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3"/>
  </p:notesMasterIdLst>
  <p:sldIdLst>
    <p:sldId id="256" r:id="rId2"/>
    <p:sldId id="258" r:id="rId3"/>
    <p:sldId id="257" r:id="rId4"/>
    <p:sldId id="259" r:id="rId5"/>
    <p:sldId id="311" r:id="rId6"/>
    <p:sldId id="313" r:id="rId7"/>
    <p:sldId id="314" r:id="rId8"/>
    <p:sldId id="315" r:id="rId9"/>
    <p:sldId id="316" r:id="rId10"/>
    <p:sldId id="317" r:id="rId11"/>
    <p:sldId id="318" r:id="rId12"/>
    <p:sldId id="319" r:id="rId13"/>
    <p:sldId id="321" r:id="rId14"/>
    <p:sldId id="322" r:id="rId15"/>
    <p:sldId id="323" r:id="rId16"/>
    <p:sldId id="325" r:id="rId17"/>
    <p:sldId id="326" r:id="rId18"/>
    <p:sldId id="309" r:id="rId19"/>
    <p:sldId id="287" r:id="rId20"/>
    <p:sldId id="288" r:id="rId21"/>
    <p:sldId id="310" r:id="rId22"/>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7" roundtripDataSignature="AMtx7mj/YgChDxrHdlbjqiZlReiv6js5N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redný štýl 2 - zvýrazneni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104" autoAdjust="0"/>
    <p:restoredTop sz="93529" autoAdjust="0"/>
  </p:normalViewPr>
  <p:slideViewPr>
    <p:cSldViewPr snapToGrid="0">
      <p:cViewPr varScale="1">
        <p:scale>
          <a:sx n="85" d="100"/>
          <a:sy n="85" d="100"/>
        </p:scale>
        <p:origin x="96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51"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47" Type="http://customschemas.google.com/relationships/presentationmetadata" Target="metadata"/><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4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60" name="Google Shape;60;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a:xfrm>
            <a:off x="381000" y="685800"/>
            <a:ext cx="6096000" cy="3429000"/>
          </a:xfrm>
        </p:spPr>
      </p:sp>
      <p:sp>
        <p:nvSpPr>
          <p:cNvPr id="3" name="Zástupný objekt pre poznámky 2"/>
          <p:cNvSpPr>
            <a:spLocks noGrp="1"/>
          </p:cNvSpPr>
          <p:nvPr>
            <p:ph type="body" idx="1"/>
          </p:nvPr>
        </p:nvSpPr>
        <p:spPr/>
        <p:txBody>
          <a:bodyPr/>
          <a:lstStyle/>
          <a:p>
            <a:pPr marL="158750" indent="0">
              <a:buNone/>
            </a:pPr>
            <a:r>
              <a:rPr lang="en-GB" b="1" dirty="0" smtClean="0"/>
              <a:t>Fagyvédelem </a:t>
            </a:r>
            <a:r>
              <a:rPr lang="en-GB" b="1" dirty="0" err="1" smtClean="0"/>
              <a:t>hőtermelő</a:t>
            </a:r>
            <a:r>
              <a:rPr lang="en-GB" b="1" dirty="0" smtClean="0"/>
              <a:t> </a:t>
            </a:r>
            <a:r>
              <a:rPr lang="en-GB" b="1" dirty="0" err="1" smtClean="0"/>
              <a:t>eszközökkel</a:t>
            </a:r>
            <a:r>
              <a:rPr lang="en-GB" b="1" dirty="0" smtClean="0"/>
              <a:t> -  a </a:t>
            </a:r>
            <a:r>
              <a:rPr lang="en-GB" b="1" dirty="0" err="1" smtClean="0"/>
              <a:t>fosszilis</a:t>
            </a:r>
            <a:r>
              <a:rPr lang="en-GB" b="1" dirty="0" smtClean="0"/>
              <a:t> </a:t>
            </a:r>
            <a:r>
              <a:rPr lang="en-GB" b="1" dirty="0" err="1" smtClean="0"/>
              <a:t>energia</a:t>
            </a:r>
            <a:r>
              <a:rPr lang="en-GB" b="1" dirty="0" smtClean="0"/>
              <a:t> </a:t>
            </a:r>
            <a:r>
              <a:rPr lang="en-GB" b="1" dirty="0" err="1" smtClean="0"/>
              <a:t>hordozók</a:t>
            </a:r>
            <a:r>
              <a:rPr lang="en-GB" b="1" dirty="0" smtClean="0"/>
              <a:t> </a:t>
            </a:r>
            <a:r>
              <a:rPr lang="en-GB" b="1" dirty="0" err="1" smtClean="0"/>
              <a:t>égetésével</a:t>
            </a:r>
            <a:r>
              <a:rPr lang="en-GB" b="1" dirty="0" smtClean="0"/>
              <a:t> </a:t>
            </a:r>
            <a:r>
              <a:rPr lang="en-GB" b="1" dirty="0" err="1" smtClean="0"/>
              <a:t>felszabadult</a:t>
            </a:r>
            <a:r>
              <a:rPr lang="en-GB" b="1" dirty="0" smtClean="0"/>
              <a:t> </a:t>
            </a:r>
            <a:r>
              <a:rPr lang="en-GB" b="1" dirty="0" err="1" smtClean="0"/>
              <a:t>hő</a:t>
            </a:r>
            <a:r>
              <a:rPr lang="en-GB" b="1" dirty="0" smtClean="0"/>
              <a:t> </a:t>
            </a:r>
            <a:r>
              <a:rPr lang="en-GB" b="1" dirty="0" err="1" smtClean="0"/>
              <a:t>kihasználása</a:t>
            </a:r>
            <a:r>
              <a:rPr lang="en-GB" b="1" dirty="0" smtClean="0"/>
              <a:t> </a:t>
            </a:r>
            <a:r>
              <a:rPr lang="en-GB" b="1" dirty="0" err="1" smtClean="0"/>
              <a:t>az</a:t>
            </a:r>
            <a:r>
              <a:rPr lang="en-GB" b="1" dirty="0" smtClean="0"/>
              <a:t> </a:t>
            </a:r>
            <a:r>
              <a:rPr lang="en-GB" b="1" dirty="0" err="1" smtClean="0"/>
              <a:t>ültetvények</a:t>
            </a:r>
            <a:r>
              <a:rPr lang="en-GB" b="1" dirty="0" smtClean="0"/>
              <a:t> </a:t>
            </a:r>
            <a:r>
              <a:rPr lang="en-GB" b="1" dirty="0" err="1" smtClean="0"/>
              <a:t>fagyvédelménél</a:t>
            </a:r>
            <a:r>
              <a:rPr lang="en-GB" b="1" dirty="0" smtClean="0"/>
              <a:t>.</a:t>
            </a:r>
          </a:p>
          <a:p>
            <a:pPr marL="158750" indent="0">
              <a:buNone/>
            </a:pPr>
            <a:r>
              <a:rPr lang="hu-HU" b="1" dirty="0" smtClean="0"/>
              <a:t>Paraffingyertyás ültetvényfűtés</a:t>
            </a:r>
            <a:endParaRPr lang="en-GB" b="1" dirty="0" smtClean="0"/>
          </a:p>
          <a:p>
            <a:pPr marL="158750" indent="0">
              <a:buNone/>
            </a:pPr>
            <a:r>
              <a:rPr lang="en-GB" b="0" dirty="0" smtClean="0"/>
              <a:t>       </a:t>
            </a:r>
            <a:r>
              <a:rPr lang="hu-HU" b="0" dirty="0" smtClean="0"/>
              <a:t>A már Magyarországon is használt fagyvédelmi paraffingyertya egyszerű műszaki kivitelű fűtőberendezés: a tüzelőanyagként szolgáló paraffin fedeles, fém kannában kerül kiszerelésre. A Franciaországban gyártott, importált gyertyák paraffintöltete kb. 6 kg. A begyújtást követően az óránkénti fogyasztás 0,5-0,6 kg/óra, így az elérhető égéstartam mintegy 10-12 óra, amit semmilyen környezeti körülmény nem befolyásol. </a:t>
            </a:r>
            <a:endParaRPr lang="en-GB" b="0" dirty="0" smtClean="0"/>
          </a:p>
          <a:p>
            <a:pPr marL="158750" indent="0">
              <a:buNone/>
            </a:pPr>
            <a:r>
              <a:rPr lang="en-GB" b="0" baseline="0" dirty="0" smtClean="0"/>
              <a:t>       </a:t>
            </a:r>
            <a:r>
              <a:rPr lang="hu-HU" dirty="0" smtClean="0"/>
              <a:t>A módszer jó hatásfokúnak bizonyult, akár 5-­6 C°-­</a:t>
            </a:r>
            <a:r>
              <a:rPr lang="hu-HU" dirty="0" err="1" smtClean="0"/>
              <a:t>kal</a:t>
            </a:r>
            <a:r>
              <a:rPr lang="hu-HU" dirty="0" smtClean="0"/>
              <a:t> is képes emelni az ültetvény hőmérsékletét. Hátránya viszont, hogy egy hektárra a paraffingyertyák vételára nagyságrendben 1.5 millió Ft (egy hektárra 4-500 gyertya szükséges és </a:t>
            </a:r>
            <a:r>
              <a:rPr lang="hu-HU" dirty="0" err="1" smtClean="0"/>
              <a:t>darabonkénti</a:t>
            </a:r>
            <a:r>
              <a:rPr lang="hu-HU" dirty="0" smtClean="0"/>
              <a:t> ára 10 Euro körül van). Ebből következik, hogy ahány fagyos éjszaka – annyiszor ennyit égetünk el.</a:t>
            </a:r>
          </a:p>
          <a:p>
            <a:pPr marL="158750" indent="0">
              <a:buNone/>
            </a:pPr>
            <a:r>
              <a:rPr lang="en-GB" dirty="0" smtClean="0"/>
              <a:t>        </a:t>
            </a:r>
            <a:r>
              <a:rPr lang="hu-HU" dirty="0" smtClean="0"/>
              <a:t>További korlát, hogy az egy óra alatti begyújtásához (erre egy fagyos éjszakán több idő nincs) hektáronként kb. 1,5 főre van szükség, tehát nagyon nagy az </a:t>
            </a:r>
            <a:r>
              <a:rPr lang="en-GB" dirty="0" smtClean="0"/>
              <a:t>                         </a:t>
            </a:r>
            <a:r>
              <a:rPr lang="hu-HU" dirty="0" smtClean="0"/>
              <a:t>emberigénye. Ezért igazán nagy felületeken korlátozott mértékben alkalmazható.</a:t>
            </a:r>
          </a:p>
          <a:p>
            <a:pPr marL="158750" indent="0">
              <a:buNone/>
            </a:pPr>
            <a:r>
              <a:rPr lang="en-GB" dirty="0" smtClean="0"/>
              <a:t> </a:t>
            </a:r>
            <a:r>
              <a:rPr lang="en-GB" b="1" dirty="0" smtClean="0"/>
              <a:t>Fagyvédelmi  </a:t>
            </a:r>
            <a:r>
              <a:rPr lang="en-GB" b="1" dirty="0" err="1" smtClean="0"/>
              <a:t>kályhák</a:t>
            </a:r>
            <a:endParaRPr lang="en-GB" b="1" dirty="0" smtClean="0"/>
          </a:p>
          <a:p>
            <a:pPr marL="158750" indent="0">
              <a:buNone/>
            </a:pPr>
            <a:r>
              <a:rPr lang="hu-HU" dirty="0" smtClean="0"/>
              <a:t>Az ültetvények fűtésére </a:t>
            </a:r>
            <a:r>
              <a:rPr lang="en-GB" dirty="0" err="1" smtClean="0"/>
              <a:t>alkalmazhatók</a:t>
            </a:r>
            <a:r>
              <a:rPr lang="en-GB" baseline="0" dirty="0" smtClean="0"/>
              <a:t>  a Kárpát –</a:t>
            </a:r>
            <a:r>
              <a:rPr lang="en-GB" baseline="0" dirty="0" err="1" smtClean="0"/>
              <a:t>medencében</a:t>
            </a:r>
            <a:r>
              <a:rPr lang="en-GB" baseline="0" dirty="0" smtClean="0"/>
              <a:t> </a:t>
            </a:r>
            <a:r>
              <a:rPr lang="en-GB" baseline="0" dirty="0" err="1" smtClean="0"/>
              <a:t>ritkábban</a:t>
            </a:r>
            <a:r>
              <a:rPr lang="en-GB" baseline="0" dirty="0" smtClean="0"/>
              <a:t> </a:t>
            </a:r>
            <a:r>
              <a:rPr lang="en-GB" baseline="0" dirty="0" err="1" smtClean="0"/>
              <a:t>használatosak</a:t>
            </a:r>
            <a:r>
              <a:rPr lang="en-GB" baseline="0" dirty="0" smtClean="0"/>
              <a:t> </a:t>
            </a:r>
            <a:r>
              <a:rPr lang="hu-HU" dirty="0" smtClean="0"/>
              <a:t> </a:t>
            </a:r>
            <a:r>
              <a:rPr lang="en-GB" dirty="0" smtClean="0"/>
              <a:t>,de</a:t>
            </a:r>
            <a:r>
              <a:rPr lang="hu-HU" dirty="0" smtClean="0"/>
              <a:t> más </a:t>
            </a:r>
            <a:r>
              <a:rPr lang="en-GB" dirty="0" err="1" smtClean="0"/>
              <a:t>helyeken</a:t>
            </a:r>
            <a:r>
              <a:rPr lang="hu-HU" dirty="0" smtClean="0"/>
              <a:t> még jelenleg is használnak – szilárd, folyékony és gáz tüzelőanyaggal működő kályhákat, ezek azonban a magas energiaköltségek, a kiépítés műszaki nehézségei és a működés körülményessége miatt ma már nem </a:t>
            </a:r>
            <a:r>
              <a:rPr lang="hu-HU" dirty="0" err="1" smtClean="0"/>
              <a:t>jö</a:t>
            </a:r>
            <a:r>
              <a:rPr lang="en-GB" dirty="0" err="1" smtClean="0"/>
              <a:t>hetnek</a:t>
            </a:r>
            <a:r>
              <a:rPr lang="hu-HU" dirty="0" smtClean="0"/>
              <a:t> számításba </a:t>
            </a:r>
            <a:r>
              <a:rPr lang="en-GB" dirty="0" smtClean="0"/>
              <a:t> </a:t>
            </a:r>
            <a:r>
              <a:rPr lang="en-GB" dirty="0" err="1" smtClean="0"/>
              <a:t>nagyobb</a:t>
            </a:r>
            <a:r>
              <a:rPr lang="en-GB" dirty="0" smtClean="0"/>
              <a:t> </a:t>
            </a:r>
            <a:r>
              <a:rPr lang="hu-HU" dirty="0" smtClean="0"/>
              <a:t>ültetvények fagyvédelmére.</a:t>
            </a:r>
            <a:r>
              <a:rPr lang="en-GB" dirty="0" smtClean="0"/>
              <a:t>A</a:t>
            </a:r>
            <a:r>
              <a:rPr lang="en-GB" baseline="0" dirty="0" smtClean="0"/>
              <a:t> </a:t>
            </a:r>
            <a:r>
              <a:rPr lang="en-GB" baseline="0" dirty="0" err="1" smtClean="0"/>
              <a:t>parafingyertyás</a:t>
            </a:r>
            <a:r>
              <a:rPr lang="en-GB" baseline="0" dirty="0" smtClean="0"/>
              <a:t> </a:t>
            </a:r>
            <a:r>
              <a:rPr lang="en-GB" baseline="0" dirty="0" err="1" smtClean="0"/>
              <a:t>ültetvényfűtés</a:t>
            </a:r>
            <a:r>
              <a:rPr lang="en-GB" baseline="0" dirty="0" smtClean="0"/>
              <a:t> </a:t>
            </a:r>
            <a:r>
              <a:rPr lang="en-GB" baseline="0" dirty="0" err="1" smtClean="0"/>
              <a:t>alternatívájaként</a:t>
            </a:r>
            <a:r>
              <a:rPr lang="en-GB" baseline="0" dirty="0" smtClean="0"/>
              <a:t> </a:t>
            </a:r>
            <a:r>
              <a:rPr lang="en-GB" baseline="0" dirty="0" err="1" smtClean="0"/>
              <a:t>jöhetnek</a:t>
            </a:r>
            <a:r>
              <a:rPr lang="en-GB" baseline="0" dirty="0" smtClean="0"/>
              <a:t> </a:t>
            </a:r>
            <a:r>
              <a:rPr lang="en-GB" baseline="0" dirty="0" err="1" smtClean="0"/>
              <a:t>számításba</a:t>
            </a:r>
            <a:r>
              <a:rPr lang="en-GB" baseline="0" dirty="0" smtClean="0"/>
              <a:t> a </a:t>
            </a:r>
            <a:r>
              <a:rPr lang="en-GB" baseline="0" dirty="0" err="1" smtClean="0"/>
              <a:t>kisebb</a:t>
            </a:r>
            <a:r>
              <a:rPr lang="en-GB" baseline="0" dirty="0" smtClean="0"/>
              <a:t> </a:t>
            </a:r>
            <a:r>
              <a:rPr lang="en-GB" baseline="0" dirty="0" err="1" smtClean="0"/>
              <a:t>gyümölcsösokben</a:t>
            </a:r>
            <a:r>
              <a:rPr lang="en-GB" baseline="0" dirty="0" smtClean="0"/>
              <a:t>. A </a:t>
            </a:r>
            <a:r>
              <a:rPr lang="en-GB" baseline="0" dirty="0" err="1" smtClean="0"/>
              <a:t>legelterjedtebbek</a:t>
            </a:r>
            <a:r>
              <a:rPr lang="en-GB" baseline="0" dirty="0" smtClean="0"/>
              <a:t> </a:t>
            </a:r>
            <a:r>
              <a:rPr lang="en-GB" baseline="0" dirty="0" err="1" smtClean="0"/>
              <a:t>közé</a:t>
            </a:r>
            <a:r>
              <a:rPr lang="en-GB" baseline="0" dirty="0" smtClean="0"/>
              <a:t> a </a:t>
            </a:r>
            <a:r>
              <a:rPr lang="en-GB" baseline="0" dirty="0" err="1" smtClean="0"/>
              <a:t>tőzegbrikkett</a:t>
            </a:r>
            <a:r>
              <a:rPr lang="en-GB" baseline="0" dirty="0" smtClean="0"/>
              <a:t> </a:t>
            </a:r>
            <a:r>
              <a:rPr lang="en-GB" baseline="0" dirty="0" err="1" smtClean="0"/>
              <a:t>és</a:t>
            </a:r>
            <a:r>
              <a:rPr lang="en-GB" baseline="0" dirty="0" smtClean="0"/>
              <a:t> </a:t>
            </a:r>
            <a:r>
              <a:rPr lang="en-GB" baseline="0" dirty="0" err="1" smtClean="0"/>
              <a:t>fatüzelésű</a:t>
            </a:r>
            <a:r>
              <a:rPr lang="en-GB" baseline="0" dirty="0" smtClean="0"/>
              <a:t> </a:t>
            </a:r>
            <a:r>
              <a:rPr lang="en-GB" baseline="0" dirty="0" err="1" smtClean="0"/>
              <a:t>kályhák</a:t>
            </a:r>
            <a:r>
              <a:rPr lang="en-GB" baseline="0" dirty="0" smtClean="0"/>
              <a:t> </a:t>
            </a:r>
            <a:r>
              <a:rPr lang="en-GB" baseline="0" dirty="0" err="1" smtClean="0"/>
              <a:t>tartoznak</a:t>
            </a:r>
            <a:r>
              <a:rPr lang="en-GB" baseline="0" dirty="0" smtClean="0"/>
              <a:t> </a:t>
            </a:r>
            <a:r>
              <a:rPr lang="en-GB" baseline="0" dirty="0" err="1" smtClean="0"/>
              <a:t>hazai</a:t>
            </a:r>
            <a:r>
              <a:rPr lang="en-GB" baseline="0" dirty="0" smtClean="0"/>
              <a:t> </a:t>
            </a:r>
            <a:r>
              <a:rPr lang="en-GB" baseline="0" dirty="0" err="1" smtClean="0"/>
              <a:t>viszonylatban</a:t>
            </a:r>
            <a:r>
              <a:rPr lang="en-GB" baseline="0" dirty="0" smtClean="0"/>
              <a:t>.</a:t>
            </a:r>
            <a:endParaRPr lang="hu-HU" b="1" dirty="0"/>
          </a:p>
        </p:txBody>
      </p:sp>
    </p:spTree>
    <p:extLst>
      <p:ext uri="{BB962C8B-B14F-4D97-AF65-F5344CB8AC3E}">
        <p14:creationId xmlns:p14="http://schemas.microsoft.com/office/powerpoint/2010/main" val="41212152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a:xfrm>
            <a:off x="381000" y="685800"/>
            <a:ext cx="6096000" cy="3429000"/>
          </a:xfrm>
        </p:spPr>
      </p:sp>
      <p:sp>
        <p:nvSpPr>
          <p:cNvPr id="3" name="Zástupný objekt pre poznámky 2"/>
          <p:cNvSpPr>
            <a:spLocks noGrp="1"/>
          </p:cNvSpPr>
          <p:nvPr>
            <p:ph type="body" idx="1"/>
          </p:nvPr>
        </p:nvSpPr>
        <p:spPr/>
        <p:txBody>
          <a:bodyPr/>
          <a:lstStyle/>
          <a:p>
            <a:pPr marL="158750" indent="0">
              <a:buNone/>
            </a:pPr>
            <a:r>
              <a:rPr lang="hu-HU" b="1" noProof="0" dirty="0" smtClean="0"/>
              <a:t>Fagyvédelem légkeveréssel</a:t>
            </a:r>
          </a:p>
          <a:p>
            <a:pPr marL="158750" indent="0">
              <a:buNone/>
            </a:pPr>
            <a:endParaRPr lang="hu-HU" b="1" noProof="0" dirty="0" smtClean="0"/>
          </a:p>
          <a:p>
            <a:pPr marL="158750" indent="0" algn="just">
              <a:buNone/>
            </a:pPr>
            <a:r>
              <a:rPr lang="hu-HU" b="1" noProof="0" dirty="0" smtClean="0"/>
              <a:t>Vízszintes áramú légkeverő gépek (szélgépek)</a:t>
            </a:r>
          </a:p>
          <a:p>
            <a:pPr marL="158750" indent="0" algn="just">
              <a:buNone/>
            </a:pPr>
            <a:endParaRPr lang="hu-HU" b="1" noProof="0" dirty="0" smtClean="0"/>
          </a:p>
          <a:p>
            <a:pPr marL="158750" indent="0" algn="just">
              <a:buNone/>
            </a:pPr>
            <a:r>
              <a:rPr lang="hu-HU" b="0" noProof="0" dirty="0" smtClean="0"/>
              <a:t>A légkeveréses módszerek során azt használjuk ki, hogy kisugárzási fagy esetén csak az alsó néhány méteres légréteg hűl le kritikusan, fölötte pedig pozitív hőmérsékletű levegő található. Ezt belekeverve az alsó légrétegbe, növelhető annak hőmérséklete. A módszer korlátja az, hogy csak akkor működik, ha található az ültetvényénél jelentősen magasabb hőmérsékletű légréteg az ültetvény fölött (rendszerint 10–20 m-es magasságban). Olyan típusú fagyoknál, ahol a levegő hőmérséklete lassan emelkedik a földfelszíntől való távolodással, általában hatástalanok maradnak. A szélgépek általában 10–12 m magas, 5–6 m átmérőjű és lefelé döntött lapátokkal szerelt gépek (1. kép). A berendezés maga körül kör vagy ellipszis alakban mintegy 3,5–5,0 ha megvédésére képes azáltal, hogy nem egy helyben állva keveri a levegőt, hanem 4–5 perc alatt körbe forog. A gyakorlati tapasztalatok alapján közepes hatásfokú módszer, kisugárzási fagyok esetén optimális esetben mintegy 3,0–4,5 °C-kal képes emelni a levegő hőmérsékletét, így a legérzékenyebb fenológiai stádiumban védelmet nyújthat –5 és –6 °C-ig. A világon az USA-ban a leginkább elterjedt, Európán belül Olaszországban alkalmaznak kb. 80–100 db-ot. Hátránya, hogy meglehetősen drága módszer, egy szélgép ára 8–10 millió Ft, így beruházási költsége egy hektárra 1,5–2,0 millió Ft.</a:t>
            </a:r>
          </a:p>
          <a:p>
            <a:pPr marL="158750" indent="0" algn="just">
              <a:buNone/>
            </a:pPr>
            <a:r>
              <a:rPr lang="hu-HU" b="1" noProof="0" dirty="0" smtClean="0"/>
              <a:t>Függőleges áramú légkeverő berendezések</a:t>
            </a:r>
            <a:endParaRPr lang="hu-HU" b="0" noProof="0" dirty="0" smtClean="0"/>
          </a:p>
          <a:p>
            <a:pPr marL="158750" indent="0" algn="just">
              <a:buNone/>
            </a:pPr>
            <a:r>
              <a:rPr lang="hu-HU" b="0" noProof="0" dirty="0" smtClean="0"/>
              <a:t>A levegőt felfelé fújó berendezések használatának elve szintén azon alapszik, hogy radiációs fagy esetén az inverzió jelensége miatt a magasabban lévő légrétegek hőmérséklete is magasabb, mint a felszín felett 1-2 méterrel. A berendezés tulajdonképpen közvetlenül a felszín feletti, legnagyobb sűrűségű és legalacsonyabb hőmérsékletű levegőt szívja el a területről és továbbítja (fújja) azt a felső légrétegekbe. A felfelé áramló hideg levegő keveredik a fenti melegebb levegővel. A kialakuló hőmérsékleti különbség és a keletkező turbulenciák következtében ez a felfelé áramló levegő a legmelegebb réteget elérve leegyszerűsítve tulajdonképpen visszafordul a talaj felé. A berendezés használatával elvileg a felső, melegebb rétegekben lévő levegő folyamatosan lefelé áramlik, megnövelve ezzel a felszín feletti levegő hőmérsékletét. A módszer még hatékonyabban működik abban az esetben, ha a védett területet úgymond gátak veszik körül. Egyenlőre</a:t>
            </a:r>
            <a:r>
              <a:rPr lang="hu-HU" b="0" baseline="0" noProof="0" dirty="0" smtClean="0"/>
              <a:t> nem túl elterjedt kisebb területeken próbálkoznak vele.</a:t>
            </a:r>
          </a:p>
          <a:p>
            <a:pPr marL="158750" indent="0" algn="just">
              <a:buNone/>
            </a:pPr>
            <a:r>
              <a:rPr lang="hu-HU" b="1" baseline="0" noProof="0" dirty="0" smtClean="0"/>
              <a:t>Helikopteres fagyvédelem  </a:t>
            </a:r>
          </a:p>
          <a:p>
            <a:pPr marL="158750" indent="0" algn="just">
              <a:buNone/>
            </a:pPr>
            <a:r>
              <a:rPr lang="hu-HU" b="0" baseline="0" noProof="0" dirty="0" smtClean="0"/>
              <a:t>Hatásmechanizmusa megegyezik a szélgépekével. A helikopteres légkeverés akkor működik a leghatékonyabban, ha sikerül a legmelegebb légréteget, azaz az inverziós plafont megtalálni. Ehhez gyakran külső hőmérőt szerelnek fel a helikopterre, hogy a felszállás elején függeszkedő helyzetben folyamatosan emelkedve keresse meg a pilóta ezt a réteget. A repülési magasság azonban nem lehet sokkal magasabb 20-30 m-nél, mert akkor már nem tud elegendő levegőt lemozgatni a rotorok által keltett légörvény. Viszonylag az egyik legköltségesebb megoldás, amelyet szélsőségesebb időjárási feltételek mellett nem lehet alkalmazni.</a:t>
            </a:r>
            <a:endParaRPr lang="hu-HU" b="0" noProof="0" dirty="0"/>
          </a:p>
        </p:txBody>
      </p:sp>
    </p:spTree>
    <p:extLst>
      <p:ext uri="{BB962C8B-B14F-4D97-AF65-F5344CB8AC3E}">
        <p14:creationId xmlns:p14="http://schemas.microsoft.com/office/powerpoint/2010/main" val="35293380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a:xfrm>
            <a:off x="381000" y="685800"/>
            <a:ext cx="6096000" cy="3429000"/>
          </a:xfrm>
        </p:spPr>
      </p:sp>
      <p:sp>
        <p:nvSpPr>
          <p:cNvPr id="3" name="Zástupný objekt pre poznámky 2"/>
          <p:cNvSpPr>
            <a:spLocks noGrp="1"/>
          </p:cNvSpPr>
          <p:nvPr>
            <p:ph type="body" idx="1"/>
          </p:nvPr>
        </p:nvSpPr>
        <p:spPr/>
        <p:txBody>
          <a:bodyPr/>
          <a:lstStyle/>
          <a:p>
            <a:pPr marL="158750" indent="0">
              <a:buNone/>
            </a:pPr>
            <a:r>
              <a:rPr lang="hu-HU" b="1" dirty="0" smtClean="0"/>
              <a:t>Fagyvédelem öntözéssel</a:t>
            </a:r>
            <a:endParaRPr lang="en-GB" b="1" dirty="0" smtClean="0"/>
          </a:p>
          <a:p>
            <a:pPr marL="158750" indent="0">
              <a:buNone/>
            </a:pPr>
            <a:endParaRPr lang="en-GB" b="1" dirty="0" smtClean="0"/>
          </a:p>
          <a:p>
            <a:pPr marL="158750" indent="0">
              <a:buNone/>
            </a:pPr>
            <a:r>
              <a:rPr lang="hu-HU" b="1" noProof="0" dirty="0" smtClean="0"/>
              <a:t>Lombkorona feletti öntözés:</a:t>
            </a:r>
          </a:p>
          <a:p>
            <a:pPr marL="158750" indent="0">
              <a:buNone/>
            </a:pPr>
            <a:r>
              <a:rPr lang="hu-HU" b="0" noProof="0" dirty="0" smtClean="0"/>
              <a:t>A korona fölötti fagyvédelmi öntözésben az öntözőberendezéseknek – elsősorban az alkalmazott nyomás és az időegység alatt kijuttatott vízmennyiség alapján – három fő típusát különböztetjük meg:</a:t>
            </a:r>
          </a:p>
          <a:p>
            <a:pPr marL="158750" indent="0">
              <a:buNone/>
            </a:pPr>
            <a:endParaRPr lang="hu-HU" b="0" noProof="0" dirty="0" smtClean="0"/>
          </a:p>
          <a:p>
            <a:pPr marL="158750" indent="0">
              <a:buNone/>
            </a:pPr>
            <a:r>
              <a:rPr lang="hu-HU" b="0" noProof="0" dirty="0" smtClean="0"/>
              <a:t>    nagyintenzitású, körforgó öntözők</a:t>
            </a:r>
          </a:p>
          <a:p>
            <a:pPr marL="158750" indent="0">
              <a:buNone/>
            </a:pPr>
            <a:r>
              <a:rPr lang="hu-HU" b="0" noProof="0" dirty="0" smtClean="0"/>
              <a:t>    kisintenzitású, mikro</a:t>
            </a:r>
            <a:r>
              <a:rPr lang="en-GB" b="0" noProof="0" dirty="0" smtClean="0"/>
              <a:t> </a:t>
            </a:r>
            <a:r>
              <a:rPr lang="hu-HU" b="0" noProof="0" dirty="0" smtClean="0"/>
              <a:t>szórófejes öntözők</a:t>
            </a:r>
          </a:p>
          <a:p>
            <a:pPr marL="158750" indent="0">
              <a:buNone/>
            </a:pPr>
            <a:r>
              <a:rPr lang="hu-HU" b="0" noProof="0" dirty="0" smtClean="0"/>
              <a:t>    sávos öntözőberendezések</a:t>
            </a:r>
          </a:p>
          <a:p>
            <a:pPr marL="158750" indent="0">
              <a:buNone/>
            </a:pPr>
            <a:endParaRPr lang="hu-HU" b="1" noProof="0" dirty="0" smtClean="0"/>
          </a:p>
          <a:p>
            <a:pPr marL="158750" indent="0">
              <a:buNone/>
            </a:pPr>
            <a:r>
              <a:rPr lang="hu-HU" b="0" noProof="0" dirty="0" smtClean="0"/>
              <a:t>Az öntözés intenzitását, valamint az indítás és a leállítás időpontját illetően szigorú szabályokat kell követnünk. Az alkalmazás technológiájában elkövetett hiba ugyanis komoly termésveszteséget is okozhat.</a:t>
            </a:r>
          </a:p>
          <a:p>
            <a:pPr marL="158750" indent="0">
              <a:buNone/>
            </a:pPr>
            <a:r>
              <a:rPr lang="hu-HU" b="0" noProof="0" dirty="0" smtClean="0"/>
              <a:t>A maximálisan tervezhető mennyiség nem kevesebb mint 4 mm/h és nem több mint 7 mm/h, mivel az ebből képződő jégtömeg már összetöri a legerősebb növényt és tam rendszert is. Az öntözést a nedves hőmérséklet 0 °C alá süllyedése esetén el kell kezdeni. A módszer vízigénye: 40-50 m3/óra/ha, melyből adódik, hogy egy egész éjszakai védekezéshez legalább 4-500 m3 vízkészlettel kell rendelkeznünk hektáronként. A mikro szórófejes változatok víztakarékosabbak itt 2-300 m3 vízkészlet is elegendő, de hátrányuk, hogy -4-5 °C alatt a szórófejbe belefagyhat a víz, illetve kisebb hatékonyságúak.</a:t>
            </a:r>
          </a:p>
          <a:p>
            <a:pPr marL="158750" indent="0">
              <a:buNone/>
            </a:pPr>
            <a:r>
              <a:rPr lang="hu-HU" b="0" noProof="0" dirty="0" smtClean="0"/>
              <a:t>A kisintenzitású sávos öntözőberendezések  is a víztakarékosság jegyében születtek. Alapötletük az, hogy a kisebb vízfelhasználást – a mikro szórófejes öntözőkkel ellentétben ne a teljes felületre irányuló kisebb víznormával oldják meg, hanem a beöntözött felület csökkentésével. Az alkalmazott szórófejek típustól függően egy 0,6 m vagy 1,0 m széles sávban juttatják csak ki a vizet, amit a soriránnyal azonos irányú, jobbra-balra billegő mozgással érnek el. Az 1,0 m-es nedvesített csík azt jelenti, hogy – sortávolságtól függően – harmad vagy negyed annyi vizet használ fel egy hektár ültetvényben, mert a felületnek csak az 1/3-1/4-ét öntözi. Az egységnyi növényfelületre, azaz az öntözött sávra viszont lényegében a nagyintenzitású öntözőkhöz hasonló vízmennyiség jut.</a:t>
            </a:r>
          </a:p>
          <a:p>
            <a:pPr marL="158750" indent="0">
              <a:buNone/>
            </a:pPr>
            <a:endParaRPr lang="hu-HU" b="1" noProof="0" dirty="0" smtClean="0"/>
          </a:p>
          <a:p>
            <a:pPr marL="158750" indent="0">
              <a:buNone/>
            </a:pPr>
            <a:r>
              <a:rPr lang="hu-HU" b="1" dirty="0" smtClean="0"/>
              <a:t>Fagyvédelem lombkorona alatti öntözéssel</a:t>
            </a:r>
            <a:endParaRPr lang="hu-HU" b="0" dirty="0" smtClean="0"/>
          </a:p>
          <a:p>
            <a:pPr marL="158750" indent="0">
              <a:buNone/>
            </a:pPr>
            <a:r>
              <a:rPr lang="hu-HU" b="0" dirty="0" smtClean="0"/>
              <a:t>Amennyiben a gyümölcsöst a korona alatt elhelyezett miniszórófejekkel öntözzük, akár ezek is lehetőséget adhatnak bizonyos mértékű fagyvédelemre. Amikor a kisugárzási fagy nem nagyobb -2,5 °C-nál, valamint a talajfelszín száraz, és a relatív páratartalom alacsony, akkor ezzel a rendszerrel is sikeres lehet a fagyvédelmi öntözés.</a:t>
            </a:r>
            <a:endParaRPr lang="en-GB" b="0" dirty="0" smtClean="0"/>
          </a:p>
          <a:p>
            <a:pPr marL="158750" indent="0">
              <a:buNone/>
            </a:pPr>
            <a:r>
              <a:rPr lang="hu-HU" b="0" dirty="0" smtClean="0"/>
              <a:t>A korona alatti öntözőberendezések 2,0-2,4 mm fúvóka-átmérőjű, 8-10 m szórástávolságú, 7 fok körüli szórásszögű, 2,5-3,5 bar üzemi nyomás mellett működő berendezések. Az alkalmazott víznorma jellemzően 2,0-3,0 mm/h között van, tehát kb. fele annyi vizet juttat ki, mint a hagyományos korona fölötti öntözők.</a:t>
            </a:r>
          </a:p>
          <a:p>
            <a:pPr marL="158750" indent="0">
              <a:buNone/>
            </a:pPr>
            <a:r>
              <a:rPr lang="hu-HU" b="0" dirty="0" smtClean="0"/>
              <a:t>A kiöntözött víz kizárólag a talajfelszínt teríti be, a növényeket abszolút nem nedvesíti, ami miatt a korona fölötti öntözők ezzel összefüggő hátárnyai és kockázatai itt nem állnak fenn. Azaz nincsenek növényvédelmi problémák, nem lép fel a párologtatás hűtő hatásából eredő jelentős kárkockázat, ami a helytelen indítási és leállítási időpont vagy víznorma következménye. Szintén nem tapasztalható se ágtörés, se sziromhullás, továbbá beruházási és üzemeltetési költsége is alacsonyabb.</a:t>
            </a:r>
            <a:endParaRPr lang="hu-HU" b="0" dirty="0"/>
          </a:p>
        </p:txBody>
      </p:sp>
    </p:spTree>
    <p:extLst>
      <p:ext uri="{BB962C8B-B14F-4D97-AF65-F5344CB8AC3E}">
        <p14:creationId xmlns:p14="http://schemas.microsoft.com/office/powerpoint/2010/main" val="27304312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a:xfrm>
            <a:off x="381000" y="685800"/>
            <a:ext cx="6096000" cy="3429000"/>
          </a:xfrm>
        </p:spPr>
      </p:sp>
      <p:sp>
        <p:nvSpPr>
          <p:cNvPr id="3" name="Zástupný objekt pre poznámky 2"/>
          <p:cNvSpPr>
            <a:spLocks noGrp="1"/>
          </p:cNvSpPr>
          <p:nvPr>
            <p:ph type="body" idx="1"/>
          </p:nvPr>
        </p:nvSpPr>
        <p:spPr/>
        <p:txBody>
          <a:bodyPr/>
          <a:lstStyle/>
          <a:p>
            <a:pPr marL="158750" indent="0">
              <a:buNone/>
            </a:pPr>
            <a:r>
              <a:rPr lang="en-GB" b="1" dirty="0" smtClean="0"/>
              <a:t>Digitalizáció a </a:t>
            </a:r>
            <a:r>
              <a:rPr lang="en-GB" b="1" dirty="0" err="1" smtClean="0"/>
              <a:t>fagyvédelmi</a:t>
            </a:r>
            <a:r>
              <a:rPr lang="en-GB" b="1" dirty="0" smtClean="0"/>
              <a:t> </a:t>
            </a:r>
            <a:r>
              <a:rPr lang="en-GB" b="1" dirty="0" err="1" smtClean="0"/>
              <a:t>öntözésben</a:t>
            </a:r>
            <a:endParaRPr lang="en-GB" b="1" dirty="0" smtClean="0"/>
          </a:p>
          <a:p>
            <a:pPr marL="158750" indent="0">
              <a:buNone/>
            </a:pPr>
            <a:r>
              <a:rPr lang="hu-HU" dirty="0" smtClean="0"/>
              <a:t>A precíziós gazdálkodás elengedhetetlen elemei a saját területre vonatkozó agrometeorológiai adatok. A KITE </a:t>
            </a:r>
            <a:r>
              <a:rPr lang="hu-HU" dirty="0" err="1" smtClean="0"/>
              <a:t>Zrt</a:t>
            </a:r>
            <a:r>
              <a:rPr lang="hu-HU" dirty="0" smtClean="0"/>
              <a:t>. létrehozta a saját fejlesztésű </a:t>
            </a:r>
            <a:r>
              <a:rPr lang="hu-HU" dirty="0" err="1" smtClean="0"/>
              <a:t>PrecMET</a:t>
            </a:r>
            <a:r>
              <a:rPr lang="hu-HU" dirty="0" smtClean="0"/>
              <a:t> agrometeorológiai hálózatát, melynek újabb felhasználási területe a tavaszi fagyriasztás és fagyvédelmi öntözésirendszer-vezérlés a gyümölcsösökben.</a:t>
            </a:r>
            <a:endParaRPr lang="en-GB" dirty="0" smtClean="0"/>
          </a:p>
          <a:p>
            <a:pPr marL="158750" indent="0">
              <a:buNone/>
            </a:pPr>
            <a:r>
              <a:rPr lang="hu-HU" dirty="0" smtClean="0"/>
              <a:t>A KITE </a:t>
            </a:r>
            <a:r>
              <a:rPr lang="hu-HU" dirty="0" err="1" smtClean="0"/>
              <a:t>Zrt</a:t>
            </a:r>
            <a:r>
              <a:rPr lang="hu-HU" dirty="0" smtClean="0"/>
              <a:t>. </a:t>
            </a:r>
            <a:r>
              <a:rPr lang="hu-HU" dirty="0" err="1" smtClean="0"/>
              <a:t>derecskei</a:t>
            </a:r>
            <a:r>
              <a:rPr lang="hu-HU" dirty="0" smtClean="0"/>
              <a:t> telephelyén kiépítésre került a saját fejlesztésű fagyriasztás és fagyvédelmi öntözésirendszer-vezérlés.</a:t>
            </a:r>
          </a:p>
          <a:p>
            <a:pPr marL="158750" indent="0">
              <a:buNone/>
            </a:pPr>
            <a:r>
              <a:rPr lang="hu-HU" dirty="0" smtClean="0"/>
              <a:t>Az almásban 0,60 m és 3,5 m magasságban került elhelyezésre egy nagy pontosságú hő- és páratartalom mérő, melynek az adatait egy ún. </a:t>
            </a:r>
            <a:r>
              <a:rPr lang="hu-HU" dirty="0" err="1" smtClean="0"/>
              <a:t>node</a:t>
            </a:r>
            <a:r>
              <a:rPr lang="hu-HU" dirty="0" smtClean="0"/>
              <a:t> továbbítja a területen – de nem az ültetvényben – elhelyezett agrometeorológiai bázisállomásnak. Ez méri a környezeti feltételeket, többek között a szél erősségét (3 m/s -</a:t>
            </a:r>
            <a:r>
              <a:rPr lang="hu-HU" dirty="0" err="1" smtClean="0"/>
              <a:t>nál</a:t>
            </a:r>
            <a:r>
              <a:rPr lang="hu-HU" dirty="0" smtClean="0"/>
              <a:t> nagyobb szél esetén nem lehet indítani a fagyvédelmi öntözést), valamint referenciaértékként az ültetvényen kívüli hőmérsékletet.</a:t>
            </a:r>
            <a:endParaRPr lang="en-GB" dirty="0" smtClean="0"/>
          </a:p>
          <a:p>
            <a:pPr marL="158750" indent="0">
              <a:buNone/>
            </a:pPr>
            <a:r>
              <a:rPr lang="hu-HU" dirty="0" smtClean="0"/>
              <a:t>Az adatok </a:t>
            </a:r>
            <a:r>
              <a:rPr lang="hu-HU" dirty="0" err="1" smtClean="0"/>
              <a:t>gprs</a:t>
            </a:r>
            <a:r>
              <a:rPr lang="hu-HU" dirty="0" smtClean="0"/>
              <a:t> kapcsolaton keresztül kerülnek továbbításra a szerver felé, ahol a rendszer kiszámolja a nedves hőmérsékletet, mely alapját képezi a fagyriasztásnak.</a:t>
            </a:r>
          </a:p>
          <a:p>
            <a:pPr marL="158750" indent="0">
              <a:buNone/>
            </a:pPr>
            <a:r>
              <a:rPr lang="hu-HU" dirty="0" smtClean="0"/>
              <a:t>A két különböző magasságban elhelyezett szenzor méréséből egyrészt eldönthető, hogy szállított vagy radiációs fagyról van szó, másrészt amennyiben a nedves hőmérséklet 0 °C alá csökken, a rendszer a gazdálkodó telefonjára küldött SMS-ben elküldi a fagyriasztást. Így lehetősége nyílik arra, hogy a fagyriasztás alapján egy SMS-parancs kiadásával elindítsa a fagyvédelmi öntözést, illetve ugyanígy a fagyvédelmi öntözés végén szintén egy SMS-paranccsal leállítható a rendszer. A környezeti paraméterek folyamatosan nyomon követhetők a precgazd.hu portálon keresztül.</a:t>
            </a:r>
            <a:endParaRPr lang="hu-HU" dirty="0"/>
          </a:p>
        </p:txBody>
      </p:sp>
    </p:spTree>
    <p:extLst>
      <p:ext uri="{BB962C8B-B14F-4D97-AF65-F5344CB8AC3E}">
        <p14:creationId xmlns:p14="http://schemas.microsoft.com/office/powerpoint/2010/main" val="6235627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a:xfrm>
            <a:off x="381000" y="685800"/>
            <a:ext cx="6096000" cy="3429000"/>
          </a:xfrm>
        </p:spPr>
      </p:sp>
      <p:sp>
        <p:nvSpPr>
          <p:cNvPr id="3" name="Zástupný objekt pre poznámky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hu-HU" b="1" dirty="0" smtClean="0"/>
              <a:t>FrostGuard</a:t>
            </a:r>
            <a:r>
              <a:rPr lang="en-GB" b="1" dirty="0" smtClean="0"/>
              <a:t>  </a:t>
            </a:r>
            <a:r>
              <a:rPr lang="en-GB" b="1" dirty="0" err="1" smtClean="0"/>
              <a:t>álló</a:t>
            </a:r>
            <a:r>
              <a:rPr lang="en-GB" b="1" dirty="0" smtClean="0"/>
              <a:t> </a:t>
            </a:r>
            <a:r>
              <a:rPr lang="en-GB" b="1" dirty="0" err="1" smtClean="0"/>
              <a:t>fagyvédelmi</a:t>
            </a:r>
            <a:r>
              <a:rPr lang="en-GB" b="1" dirty="0" smtClean="0"/>
              <a:t> </a:t>
            </a:r>
            <a:r>
              <a:rPr lang="en-GB" b="1" dirty="0" err="1" smtClean="0"/>
              <a:t>berendezés</a:t>
            </a:r>
            <a:endParaRPr lang="hu-HU" dirty="0" smtClean="0"/>
          </a:p>
          <a:p>
            <a:pPr marL="158750" indent="0">
              <a:buNone/>
            </a:pPr>
            <a:r>
              <a:rPr lang="hu-HU" dirty="0" smtClean="0"/>
              <a:t>A FrostGuard kifejezetten a kis területű szőlő-, és gyümölcsültetvények számára tervezett gép, amely olyan rugalmasan és könnyen használható, hogy egyre több nagy felületű ültetvénnyel rendelkező termelő is ezzel valósítja meg a fagyvédelmét.</a:t>
            </a:r>
          </a:p>
          <a:p>
            <a:pPr marL="158750" indent="0">
              <a:buNone/>
            </a:pPr>
            <a:r>
              <a:rPr lang="hu-HU" dirty="0" smtClean="0"/>
              <a:t>A FrostGuard egy gázégő fejjel és egy turbinával van felszerelve, amelyet egy benzines, vagy gázos motor hajt meg. A gép elegendő üzemanyaggal és gázpalackkal rendelkezik, hogy megállás nélkül végig tudjunk dolgozni egy teljes éjszakát.</a:t>
            </a:r>
            <a:r>
              <a:rPr lang="en-GB" dirty="0" err="1" smtClean="0"/>
              <a:t>Kisebb</a:t>
            </a:r>
            <a:r>
              <a:rPr lang="en-GB" dirty="0" smtClean="0"/>
              <a:t> 0,5 – 1 ha </a:t>
            </a:r>
            <a:r>
              <a:rPr lang="en-GB" dirty="0" err="1" smtClean="0"/>
              <a:t>területek</a:t>
            </a:r>
            <a:r>
              <a:rPr lang="en-GB" dirty="0" smtClean="0"/>
              <a:t> </a:t>
            </a:r>
            <a:r>
              <a:rPr lang="en-GB" dirty="0" err="1" smtClean="0"/>
              <a:t>védelmére</a:t>
            </a:r>
            <a:r>
              <a:rPr lang="en-GB" dirty="0" smtClean="0"/>
              <a:t> </a:t>
            </a:r>
            <a:r>
              <a:rPr lang="en-GB" dirty="0" err="1" smtClean="0"/>
              <a:t>alkalmas</a:t>
            </a:r>
            <a:r>
              <a:rPr lang="en-GB" dirty="0" smtClean="0"/>
              <a:t>.</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hu-HU" b="1" dirty="0" smtClean="0"/>
              <a:t>Frostbuster</a:t>
            </a:r>
            <a:r>
              <a:rPr lang="en-GB" b="1" dirty="0" smtClean="0"/>
              <a:t> </a:t>
            </a:r>
            <a:r>
              <a:rPr lang="en-GB" b="1" dirty="0" err="1" smtClean="0"/>
              <a:t>vontatott</a:t>
            </a:r>
            <a:r>
              <a:rPr lang="en-GB" b="1" dirty="0" smtClean="0"/>
              <a:t> </a:t>
            </a:r>
            <a:r>
              <a:rPr lang="en-GB" b="1" dirty="0" err="1" smtClean="0"/>
              <a:t>fagyvédelmi</a:t>
            </a:r>
            <a:r>
              <a:rPr lang="en-GB" b="1" dirty="0" smtClean="0"/>
              <a:t> </a:t>
            </a:r>
            <a:r>
              <a:rPr lang="en-GB" b="1" dirty="0" err="1" smtClean="0"/>
              <a:t>berendezés</a:t>
            </a:r>
            <a:endParaRPr lang="en-GB" dirty="0" smtClean="0"/>
          </a:p>
          <a:p>
            <a:pPr marL="158750" indent="0">
              <a:buNone/>
            </a:pPr>
            <a:r>
              <a:rPr lang="hu-HU" dirty="0" smtClean="0"/>
              <a:t>A Frostbuster (traktor által vontatott gép) működés közben az ültetvényben hurok alakban közlekedik, egymástól 80 m-es fordulókra. A lényeg, hogy 8-10 perc alatt visszaérjen ugyanarra a helyre 7-8 km/h menetsebesség mellett. Ekkor – a gyártó szerint – mintegy</a:t>
            </a:r>
          </a:p>
          <a:p>
            <a:pPr marL="158750" indent="0">
              <a:buNone/>
            </a:pPr>
            <a:r>
              <a:rPr lang="hu-HU" dirty="0" smtClean="0"/>
              <a:t>8 hektár megvédésére képes. Az eddigi termelői, gyakorlati tapasztalatok szerint a hideg fokozódásával, egyre szűkebbre kell venni a fordulókat (kb. 50 m) és csökkenteni kell a menetsebességet (6,5 km/h). Ezen menetparamétereket már -4,0--4,5 °C-tól kezdve érdemes alkalmazni, mert ennél erősebb lehűlés esetén 4-5 hektárnál nagyobb területet már nem érdemes védeni.</a:t>
            </a:r>
            <a:endParaRPr lang="en-GB" dirty="0" smtClean="0"/>
          </a:p>
          <a:p>
            <a:pPr marL="158750" indent="0">
              <a:buNone/>
            </a:pPr>
            <a:r>
              <a:rPr lang="en-GB" b="1" dirty="0" smtClean="0"/>
              <a:t>Köd-Sárkány </a:t>
            </a:r>
            <a:r>
              <a:rPr lang="en-GB" b="1" dirty="0" err="1" smtClean="0"/>
              <a:t>vontatott</a:t>
            </a:r>
            <a:r>
              <a:rPr lang="en-GB" b="1" dirty="0" smtClean="0"/>
              <a:t> </a:t>
            </a:r>
            <a:r>
              <a:rPr lang="en-GB" b="1" dirty="0" err="1" smtClean="0"/>
              <a:t>fagyvédelmi</a:t>
            </a:r>
            <a:r>
              <a:rPr lang="en-GB" b="1" dirty="0" smtClean="0"/>
              <a:t> </a:t>
            </a:r>
            <a:r>
              <a:rPr lang="en-GB" b="1" dirty="0" err="1" smtClean="0"/>
              <a:t>berendezés</a:t>
            </a:r>
            <a:endParaRPr lang="en-GB" b="1" dirty="0" smtClean="0"/>
          </a:p>
          <a:p>
            <a:pPr marL="158750" indent="0">
              <a:buNone/>
            </a:pPr>
            <a:r>
              <a:rPr lang="hu-HU" dirty="0" smtClean="0"/>
              <a:t>Teljes egészében magyar fejlesztés eredménye a Köd-Sárkány </a:t>
            </a:r>
            <a:r>
              <a:rPr lang="hu-HU" dirty="0" err="1" smtClean="0"/>
              <a:t>fantázianevű</a:t>
            </a:r>
            <a:r>
              <a:rPr lang="hu-HU" dirty="0" smtClean="0"/>
              <a:t> berendezés, mely alkalmas lehet a tavaszi fagyok elleni védekezésre. A gép fejlesztője és gyártója egy magyar tulajdonban lévő biomassza kazánokat gyártó vállalkozás. A Köd-Sárkány nagy előnye, hogy szinte mindenütt előforduló olcsó tüzelőanyagokkal – így szalma-, széna-, kukoricaszár-bálával, az ültetvények ápolási munkáinál keletkező metszési nyesedékkel vagy akár rönkfával is – üzemeltethető. A gép lényegében egy vontatható kazán, melynek égéstere egy dupla falú, kúpos végű fektetett hengerben helyezkedik el. A henger kúpos végén egy a traktor TLT-tengelye által üzemeltetett ventilátor található. A tüzelőanyag berakodására a henger sík alapjának kinyitásával van lehetőség. A pluszban kialakított szögletes ajtó a rönkfák berakodását könnyíti meg.</a:t>
            </a:r>
            <a:endParaRPr lang="hu-HU" dirty="0"/>
          </a:p>
        </p:txBody>
      </p:sp>
    </p:spTree>
    <p:extLst>
      <p:ext uri="{BB962C8B-B14F-4D97-AF65-F5344CB8AC3E}">
        <p14:creationId xmlns:p14="http://schemas.microsoft.com/office/powerpoint/2010/main" val="32008758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 name="PlaceHolder 1"/>
          <p:cNvSpPr>
            <a:spLocks noGrp="1" noRot="1" noChangeAspect="1"/>
          </p:cNvSpPr>
          <p:nvPr>
            <p:ph type="sldImg"/>
          </p:nvPr>
        </p:nvSpPr>
        <p:spPr>
          <a:xfrm>
            <a:off x="439738" y="1250950"/>
            <a:ext cx="5997575" cy="3375025"/>
          </a:xfrm>
          <a:prstGeom prst="rect">
            <a:avLst/>
          </a:prstGeom>
        </p:spPr>
      </p:sp>
      <p:sp>
        <p:nvSpPr>
          <p:cNvPr id="313" name="PlaceHolder 2"/>
          <p:cNvSpPr>
            <a:spLocks noGrp="1"/>
          </p:cNvSpPr>
          <p:nvPr>
            <p:ph type="body"/>
          </p:nvPr>
        </p:nvSpPr>
        <p:spPr>
          <a:xfrm>
            <a:off x="687705" y="4813964"/>
            <a:ext cx="5501279" cy="3938125"/>
          </a:xfrm>
          <a:prstGeom prst="rect">
            <a:avLst/>
          </a:prstGeom>
        </p:spPr>
        <p:txBody>
          <a:bodyPr/>
          <a:lstStyle/>
          <a:p>
            <a:pPr>
              <a:lnSpc>
                <a:spcPct val="100000"/>
              </a:lnSpc>
            </a:pPr>
            <a:endParaRPr lang="hu-HU" sz="2100" spc="-1" baseline="0" dirty="0">
              <a:latin typeface="Arial"/>
            </a:endParaRPr>
          </a:p>
        </p:txBody>
      </p:sp>
      <p:sp>
        <p:nvSpPr>
          <p:cNvPr id="314" name="TextShape 3"/>
          <p:cNvSpPr txBox="1"/>
          <p:nvPr/>
        </p:nvSpPr>
        <p:spPr>
          <a:xfrm>
            <a:off x="3895551" y="9501121"/>
            <a:ext cx="2979694" cy="501323"/>
          </a:xfrm>
          <a:prstGeom prst="rect">
            <a:avLst/>
          </a:prstGeom>
          <a:noFill/>
          <a:ln>
            <a:noFill/>
          </a:ln>
        </p:spPr>
        <p:txBody>
          <a:bodyPr lIns="96451" tIns="48225" rIns="96451" bIns="48225" anchor="b"/>
          <a:lstStyle/>
          <a:p>
            <a:pPr algn="r">
              <a:lnSpc>
                <a:spcPct val="100000"/>
              </a:lnSpc>
            </a:pPr>
            <a:fld id="{F4C58B65-8790-41A7-975B-C9B750671CAE}" type="slidenum">
              <a:rPr lang="hu-HU" sz="1300" spc="-1">
                <a:solidFill>
                  <a:srgbClr val="000000"/>
                </a:solidFill>
              </a:rPr>
              <a:pPr algn="r">
                <a:lnSpc>
                  <a:spcPct val="100000"/>
                </a:lnSpc>
              </a:pPr>
              <a:t>18</a:t>
            </a:fld>
            <a:endParaRPr lang="hu-HU" sz="1300" spc="-1" dirty="0">
              <a:latin typeface="Times New Roman"/>
            </a:endParaRPr>
          </a:p>
        </p:txBody>
      </p:sp>
    </p:spTree>
    <p:extLst>
      <p:ext uri="{BB962C8B-B14F-4D97-AF65-F5344CB8AC3E}">
        <p14:creationId xmlns:p14="http://schemas.microsoft.com/office/powerpoint/2010/main" val="5176652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a:xfrm>
            <a:off x="381000" y="685800"/>
            <a:ext cx="6096000" cy="3429000"/>
          </a:xfrm>
        </p:spPr>
      </p:sp>
      <p:sp>
        <p:nvSpPr>
          <p:cNvPr id="3" name="Zástupný objekt pre poznámky 2"/>
          <p:cNvSpPr>
            <a:spLocks noGrp="1"/>
          </p:cNvSpPr>
          <p:nvPr>
            <p:ph type="body" idx="1"/>
          </p:nvPr>
        </p:nvSpPr>
        <p:spPr/>
        <p:txBody>
          <a:bodyPr/>
          <a:lstStyle/>
          <a:p>
            <a:endParaRPr lang="hu-HU" dirty="0"/>
          </a:p>
        </p:txBody>
      </p:sp>
    </p:spTree>
    <p:extLst>
      <p:ext uri="{BB962C8B-B14F-4D97-AF65-F5344CB8AC3E}">
        <p14:creationId xmlns:p14="http://schemas.microsoft.com/office/powerpoint/2010/main" val="11359191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 name="PlaceHolder 1"/>
          <p:cNvSpPr>
            <a:spLocks noGrp="1" noRot="1" noChangeAspect="1"/>
          </p:cNvSpPr>
          <p:nvPr>
            <p:ph type="sldImg"/>
          </p:nvPr>
        </p:nvSpPr>
        <p:spPr>
          <a:xfrm>
            <a:off x="439738" y="1250950"/>
            <a:ext cx="5997575" cy="3375025"/>
          </a:xfrm>
          <a:prstGeom prst="rect">
            <a:avLst/>
          </a:prstGeom>
        </p:spPr>
      </p:sp>
      <p:sp>
        <p:nvSpPr>
          <p:cNvPr id="328" name="PlaceHolder 2"/>
          <p:cNvSpPr>
            <a:spLocks noGrp="1"/>
          </p:cNvSpPr>
          <p:nvPr>
            <p:ph type="body"/>
          </p:nvPr>
        </p:nvSpPr>
        <p:spPr>
          <a:xfrm>
            <a:off x="687705" y="4813964"/>
            <a:ext cx="5501279" cy="3938125"/>
          </a:xfrm>
          <a:prstGeom prst="rect">
            <a:avLst/>
          </a:prstGeom>
        </p:spPr>
        <p:txBody>
          <a:bodyPr/>
          <a:lstStyle/>
          <a:p>
            <a:pPr>
              <a:lnSpc>
                <a:spcPct val="100000"/>
              </a:lnSpc>
            </a:pPr>
            <a:r>
              <a:rPr lang="hu-HU" sz="2100" i="1" spc="-1" dirty="0">
                <a:latin typeface="Arial"/>
              </a:rPr>
              <a:t>A témához kapcsolódó, előforduló főbb kulcsszavak</a:t>
            </a:r>
          </a:p>
          <a:p>
            <a:pPr marL="0" marR="0" lvl="0" indent="0" algn="l" defTabSz="914400" rtl="0" eaLnBrk="1" fontAlgn="auto" latinLnBrk="0" hangingPunct="1">
              <a:lnSpc>
                <a:spcPct val="100000"/>
              </a:lnSpc>
              <a:spcBef>
                <a:spcPts val="0"/>
              </a:spcBef>
              <a:spcAft>
                <a:spcPts val="0"/>
              </a:spcAft>
              <a:buClrTx/>
              <a:buSzTx/>
              <a:buFontTx/>
              <a:buNone/>
              <a:tabLst/>
              <a:defRPr/>
            </a:pPr>
            <a:r>
              <a:rPr lang="hu-HU" sz="2400" dirty="0"/>
              <a:t>Szöveg: e</a:t>
            </a:r>
            <a:r>
              <a:rPr lang="hu-HU" sz="2400" i="1" dirty="0"/>
              <a:t>nnél</a:t>
            </a:r>
            <a:r>
              <a:rPr lang="hu-HU" sz="2400" i="1" baseline="0" dirty="0"/>
              <a:t> a diánál nem releváns</a:t>
            </a:r>
            <a:endParaRPr lang="hu-HU" sz="2400" i="1" dirty="0"/>
          </a:p>
          <a:p>
            <a:pPr>
              <a:lnSpc>
                <a:spcPct val="100000"/>
              </a:lnSpc>
            </a:pPr>
            <a:endParaRPr lang="hu-HU" sz="2100" i="1" spc="-1" dirty="0">
              <a:latin typeface="Arial"/>
            </a:endParaRPr>
          </a:p>
        </p:txBody>
      </p:sp>
      <p:sp>
        <p:nvSpPr>
          <p:cNvPr id="329" name="TextShape 3"/>
          <p:cNvSpPr txBox="1"/>
          <p:nvPr/>
        </p:nvSpPr>
        <p:spPr>
          <a:xfrm>
            <a:off x="3895551" y="9501121"/>
            <a:ext cx="2979694" cy="501323"/>
          </a:xfrm>
          <a:prstGeom prst="rect">
            <a:avLst/>
          </a:prstGeom>
          <a:noFill/>
          <a:ln>
            <a:noFill/>
          </a:ln>
        </p:spPr>
        <p:txBody>
          <a:bodyPr lIns="96451" tIns="48225" rIns="96451" bIns="48225" anchor="b"/>
          <a:lstStyle/>
          <a:p>
            <a:pPr algn="r">
              <a:lnSpc>
                <a:spcPct val="100000"/>
              </a:lnSpc>
            </a:pPr>
            <a:fld id="{9955D534-503A-41FB-A4CD-EE287AA47BD5}" type="slidenum">
              <a:rPr lang="hu-HU" sz="1300" spc="-1">
                <a:solidFill>
                  <a:srgbClr val="000000"/>
                </a:solidFill>
              </a:rPr>
              <a:pPr algn="r">
                <a:lnSpc>
                  <a:spcPct val="100000"/>
                </a:lnSpc>
              </a:pPr>
              <a:t>21</a:t>
            </a:fld>
            <a:endParaRPr lang="hu-HU" sz="1300" spc="-1" dirty="0">
              <a:latin typeface="Times New Roman"/>
            </a:endParaRPr>
          </a:p>
        </p:txBody>
      </p:sp>
    </p:spTree>
    <p:extLst>
      <p:ext uri="{BB962C8B-B14F-4D97-AF65-F5344CB8AC3E}">
        <p14:creationId xmlns:p14="http://schemas.microsoft.com/office/powerpoint/2010/main" val="35732327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d03d5b2036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d03d5b2036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d03d5b2036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d03d5b2036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hu-HU" dirty="0" smtClean="0"/>
              <a:t> A globális klímaváltozás következtében az elmúlt mintegy két évtizedben egyre nagyobb szükség van a kora és késő tavaszi fagyok elleni védekezésre a termő gyümölcsösökben ,mivel ezek előfordulása egyre gyakoribb a nedvkeringés megindulásával a piros bimbós állapottól  virágzáson át akár a tereméskötődés idejéig is károsíthatnak. Az elkésett vagy kihagyott fagyvédelem következtében jelentős károk következhetnek be és akár az egész várható termésmennyiség kieséséhez vezethet ami  egyben  gazdasági problémákat generál a termesztőnek. A fagykárok számlájára írható ismételt árbevétel csökkenés illetve teljes kiesés oda vezethet, hogy a termesztő az mellett ,hogy súlyos fizetésképtelenség felé sodródik elveszti piaci jelenlétét és új fejlesztési források hiányában nem lesz képes felvenni a versenyt az ágazat azon szereplőivel akik hatékony an védekeznek a fagykárok ellen.</a:t>
            </a:r>
          </a:p>
          <a:p>
            <a:pPr marL="0" lvl="0" indent="0" algn="l" rtl="0">
              <a:spcBef>
                <a:spcPts val="0"/>
              </a:spcBef>
              <a:spcAft>
                <a:spcPts val="0"/>
              </a:spcAft>
              <a:buNone/>
            </a:pPr>
            <a:r>
              <a:rPr lang="hu-HU" dirty="0" smtClean="0"/>
              <a:t>       Ennek okán napjainkban a gyümölcsösök szakszerű fagyvédelme  egyre nagyobb  jelentőséggel bír és a fagyvédelmi módszerek bevezetése szerves részévé válik az intenzív és precíziós gyümölcstermesztési technológiáknak. </a:t>
            </a:r>
          </a:p>
          <a:p>
            <a:pPr marL="0" lvl="0" indent="0" algn="l" rtl="0">
              <a:spcBef>
                <a:spcPts val="0"/>
              </a:spcBef>
              <a:spcAft>
                <a:spcPts val="0"/>
              </a:spcAft>
              <a:buNone/>
            </a:pPr>
            <a:r>
              <a:rPr lang="hu-HU" dirty="0" smtClean="0"/>
              <a:t>       A jelen tananyagkiegészítés röviden összefoglalja azokat a szakmai ismereteket ,amelyek  szükségszerűek a fagykárok hatékony megelőzéséhez egyben bemutatva a legelterjedtebb fagyvédelmi módszereket ,amelyek alkalmazása gyakorlati gyümölcstermesztésben napjainkban nélkülözhetetlen a termésbiztonság fenntartásához ezáltal folyamatos ár bevételek megteremtéséhez is.</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d03d5b2036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d03d5b2036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1628018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d03d5b2036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d03d5b2036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hu-HU" noProof="0" dirty="0" smtClean="0"/>
              <a:t>Kárpát- medencei viszonylatban a termő gyümölcsösökben elsősorban a tavaszi fagykárok ellen kell védekeznünk.</a:t>
            </a:r>
          </a:p>
          <a:p>
            <a:pPr marL="0" lvl="0" indent="0" algn="l" rtl="0">
              <a:spcBef>
                <a:spcPts val="0"/>
              </a:spcBef>
              <a:spcAft>
                <a:spcPts val="0"/>
              </a:spcAft>
              <a:buNone/>
            </a:pPr>
            <a:r>
              <a:rPr lang="hu-HU" noProof="0" dirty="0" smtClean="0"/>
              <a:t>Tavaszi fagyok keletkezésük szerint:</a:t>
            </a:r>
          </a:p>
          <a:p>
            <a:pPr marL="0" lvl="0" indent="0" algn="l" rtl="0">
              <a:spcBef>
                <a:spcPts val="0"/>
              </a:spcBef>
              <a:spcAft>
                <a:spcPts val="0"/>
              </a:spcAft>
              <a:buNone/>
            </a:pPr>
            <a:r>
              <a:rPr lang="hu-HU" noProof="0" dirty="0" smtClean="0"/>
              <a:t>- Áramlási fagy /ritkább, nehezebb védekezni ellene/ Nem az adott helyre jellemző hideg levegő beáramlása nyomán kialakuló fagy (Például amikor tavasszal az északi területekről sarkvidéki levegő áramlik a</a:t>
            </a:r>
            <a:r>
              <a:rPr lang="hu-HU" baseline="0" noProof="0" dirty="0" smtClean="0"/>
              <a:t> Kárpát – medencébe </a:t>
            </a:r>
            <a:r>
              <a:rPr lang="hu-HU" noProof="0" dirty="0" smtClean="0"/>
              <a:t>). Az ilyen fagyról tehát olyan esetekben beszélünk, mikor a hozzánk érkező légtömegek hőmérséklete fagypont alatt van. </a:t>
            </a:r>
          </a:p>
          <a:p>
            <a:pPr marL="0" lvl="0" indent="0" algn="l" rtl="0">
              <a:spcBef>
                <a:spcPts val="0"/>
              </a:spcBef>
              <a:spcAft>
                <a:spcPts val="0"/>
              </a:spcAft>
              <a:buNone/>
            </a:pPr>
            <a:r>
              <a:rPr lang="hu-HU" noProof="0" dirty="0" smtClean="0"/>
              <a:t>-Kisugárzási fagy /gyakoribb előfordulás ,viszonylag könnyebb védekezés/A radiációs fagyok az őszi és a tavaszi hónapokban gyakoriak, általában az éjszakai órákban alakulnak ki, tartalmuk néhány óra. A fagyoknak e sajátos típusát a nagy éjszakai kisugárzás okozza, tehát olyankor keletkezik, amikor a légkör üvegházi hatása csekély. E fagyok kialakulása idején a függőleges mentén nagy hőmérsékleti különbségek keletkeznek: az 5 m-es magasságra vonatkoztatott hőmérsékleti különbség elérheti a 10 ºC-</a:t>
            </a:r>
            <a:r>
              <a:rPr lang="hu-HU" noProof="0" dirty="0" err="1" smtClean="0"/>
              <a:t>ot</a:t>
            </a:r>
            <a:r>
              <a:rPr lang="hu-HU" noProof="0" dirty="0" smtClean="0"/>
              <a:t> is.-</a:t>
            </a:r>
          </a:p>
          <a:p>
            <a:pPr marL="0" lvl="0" indent="0" algn="l" rtl="0">
              <a:spcBef>
                <a:spcPts val="0"/>
              </a:spcBef>
              <a:spcAft>
                <a:spcPts val="0"/>
              </a:spcAft>
              <a:buNone/>
            </a:pPr>
            <a:r>
              <a:rPr lang="hu-HU" noProof="0" dirty="0" smtClean="0"/>
              <a:t>-Növényi fagykárosodás oka a növény hirtelen energiavesztésének és a növényi sejtekben és sejtközi térben levő megfagyó víz szövetroncsoló hatásának tudható.</a:t>
            </a:r>
          </a:p>
          <a:p>
            <a:pPr marL="0" lvl="0" indent="0" algn="l" rtl="0">
              <a:spcBef>
                <a:spcPts val="0"/>
              </a:spcBef>
              <a:spcAft>
                <a:spcPts val="0"/>
              </a:spcAft>
              <a:buNone/>
            </a:pPr>
            <a:r>
              <a:rPr lang="hu-HU" noProof="0" dirty="0" smtClean="0"/>
              <a:t>Fontos az Időjárási jellemzők ismerete a védekezés szempontjából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hu-HU" noProof="0" dirty="0" smtClean="0"/>
              <a:t>a. Abszolút légnedvesség  -  A száraz levegő és a vízgőz keverékében, azaz a nedves levegőben levő vízgőz (légnedvesség) tömege (g-ban), a keverék által elfoglalt egységnyi térfogatra (1m3), vagy egy­ségnyi tömegre (1kg) vonatkoztatva. </a:t>
            </a:r>
            <a:r>
              <a:rPr lang="hu-HU" u="none" strike="noStrike" noProof="0" dirty="0" smtClean="0">
                <a:solidFill>
                  <a:srgbClr val="000000"/>
                </a:solidFill>
                <a:effectLst/>
              </a:rPr>
              <a:t/>
            </a:r>
            <a:br>
              <a:rPr lang="hu-HU" u="none" strike="noStrike" noProof="0" dirty="0" smtClean="0">
                <a:solidFill>
                  <a:srgbClr val="000000"/>
                </a:solidFill>
                <a:effectLst/>
              </a:rPr>
            </a:br>
            <a:r>
              <a:rPr lang="hu-HU" u="none" strike="noStrike" noProof="0" dirty="0" smtClean="0">
                <a:solidFill>
                  <a:srgbClr val="000000"/>
                </a:solidFill>
                <a:effectLst/>
              </a:rPr>
              <a:t>b. Relatív légnedvesség -A relatív nedvesség pedig azt fejezi ki, hogy az aktuálisan jelenlevő vízgőzmennyiség hány százaléka az adott hőmérsékleten maximálisan lehetséges vízgőzmennyiségnek. A telített levegő relatív nedvessége 100%. </a:t>
            </a:r>
            <a:br>
              <a:rPr lang="hu-HU" u="none" strike="noStrike" noProof="0" dirty="0" smtClean="0">
                <a:solidFill>
                  <a:srgbClr val="000000"/>
                </a:solidFill>
                <a:effectLst/>
              </a:rPr>
            </a:br>
            <a:r>
              <a:rPr lang="hu-HU" u="none" strike="noStrike" noProof="0" dirty="0" smtClean="0">
                <a:solidFill>
                  <a:srgbClr val="000000"/>
                </a:solidFill>
                <a:effectLst/>
              </a:rPr>
              <a:t>c.</a:t>
            </a:r>
            <a:r>
              <a:rPr lang="hu-HU" noProof="0" dirty="0" smtClean="0"/>
              <a:t> Száraz hőmérséklet-A száraz hőmérséklet a levegőnek szabadon kitett, de sugárzástól és nedvességtől védett hőmérővel mért hőmérséklet. A száraz hőmérséklet az a hőmérséklet, amelyet általában „a levegő hőmérsékletének” nevezünk és ez a valódi termodinamikai hőmérséklettel egyezik meg.</a:t>
            </a:r>
            <a:endParaRPr lang="hu-HU" u="none" strike="noStrike" noProof="0" dirty="0" smtClean="0">
              <a:solidFill>
                <a:srgbClr val="000000"/>
              </a:solidFill>
              <a:effectLst/>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hu-HU" noProof="0" dirty="0" smtClean="0"/>
              <a:t>d. Nedves hőmérséklet-Az a h</a:t>
            </a:r>
            <a:r>
              <a:rPr lang="en-GB" noProof="0" dirty="0" smtClean="0"/>
              <a:t>ő</a:t>
            </a:r>
            <a:r>
              <a:rPr lang="hu-HU" noProof="0" dirty="0" smtClean="0"/>
              <a:t>mérséklet, amit a nedves </a:t>
            </a:r>
            <a:r>
              <a:rPr lang="en-GB" noProof="0" dirty="0" smtClean="0"/>
              <a:t>levegő</a:t>
            </a:r>
            <a:r>
              <a:rPr lang="hu-HU" noProof="0" dirty="0" smtClean="0"/>
              <a:t> felvenne, ha abba állandó nyomáson vizet párologtatnánk be egészen addig, míg a rendszer telítetté nem válik. Mivel a párolgás a rendszerb</a:t>
            </a:r>
            <a:r>
              <a:rPr lang="en-GB" noProof="0" dirty="0" smtClean="0"/>
              <a:t>ö</a:t>
            </a:r>
            <a:r>
              <a:rPr lang="hu-HU" noProof="0" dirty="0" smtClean="0"/>
              <a:t>l von el h</a:t>
            </a:r>
            <a:r>
              <a:rPr lang="en-GB" noProof="0" dirty="0" smtClean="0"/>
              <a:t>ő</a:t>
            </a:r>
            <a:r>
              <a:rPr lang="hu-HU" noProof="0" dirty="0" smtClean="0"/>
              <a:t>t, ezért a nedves h</a:t>
            </a:r>
            <a:r>
              <a:rPr lang="en-GB" noProof="0" dirty="0" smtClean="0"/>
              <a:t>ő</a:t>
            </a:r>
            <a:r>
              <a:rPr lang="hu-HU" noProof="0" dirty="0" smtClean="0"/>
              <a:t>mérséklet mindig kisebb vagy egyenlő</a:t>
            </a:r>
            <a:r>
              <a:rPr lang="en-GB" noProof="0" dirty="0" smtClean="0"/>
              <a:t>ő</a:t>
            </a:r>
            <a:r>
              <a:rPr lang="hu-HU" noProof="0" dirty="0" smtClean="0"/>
              <a:t> a tényleges h</a:t>
            </a:r>
            <a:r>
              <a:rPr lang="en-GB" noProof="0" dirty="0" smtClean="0"/>
              <a:t>ő</a:t>
            </a:r>
            <a:r>
              <a:rPr lang="hu-HU" noProof="0" dirty="0" smtClean="0"/>
              <a:t>mérsékletnél.</a:t>
            </a:r>
            <a:r>
              <a:rPr lang="en-GB" noProof="0" dirty="0" smtClean="0"/>
              <a:t> </a:t>
            </a:r>
            <a:r>
              <a:rPr lang="hu-HU" noProof="0" dirty="0" smtClean="0"/>
              <a:t>A fagyvédelem szempontjából a nedves hőmérséklet sokkal fontosabb. Ha a relatív páratartalom 100%, a nedves és a száraz hőmérséklet megegyezik. Minél alacsonyabb a páratartalom, annál nagyobb ez a különbség.</a:t>
            </a:r>
          </a:p>
          <a:p>
            <a:pPr marL="0" lvl="0" indent="0" algn="l" rtl="0">
              <a:spcBef>
                <a:spcPts val="0"/>
              </a:spcBef>
              <a:spcAft>
                <a:spcPts val="0"/>
              </a:spcAft>
              <a:buNone/>
            </a:pPr>
            <a:r>
              <a:rPr lang="hu-HU" noProof="0" dirty="0" smtClean="0"/>
              <a:t>e. Kritikus hőmérséklet -A növényi szervnek azt a hőmérsékletét fejezi ki, ameddig még éppen lehűthető anélkül, hogy a sejtközötti járatokban található víz és maga a sejtnedv megfagyna. Ettől a hőmérséklettől kezdve a lehűlés folytatódásával a növényi szerv már károsodik.</a:t>
            </a:r>
          </a:p>
          <a:p>
            <a:pPr marL="0" lvl="0" indent="0" algn="l" rtl="0">
              <a:spcBef>
                <a:spcPts val="0"/>
              </a:spcBef>
              <a:spcAft>
                <a:spcPts val="0"/>
              </a:spcAft>
              <a:buNone/>
            </a:pPr>
            <a:r>
              <a:rPr lang="hu-HU" noProof="0" dirty="0" smtClean="0"/>
              <a:t>f. Harmatpont-Azt a hőmérsékletet jelenti, amelyre a levegőt – adott abszolút páratartalom mellett – le kell hűteni ahhoz, hogy a benne lévő vízgőz kicsapódjon. A természetben tehát ez az a hőmérséklet, amely mellett a harmat- vagy a dérképződés megindul. A harmatpont gyakorlati jelentősége a fagyvédekezésben abban rejlik, hogy a levegő lehűlése a harmatponti hőmérséklet elérésekor lelassulhat vagy megállhat, mert ekkor a vízgőz kicsapódása (kondenzáció) révén nagy látens hőmennyiség szabadul fel, ami melegíti a környezetét, és részben vagy egészben ellensúlyozhatja a levegő lehűlését.</a:t>
            </a:r>
          </a:p>
          <a:p>
            <a:pPr marL="0" lvl="0" indent="0" algn="l" rtl="0">
              <a:spcBef>
                <a:spcPts val="0"/>
              </a:spcBef>
              <a:spcAft>
                <a:spcPts val="0"/>
              </a:spcAft>
              <a:buNone/>
            </a:pPr>
            <a:endParaRPr lang="hu-HU" noProof="0" dirty="0"/>
          </a:p>
        </p:txBody>
      </p:sp>
    </p:spTree>
    <p:extLst>
      <p:ext uri="{BB962C8B-B14F-4D97-AF65-F5344CB8AC3E}">
        <p14:creationId xmlns:p14="http://schemas.microsoft.com/office/powerpoint/2010/main" val="7445655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d03d5b2036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d03d5b2036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hu-HU" noProof="0" dirty="0" smtClean="0"/>
              <a:t>Egyes gyümölcsfajok fagyérzékenysége.</a:t>
            </a:r>
          </a:p>
          <a:p>
            <a:pPr marL="0" lvl="0" indent="0" algn="just" rtl="0">
              <a:spcBef>
                <a:spcPts val="0"/>
              </a:spcBef>
              <a:spcAft>
                <a:spcPts val="0"/>
              </a:spcAft>
              <a:buNone/>
            </a:pPr>
            <a:r>
              <a:rPr lang="hu-HU" noProof="0" dirty="0" smtClean="0"/>
              <a:t>        A gyümölcstermő növények fagy tűrő képessége az egyes vegetációs</a:t>
            </a:r>
            <a:r>
              <a:rPr lang="hu-HU" baseline="0" noProof="0" dirty="0" smtClean="0"/>
              <a:t> fejlődési szakaszokban nagyban befolyásolja a passzív és aktív fagyvédelem alkalmazási lehetőségeit is.</a:t>
            </a:r>
            <a:endParaRPr lang="hu-HU" noProof="0" dirty="0" smtClean="0"/>
          </a:p>
          <a:p>
            <a:pPr marL="0" lvl="0" indent="0" algn="just" rtl="0">
              <a:spcBef>
                <a:spcPts val="0"/>
              </a:spcBef>
              <a:spcAft>
                <a:spcPts val="0"/>
              </a:spcAft>
              <a:buNone/>
            </a:pPr>
            <a:r>
              <a:rPr lang="hu-HU" noProof="0" dirty="0" smtClean="0"/>
              <a:t>A sikeres fagyvédelem egyik fontos tényezője, hogy ismerjük termesztett növényeink fagytűrő képességét. A különböző gyümölcsfajoknak különböző a fagytűrő képességük, sőt, a fajokon belül a fajták is nagy eltérést mutathatnak. Ennek a legfőbb oka, hogy a fajok (és fajták) a kritikus időben eltérő fenológiai fázisban vannak. Fajon belül a fajták fenológiai csúszása napok, míg fajok közt akár hetek is lehetnek. Minél korábban virágzik egy faj/fajta, annál nagyobb eséllyel károsítják a tavaszi lehűlések. Az almaféléknél is megfigyelhető, hogy a virágzatból kiemelkedő, és akár napokkal előbb virágzó „királyvirág” fagy el leghamarabb. A nedvkeringés aktív megindulása előtt, vagy azzal egy időben virágzó fajok (mandula, kajszibarack, őszibarack, szilva) fagyérzékenyebbek, a keringés megindulása után virágzóak (meggy, cseresznye, alma, körte) kevésbé érzékenyek.</a:t>
            </a:r>
          </a:p>
          <a:p>
            <a:pPr marL="0" lvl="0" indent="0" algn="just" rtl="0">
              <a:spcBef>
                <a:spcPts val="0"/>
              </a:spcBef>
              <a:spcAft>
                <a:spcPts val="0"/>
              </a:spcAft>
              <a:buNone/>
            </a:pPr>
            <a:r>
              <a:rPr lang="hu-HU" noProof="0" dirty="0" smtClean="0"/>
              <a:t>       A fagykár mértékét a bekövetkező lehűlés foka ,időtartama és a növények fenológiai állapota</a:t>
            </a:r>
            <a:r>
              <a:rPr lang="hu-HU" baseline="0" noProof="0" dirty="0" smtClean="0"/>
              <a:t> befolyásolja. A fagy a legnagyobb károkat a kinyílt virágú gyümölcsfákon okozza mivel a terméskötődés szempontjából fontos ivarszervek teljes védőtakaró nélkül maradnak. A termékenyülés utáni időszakban a gyümölcs megkötődését követően a gyümölcs nagyságával már csökken a fagyveszély. Ilyenkor a magkezdeményig csak a nagyobb tartósabb lehűlések képesek eljutni és kárt okoznia fagyveszély esélye különösen akkor nő meg , amikor az enyhébb téli időszak végén  a természetes nyugalmi állapoton túljutott gyümölcsfák nedvkeringése már korábban megindul és a hirtelen felmelegedés után újra egy hosszan tartó hideg időszak következik be. Az ilyen időszak főleg a kajszi és őszibarack virágrügyeinek elhalását okozza. A késő tavaszi fagyok elsősorban a legkorábban virágzó csonthéjasokat mandulát, kajszit és őszibarackot károsíthatják de voltak évjáratok az elmúlt két évtizedben amikor a később virágzó csonthéjasokban és almatermésűekben is jelentős károkat okoztak a későn jelentkező tavaszi fagyok.    </a:t>
            </a:r>
          </a:p>
          <a:p>
            <a:pPr marL="0" lvl="0" indent="0" algn="just" rtl="0">
              <a:spcBef>
                <a:spcPts val="0"/>
              </a:spcBef>
              <a:spcAft>
                <a:spcPts val="0"/>
              </a:spcAft>
              <a:buNone/>
            </a:pPr>
            <a:r>
              <a:rPr lang="hu-HU" baseline="0" noProof="0" dirty="0" smtClean="0"/>
              <a:t>         A bemutatott táblázat szemlélteti az egyes gyümölcsfajok kritikus hőmérsékleti értékeit a különböző növekedési szakaszokban. / forrás :dr.Cselőtei László-dr.Csider László –Csáky Antal   Kertészet,Mezőgazdasági kiadó Budapest 1978/                                                                                                                                            </a:t>
            </a:r>
            <a:endParaRPr lang="hu-HU" noProof="0" dirty="0"/>
          </a:p>
        </p:txBody>
      </p:sp>
    </p:spTree>
    <p:extLst>
      <p:ext uri="{BB962C8B-B14F-4D97-AF65-F5344CB8AC3E}">
        <p14:creationId xmlns:p14="http://schemas.microsoft.com/office/powerpoint/2010/main" val="19183301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d03d5b2036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d03d5b2036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hu-HU" noProof="0" dirty="0" smtClean="0"/>
              <a:t>A fagyvédelem módszerei</a:t>
            </a:r>
          </a:p>
          <a:p>
            <a:pPr marL="0" lvl="0" indent="0" algn="l" rtl="0">
              <a:spcBef>
                <a:spcPts val="0"/>
              </a:spcBef>
              <a:spcAft>
                <a:spcPts val="0"/>
              </a:spcAft>
              <a:buNone/>
            </a:pPr>
            <a:r>
              <a:rPr lang="hu-HU" noProof="0" dirty="0" smtClean="0"/>
              <a:t>A fagyvédelmi módszereket két</a:t>
            </a:r>
            <a:r>
              <a:rPr lang="hu-HU" baseline="0" noProof="0" dirty="0" smtClean="0"/>
              <a:t> csoportba oszthatjuk fel: passzív és aktív fagyvédelem. </a:t>
            </a:r>
          </a:p>
          <a:p>
            <a:pPr marL="0" lvl="0" indent="0" algn="l" rtl="0">
              <a:spcBef>
                <a:spcPts val="0"/>
              </a:spcBef>
              <a:spcAft>
                <a:spcPts val="0"/>
              </a:spcAft>
              <a:buNone/>
            </a:pPr>
            <a:r>
              <a:rPr lang="hu-HU" baseline="0" noProof="0" dirty="0" smtClean="0"/>
              <a:t>Passzív fagyvédelem</a:t>
            </a:r>
          </a:p>
          <a:p>
            <a:pPr marL="0" lvl="0" indent="0" algn="l" rtl="0">
              <a:spcBef>
                <a:spcPts val="0"/>
              </a:spcBef>
              <a:spcAft>
                <a:spcPts val="0"/>
              </a:spcAft>
              <a:buNone/>
            </a:pPr>
            <a:r>
              <a:rPr lang="hu-HU" baseline="0" noProof="0" dirty="0" smtClean="0"/>
              <a:t>A passzív fagyvédelemnek megelőző szerepe van már jóval a fagyok kialakulása előtt alkalmazzuk. Célja a fagykárok elkerülése előzetes mérséklésének lehetősége. Az aktív fagyvédelmi módszerek  bevetésére csak közvetlenül a fagy beállta előtt, vagy a fagy beálltaután a növények számára kritikus hőmérséklet elérésekor kerül sor és a hőmérséklet alakulásába közvetlenül beavatkozunk.</a:t>
            </a:r>
            <a:endParaRPr lang="hu-HU" noProof="0" dirty="0" smtClean="0"/>
          </a:p>
          <a:p>
            <a:pPr marL="0" lvl="0" indent="0" algn="l" rtl="0">
              <a:spcBef>
                <a:spcPts val="0"/>
              </a:spcBef>
              <a:spcAft>
                <a:spcPts val="0"/>
              </a:spcAft>
              <a:buNone/>
            </a:pPr>
            <a:r>
              <a:rPr lang="hu-HU" noProof="0" dirty="0" smtClean="0"/>
              <a:t>Fontosabb alkalmazott passzív fagyvédelmi módszerek a következők:</a:t>
            </a:r>
          </a:p>
          <a:p>
            <a:pPr marL="0" lvl="0" indent="0" algn="l" rtl="0">
              <a:spcBef>
                <a:spcPts val="0"/>
              </a:spcBef>
              <a:spcAft>
                <a:spcPts val="0"/>
              </a:spcAft>
              <a:buNone/>
            </a:pPr>
            <a:r>
              <a:rPr lang="hu-HU" noProof="0" dirty="0" smtClean="0"/>
              <a:t> – Termőhely megválasztása: kerüljük a mélyen fekvő területeket</a:t>
            </a:r>
            <a:r>
              <a:rPr lang="hu-HU" baseline="0" noProof="0" dirty="0" smtClean="0"/>
              <a:t> úgynevezett fagyzugokat.</a:t>
            </a:r>
            <a:r>
              <a:rPr lang="hu-HU" noProof="0" dirty="0" smtClean="0"/>
              <a:t> Telepítés előtti év tavaszán érdemes egy minmax. hőmérőt kitenni a telepítésre szánt terület kérdéses pontjaira, amit megfigyelve pontos adataink lesznek a lehűlés mértékéről. </a:t>
            </a:r>
          </a:p>
          <a:p>
            <a:pPr marL="0" lvl="0" indent="0" algn="l" rtl="0">
              <a:spcBef>
                <a:spcPts val="0"/>
              </a:spcBef>
              <a:spcAft>
                <a:spcPts val="0"/>
              </a:spcAft>
              <a:buNone/>
            </a:pPr>
            <a:r>
              <a:rPr lang="hu-HU" noProof="0" dirty="0" smtClean="0"/>
              <a:t>– Alany és fajtahasználat :Ismerve a termőhelyünk adottságait megfelelő fagytűrőbb alanyok későbben virágzó fagytűrő fajták alkalmazásával is csökkenthetjük a fagykárok rizikóját. </a:t>
            </a:r>
          </a:p>
          <a:p>
            <a:pPr marL="0" lvl="0" indent="0" algn="l" rtl="0">
              <a:spcBef>
                <a:spcPts val="0"/>
              </a:spcBef>
              <a:spcAft>
                <a:spcPts val="0"/>
              </a:spcAft>
              <a:buNone/>
            </a:pPr>
            <a:r>
              <a:rPr lang="hu-HU" noProof="0" dirty="0" smtClean="0"/>
              <a:t>– Korona méret és famagasság : Mint passzív megelőző védekezésnek elsősorban csak az extenzívebb ültetvényekben lehet jelentősége. </a:t>
            </a:r>
          </a:p>
          <a:p>
            <a:pPr marL="0" lvl="0" indent="0" algn="l" rtl="0">
              <a:spcBef>
                <a:spcPts val="0"/>
              </a:spcBef>
              <a:spcAft>
                <a:spcPts val="0"/>
              </a:spcAft>
              <a:buNone/>
            </a:pPr>
            <a:r>
              <a:rPr lang="hu-HU" noProof="0" dirty="0" smtClean="0"/>
              <a:t> – Megfelelő sorközművelés: Gyepesített sorköz esetén a gyepet 5-10 cm-es magasságban tartsuk! A gyepes sorköz csak olyan széles legyen, hogy a gépek a füvön járjanak, ne szélesebb! A facsíkot tartsuk gyommentesen! </a:t>
            </a:r>
          </a:p>
          <a:p>
            <a:pPr marL="0" lvl="0" indent="0" algn="l" rtl="0">
              <a:spcBef>
                <a:spcPts val="0"/>
              </a:spcBef>
              <a:spcAft>
                <a:spcPts val="0"/>
              </a:spcAft>
              <a:buNone/>
            </a:pPr>
            <a:r>
              <a:rPr lang="hu-HU" noProof="0" dirty="0" smtClean="0"/>
              <a:t>– Léteznek növénykondicionáló készítmények, amelyek fagyvédelmi hatást ígérnek, de a gyakorlat azt mutatja, hogy ezek csak a növényeink stressztűrő képességét növelik kis mértékben. Használatuk fontos lehet, de csak az aktív fagyvédelmet kiegészítendő. </a:t>
            </a:r>
          </a:p>
          <a:p>
            <a:pPr marL="0" lvl="0" indent="0" algn="l" rtl="0">
              <a:spcBef>
                <a:spcPts val="0"/>
              </a:spcBef>
              <a:spcAft>
                <a:spcPts val="0"/>
              </a:spcAft>
              <a:buNone/>
            </a:pPr>
            <a:r>
              <a:rPr lang="hu-HU" noProof="0" dirty="0" smtClean="0"/>
              <a:t>– A virágzáskésleltetés, mint fagyvédelmi módszer még nem terjedt el. – Nem tartozik a fagyvédelmi módszerek közé, de itt érdemes megemlíteni, hogy a fagytűrő képesség nagyban függ a gyümölcstermő növény jó kondíciójától, egészségi állapotától, jó tápanyagellátásától. Jó állapotú ültetvény nagyobb eséllyel indul neki a fagyos időszaknak.</a:t>
            </a:r>
          </a:p>
          <a:p>
            <a:pPr marL="0" lvl="0" indent="0" algn="l" rtl="0">
              <a:spcBef>
                <a:spcPts val="0"/>
              </a:spcBef>
              <a:spcAft>
                <a:spcPts val="0"/>
              </a:spcAft>
              <a:buNone/>
            </a:pPr>
            <a:endParaRPr lang="hu-HU" noProof="0" dirty="0"/>
          </a:p>
        </p:txBody>
      </p:sp>
    </p:spTree>
    <p:extLst>
      <p:ext uri="{BB962C8B-B14F-4D97-AF65-F5344CB8AC3E}">
        <p14:creationId xmlns:p14="http://schemas.microsoft.com/office/powerpoint/2010/main" val="22532369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d03d5b2036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d03d5b2036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hu-HU" noProof="0" dirty="0" smtClean="0"/>
              <a:t>Aktív fagyvédelem</a:t>
            </a:r>
          </a:p>
          <a:p>
            <a:pPr marL="0" lvl="0" indent="0" algn="l" rtl="0">
              <a:spcBef>
                <a:spcPts val="0"/>
              </a:spcBef>
              <a:spcAft>
                <a:spcPts val="0"/>
              </a:spcAft>
              <a:buNone/>
            </a:pPr>
            <a:r>
              <a:rPr lang="hu-HU" noProof="0" dirty="0" smtClean="0"/>
              <a:t>Az</a:t>
            </a:r>
            <a:r>
              <a:rPr lang="hu-HU" baseline="0" noProof="0" dirty="0" smtClean="0"/>
              <a:t> aktív fagyvédelmi</a:t>
            </a:r>
            <a:r>
              <a:rPr lang="hu-HU" noProof="0" dirty="0" smtClean="0"/>
              <a:t> módszerek a fagy kialakulását</a:t>
            </a:r>
            <a:r>
              <a:rPr lang="hu-HU" baseline="0" noProof="0" dirty="0" smtClean="0"/>
              <a:t> </a:t>
            </a:r>
            <a:r>
              <a:rPr lang="hu-HU" noProof="0" dirty="0" smtClean="0"/>
              <a:t>gátolni vagy mérsékelni, azaz</a:t>
            </a:r>
            <a:r>
              <a:rPr lang="hu-HU" baseline="0" noProof="0" dirty="0" smtClean="0"/>
              <a:t> </a:t>
            </a:r>
            <a:r>
              <a:rPr lang="hu-HU" noProof="0" dirty="0" smtClean="0"/>
              <a:t>az ültetvény hőmérsékletét emelni</a:t>
            </a:r>
            <a:r>
              <a:rPr lang="hu-HU" baseline="0" noProof="0" dirty="0" smtClean="0"/>
              <a:t> </a:t>
            </a:r>
            <a:r>
              <a:rPr lang="hu-HU" noProof="0" dirty="0" smtClean="0"/>
              <a:t>különböző fizikai mechanizmusok segítségével</a:t>
            </a:r>
            <a:r>
              <a:rPr lang="hu-HU" baseline="0" noProof="0" dirty="0" smtClean="0"/>
              <a:t> </a:t>
            </a:r>
            <a:r>
              <a:rPr lang="hu-HU" noProof="0" dirty="0" smtClean="0"/>
              <a:t>próbálják, amelyeket a következő módon különíthetünk lel:</a:t>
            </a:r>
          </a:p>
          <a:p>
            <a:pPr marL="0" lvl="0" indent="0" algn="l" rtl="0">
              <a:spcBef>
                <a:spcPts val="0"/>
              </a:spcBef>
              <a:spcAft>
                <a:spcPts val="0"/>
              </a:spcAft>
              <a:buNone/>
            </a:pPr>
            <a:r>
              <a:rPr lang="hu-HU" noProof="0" dirty="0" smtClean="0"/>
              <a:t>- a hideg levegő felhalmozódásának</a:t>
            </a:r>
            <a:r>
              <a:rPr lang="hu-HU" baseline="0" noProof="0" dirty="0" smtClean="0"/>
              <a:t> </a:t>
            </a:r>
            <a:r>
              <a:rPr lang="hu-HU" noProof="0" dirty="0" smtClean="0"/>
              <a:t>akadályozása (légkeverés),mely</a:t>
            </a:r>
            <a:r>
              <a:rPr lang="hu-HU" baseline="0" noProof="0" dirty="0" smtClean="0"/>
              <a:t> történhet vízszintes áramú ,függőleges áramú légkeveréssel és helikopteres légkeveréssel.</a:t>
            </a:r>
          </a:p>
          <a:p>
            <a:pPr marL="0" lvl="0" indent="0" algn="l" rtl="0">
              <a:spcBef>
                <a:spcPts val="0"/>
              </a:spcBef>
              <a:spcAft>
                <a:spcPts val="0"/>
              </a:spcAft>
              <a:buNone/>
            </a:pPr>
            <a:r>
              <a:rPr lang="hu-HU" baseline="0" noProof="0" dirty="0" smtClean="0"/>
              <a:t>Lényege , hogy a gyümölcsösben az  alsóbb rétegek kisugárzott kritikus pontot elérő hideg levegőjét a felsőbb rétegek melegebb levegőjével keverik</a:t>
            </a:r>
            <a:endParaRPr lang="hu-HU" noProof="0" dirty="0" smtClean="0"/>
          </a:p>
          <a:p>
            <a:pPr marL="171450" lvl="0" indent="-171450" algn="l" rtl="0">
              <a:spcBef>
                <a:spcPts val="0"/>
              </a:spcBef>
              <a:spcAft>
                <a:spcPts val="0"/>
              </a:spcAft>
              <a:buFontTx/>
              <a:buChar char="-"/>
            </a:pPr>
            <a:r>
              <a:rPr lang="hu-HU" noProof="0" dirty="0" smtClean="0"/>
              <a:t>a hőkisugárzás mérséklése (füstölés, ködösítés)</a:t>
            </a:r>
            <a:r>
              <a:rPr lang="hu-HU" baseline="0" noProof="0" dirty="0" smtClean="0"/>
              <a:t> </a:t>
            </a:r>
          </a:p>
          <a:p>
            <a:pPr marL="0" lvl="0" indent="0" algn="l" rtl="0">
              <a:spcBef>
                <a:spcPts val="0"/>
              </a:spcBef>
              <a:spcAft>
                <a:spcPts val="0"/>
              </a:spcAft>
              <a:buFontTx/>
              <a:buNone/>
            </a:pPr>
            <a:r>
              <a:rPr lang="hu-HU" baseline="0" noProof="0" dirty="0" smtClean="0"/>
              <a:t>Régebbi hagyományos fagyvédelmi eljárás amikor általában valamilyen szervesanyag elégetéséve /,leggyakrabban szalma/ füstréteget alakítunk ki a gyümölcsös felett ,amely visszatartja a földfelszíntől kisugárzó hő egy részét miközben a szalma elégetésével hő is keletkezik. A füstölést célszerű már 0 °C körüli hőmérsékleten elkezdeni így mintegy 1,5  °C-kal  emelhető . Ez az eljárás azonban nem tartozik az intenzív gyümölcsösök legmegfelelőbb fagyvédelmi megoldásaihoz.</a:t>
            </a:r>
            <a:endParaRPr lang="hu-HU" noProof="0" dirty="0" smtClean="0"/>
          </a:p>
          <a:p>
            <a:pPr marL="171450" lvl="0" indent="-171450" algn="l" rtl="0">
              <a:spcBef>
                <a:spcPts val="0"/>
              </a:spcBef>
              <a:spcAft>
                <a:spcPts val="0"/>
              </a:spcAft>
              <a:buFontTx/>
              <a:buChar char="-"/>
            </a:pPr>
            <a:r>
              <a:rPr lang="hu-HU" noProof="0" dirty="0" smtClean="0"/>
              <a:t>hőtermelés a víz fagyáshőjének</a:t>
            </a:r>
            <a:r>
              <a:rPr lang="hu-HU" baseline="0" noProof="0" dirty="0" smtClean="0"/>
              <a:t> </a:t>
            </a:r>
            <a:r>
              <a:rPr lang="hu-HU" noProof="0" dirty="0" smtClean="0"/>
              <a:t>felszabadításával (fagyvédelmi</a:t>
            </a:r>
            <a:r>
              <a:rPr lang="hu-HU" baseline="0" noProof="0" dirty="0" smtClean="0"/>
              <a:t> </a:t>
            </a:r>
            <a:r>
              <a:rPr lang="hu-HU" noProof="0" dirty="0" smtClean="0"/>
              <a:t>öntözés)</a:t>
            </a:r>
          </a:p>
          <a:p>
            <a:pPr marL="0" lvl="0" indent="0" algn="l" rtl="0">
              <a:spcBef>
                <a:spcPts val="0"/>
              </a:spcBef>
              <a:spcAft>
                <a:spcPts val="0"/>
              </a:spcAft>
              <a:buFontTx/>
              <a:buNone/>
            </a:pPr>
            <a:r>
              <a:rPr lang="hu-HU" noProof="0" dirty="0" smtClean="0"/>
              <a:t>Napjainkban az</a:t>
            </a:r>
            <a:r>
              <a:rPr lang="hu-HU" baseline="0" noProof="0" dirty="0" smtClean="0"/>
              <a:t> effektívebb jó hatásfokú fagyvédelmi módszerek közé sorolhatjuk a fagyvédelmi öntözés változatait , amelyek védelmi mechanizmusa azon fizikai törvényszerűségen alapszik, hogy a víz lehűlése és megfagyása folyamán nagyobb mennyiségű hő szabadul fel / 1 l víz fagyásakor mintegy  335 kJ energia szabadul fel. A víz kijuttatása történhet a korona feletti vagy a korona alatti tartományban</a:t>
            </a:r>
            <a:endParaRPr lang="hu-HU" noProof="0" dirty="0" smtClean="0"/>
          </a:p>
          <a:p>
            <a:pPr marL="171450" lvl="0" indent="-171450" algn="l" rtl="0">
              <a:spcBef>
                <a:spcPts val="0"/>
              </a:spcBef>
              <a:spcAft>
                <a:spcPts val="0"/>
              </a:spcAft>
              <a:buFontTx/>
              <a:buChar char="-"/>
            </a:pPr>
            <a:r>
              <a:rPr lang="hu-HU" noProof="0" dirty="0" smtClean="0"/>
              <a:t>hőtermelés tüzelőanyagok égetésével mint ültetvényfűtés  olakkályha,gázkályha,kokszkályha segítségével</a:t>
            </a:r>
            <a:r>
              <a:rPr lang="hu-HU" baseline="0" noProof="0" dirty="0" smtClean="0"/>
              <a:t> valamint paraffin gyertya égetésével.</a:t>
            </a:r>
          </a:p>
          <a:p>
            <a:pPr marL="0" lvl="0" indent="0" algn="l" rtl="0">
              <a:spcBef>
                <a:spcPts val="0"/>
              </a:spcBef>
              <a:spcAft>
                <a:spcPts val="0"/>
              </a:spcAft>
              <a:buFontTx/>
              <a:buNone/>
            </a:pPr>
            <a:r>
              <a:rPr lang="hu-HU" noProof="0" dirty="0" smtClean="0"/>
              <a:t>Ismert, bevált és elérhető lehetőség, a hőtermeléses</a:t>
            </a:r>
            <a:r>
              <a:rPr lang="hu-HU" baseline="0" noProof="0" dirty="0" smtClean="0"/>
              <a:t> </a:t>
            </a:r>
            <a:r>
              <a:rPr lang="hu-HU" noProof="0" dirty="0" smtClean="0"/>
              <a:t>fagyvédelem. A módszer lényege, hogy a fosszilis energia hordozók és a paraffin gyertya égésével akkora hő szabadul fel, hogy a betörő hideg levegőt felmelegíti. Kis mértékben számolhatunk a felszálló füsttel is, ami a kisugárzó hőnek kis mértékben útját állja.</a:t>
            </a:r>
          </a:p>
          <a:p>
            <a:pPr marL="171450" lvl="0" indent="-171450" algn="l" rtl="0">
              <a:spcBef>
                <a:spcPts val="0"/>
              </a:spcBef>
              <a:spcAft>
                <a:spcPts val="0"/>
              </a:spcAft>
              <a:buFontTx/>
              <a:buChar char="-"/>
            </a:pPr>
            <a:r>
              <a:rPr lang="hu-HU" noProof="0" dirty="0" smtClean="0"/>
              <a:t>Fagyvédelmi gépek alkalmazása (</a:t>
            </a:r>
            <a:r>
              <a:rPr lang="hu-HU" noProof="0" dirty="0" err="1" smtClean="0"/>
              <a:t>Frostbuster,Frostguard</a:t>
            </a:r>
            <a:r>
              <a:rPr lang="en-GB" noProof="0" dirty="0" smtClean="0"/>
              <a:t>,Köd-Sárkány</a:t>
            </a:r>
            <a:r>
              <a:rPr lang="hu-HU" noProof="0" dirty="0" smtClean="0"/>
              <a:t>) </a:t>
            </a:r>
          </a:p>
          <a:p>
            <a:pPr marL="0" lvl="0" indent="0" algn="l" rtl="0">
              <a:spcBef>
                <a:spcPts val="0"/>
              </a:spcBef>
              <a:spcAft>
                <a:spcPts val="0"/>
              </a:spcAft>
              <a:buFontTx/>
              <a:buNone/>
            </a:pPr>
            <a:r>
              <a:rPr lang="hu-HU" noProof="0" dirty="0" smtClean="0"/>
              <a:t>Ezek a berendezések propán –bután égetésével</a:t>
            </a:r>
            <a:r>
              <a:rPr lang="hu-HU" baseline="0" noProof="0" dirty="0" smtClean="0"/>
              <a:t> hőt termelnek ,amely nagy teljesítményű ventilátorokkal terítik szét a felmelegített levegőt a gyümölcsösökben.</a:t>
            </a:r>
            <a:endParaRPr lang="hu-HU" noProof="0" dirty="0"/>
          </a:p>
        </p:txBody>
      </p:sp>
    </p:spTree>
    <p:extLst>
      <p:ext uri="{BB962C8B-B14F-4D97-AF65-F5344CB8AC3E}">
        <p14:creationId xmlns:p14="http://schemas.microsoft.com/office/powerpoint/2010/main" val="6834491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d03d5b2036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d03d5b2036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hu-HU" noProof="0" dirty="0"/>
          </a:p>
        </p:txBody>
      </p:sp>
    </p:spTree>
    <p:extLst>
      <p:ext uri="{BB962C8B-B14F-4D97-AF65-F5344CB8AC3E}">
        <p14:creationId xmlns:p14="http://schemas.microsoft.com/office/powerpoint/2010/main" val="5083271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Címdia" type="title">
  <p:cSld name="TITLE">
    <p:bg>
      <p:bgPr>
        <a:blipFill>
          <a:blip r:embed="rId2">
            <a:alphaModFix/>
          </a:blip>
          <a:stretch>
            <a:fillRect/>
          </a:stretch>
        </a:blipFill>
        <a:effectLst/>
      </p:bgPr>
    </p:bg>
    <p:spTree>
      <p:nvGrpSpPr>
        <p:cNvPr id="1" name="Shape 10"/>
        <p:cNvGrpSpPr/>
        <p:nvPr/>
      </p:nvGrpSpPr>
      <p:grpSpPr>
        <a:xfrm>
          <a:off x="0" y="0"/>
          <a:ext cx="0" cy="0"/>
          <a:chOff x="0" y="0"/>
          <a:chExt cx="0" cy="0"/>
        </a:xfrm>
      </p:grpSpPr>
      <p:sp>
        <p:nvSpPr>
          <p:cNvPr id="11" name="Google Shape;11;p3"/>
          <p:cNvSpPr txBox="1">
            <a:spLocks noGrp="1"/>
          </p:cNvSpPr>
          <p:nvPr>
            <p:ph type="ctrTitle"/>
          </p:nvPr>
        </p:nvSpPr>
        <p:spPr>
          <a:xfrm>
            <a:off x="1363227" y="1416819"/>
            <a:ext cx="9144000" cy="1982614"/>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1C9E4A"/>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 name="Google Shape;12;p3"/>
          <p:cNvSpPr txBox="1">
            <a:spLocks noGrp="1"/>
          </p:cNvSpPr>
          <p:nvPr>
            <p:ph type="subTitle" idx="1"/>
          </p:nvPr>
        </p:nvSpPr>
        <p:spPr>
          <a:xfrm>
            <a:off x="1363230" y="3491508"/>
            <a:ext cx="9144000" cy="537883"/>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rgbClr val="1C9E4A"/>
              </a:buClr>
              <a:buSzPts val="2400"/>
              <a:buNone/>
              <a:defRPr sz="2400"/>
            </a:lvl1pPr>
            <a:lvl2pPr lvl="1" algn="ctr">
              <a:lnSpc>
                <a:spcPct val="90000"/>
              </a:lnSpc>
              <a:spcBef>
                <a:spcPts val="500"/>
              </a:spcBef>
              <a:spcAft>
                <a:spcPts val="0"/>
              </a:spcAft>
              <a:buClr>
                <a:srgbClr val="1C9E4A"/>
              </a:buClr>
              <a:buSzPts val="2000"/>
              <a:buNone/>
              <a:defRPr sz="2000"/>
            </a:lvl2pPr>
            <a:lvl3pPr lvl="2" algn="ctr">
              <a:lnSpc>
                <a:spcPct val="90000"/>
              </a:lnSpc>
              <a:spcBef>
                <a:spcPts val="500"/>
              </a:spcBef>
              <a:spcAft>
                <a:spcPts val="0"/>
              </a:spcAft>
              <a:buClr>
                <a:srgbClr val="1C9E4A"/>
              </a:buClr>
              <a:buSzPts val="1800"/>
              <a:buNone/>
              <a:defRPr sz="1800"/>
            </a:lvl3pPr>
            <a:lvl4pPr lvl="3" algn="ctr">
              <a:lnSpc>
                <a:spcPct val="90000"/>
              </a:lnSpc>
              <a:spcBef>
                <a:spcPts val="500"/>
              </a:spcBef>
              <a:spcAft>
                <a:spcPts val="0"/>
              </a:spcAft>
              <a:buClr>
                <a:srgbClr val="1C9E4A"/>
              </a:buClr>
              <a:buSzPts val="1600"/>
              <a:buNone/>
              <a:defRPr sz="1600"/>
            </a:lvl4pPr>
            <a:lvl5pPr lvl="4" algn="ctr">
              <a:lnSpc>
                <a:spcPct val="90000"/>
              </a:lnSpc>
              <a:spcBef>
                <a:spcPts val="500"/>
              </a:spcBef>
              <a:spcAft>
                <a:spcPts val="0"/>
              </a:spcAft>
              <a:buClr>
                <a:srgbClr val="1C9E4A"/>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3" name="Google Shape;13;p3"/>
          <p:cNvSpPr txBox="1">
            <a:spLocks noGrp="1"/>
          </p:cNvSpPr>
          <p:nvPr>
            <p:ph type="sldNum" idx="12"/>
          </p:nvPr>
        </p:nvSpPr>
        <p:spPr>
          <a:xfrm>
            <a:off x="11686233" y="6486974"/>
            <a:ext cx="507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u-HU"/>
              <a:t>‹#›</a:t>
            </a:fld>
            <a:endParaRPr dirty="0"/>
          </a:p>
        </p:txBody>
      </p:sp>
      <p:pic>
        <p:nvPicPr>
          <p:cNvPr id="14" name="Google Shape;14;p3" descr="A képen szöveg látható&#10;&#10;Automatikusan generált leírás"/>
          <p:cNvPicPr preferRelativeResize="0"/>
          <p:nvPr/>
        </p:nvPicPr>
        <p:blipFill rotWithShape="1">
          <a:blip r:embed="rId3">
            <a:alphaModFix/>
          </a:blip>
          <a:srcRect/>
          <a:stretch/>
        </p:blipFill>
        <p:spPr>
          <a:xfrm>
            <a:off x="10048" y="10049"/>
            <a:ext cx="3295859" cy="907258"/>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ím és tartalom" type="obj">
  <p:cSld name="OBJECT">
    <p:spTree>
      <p:nvGrpSpPr>
        <p:cNvPr id="1" name="Shape 15"/>
        <p:cNvGrpSpPr/>
        <p:nvPr/>
      </p:nvGrpSpPr>
      <p:grpSpPr>
        <a:xfrm>
          <a:off x="0" y="0"/>
          <a:ext cx="0" cy="0"/>
          <a:chOff x="0" y="0"/>
          <a:chExt cx="0" cy="0"/>
        </a:xfrm>
      </p:grpSpPr>
      <p:sp>
        <p:nvSpPr>
          <p:cNvPr id="16" name="Google Shape;16;p4"/>
          <p:cNvSpPr txBox="1">
            <a:spLocks noGrp="1"/>
          </p:cNvSpPr>
          <p:nvPr>
            <p:ph type="title"/>
          </p:nvPr>
        </p:nvSpPr>
        <p:spPr>
          <a:xfrm>
            <a:off x="321547" y="365125"/>
            <a:ext cx="11555605"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C9E4A"/>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4"/>
          <p:cNvSpPr txBox="1">
            <a:spLocks noGrp="1"/>
          </p:cNvSpPr>
          <p:nvPr>
            <p:ph type="body" idx="1"/>
          </p:nvPr>
        </p:nvSpPr>
        <p:spPr>
          <a:xfrm>
            <a:off x="321547" y="1825625"/>
            <a:ext cx="11555605"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C9E4A"/>
              </a:buClr>
              <a:buSzPts val="1800"/>
              <a:buChar char="•"/>
              <a:defRPr/>
            </a:lvl1pPr>
            <a:lvl2pPr marL="914400" lvl="1" indent="-342900" algn="l">
              <a:lnSpc>
                <a:spcPct val="90000"/>
              </a:lnSpc>
              <a:spcBef>
                <a:spcPts val="500"/>
              </a:spcBef>
              <a:spcAft>
                <a:spcPts val="0"/>
              </a:spcAft>
              <a:buClr>
                <a:srgbClr val="1C9E4A"/>
              </a:buClr>
              <a:buSzPts val="1800"/>
              <a:buChar char="•"/>
              <a:defRPr/>
            </a:lvl2pPr>
            <a:lvl3pPr marL="1371600" lvl="2" indent="-342900" algn="l">
              <a:lnSpc>
                <a:spcPct val="90000"/>
              </a:lnSpc>
              <a:spcBef>
                <a:spcPts val="500"/>
              </a:spcBef>
              <a:spcAft>
                <a:spcPts val="0"/>
              </a:spcAft>
              <a:buClr>
                <a:srgbClr val="1C9E4A"/>
              </a:buClr>
              <a:buSzPts val="1800"/>
              <a:buChar char="•"/>
              <a:defRPr/>
            </a:lvl3pPr>
            <a:lvl4pPr marL="1828800" lvl="3" indent="-342900" algn="l">
              <a:lnSpc>
                <a:spcPct val="90000"/>
              </a:lnSpc>
              <a:spcBef>
                <a:spcPts val="500"/>
              </a:spcBef>
              <a:spcAft>
                <a:spcPts val="0"/>
              </a:spcAft>
              <a:buClr>
                <a:srgbClr val="1C9E4A"/>
              </a:buClr>
              <a:buSzPts val="1800"/>
              <a:buChar char="•"/>
              <a:defRPr/>
            </a:lvl4pPr>
            <a:lvl5pPr marL="2286000" lvl="4" indent="-342900" algn="l">
              <a:lnSpc>
                <a:spcPct val="90000"/>
              </a:lnSpc>
              <a:spcBef>
                <a:spcPts val="500"/>
              </a:spcBef>
              <a:spcAft>
                <a:spcPts val="0"/>
              </a:spcAft>
              <a:buClr>
                <a:srgbClr val="1C9E4A"/>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4"/>
          <p:cNvSpPr txBox="1">
            <a:spLocks noGrp="1"/>
          </p:cNvSpPr>
          <p:nvPr>
            <p:ph type="sldNum" idx="12"/>
          </p:nvPr>
        </p:nvSpPr>
        <p:spPr>
          <a:xfrm>
            <a:off x="11686233" y="6486974"/>
            <a:ext cx="507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u-HU"/>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zakaszfejléc" type="secHead">
  <p:cSld name="SECTION_HEADER">
    <p:spTree>
      <p:nvGrpSpPr>
        <p:cNvPr id="1" name="Shape 19"/>
        <p:cNvGrpSpPr/>
        <p:nvPr/>
      </p:nvGrpSpPr>
      <p:grpSpPr>
        <a:xfrm>
          <a:off x="0" y="0"/>
          <a:ext cx="0" cy="0"/>
          <a:chOff x="0" y="0"/>
          <a:chExt cx="0" cy="0"/>
        </a:xfrm>
      </p:grpSpPr>
      <p:sp>
        <p:nvSpPr>
          <p:cNvPr id="20" name="Google Shape;20;p5"/>
          <p:cNvSpPr txBox="1">
            <a:spLocks noGrp="1"/>
          </p:cNvSpPr>
          <p:nvPr>
            <p:ph type="title"/>
          </p:nvPr>
        </p:nvSpPr>
        <p:spPr>
          <a:xfrm>
            <a:off x="831850" y="996307"/>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1C9E4A"/>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5"/>
          <p:cNvSpPr txBox="1">
            <a:spLocks noGrp="1"/>
          </p:cNvSpPr>
          <p:nvPr>
            <p:ph type="body" idx="1"/>
          </p:nvPr>
        </p:nvSpPr>
        <p:spPr>
          <a:xfrm>
            <a:off x="831850" y="3876032"/>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2" name="Google Shape;22;p5"/>
          <p:cNvSpPr txBox="1">
            <a:spLocks noGrp="1"/>
          </p:cNvSpPr>
          <p:nvPr>
            <p:ph type="sldNum" idx="12"/>
          </p:nvPr>
        </p:nvSpPr>
        <p:spPr>
          <a:xfrm>
            <a:off x="11686233" y="6486974"/>
            <a:ext cx="507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u-HU"/>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artalomrész képaláírással" type="objTx">
  <p:cSld name="OBJECT_WITH_CAPTION_TEXT">
    <p:spTree>
      <p:nvGrpSpPr>
        <p:cNvPr id="1" name="Shape 40"/>
        <p:cNvGrpSpPr/>
        <p:nvPr/>
      </p:nvGrpSpPr>
      <p:grpSpPr>
        <a:xfrm>
          <a:off x="0" y="0"/>
          <a:ext cx="0" cy="0"/>
          <a:chOff x="0" y="0"/>
          <a:chExt cx="0" cy="0"/>
        </a:xfrm>
      </p:grpSpPr>
      <p:sp>
        <p:nvSpPr>
          <p:cNvPr id="41" name="Google Shape;41;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1C9E4A"/>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rgbClr val="1C9E4A"/>
              </a:buClr>
              <a:buSzPts val="3200"/>
              <a:buChar char="•"/>
              <a:defRPr sz="3200"/>
            </a:lvl1pPr>
            <a:lvl2pPr marL="914400" lvl="1" indent="-406400" algn="l">
              <a:lnSpc>
                <a:spcPct val="90000"/>
              </a:lnSpc>
              <a:spcBef>
                <a:spcPts val="500"/>
              </a:spcBef>
              <a:spcAft>
                <a:spcPts val="0"/>
              </a:spcAft>
              <a:buClr>
                <a:srgbClr val="1C9E4A"/>
              </a:buClr>
              <a:buSzPts val="2800"/>
              <a:buChar char="•"/>
              <a:defRPr sz="2800"/>
            </a:lvl2pPr>
            <a:lvl3pPr marL="1371600" lvl="2" indent="-381000" algn="l">
              <a:lnSpc>
                <a:spcPct val="90000"/>
              </a:lnSpc>
              <a:spcBef>
                <a:spcPts val="500"/>
              </a:spcBef>
              <a:spcAft>
                <a:spcPts val="0"/>
              </a:spcAft>
              <a:buClr>
                <a:srgbClr val="1C9E4A"/>
              </a:buClr>
              <a:buSzPts val="2400"/>
              <a:buChar char="•"/>
              <a:defRPr sz="2400"/>
            </a:lvl3pPr>
            <a:lvl4pPr marL="1828800" lvl="3" indent="-355600" algn="l">
              <a:lnSpc>
                <a:spcPct val="90000"/>
              </a:lnSpc>
              <a:spcBef>
                <a:spcPts val="500"/>
              </a:spcBef>
              <a:spcAft>
                <a:spcPts val="0"/>
              </a:spcAft>
              <a:buClr>
                <a:srgbClr val="1C9E4A"/>
              </a:buClr>
              <a:buSzPts val="2000"/>
              <a:buChar char="•"/>
              <a:defRPr sz="2000"/>
            </a:lvl4pPr>
            <a:lvl5pPr marL="2286000" lvl="4" indent="-355600" algn="l">
              <a:lnSpc>
                <a:spcPct val="90000"/>
              </a:lnSpc>
              <a:spcBef>
                <a:spcPts val="500"/>
              </a:spcBef>
              <a:spcAft>
                <a:spcPts val="0"/>
              </a:spcAft>
              <a:buClr>
                <a:srgbClr val="1C9E4A"/>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3" name="Google Shape;43;p1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1C9E4A"/>
              </a:buClr>
              <a:buSzPts val="1600"/>
              <a:buNone/>
              <a:defRPr sz="1600"/>
            </a:lvl1pPr>
            <a:lvl2pPr marL="914400" lvl="1" indent="-228600" algn="l">
              <a:lnSpc>
                <a:spcPct val="90000"/>
              </a:lnSpc>
              <a:spcBef>
                <a:spcPts val="500"/>
              </a:spcBef>
              <a:spcAft>
                <a:spcPts val="0"/>
              </a:spcAft>
              <a:buClr>
                <a:srgbClr val="1C9E4A"/>
              </a:buClr>
              <a:buSzPts val="1400"/>
              <a:buNone/>
              <a:defRPr sz="1400"/>
            </a:lvl2pPr>
            <a:lvl3pPr marL="1371600" lvl="2" indent="-228600" algn="l">
              <a:lnSpc>
                <a:spcPct val="90000"/>
              </a:lnSpc>
              <a:spcBef>
                <a:spcPts val="500"/>
              </a:spcBef>
              <a:spcAft>
                <a:spcPts val="0"/>
              </a:spcAft>
              <a:buClr>
                <a:srgbClr val="1C9E4A"/>
              </a:buClr>
              <a:buSzPts val="1200"/>
              <a:buNone/>
              <a:defRPr sz="1200"/>
            </a:lvl3pPr>
            <a:lvl4pPr marL="1828800" lvl="3" indent="-228600" algn="l">
              <a:lnSpc>
                <a:spcPct val="90000"/>
              </a:lnSpc>
              <a:spcBef>
                <a:spcPts val="500"/>
              </a:spcBef>
              <a:spcAft>
                <a:spcPts val="0"/>
              </a:spcAft>
              <a:buClr>
                <a:srgbClr val="1C9E4A"/>
              </a:buClr>
              <a:buSzPts val="1000"/>
              <a:buNone/>
              <a:defRPr sz="1000"/>
            </a:lvl4pPr>
            <a:lvl5pPr marL="2286000" lvl="4" indent="-228600" algn="l">
              <a:lnSpc>
                <a:spcPct val="90000"/>
              </a:lnSpc>
              <a:spcBef>
                <a:spcPts val="500"/>
              </a:spcBef>
              <a:spcAft>
                <a:spcPts val="0"/>
              </a:spcAft>
              <a:buClr>
                <a:srgbClr val="1C9E4A"/>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4" name="Google Shape;44;p10"/>
          <p:cNvSpPr txBox="1">
            <a:spLocks noGrp="1"/>
          </p:cNvSpPr>
          <p:nvPr>
            <p:ph type="sldNum" idx="12"/>
          </p:nvPr>
        </p:nvSpPr>
        <p:spPr>
          <a:xfrm>
            <a:off x="11686233" y="6486974"/>
            <a:ext cx="507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u-HU"/>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Kép képaláírással" type="picTx">
  <p:cSld name="PICTURE_WITH_CAPTION_TEXT">
    <p:spTree>
      <p:nvGrpSpPr>
        <p:cNvPr id="1" name="Shape 45"/>
        <p:cNvGrpSpPr/>
        <p:nvPr/>
      </p:nvGrpSpPr>
      <p:grpSpPr>
        <a:xfrm>
          <a:off x="0" y="0"/>
          <a:ext cx="0" cy="0"/>
          <a:chOff x="0" y="0"/>
          <a:chExt cx="0" cy="0"/>
        </a:xfrm>
      </p:grpSpPr>
      <p:sp>
        <p:nvSpPr>
          <p:cNvPr id="46" name="Google Shape;46;p1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1C9E4A"/>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1"/>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rgbClr val="1C9E4A"/>
              </a:buClr>
              <a:buSzPts val="3200"/>
              <a:buFont typeface="Arial"/>
              <a:buNone/>
              <a:defRPr sz="3200" b="0" i="0" u="none" strike="noStrike" cap="none">
                <a:solidFill>
                  <a:srgbClr val="1C9E4A"/>
                </a:solidFill>
                <a:latin typeface="Calibri"/>
                <a:ea typeface="Calibri"/>
                <a:cs typeface="Calibri"/>
                <a:sym typeface="Calibri"/>
              </a:defRPr>
            </a:lvl1pPr>
            <a:lvl2pPr marR="0" lvl="1" algn="l" rtl="0">
              <a:lnSpc>
                <a:spcPct val="90000"/>
              </a:lnSpc>
              <a:spcBef>
                <a:spcPts val="500"/>
              </a:spcBef>
              <a:spcAft>
                <a:spcPts val="0"/>
              </a:spcAft>
              <a:buClr>
                <a:srgbClr val="1C9E4A"/>
              </a:buClr>
              <a:buSzPts val="2800"/>
              <a:buFont typeface="Arial"/>
              <a:buNone/>
              <a:defRPr sz="2800" b="0" i="0" u="none" strike="noStrike" cap="none">
                <a:solidFill>
                  <a:srgbClr val="1C9E4A"/>
                </a:solidFill>
                <a:latin typeface="Calibri"/>
                <a:ea typeface="Calibri"/>
                <a:cs typeface="Calibri"/>
                <a:sym typeface="Calibri"/>
              </a:defRPr>
            </a:lvl2pPr>
            <a:lvl3pPr marR="0" lvl="2" algn="l" rtl="0">
              <a:lnSpc>
                <a:spcPct val="90000"/>
              </a:lnSpc>
              <a:spcBef>
                <a:spcPts val="500"/>
              </a:spcBef>
              <a:spcAft>
                <a:spcPts val="0"/>
              </a:spcAft>
              <a:buClr>
                <a:srgbClr val="1C9E4A"/>
              </a:buClr>
              <a:buSzPts val="2400"/>
              <a:buFont typeface="Arial"/>
              <a:buNone/>
              <a:defRPr sz="2400" b="0" i="0" u="none" strike="noStrike" cap="none">
                <a:solidFill>
                  <a:srgbClr val="1C9E4A"/>
                </a:solidFill>
                <a:latin typeface="Calibri"/>
                <a:ea typeface="Calibri"/>
                <a:cs typeface="Calibri"/>
                <a:sym typeface="Calibri"/>
              </a:defRPr>
            </a:lvl3pPr>
            <a:lvl4pPr marR="0" lvl="3" algn="l" rtl="0">
              <a:lnSpc>
                <a:spcPct val="90000"/>
              </a:lnSpc>
              <a:spcBef>
                <a:spcPts val="500"/>
              </a:spcBef>
              <a:spcAft>
                <a:spcPts val="0"/>
              </a:spcAft>
              <a:buClr>
                <a:srgbClr val="1C9E4A"/>
              </a:buClr>
              <a:buSzPts val="2000"/>
              <a:buFont typeface="Arial"/>
              <a:buNone/>
              <a:defRPr sz="2000" b="0" i="0" u="none" strike="noStrike" cap="none">
                <a:solidFill>
                  <a:srgbClr val="1C9E4A"/>
                </a:solidFill>
                <a:latin typeface="Calibri"/>
                <a:ea typeface="Calibri"/>
                <a:cs typeface="Calibri"/>
                <a:sym typeface="Calibri"/>
              </a:defRPr>
            </a:lvl4pPr>
            <a:lvl5pPr marR="0" lvl="4" algn="l" rtl="0">
              <a:lnSpc>
                <a:spcPct val="90000"/>
              </a:lnSpc>
              <a:spcBef>
                <a:spcPts val="500"/>
              </a:spcBef>
              <a:spcAft>
                <a:spcPts val="0"/>
              </a:spcAft>
              <a:buClr>
                <a:srgbClr val="1C9E4A"/>
              </a:buClr>
              <a:buSzPts val="2000"/>
              <a:buFont typeface="Arial"/>
              <a:buNone/>
              <a:defRPr sz="2000" b="0" i="0" u="none" strike="noStrike" cap="none">
                <a:solidFill>
                  <a:srgbClr val="1C9E4A"/>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48" name="Google Shape;48;p1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1C9E4A"/>
              </a:buClr>
              <a:buSzPts val="1600"/>
              <a:buNone/>
              <a:defRPr sz="1600"/>
            </a:lvl1pPr>
            <a:lvl2pPr marL="914400" lvl="1" indent="-228600" algn="l">
              <a:lnSpc>
                <a:spcPct val="90000"/>
              </a:lnSpc>
              <a:spcBef>
                <a:spcPts val="500"/>
              </a:spcBef>
              <a:spcAft>
                <a:spcPts val="0"/>
              </a:spcAft>
              <a:buClr>
                <a:srgbClr val="1C9E4A"/>
              </a:buClr>
              <a:buSzPts val="1400"/>
              <a:buNone/>
              <a:defRPr sz="1400"/>
            </a:lvl2pPr>
            <a:lvl3pPr marL="1371600" lvl="2" indent="-228600" algn="l">
              <a:lnSpc>
                <a:spcPct val="90000"/>
              </a:lnSpc>
              <a:spcBef>
                <a:spcPts val="500"/>
              </a:spcBef>
              <a:spcAft>
                <a:spcPts val="0"/>
              </a:spcAft>
              <a:buClr>
                <a:srgbClr val="1C9E4A"/>
              </a:buClr>
              <a:buSzPts val="1200"/>
              <a:buNone/>
              <a:defRPr sz="1200"/>
            </a:lvl3pPr>
            <a:lvl4pPr marL="1828800" lvl="3" indent="-228600" algn="l">
              <a:lnSpc>
                <a:spcPct val="90000"/>
              </a:lnSpc>
              <a:spcBef>
                <a:spcPts val="500"/>
              </a:spcBef>
              <a:spcAft>
                <a:spcPts val="0"/>
              </a:spcAft>
              <a:buClr>
                <a:srgbClr val="1C9E4A"/>
              </a:buClr>
              <a:buSzPts val="1000"/>
              <a:buNone/>
              <a:defRPr sz="1000"/>
            </a:lvl4pPr>
            <a:lvl5pPr marL="2286000" lvl="4" indent="-228600" algn="l">
              <a:lnSpc>
                <a:spcPct val="90000"/>
              </a:lnSpc>
              <a:spcBef>
                <a:spcPts val="500"/>
              </a:spcBef>
              <a:spcAft>
                <a:spcPts val="0"/>
              </a:spcAft>
              <a:buClr>
                <a:srgbClr val="1C9E4A"/>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9" name="Google Shape;49;p11"/>
          <p:cNvSpPr txBox="1">
            <a:spLocks noGrp="1"/>
          </p:cNvSpPr>
          <p:nvPr>
            <p:ph type="sldNum" idx="12"/>
          </p:nvPr>
        </p:nvSpPr>
        <p:spPr>
          <a:xfrm>
            <a:off x="11686233" y="6486974"/>
            <a:ext cx="507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u-HU"/>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ím és függőleges szöveg" type="vertTx">
  <p:cSld name="VERTICAL_TEXT">
    <p:spTree>
      <p:nvGrpSpPr>
        <p:cNvPr id="1" name="Shape 50"/>
        <p:cNvGrpSpPr/>
        <p:nvPr/>
      </p:nvGrpSpPr>
      <p:grpSpPr>
        <a:xfrm>
          <a:off x="0" y="0"/>
          <a:ext cx="0" cy="0"/>
          <a:chOff x="0" y="0"/>
          <a:chExt cx="0" cy="0"/>
        </a:xfrm>
      </p:grpSpPr>
      <p:sp>
        <p:nvSpPr>
          <p:cNvPr id="51" name="Google Shape;51;p12"/>
          <p:cNvSpPr txBox="1">
            <a:spLocks noGrp="1"/>
          </p:cNvSpPr>
          <p:nvPr>
            <p:ph type="title"/>
          </p:nvPr>
        </p:nvSpPr>
        <p:spPr>
          <a:xfrm>
            <a:off x="321547" y="365125"/>
            <a:ext cx="11555605"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C9E4A"/>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12"/>
          <p:cNvSpPr txBox="1">
            <a:spLocks noGrp="1"/>
          </p:cNvSpPr>
          <p:nvPr>
            <p:ph type="body" idx="1"/>
          </p:nvPr>
        </p:nvSpPr>
        <p:spPr>
          <a:xfrm rot="5400000">
            <a:off x="3923681" y="-1776509"/>
            <a:ext cx="4351338" cy="1155560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C9E4A"/>
              </a:buClr>
              <a:buSzPts val="1800"/>
              <a:buChar char="•"/>
              <a:defRPr/>
            </a:lvl1pPr>
            <a:lvl2pPr marL="914400" lvl="1" indent="-342900" algn="l">
              <a:lnSpc>
                <a:spcPct val="90000"/>
              </a:lnSpc>
              <a:spcBef>
                <a:spcPts val="500"/>
              </a:spcBef>
              <a:spcAft>
                <a:spcPts val="0"/>
              </a:spcAft>
              <a:buClr>
                <a:srgbClr val="1C9E4A"/>
              </a:buClr>
              <a:buSzPts val="1800"/>
              <a:buChar char="•"/>
              <a:defRPr/>
            </a:lvl2pPr>
            <a:lvl3pPr marL="1371600" lvl="2" indent="-342900" algn="l">
              <a:lnSpc>
                <a:spcPct val="90000"/>
              </a:lnSpc>
              <a:spcBef>
                <a:spcPts val="500"/>
              </a:spcBef>
              <a:spcAft>
                <a:spcPts val="0"/>
              </a:spcAft>
              <a:buClr>
                <a:srgbClr val="1C9E4A"/>
              </a:buClr>
              <a:buSzPts val="1800"/>
              <a:buChar char="•"/>
              <a:defRPr/>
            </a:lvl3pPr>
            <a:lvl4pPr marL="1828800" lvl="3" indent="-342900" algn="l">
              <a:lnSpc>
                <a:spcPct val="90000"/>
              </a:lnSpc>
              <a:spcBef>
                <a:spcPts val="500"/>
              </a:spcBef>
              <a:spcAft>
                <a:spcPts val="0"/>
              </a:spcAft>
              <a:buClr>
                <a:srgbClr val="1C9E4A"/>
              </a:buClr>
              <a:buSzPts val="1800"/>
              <a:buChar char="•"/>
              <a:defRPr/>
            </a:lvl4pPr>
            <a:lvl5pPr marL="2286000" lvl="4" indent="-342900" algn="l">
              <a:lnSpc>
                <a:spcPct val="90000"/>
              </a:lnSpc>
              <a:spcBef>
                <a:spcPts val="500"/>
              </a:spcBef>
              <a:spcAft>
                <a:spcPts val="0"/>
              </a:spcAft>
              <a:buClr>
                <a:srgbClr val="1C9E4A"/>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12"/>
          <p:cNvSpPr txBox="1">
            <a:spLocks noGrp="1"/>
          </p:cNvSpPr>
          <p:nvPr>
            <p:ph type="sldNum" idx="12"/>
          </p:nvPr>
        </p:nvSpPr>
        <p:spPr>
          <a:xfrm>
            <a:off x="11686233" y="6486974"/>
            <a:ext cx="507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u-HU"/>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Függőleges cím és szöveg" type="vertTitleAndTx">
  <p:cSld name="VERTICAL_TITLE_AND_VERTICAL_TEXT">
    <p:spTree>
      <p:nvGrpSpPr>
        <p:cNvPr id="1" name="Shape 54"/>
        <p:cNvGrpSpPr/>
        <p:nvPr/>
      </p:nvGrpSpPr>
      <p:grpSpPr>
        <a:xfrm>
          <a:off x="0" y="0"/>
          <a:ext cx="0" cy="0"/>
          <a:chOff x="0" y="0"/>
          <a:chExt cx="0" cy="0"/>
        </a:xfrm>
      </p:grpSpPr>
      <p:sp>
        <p:nvSpPr>
          <p:cNvPr id="55" name="Google Shape;55;p1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C9E4A"/>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C9E4A"/>
              </a:buClr>
              <a:buSzPts val="1800"/>
              <a:buChar char="•"/>
              <a:defRPr/>
            </a:lvl1pPr>
            <a:lvl2pPr marL="914400" lvl="1" indent="-342900" algn="l">
              <a:lnSpc>
                <a:spcPct val="90000"/>
              </a:lnSpc>
              <a:spcBef>
                <a:spcPts val="500"/>
              </a:spcBef>
              <a:spcAft>
                <a:spcPts val="0"/>
              </a:spcAft>
              <a:buClr>
                <a:srgbClr val="1C9E4A"/>
              </a:buClr>
              <a:buSzPts val="1800"/>
              <a:buChar char="•"/>
              <a:defRPr/>
            </a:lvl2pPr>
            <a:lvl3pPr marL="1371600" lvl="2" indent="-342900" algn="l">
              <a:lnSpc>
                <a:spcPct val="90000"/>
              </a:lnSpc>
              <a:spcBef>
                <a:spcPts val="500"/>
              </a:spcBef>
              <a:spcAft>
                <a:spcPts val="0"/>
              </a:spcAft>
              <a:buClr>
                <a:srgbClr val="1C9E4A"/>
              </a:buClr>
              <a:buSzPts val="1800"/>
              <a:buChar char="•"/>
              <a:defRPr/>
            </a:lvl3pPr>
            <a:lvl4pPr marL="1828800" lvl="3" indent="-342900" algn="l">
              <a:lnSpc>
                <a:spcPct val="90000"/>
              </a:lnSpc>
              <a:spcBef>
                <a:spcPts val="500"/>
              </a:spcBef>
              <a:spcAft>
                <a:spcPts val="0"/>
              </a:spcAft>
              <a:buClr>
                <a:srgbClr val="1C9E4A"/>
              </a:buClr>
              <a:buSzPts val="1800"/>
              <a:buChar char="•"/>
              <a:defRPr/>
            </a:lvl4pPr>
            <a:lvl5pPr marL="2286000" lvl="4" indent="-342900" algn="l">
              <a:lnSpc>
                <a:spcPct val="90000"/>
              </a:lnSpc>
              <a:spcBef>
                <a:spcPts val="500"/>
              </a:spcBef>
              <a:spcAft>
                <a:spcPts val="0"/>
              </a:spcAft>
              <a:buClr>
                <a:srgbClr val="1C9E4A"/>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13"/>
          <p:cNvSpPr txBox="1">
            <a:spLocks noGrp="1"/>
          </p:cNvSpPr>
          <p:nvPr>
            <p:ph type="sldNum" idx="12"/>
          </p:nvPr>
        </p:nvSpPr>
        <p:spPr>
          <a:xfrm>
            <a:off x="11686233" y="6486974"/>
            <a:ext cx="507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u-HU"/>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
          <p:cNvSpPr txBox="1">
            <a:spLocks noGrp="1"/>
          </p:cNvSpPr>
          <p:nvPr>
            <p:ph type="title"/>
          </p:nvPr>
        </p:nvSpPr>
        <p:spPr>
          <a:xfrm>
            <a:off x="321547" y="365125"/>
            <a:ext cx="11555605"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1C9E4A"/>
              </a:buClr>
              <a:buSzPts val="3600"/>
              <a:buFont typeface="Calibri"/>
              <a:buNone/>
              <a:defRPr sz="3600" b="1" i="0" u="none" strike="noStrike" cap="none">
                <a:solidFill>
                  <a:srgbClr val="1C9E4A"/>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
          <p:cNvSpPr txBox="1">
            <a:spLocks noGrp="1"/>
          </p:cNvSpPr>
          <p:nvPr>
            <p:ph type="body" idx="1"/>
          </p:nvPr>
        </p:nvSpPr>
        <p:spPr>
          <a:xfrm>
            <a:off x="321547" y="1825625"/>
            <a:ext cx="11555605"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rgbClr val="1C9E4A"/>
              </a:buClr>
              <a:buSzPts val="2800"/>
              <a:buFont typeface="Arial"/>
              <a:buChar char="•"/>
              <a:defRPr sz="2800" b="0" i="0" u="none" strike="noStrike" cap="none">
                <a:solidFill>
                  <a:srgbClr val="1C9E4A"/>
                </a:solidFill>
                <a:latin typeface="Calibri"/>
                <a:ea typeface="Calibri"/>
                <a:cs typeface="Calibri"/>
                <a:sym typeface="Calibri"/>
              </a:defRPr>
            </a:lvl1pPr>
            <a:lvl2pPr marL="914400" marR="0" lvl="1" indent="-381000" algn="l" rtl="0">
              <a:lnSpc>
                <a:spcPct val="90000"/>
              </a:lnSpc>
              <a:spcBef>
                <a:spcPts val="500"/>
              </a:spcBef>
              <a:spcAft>
                <a:spcPts val="0"/>
              </a:spcAft>
              <a:buClr>
                <a:srgbClr val="1C9E4A"/>
              </a:buClr>
              <a:buSzPts val="2400"/>
              <a:buFont typeface="Arial"/>
              <a:buChar char="•"/>
              <a:defRPr sz="2400" b="0" i="0" u="none" strike="noStrike" cap="none">
                <a:solidFill>
                  <a:srgbClr val="1C9E4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1C9E4A"/>
              </a:buClr>
              <a:buSzPts val="2000"/>
              <a:buFont typeface="Arial"/>
              <a:buChar char="•"/>
              <a:defRPr sz="2000" b="0" i="0" u="none" strike="noStrike" cap="none">
                <a:solidFill>
                  <a:srgbClr val="1C9E4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1C9E4A"/>
              </a:buClr>
              <a:buSzPts val="1800"/>
              <a:buFont typeface="Arial"/>
              <a:buChar char="•"/>
              <a:defRPr sz="1800" b="0" i="0" u="none" strike="noStrike" cap="none">
                <a:solidFill>
                  <a:srgbClr val="1C9E4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1C9E4A"/>
              </a:buClr>
              <a:buSzPts val="1800"/>
              <a:buFont typeface="Arial"/>
              <a:buChar char="•"/>
              <a:defRPr sz="1800" b="0" i="0" u="none" strike="noStrike" cap="none">
                <a:solidFill>
                  <a:srgbClr val="1C9E4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2"/>
          <p:cNvSpPr txBox="1">
            <a:spLocks noGrp="1"/>
          </p:cNvSpPr>
          <p:nvPr>
            <p:ph type="sldNum" idx="12"/>
          </p:nvPr>
        </p:nvSpPr>
        <p:spPr>
          <a:xfrm>
            <a:off x="11686233" y="6486974"/>
            <a:ext cx="50751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1" i="0" u="none" strike="noStrike" cap="none">
                <a:solidFill>
                  <a:srgbClr val="1C9E4A"/>
                </a:solidFill>
                <a:latin typeface="Calibri"/>
                <a:ea typeface="Calibri"/>
                <a:cs typeface="Calibri"/>
                <a:sym typeface="Calibri"/>
              </a:defRPr>
            </a:lvl1pPr>
            <a:lvl2pPr marL="0" marR="0" lvl="1" indent="0" algn="r" rtl="0">
              <a:spcBef>
                <a:spcPts val="0"/>
              </a:spcBef>
              <a:buNone/>
              <a:defRPr sz="1200" b="1" i="0" u="none" strike="noStrike" cap="none">
                <a:solidFill>
                  <a:srgbClr val="1C9E4A"/>
                </a:solidFill>
                <a:latin typeface="Calibri"/>
                <a:ea typeface="Calibri"/>
                <a:cs typeface="Calibri"/>
                <a:sym typeface="Calibri"/>
              </a:defRPr>
            </a:lvl2pPr>
            <a:lvl3pPr marL="0" marR="0" lvl="2" indent="0" algn="r" rtl="0">
              <a:spcBef>
                <a:spcPts val="0"/>
              </a:spcBef>
              <a:buNone/>
              <a:defRPr sz="1200" b="1" i="0" u="none" strike="noStrike" cap="none">
                <a:solidFill>
                  <a:srgbClr val="1C9E4A"/>
                </a:solidFill>
                <a:latin typeface="Calibri"/>
                <a:ea typeface="Calibri"/>
                <a:cs typeface="Calibri"/>
                <a:sym typeface="Calibri"/>
              </a:defRPr>
            </a:lvl3pPr>
            <a:lvl4pPr marL="0" marR="0" lvl="3" indent="0" algn="r" rtl="0">
              <a:spcBef>
                <a:spcPts val="0"/>
              </a:spcBef>
              <a:buNone/>
              <a:defRPr sz="1200" b="1" i="0" u="none" strike="noStrike" cap="none">
                <a:solidFill>
                  <a:srgbClr val="1C9E4A"/>
                </a:solidFill>
                <a:latin typeface="Calibri"/>
                <a:ea typeface="Calibri"/>
                <a:cs typeface="Calibri"/>
                <a:sym typeface="Calibri"/>
              </a:defRPr>
            </a:lvl4pPr>
            <a:lvl5pPr marL="0" marR="0" lvl="4" indent="0" algn="r" rtl="0">
              <a:spcBef>
                <a:spcPts val="0"/>
              </a:spcBef>
              <a:buNone/>
              <a:defRPr sz="1200" b="1" i="0" u="none" strike="noStrike" cap="none">
                <a:solidFill>
                  <a:srgbClr val="1C9E4A"/>
                </a:solidFill>
                <a:latin typeface="Calibri"/>
                <a:ea typeface="Calibri"/>
                <a:cs typeface="Calibri"/>
                <a:sym typeface="Calibri"/>
              </a:defRPr>
            </a:lvl5pPr>
            <a:lvl6pPr marL="0" marR="0" lvl="5" indent="0" algn="r" rtl="0">
              <a:spcBef>
                <a:spcPts val="0"/>
              </a:spcBef>
              <a:buNone/>
              <a:defRPr sz="1200" b="1" i="0" u="none" strike="noStrike" cap="none">
                <a:solidFill>
                  <a:srgbClr val="1C9E4A"/>
                </a:solidFill>
                <a:latin typeface="Calibri"/>
                <a:ea typeface="Calibri"/>
                <a:cs typeface="Calibri"/>
                <a:sym typeface="Calibri"/>
              </a:defRPr>
            </a:lvl6pPr>
            <a:lvl7pPr marL="0" marR="0" lvl="6" indent="0" algn="r" rtl="0">
              <a:spcBef>
                <a:spcPts val="0"/>
              </a:spcBef>
              <a:buNone/>
              <a:defRPr sz="1200" b="1" i="0" u="none" strike="noStrike" cap="none">
                <a:solidFill>
                  <a:srgbClr val="1C9E4A"/>
                </a:solidFill>
                <a:latin typeface="Calibri"/>
                <a:ea typeface="Calibri"/>
                <a:cs typeface="Calibri"/>
                <a:sym typeface="Calibri"/>
              </a:defRPr>
            </a:lvl7pPr>
            <a:lvl8pPr marL="0" marR="0" lvl="7" indent="0" algn="r" rtl="0">
              <a:spcBef>
                <a:spcPts val="0"/>
              </a:spcBef>
              <a:buNone/>
              <a:defRPr sz="1200" b="1" i="0" u="none" strike="noStrike" cap="none">
                <a:solidFill>
                  <a:srgbClr val="1C9E4A"/>
                </a:solidFill>
                <a:latin typeface="Calibri"/>
                <a:ea typeface="Calibri"/>
                <a:cs typeface="Calibri"/>
                <a:sym typeface="Calibri"/>
              </a:defRPr>
            </a:lvl8pPr>
            <a:lvl9pPr marL="0" marR="0" lvl="8" indent="0" algn="r" rtl="0">
              <a:spcBef>
                <a:spcPts val="0"/>
              </a:spcBef>
              <a:buNone/>
              <a:defRPr sz="1200" b="1" i="0" u="none" strike="noStrike" cap="none">
                <a:solidFill>
                  <a:srgbClr val="1C9E4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hu-HU"/>
              <a:t>‹#›</a:t>
            </a:fld>
            <a:endParaRPr dirty="0"/>
          </a:p>
        </p:txBody>
      </p:sp>
      <p:pic>
        <p:nvPicPr>
          <p:cNvPr id="9" name="Google Shape;9;p2" descr="A képen szöveg látható&#10;&#10;Automatikusan generált leírás"/>
          <p:cNvPicPr preferRelativeResize="0"/>
          <p:nvPr/>
        </p:nvPicPr>
        <p:blipFill rotWithShape="1">
          <a:blip r:embed="rId9">
            <a:alphaModFix/>
          </a:blip>
          <a:srcRect/>
          <a:stretch/>
        </p:blipFill>
        <p:spPr>
          <a:xfrm>
            <a:off x="1019" y="6290227"/>
            <a:ext cx="2099090" cy="57782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6" r:id="rId4"/>
    <p:sldLayoutId id="2147483657" r:id="rId5"/>
    <p:sldLayoutId id="2147483658" r:id="rId6"/>
    <p:sldLayoutId id="2147483659"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3.jpg"/><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http://www.moe.hu/kepzes2017/731_klnleges_cl_esztet_ntzs.html" TargetMode="External"/><Relationship Id="rId13" Type="http://schemas.openxmlformats.org/officeDocument/2006/relationships/hyperlink" Target="https://www.ghentsupply.com/" TargetMode="External"/><Relationship Id="rId3" Type="http://schemas.openxmlformats.org/officeDocument/2006/relationships/hyperlink" Target="https://www.kerteszportal.hu/" TargetMode="External"/><Relationship Id="rId7" Type="http://schemas.openxmlformats.org/officeDocument/2006/relationships/hyperlink" Target="https://www.agronaplo.hu/szakfolyoirat/2001/5/novenytermesztes/gyumolcsfak-vedelme-a-tavaszi-fagyok-ellen" TargetMode="External"/><Relationship Id="rId12" Type="http://schemas.openxmlformats.org/officeDocument/2006/relationships/hyperlink" Target="https://www.fruitveb.hu/"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s://agroforum.hu/szakcikkek/gyumolcs/tavaszi-fagykarok-es-az-ellenuk-valo-vedekezes-lehetosegei-magyarorszagon/" TargetMode="External"/><Relationship Id="rId11" Type="http://schemas.openxmlformats.org/officeDocument/2006/relationships/hyperlink" Target="https://www.plantex.sk/blog/aktuality-z-plantexu/88-ako-chranime-nasu-urodu-pre-jarnym-mrazom" TargetMode="External"/><Relationship Id="rId5" Type="http://schemas.openxmlformats.org/officeDocument/2006/relationships/hyperlink" Target="https://www.agroinform.hu/gazdasag/fagyvedelmi-tapasztalatok-2012-ben-fejlesztesi-lehetosegek-10483" TargetMode="External"/><Relationship Id="rId10" Type="http://schemas.openxmlformats.org/officeDocument/2006/relationships/hyperlink" Target="https://www.nak.hu/tajekoztatasi-szolgaltatas/mezogazdasagi-termeles/94079-fagyvedelmi-megoldas-kerteszeknek-beruhazasi-tamogatassal" TargetMode="External"/><Relationship Id="rId4" Type="http://schemas.openxmlformats.org/officeDocument/2006/relationships/hyperlink" Target="https://magyarmezogazdasag.hu/2020/12/22/gyumolcsfak-teli-fagyvedelme" TargetMode="External"/><Relationship Id="rId9" Type="http://schemas.openxmlformats.org/officeDocument/2006/relationships/hyperlink" Target="https://www.kite.hu/tudastar/jeggel-a-fagy-ellen-fagyriasztas-es-fagyvedelmi-ontozesi-rendszer/122" TargetMode="External"/><Relationship Id="rId14" Type="http://schemas.openxmlformats.org/officeDocument/2006/relationships/hyperlink" Target="https://www.frostprotection.com/"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1"/>
        <p:cNvGrpSpPr/>
        <p:nvPr/>
      </p:nvGrpSpPr>
      <p:grpSpPr>
        <a:xfrm>
          <a:off x="0" y="0"/>
          <a:ext cx="0" cy="0"/>
          <a:chOff x="0" y="0"/>
          <a:chExt cx="0" cy="0"/>
        </a:xfrm>
      </p:grpSpPr>
      <p:sp>
        <p:nvSpPr>
          <p:cNvPr id="62" name="Google Shape;62;p1"/>
          <p:cNvSpPr txBox="1">
            <a:spLocks noGrp="1"/>
          </p:cNvSpPr>
          <p:nvPr>
            <p:ph type="ctrTitle"/>
          </p:nvPr>
        </p:nvSpPr>
        <p:spPr>
          <a:xfrm>
            <a:off x="1402977" y="1122363"/>
            <a:ext cx="9144000" cy="1286300"/>
          </a:xfrm>
          <a:prstGeom prst="rect">
            <a:avLst/>
          </a:prstGeom>
          <a:noFill/>
          <a:ln>
            <a:noFill/>
          </a:ln>
        </p:spPr>
        <p:txBody>
          <a:bodyPr spcFirstLastPara="1" wrap="square" lIns="91425" tIns="45700" rIns="91425" bIns="45700" anchor="b" anchorCtr="0">
            <a:normAutofit fontScale="90000"/>
          </a:bodyPr>
          <a:lstStyle/>
          <a:p>
            <a:pPr lvl="0"/>
            <a:r>
              <a:rPr lang="hu-HU" sz="3600" dirty="0" smtClean="0"/>
              <a:t> </a:t>
            </a:r>
            <a:r>
              <a:rPr lang="en-GB" sz="3600" dirty="0" smtClean="0"/>
              <a:t>Fagyvédelem </a:t>
            </a:r>
            <a:r>
              <a:rPr lang="en-GB" sz="3600" dirty="0" err="1" smtClean="0"/>
              <a:t>hatékony</a:t>
            </a:r>
            <a:r>
              <a:rPr lang="en-GB" sz="3600" dirty="0" smtClean="0"/>
              <a:t> </a:t>
            </a:r>
            <a:r>
              <a:rPr lang="en-GB" sz="3600" dirty="0" err="1" smtClean="0"/>
              <a:t>módszerei</a:t>
            </a:r>
            <a:r>
              <a:rPr lang="en-GB" sz="3600" dirty="0" smtClean="0"/>
              <a:t> a </a:t>
            </a:r>
            <a:r>
              <a:rPr lang="en-GB" sz="3600" dirty="0" err="1" smtClean="0"/>
              <a:t>gyümölcstermesztésben</a:t>
            </a:r>
            <a:r>
              <a:rPr lang="hu-HU" sz="3600" dirty="0" smtClean="0"/>
              <a:t/>
            </a:r>
            <a:br>
              <a:rPr lang="hu-HU" sz="3600" dirty="0" smtClean="0"/>
            </a:br>
            <a:endParaRPr lang="hu-HU" sz="3600" dirty="0"/>
          </a:p>
        </p:txBody>
      </p:sp>
      <p:sp>
        <p:nvSpPr>
          <p:cNvPr id="63" name="Google Shape;63;p1"/>
          <p:cNvSpPr txBox="1">
            <a:spLocks noGrp="1"/>
          </p:cNvSpPr>
          <p:nvPr>
            <p:ph type="subTitle" idx="1"/>
          </p:nvPr>
        </p:nvSpPr>
        <p:spPr>
          <a:xfrm>
            <a:off x="1389530" y="3602038"/>
            <a:ext cx="9144000" cy="43208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1C9E4A"/>
              </a:buClr>
              <a:buSzPts val="2400"/>
              <a:buNone/>
            </a:pPr>
            <a:r>
              <a:rPr lang="en-GB" dirty="0" smtClean="0"/>
              <a:t>Szerkesztette :Varga Péter</a:t>
            </a:r>
            <a:endParaRP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21547" y="365125"/>
            <a:ext cx="11555605" cy="782031"/>
          </a:xfrm>
        </p:spPr>
        <p:txBody>
          <a:bodyPr>
            <a:normAutofit/>
          </a:bodyPr>
          <a:lstStyle/>
          <a:p>
            <a:pPr algn="ctr"/>
            <a:r>
              <a:rPr lang="hu-HU" sz="2200" dirty="0"/>
              <a:t>Különböző fűtési rendszerek összehasonlítása tavaszi fagy </a:t>
            </a:r>
            <a:r>
              <a:rPr lang="hu-HU" sz="2200" dirty="0" smtClean="0"/>
              <a:t>esetén</a:t>
            </a:r>
            <a:r>
              <a:rPr lang="en-GB" sz="2200" dirty="0" smtClean="0"/>
              <a:t/>
            </a:r>
            <a:br>
              <a:rPr lang="en-GB" sz="2200" dirty="0" smtClean="0"/>
            </a:br>
            <a:endParaRPr lang="hu-HU" sz="2200" dirty="0"/>
          </a:p>
        </p:txBody>
      </p:sp>
      <p:pic>
        <p:nvPicPr>
          <p:cNvPr id="4" name="Obrázok 3"/>
          <p:cNvPicPr>
            <a:picLocks noChangeAspect="1"/>
          </p:cNvPicPr>
          <p:nvPr/>
        </p:nvPicPr>
        <p:blipFill>
          <a:blip r:embed="rId2"/>
          <a:stretch>
            <a:fillRect/>
          </a:stretch>
        </p:blipFill>
        <p:spPr>
          <a:xfrm>
            <a:off x="1241880" y="1147156"/>
            <a:ext cx="10291162" cy="5042622"/>
          </a:xfrm>
          <a:prstGeom prst="rect">
            <a:avLst/>
          </a:prstGeom>
        </p:spPr>
      </p:pic>
      <p:sp>
        <p:nvSpPr>
          <p:cNvPr id="5" name="BlokTextu 4"/>
          <p:cNvSpPr txBox="1"/>
          <p:nvPr/>
        </p:nvSpPr>
        <p:spPr>
          <a:xfrm>
            <a:off x="8152482" y="6323682"/>
            <a:ext cx="2581156" cy="307777"/>
          </a:xfrm>
          <a:prstGeom prst="rect">
            <a:avLst/>
          </a:prstGeom>
          <a:noFill/>
        </p:spPr>
        <p:txBody>
          <a:bodyPr wrap="none" rtlCol="0">
            <a:spAutoFit/>
          </a:bodyPr>
          <a:lstStyle/>
          <a:p>
            <a:r>
              <a:rPr lang="en-GB" dirty="0" smtClean="0"/>
              <a:t>Kép </a:t>
            </a:r>
            <a:r>
              <a:rPr lang="en-GB" dirty="0" err="1" smtClean="0"/>
              <a:t>forrása</a:t>
            </a:r>
            <a:r>
              <a:rPr lang="en-GB" dirty="0"/>
              <a:t> :https://fruitveb.hu</a:t>
            </a:r>
            <a:endParaRPr lang="hu-HU" dirty="0"/>
          </a:p>
        </p:txBody>
      </p:sp>
    </p:spTree>
    <p:extLst>
      <p:ext uri="{BB962C8B-B14F-4D97-AF65-F5344CB8AC3E}">
        <p14:creationId xmlns:p14="http://schemas.microsoft.com/office/powerpoint/2010/main" val="26398674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21547" y="365125"/>
            <a:ext cx="11555605" cy="782031"/>
          </a:xfrm>
        </p:spPr>
        <p:txBody>
          <a:bodyPr>
            <a:normAutofit/>
          </a:bodyPr>
          <a:lstStyle/>
          <a:p>
            <a:pPr algn="ctr"/>
            <a:r>
              <a:rPr lang="en-GB" sz="2200" dirty="0" smtClean="0"/>
              <a:t>Fagyvédelem paraffin </a:t>
            </a:r>
            <a:r>
              <a:rPr lang="en-GB" sz="2200" dirty="0" err="1" smtClean="0"/>
              <a:t>gyertyákkal</a:t>
            </a:r>
            <a:r>
              <a:rPr lang="en-GB" sz="2200" dirty="0" smtClean="0"/>
              <a:t> </a:t>
            </a:r>
            <a:r>
              <a:rPr lang="en-GB" sz="2200" dirty="0" err="1" smtClean="0"/>
              <a:t>és</a:t>
            </a:r>
            <a:r>
              <a:rPr lang="en-GB" sz="2200" dirty="0" smtClean="0"/>
              <a:t> </a:t>
            </a:r>
            <a:r>
              <a:rPr lang="en-GB" sz="2200" dirty="0" err="1" smtClean="0"/>
              <a:t>fagyvédelmi</a:t>
            </a:r>
            <a:r>
              <a:rPr lang="en-GB" sz="2200" dirty="0" smtClean="0"/>
              <a:t> </a:t>
            </a:r>
            <a:r>
              <a:rPr lang="en-GB" sz="2200" dirty="0" err="1" smtClean="0"/>
              <a:t>kályhával</a:t>
            </a:r>
            <a:r>
              <a:rPr lang="en-GB" sz="2200" dirty="0" smtClean="0"/>
              <a:t/>
            </a:r>
            <a:br>
              <a:rPr lang="en-GB" sz="2200" dirty="0" smtClean="0"/>
            </a:br>
            <a:endParaRPr lang="hu-HU" sz="2200" dirty="0"/>
          </a:p>
        </p:txBody>
      </p:sp>
      <p:sp>
        <p:nvSpPr>
          <p:cNvPr id="5" name="BlokTextu 4"/>
          <p:cNvSpPr txBox="1"/>
          <p:nvPr/>
        </p:nvSpPr>
        <p:spPr>
          <a:xfrm>
            <a:off x="8088082" y="5527806"/>
            <a:ext cx="3020379" cy="307777"/>
          </a:xfrm>
          <a:prstGeom prst="rect">
            <a:avLst/>
          </a:prstGeom>
          <a:noFill/>
        </p:spPr>
        <p:txBody>
          <a:bodyPr wrap="none" rtlCol="0">
            <a:spAutoFit/>
          </a:bodyPr>
          <a:lstStyle/>
          <a:p>
            <a:r>
              <a:rPr lang="en-GB" dirty="0" smtClean="0"/>
              <a:t>Kép </a:t>
            </a:r>
            <a:r>
              <a:rPr lang="en-GB" dirty="0" err="1" smtClean="0"/>
              <a:t>forrása</a:t>
            </a:r>
            <a:r>
              <a:rPr lang="en-GB" dirty="0"/>
              <a:t> :https</a:t>
            </a:r>
            <a:r>
              <a:rPr lang="en-GB" dirty="0" smtClean="0"/>
              <a:t>://www.fruitveb.hu</a:t>
            </a:r>
            <a:endParaRPr lang="hu-HU" dirty="0"/>
          </a:p>
        </p:txBody>
      </p:sp>
      <p:pic>
        <p:nvPicPr>
          <p:cNvPr id="6" name="Obrázok 5" descr="https://www.meteopress.sk/wp-content/uploads/2020/03/90532055_1642001315951531_5921488595159351296_o-700x525.jpg"/>
          <p:cNvPicPr/>
          <p:nvPr/>
        </p:nvPicPr>
        <p:blipFill>
          <a:blip r:embed="rId3">
            <a:extLst>
              <a:ext uri="{28A0092B-C50C-407E-A947-70E740481C1C}">
                <a14:useLocalDpi xmlns:a14="http://schemas.microsoft.com/office/drawing/2010/main" val="0"/>
              </a:ext>
            </a:extLst>
          </a:blip>
          <a:srcRect/>
          <a:stretch>
            <a:fillRect/>
          </a:stretch>
        </p:blipFill>
        <p:spPr bwMode="auto">
          <a:xfrm>
            <a:off x="1162290" y="1386519"/>
            <a:ext cx="5569016" cy="4055814"/>
          </a:xfrm>
          <a:prstGeom prst="rect">
            <a:avLst/>
          </a:prstGeom>
          <a:noFill/>
          <a:ln>
            <a:noFill/>
          </a:ln>
        </p:spPr>
      </p:pic>
      <p:pic>
        <p:nvPicPr>
          <p:cNvPr id="7" name="Obrázok 6" descr="https://encrypted-tbn0.gstatic.com/images?q=tbn:ANd9GcT9OwDTyHwe0Rr1U3qT7cj3IIokCgoqtSxyqA&amp;usqp=CAU"/>
          <p:cNvPicPr/>
          <p:nvPr/>
        </p:nvPicPr>
        <p:blipFill>
          <a:blip r:embed="rId4">
            <a:extLst>
              <a:ext uri="{28A0092B-C50C-407E-A947-70E740481C1C}">
                <a14:useLocalDpi xmlns:a14="http://schemas.microsoft.com/office/drawing/2010/main" val="0"/>
              </a:ext>
            </a:extLst>
          </a:blip>
          <a:srcRect/>
          <a:stretch>
            <a:fillRect/>
          </a:stretch>
        </p:blipFill>
        <p:spPr bwMode="auto">
          <a:xfrm>
            <a:off x="8047476" y="1386519"/>
            <a:ext cx="3101593" cy="4055814"/>
          </a:xfrm>
          <a:prstGeom prst="rect">
            <a:avLst/>
          </a:prstGeom>
          <a:noFill/>
          <a:ln>
            <a:noFill/>
          </a:ln>
        </p:spPr>
      </p:pic>
      <p:sp>
        <p:nvSpPr>
          <p:cNvPr id="3" name="BlokTextu 2"/>
          <p:cNvSpPr txBox="1"/>
          <p:nvPr/>
        </p:nvSpPr>
        <p:spPr>
          <a:xfrm>
            <a:off x="2192357" y="5527807"/>
            <a:ext cx="3767869" cy="307777"/>
          </a:xfrm>
          <a:prstGeom prst="rect">
            <a:avLst/>
          </a:prstGeom>
          <a:noFill/>
        </p:spPr>
        <p:txBody>
          <a:bodyPr wrap="square" rtlCol="0">
            <a:spAutoFit/>
          </a:bodyPr>
          <a:lstStyle/>
          <a:p>
            <a:r>
              <a:rPr lang="en-GB" dirty="0" smtClean="0"/>
              <a:t>Kép </a:t>
            </a:r>
            <a:r>
              <a:rPr lang="en-GB" dirty="0" err="1" smtClean="0"/>
              <a:t>forrása</a:t>
            </a:r>
            <a:r>
              <a:rPr lang="en-GB" dirty="0" smtClean="0"/>
              <a:t> :  </a:t>
            </a:r>
            <a:r>
              <a:rPr lang="hu-HU" dirty="0" smtClean="0"/>
              <a:t>https</a:t>
            </a:r>
            <a:r>
              <a:rPr lang="hu-HU" dirty="0"/>
              <a:t>://www.meteopress.sk</a:t>
            </a:r>
          </a:p>
        </p:txBody>
      </p:sp>
    </p:spTree>
    <p:extLst>
      <p:ext uri="{BB962C8B-B14F-4D97-AF65-F5344CB8AC3E}">
        <p14:creationId xmlns:p14="http://schemas.microsoft.com/office/powerpoint/2010/main" val="40407803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21547" y="365125"/>
            <a:ext cx="11555605" cy="782031"/>
          </a:xfrm>
        </p:spPr>
        <p:txBody>
          <a:bodyPr>
            <a:normAutofit/>
          </a:bodyPr>
          <a:lstStyle/>
          <a:p>
            <a:pPr algn="ctr"/>
            <a:r>
              <a:rPr lang="hu-HU" sz="2200" dirty="0" smtClean="0"/>
              <a:t>Fagyvédelem légkeveréssel</a:t>
            </a:r>
            <a:r>
              <a:rPr lang="en-GB" sz="2200" dirty="0" smtClean="0"/>
              <a:t/>
            </a:r>
            <a:br>
              <a:rPr lang="en-GB" sz="2200" dirty="0" smtClean="0"/>
            </a:br>
            <a:endParaRPr lang="hu-HU" sz="2200" dirty="0"/>
          </a:p>
        </p:txBody>
      </p:sp>
      <p:sp>
        <p:nvSpPr>
          <p:cNvPr id="3" name="BlokTextu 2"/>
          <p:cNvSpPr txBox="1"/>
          <p:nvPr/>
        </p:nvSpPr>
        <p:spPr>
          <a:xfrm>
            <a:off x="3374961" y="5527803"/>
            <a:ext cx="6235546" cy="307777"/>
          </a:xfrm>
          <a:prstGeom prst="rect">
            <a:avLst/>
          </a:prstGeom>
          <a:noFill/>
        </p:spPr>
        <p:txBody>
          <a:bodyPr wrap="square" rtlCol="0">
            <a:spAutoFit/>
          </a:bodyPr>
          <a:lstStyle/>
          <a:p>
            <a:r>
              <a:rPr lang="en-GB" dirty="0" smtClean="0"/>
              <a:t>                </a:t>
            </a:r>
            <a:r>
              <a:rPr lang="hu-HU" dirty="0" smtClean="0"/>
              <a:t>Kép forrása :  </a:t>
            </a:r>
            <a:r>
              <a:rPr lang="en-GB" dirty="0" smtClean="0"/>
              <a:t>https://www.ghentsupply.com</a:t>
            </a:r>
            <a:endParaRPr lang="hu-HU" dirty="0"/>
          </a:p>
        </p:txBody>
      </p:sp>
      <p:pic>
        <p:nvPicPr>
          <p:cNvPr id="8" name="Obrázok 7" descr="https://ghentsupply.com/Gallery/files/anotehr-2600.jpg"/>
          <p:cNvPicPr/>
          <p:nvPr/>
        </p:nvPicPr>
        <p:blipFill>
          <a:blip r:embed="rId3">
            <a:extLst>
              <a:ext uri="{28A0092B-C50C-407E-A947-70E740481C1C}">
                <a14:useLocalDpi xmlns:a14="http://schemas.microsoft.com/office/drawing/2010/main" val="0"/>
              </a:ext>
            </a:extLst>
          </a:blip>
          <a:srcRect/>
          <a:stretch>
            <a:fillRect/>
          </a:stretch>
        </p:blipFill>
        <p:spPr bwMode="auto">
          <a:xfrm>
            <a:off x="64389" y="1489941"/>
            <a:ext cx="4796304" cy="3695077"/>
          </a:xfrm>
          <a:prstGeom prst="rect">
            <a:avLst/>
          </a:prstGeom>
          <a:noFill/>
          <a:ln>
            <a:noFill/>
          </a:ln>
        </p:spPr>
      </p:pic>
      <p:pic>
        <p:nvPicPr>
          <p:cNvPr id="9" name="Obrázok 8" descr="https://ghentsupply.com/Gallery/files/model2600.jpg"/>
          <p:cNvPicPr/>
          <p:nvPr/>
        </p:nvPicPr>
        <p:blipFill>
          <a:blip r:embed="rId4">
            <a:extLst>
              <a:ext uri="{28A0092B-C50C-407E-A947-70E740481C1C}">
                <a14:useLocalDpi xmlns:a14="http://schemas.microsoft.com/office/drawing/2010/main" val="0"/>
              </a:ext>
            </a:extLst>
          </a:blip>
          <a:srcRect/>
          <a:stretch>
            <a:fillRect/>
          </a:stretch>
        </p:blipFill>
        <p:spPr bwMode="auto">
          <a:xfrm>
            <a:off x="2671423" y="1489941"/>
            <a:ext cx="2189270" cy="3695077"/>
          </a:xfrm>
          <a:prstGeom prst="rect">
            <a:avLst/>
          </a:prstGeom>
          <a:noFill/>
          <a:ln>
            <a:noFill/>
          </a:ln>
        </p:spPr>
      </p:pic>
      <p:sp>
        <p:nvSpPr>
          <p:cNvPr id="4" name="BlokTextu 3"/>
          <p:cNvSpPr txBox="1"/>
          <p:nvPr/>
        </p:nvSpPr>
        <p:spPr>
          <a:xfrm>
            <a:off x="4164376" y="1147156"/>
            <a:ext cx="4036682" cy="307777"/>
          </a:xfrm>
          <a:prstGeom prst="rect">
            <a:avLst/>
          </a:prstGeom>
          <a:noFill/>
        </p:spPr>
        <p:txBody>
          <a:bodyPr wrap="none" rtlCol="0">
            <a:spAutoFit/>
          </a:bodyPr>
          <a:lstStyle/>
          <a:p>
            <a:r>
              <a:rPr lang="hu-HU" dirty="0" smtClean="0"/>
              <a:t>Vízszintes áramú </a:t>
            </a:r>
            <a:r>
              <a:rPr lang="hu-HU" dirty="0" err="1" smtClean="0"/>
              <a:t>stacionáris</a:t>
            </a:r>
            <a:r>
              <a:rPr lang="hu-HU" dirty="0" smtClean="0"/>
              <a:t> és mobil szélgépek</a:t>
            </a:r>
            <a:endParaRPr lang="hu-HU" dirty="0"/>
          </a:p>
        </p:txBody>
      </p:sp>
      <p:pic>
        <p:nvPicPr>
          <p:cNvPr id="10" name="Obrázok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24946" y="1489941"/>
            <a:ext cx="4285561" cy="3695077"/>
          </a:xfrm>
          <a:prstGeom prst="rect">
            <a:avLst/>
          </a:prstGeom>
        </p:spPr>
      </p:pic>
      <p:pic>
        <p:nvPicPr>
          <p:cNvPr id="11" name="Obrázok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03522" y="1454933"/>
            <a:ext cx="3400904" cy="3730085"/>
          </a:xfrm>
          <a:prstGeom prst="rect">
            <a:avLst/>
          </a:prstGeom>
        </p:spPr>
      </p:pic>
    </p:spTree>
    <p:extLst>
      <p:ext uri="{BB962C8B-B14F-4D97-AF65-F5344CB8AC3E}">
        <p14:creationId xmlns:p14="http://schemas.microsoft.com/office/powerpoint/2010/main" val="1898268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lokTextu 2"/>
          <p:cNvSpPr txBox="1"/>
          <p:nvPr/>
        </p:nvSpPr>
        <p:spPr>
          <a:xfrm>
            <a:off x="686845" y="5946444"/>
            <a:ext cx="5661174" cy="307777"/>
          </a:xfrm>
          <a:prstGeom prst="rect">
            <a:avLst/>
          </a:prstGeom>
          <a:noFill/>
        </p:spPr>
        <p:txBody>
          <a:bodyPr wrap="square" rtlCol="0">
            <a:spAutoFit/>
          </a:bodyPr>
          <a:lstStyle/>
          <a:p>
            <a:r>
              <a:rPr lang="en-GB" dirty="0" smtClean="0"/>
              <a:t>                Kép </a:t>
            </a:r>
            <a:r>
              <a:rPr lang="en-GB" dirty="0" err="1" smtClean="0"/>
              <a:t>forrása</a:t>
            </a:r>
            <a:r>
              <a:rPr lang="en-GB" dirty="0" smtClean="0"/>
              <a:t> :  https://www.frostprotection.com</a:t>
            </a:r>
            <a:endParaRPr lang="hu-HU" dirty="0"/>
          </a:p>
        </p:txBody>
      </p:sp>
      <p:sp>
        <p:nvSpPr>
          <p:cNvPr id="4" name="BlokTextu 3"/>
          <p:cNvSpPr txBox="1"/>
          <p:nvPr/>
        </p:nvSpPr>
        <p:spPr>
          <a:xfrm>
            <a:off x="1709257" y="243773"/>
            <a:ext cx="2441694" cy="307777"/>
          </a:xfrm>
          <a:prstGeom prst="rect">
            <a:avLst/>
          </a:prstGeom>
          <a:noFill/>
        </p:spPr>
        <p:txBody>
          <a:bodyPr wrap="none" rtlCol="0">
            <a:spAutoFit/>
          </a:bodyPr>
          <a:lstStyle/>
          <a:p>
            <a:r>
              <a:rPr lang="en-GB" dirty="0" smtClean="0"/>
              <a:t> </a:t>
            </a:r>
            <a:r>
              <a:rPr lang="en-GB" dirty="0" err="1" smtClean="0"/>
              <a:t>Függőleges</a:t>
            </a:r>
            <a:r>
              <a:rPr lang="en-GB" dirty="0" smtClean="0"/>
              <a:t> </a:t>
            </a:r>
            <a:r>
              <a:rPr lang="en-GB" dirty="0" err="1" smtClean="0"/>
              <a:t>áramú</a:t>
            </a:r>
            <a:r>
              <a:rPr lang="en-GB" dirty="0" smtClean="0"/>
              <a:t>  </a:t>
            </a:r>
            <a:r>
              <a:rPr lang="en-GB" dirty="0" err="1" smtClean="0"/>
              <a:t>szélgép</a:t>
            </a:r>
            <a:endParaRPr lang="hu-HU" dirty="0"/>
          </a:p>
        </p:txBody>
      </p:sp>
      <p:grpSp>
        <p:nvGrpSpPr>
          <p:cNvPr id="17" name="Skupina 16"/>
          <p:cNvGrpSpPr/>
          <p:nvPr/>
        </p:nvGrpSpPr>
        <p:grpSpPr>
          <a:xfrm>
            <a:off x="354970" y="661719"/>
            <a:ext cx="5731510" cy="5173861"/>
            <a:chOff x="354970" y="661719"/>
            <a:chExt cx="5731510" cy="5173861"/>
          </a:xfrm>
        </p:grpSpPr>
        <p:pic>
          <p:nvPicPr>
            <p:cNvPr id="12" name="Obrázok 11" descr="https://www.frostprotection.com/images/GALLERY_image_odours.png"/>
            <p:cNvPicPr/>
            <p:nvPr/>
          </p:nvPicPr>
          <p:blipFill>
            <a:blip r:embed="rId2">
              <a:extLst>
                <a:ext uri="{28A0092B-C50C-407E-A947-70E740481C1C}">
                  <a14:useLocalDpi xmlns:a14="http://schemas.microsoft.com/office/drawing/2010/main" val="0"/>
                </a:ext>
              </a:extLst>
            </a:blip>
            <a:srcRect/>
            <a:stretch>
              <a:fillRect/>
            </a:stretch>
          </p:blipFill>
          <p:spPr bwMode="auto">
            <a:xfrm>
              <a:off x="354970" y="661719"/>
              <a:ext cx="5731510" cy="2578735"/>
            </a:xfrm>
            <a:prstGeom prst="rect">
              <a:avLst/>
            </a:prstGeom>
            <a:noFill/>
            <a:ln>
              <a:noFill/>
            </a:ln>
          </p:spPr>
        </p:pic>
        <p:pic>
          <p:nvPicPr>
            <p:cNvPr id="13" name="Obrázok 12" descr="https://www.frostprotection.com/images/GALLERY_Image_Frost.png"/>
            <p:cNvPicPr/>
            <p:nvPr/>
          </p:nvPicPr>
          <p:blipFill>
            <a:blip r:embed="rId3">
              <a:extLst>
                <a:ext uri="{28A0092B-C50C-407E-A947-70E740481C1C}">
                  <a14:useLocalDpi xmlns:a14="http://schemas.microsoft.com/office/drawing/2010/main" val="0"/>
                </a:ext>
              </a:extLst>
            </a:blip>
            <a:srcRect/>
            <a:stretch>
              <a:fillRect/>
            </a:stretch>
          </p:blipFill>
          <p:spPr bwMode="auto">
            <a:xfrm>
              <a:off x="354970" y="3221920"/>
              <a:ext cx="5731510" cy="2613660"/>
            </a:xfrm>
            <a:prstGeom prst="rect">
              <a:avLst/>
            </a:prstGeom>
            <a:noFill/>
            <a:ln>
              <a:noFill/>
            </a:ln>
          </p:spPr>
        </p:pic>
      </p:grpSp>
      <p:grpSp>
        <p:nvGrpSpPr>
          <p:cNvPr id="18" name="Skupina 17"/>
          <p:cNvGrpSpPr/>
          <p:nvPr/>
        </p:nvGrpSpPr>
        <p:grpSpPr>
          <a:xfrm>
            <a:off x="6348019" y="661719"/>
            <a:ext cx="5539181" cy="5173861"/>
            <a:chOff x="6348019" y="661719"/>
            <a:chExt cx="5539181" cy="5173861"/>
          </a:xfrm>
        </p:grpSpPr>
        <p:pic>
          <p:nvPicPr>
            <p:cNvPr id="15" name="Obrázok 14" descr="https://www.plantex.sk/media/k2/galleries/88/vrtulnik.jpg"/>
            <p:cNvPicPr/>
            <p:nvPr/>
          </p:nvPicPr>
          <p:blipFill>
            <a:blip r:embed="rId4">
              <a:extLst>
                <a:ext uri="{28A0092B-C50C-407E-A947-70E740481C1C}">
                  <a14:useLocalDpi xmlns:a14="http://schemas.microsoft.com/office/drawing/2010/main" val="0"/>
                </a:ext>
              </a:extLst>
            </a:blip>
            <a:srcRect/>
            <a:stretch>
              <a:fillRect/>
            </a:stretch>
          </p:blipFill>
          <p:spPr bwMode="auto">
            <a:xfrm>
              <a:off x="6348019" y="2908453"/>
              <a:ext cx="5539181" cy="2927127"/>
            </a:xfrm>
            <a:prstGeom prst="rect">
              <a:avLst/>
            </a:prstGeom>
            <a:noFill/>
            <a:ln>
              <a:noFill/>
            </a:ln>
          </p:spPr>
        </p:pic>
        <p:pic>
          <p:nvPicPr>
            <p:cNvPr id="14" name="Obrázok 13" descr="https://www.plantex.sk/media/k2/galleries/88/0-02-05-f09d4826b04c09609b31031c5f029c7eb51a674f010b919278e1dde0bccf308f_1c6d9639001bc8.jpg"/>
            <p:cNvPicPr/>
            <p:nvPr/>
          </p:nvPicPr>
          <p:blipFill>
            <a:blip r:embed="rId5">
              <a:extLst>
                <a:ext uri="{28A0092B-C50C-407E-A947-70E740481C1C}">
                  <a14:useLocalDpi xmlns:a14="http://schemas.microsoft.com/office/drawing/2010/main" val="0"/>
                </a:ext>
              </a:extLst>
            </a:blip>
            <a:srcRect/>
            <a:stretch>
              <a:fillRect/>
            </a:stretch>
          </p:blipFill>
          <p:spPr bwMode="auto">
            <a:xfrm>
              <a:off x="6348019" y="661719"/>
              <a:ext cx="5539181" cy="2560201"/>
            </a:xfrm>
            <a:prstGeom prst="rect">
              <a:avLst/>
            </a:prstGeom>
            <a:noFill/>
            <a:ln>
              <a:noFill/>
            </a:ln>
          </p:spPr>
        </p:pic>
      </p:grpSp>
      <p:sp>
        <p:nvSpPr>
          <p:cNvPr id="6" name="BlokTextu 5"/>
          <p:cNvSpPr txBox="1"/>
          <p:nvPr/>
        </p:nvSpPr>
        <p:spPr>
          <a:xfrm>
            <a:off x="8035421" y="243773"/>
            <a:ext cx="2133918" cy="307777"/>
          </a:xfrm>
          <a:prstGeom prst="rect">
            <a:avLst/>
          </a:prstGeom>
          <a:noFill/>
        </p:spPr>
        <p:txBody>
          <a:bodyPr wrap="none" rtlCol="0">
            <a:spAutoFit/>
          </a:bodyPr>
          <a:lstStyle/>
          <a:p>
            <a:r>
              <a:rPr lang="en-GB" dirty="0" err="1" smtClean="0"/>
              <a:t>Légkeverés</a:t>
            </a:r>
            <a:r>
              <a:rPr lang="en-GB" dirty="0" smtClean="0"/>
              <a:t> </a:t>
            </a:r>
            <a:r>
              <a:rPr lang="en-GB" dirty="0" err="1" smtClean="0"/>
              <a:t>helikopterrel</a:t>
            </a:r>
            <a:endParaRPr lang="hu-HU" dirty="0"/>
          </a:p>
        </p:txBody>
      </p:sp>
      <p:sp>
        <p:nvSpPr>
          <p:cNvPr id="16" name="BlokTextu 15"/>
          <p:cNvSpPr txBox="1"/>
          <p:nvPr/>
        </p:nvSpPr>
        <p:spPr>
          <a:xfrm>
            <a:off x="7189837" y="5946444"/>
            <a:ext cx="3041217" cy="307777"/>
          </a:xfrm>
          <a:prstGeom prst="rect">
            <a:avLst/>
          </a:prstGeom>
          <a:noFill/>
        </p:spPr>
        <p:txBody>
          <a:bodyPr wrap="none" rtlCol="0">
            <a:spAutoFit/>
          </a:bodyPr>
          <a:lstStyle/>
          <a:p>
            <a:r>
              <a:rPr lang="en-GB" dirty="0"/>
              <a:t> Kép </a:t>
            </a:r>
            <a:r>
              <a:rPr lang="en-GB" dirty="0" err="1"/>
              <a:t>forrása</a:t>
            </a:r>
            <a:r>
              <a:rPr lang="en-GB" dirty="0"/>
              <a:t> </a:t>
            </a:r>
            <a:r>
              <a:rPr lang="en-GB" dirty="0" smtClean="0"/>
              <a:t>:https</a:t>
            </a:r>
            <a:r>
              <a:rPr lang="en-GB" dirty="0"/>
              <a:t>://www.plantex.sk</a:t>
            </a:r>
            <a:endParaRPr lang="hu-HU" dirty="0"/>
          </a:p>
        </p:txBody>
      </p:sp>
    </p:spTree>
    <p:extLst>
      <p:ext uri="{BB962C8B-B14F-4D97-AF65-F5344CB8AC3E}">
        <p14:creationId xmlns:p14="http://schemas.microsoft.com/office/powerpoint/2010/main" val="7779377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21547" y="365125"/>
            <a:ext cx="11555605" cy="782031"/>
          </a:xfrm>
        </p:spPr>
        <p:txBody>
          <a:bodyPr>
            <a:normAutofit/>
          </a:bodyPr>
          <a:lstStyle/>
          <a:p>
            <a:pPr algn="ctr"/>
            <a:r>
              <a:rPr lang="en-GB" sz="2200" dirty="0" smtClean="0"/>
              <a:t>Fagyvédelem </a:t>
            </a:r>
            <a:r>
              <a:rPr lang="en-GB" sz="2200" dirty="0" err="1" smtClean="0"/>
              <a:t>öntözéssel</a:t>
            </a:r>
            <a:r>
              <a:rPr lang="en-GB" sz="2200" dirty="0" smtClean="0"/>
              <a:t/>
            </a:r>
            <a:br>
              <a:rPr lang="en-GB" sz="2200" dirty="0" smtClean="0"/>
            </a:br>
            <a:endParaRPr lang="hu-HU" sz="2200" dirty="0"/>
          </a:p>
        </p:txBody>
      </p:sp>
      <p:sp>
        <p:nvSpPr>
          <p:cNvPr id="3" name="BlokTextu 2"/>
          <p:cNvSpPr txBox="1"/>
          <p:nvPr/>
        </p:nvSpPr>
        <p:spPr>
          <a:xfrm>
            <a:off x="1820391" y="5744996"/>
            <a:ext cx="3918205" cy="307777"/>
          </a:xfrm>
          <a:prstGeom prst="rect">
            <a:avLst/>
          </a:prstGeom>
          <a:noFill/>
        </p:spPr>
        <p:txBody>
          <a:bodyPr wrap="square" rtlCol="0">
            <a:spAutoFit/>
          </a:bodyPr>
          <a:lstStyle/>
          <a:p>
            <a:r>
              <a:rPr lang="en-GB" dirty="0" smtClean="0"/>
              <a:t>Kép </a:t>
            </a:r>
            <a:r>
              <a:rPr lang="en-GB" dirty="0" err="1"/>
              <a:t>forrása</a:t>
            </a:r>
            <a:r>
              <a:rPr lang="en-GB" dirty="0"/>
              <a:t> :https://www.plantex.sk</a:t>
            </a:r>
            <a:endParaRPr lang="hu-HU" dirty="0"/>
          </a:p>
        </p:txBody>
      </p:sp>
      <p:sp>
        <p:nvSpPr>
          <p:cNvPr id="4" name="BlokTextu 3"/>
          <p:cNvSpPr txBox="1"/>
          <p:nvPr/>
        </p:nvSpPr>
        <p:spPr>
          <a:xfrm>
            <a:off x="1820391" y="862815"/>
            <a:ext cx="2621230" cy="307777"/>
          </a:xfrm>
          <a:prstGeom prst="rect">
            <a:avLst/>
          </a:prstGeom>
          <a:noFill/>
        </p:spPr>
        <p:txBody>
          <a:bodyPr wrap="none" rtlCol="0">
            <a:spAutoFit/>
          </a:bodyPr>
          <a:lstStyle/>
          <a:p>
            <a:r>
              <a:rPr lang="en-GB" dirty="0" smtClean="0"/>
              <a:t>Korona </a:t>
            </a:r>
            <a:r>
              <a:rPr lang="en-GB" dirty="0" err="1" smtClean="0"/>
              <a:t>feletti</a:t>
            </a:r>
            <a:r>
              <a:rPr lang="en-GB" dirty="0" smtClean="0"/>
              <a:t> </a:t>
            </a:r>
            <a:r>
              <a:rPr lang="en-GB" dirty="0" err="1" smtClean="0"/>
              <a:t>körforgó</a:t>
            </a:r>
            <a:r>
              <a:rPr lang="en-GB" dirty="0" smtClean="0"/>
              <a:t> </a:t>
            </a:r>
            <a:r>
              <a:rPr lang="en-GB" dirty="0" err="1" smtClean="0"/>
              <a:t>öntözés</a:t>
            </a:r>
            <a:endParaRPr lang="hu-HU" dirty="0"/>
          </a:p>
        </p:txBody>
      </p:sp>
      <p:pic>
        <p:nvPicPr>
          <p:cNvPr id="5" name="Obrázo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401" y="1324121"/>
            <a:ext cx="5146168" cy="4267345"/>
          </a:xfrm>
          <a:prstGeom prst="rect">
            <a:avLst/>
          </a:prstGeom>
        </p:spPr>
      </p:pic>
      <p:sp>
        <p:nvSpPr>
          <p:cNvPr id="7" name="BlokTextu 6"/>
          <p:cNvSpPr txBox="1"/>
          <p:nvPr/>
        </p:nvSpPr>
        <p:spPr>
          <a:xfrm>
            <a:off x="7585505" y="839019"/>
            <a:ext cx="2483372" cy="307777"/>
          </a:xfrm>
          <a:prstGeom prst="rect">
            <a:avLst/>
          </a:prstGeom>
          <a:noFill/>
        </p:spPr>
        <p:txBody>
          <a:bodyPr wrap="none" rtlCol="0">
            <a:spAutoFit/>
          </a:bodyPr>
          <a:lstStyle/>
          <a:p>
            <a:r>
              <a:rPr lang="en-GB" dirty="0"/>
              <a:t>Korona </a:t>
            </a:r>
            <a:r>
              <a:rPr lang="en-GB" dirty="0" err="1"/>
              <a:t>feletti</a:t>
            </a:r>
            <a:r>
              <a:rPr lang="en-GB" dirty="0"/>
              <a:t>  </a:t>
            </a:r>
            <a:r>
              <a:rPr lang="en-GB" dirty="0" err="1" smtClean="0"/>
              <a:t>sávos</a:t>
            </a:r>
            <a:r>
              <a:rPr lang="en-GB" dirty="0" smtClean="0"/>
              <a:t> </a:t>
            </a:r>
            <a:r>
              <a:rPr lang="en-GB" dirty="0" err="1"/>
              <a:t>öntözés</a:t>
            </a:r>
            <a:endParaRPr lang="hu-HU" dirty="0"/>
          </a:p>
        </p:txBody>
      </p:sp>
      <p:sp>
        <p:nvSpPr>
          <p:cNvPr id="13" name="BlokTextu 12"/>
          <p:cNvSpPr txBox="1"/>
          <p:nvPr/>
        </p:nvSpPr>
        <p:spPr>
          <a:xfrm>
            <a:off x="7585505" y="5744996"/>
            <a:ext cx="3624603" cy="307777"/>
          </a:xfrm>
          <a:prstGeom prst="rect">
            <a:avLst/>
          </a:prstGeom>
          <a:noFill/>
        </p:spPr>
        <p:txBody>
          <a:bodyPr wrap="square" rtlCol="0">
            <a:spAutoFit/>
          </a:bodyPr>
          <a:lstStyle/>
          <a:p>
            <a:r>
              <a:rPr lang="en-GB" dirty="0"/>
              <a:t>Kép </a:t>
            </a:r>
            <a:r>
              <a:rPr lang="en-GB" dirty="0" err="1"/>
              <a:t>forrása</a:t>
            </a:r>
            <a:r>
              <a:rPr lang="en-GB" dirty="0"/>
              <a:t> :https</a:t>
            </a:r>
            <a:r>
              <a:rPr lang="en-GB" dirty="0" smtClean="0"/>
              <a:t>://www.kerteszportal.hu</a:t>
            </a:r>
            <a:endParaRPr lang="hu-HU" dirty="0"/>
          </a:p>
        </p:txBody>
      </p:sp>
      <p:pic>
        <p:nvPicPr>
          <p:cNvPr id="14" name="Obrázok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10123" y="1170592"/>
            <a:ext cx="6067029" cy="4421235"/>
          </a:xfrm>
          <a:prstGeom prst="rect">
            <a:avLst/>
          </a:prstGeom>
        </p:spPr>
      </p:pic>
    </p:spTree>
    <p:extLst>
      <p:ext uri="{BB962C8B-B14F-4D97-AF65-F5344CB8AC3E}">
        <p14:creationId xmlns:p14="http://schemas.microsoft.com/office/powerpoint/2010/main" val="7989571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lokTextu 2"/>
          <p:cNvSpPr txBox="1"/>
          <p:nvPr/>
        </p:nvSpPr>
        <p:spPr>
          <a:xfrm>
            <a:off x="8254271" y="5733704"/>
            <a:ext cx="3918205" cy="615553"/>
          </a:xfrm>
          <a:prstGeom prst="rect">
            <a:avLst/>
          </a:prstGeom>
          <a:noFill/>
        </p:spPr>
        <p:txBody>
          <a:bodyPr wrap="square" rtlCol="0">
            <a:spAutoFit/>
          </a:bodyPr>
          <a:lstStyle/>
          <a:p>
            <a:r>
              <a:rPr lang="en-GB" sz="1000" b="1" dirty="0" smtClean="0">
                <a:latin typeface="Calibri" panose="020F0502020204030204" pitchFamily="34" charset="0"/>
                <a:cs typeface="Calibri" panose="020F0502020204030204" pitchFamily="34" charset="0"/>
              </a:rPr>
              <a:t>Kép </a:t>
            </a:r>
            <a:r>
              <a:rPr lang="en-GB" sz="1000" b="1" dirty="0" err="1" smtClean="0">
                <a:latin typeface="Calibri" panose="020F0502020204030204" pitchFamily="34" charset="0"/>
                <a:cs typeface="Calibri" panose="020F0502020204030204" pitchFamily="34" charset="0"/>
              </a:rPr>
              <a:t>forrása</a:t>
            </a:r>
            <a:r>
              <a:rPr lang="en-GB" sz="1000" b="1" dirty="0" smtClean="0">
                <a:latin typeface="Calibri" panose="020F0502020204030204" pitchFamily="34" charset="0"/>
                <a:cs typeface="Calibri" panose="020F0502020204030204" pitchFamily="34" charset="0"/>
              </a:rPr>
              <a:t> </a:t>
            </a:r>
            <a:r>
              <a:rPr lang="en-GB" b="1" dirty="0">
                <a:latin typeface="Calibri" panose="020F0502020204030204" pitchFamily="34" charset="0"/>
                <a:cs typeface="Calibri" panose="020F0502020204030204" pitchFamily="34" charset="0"/>
              </a:rPr>
              <a:t>:</a:t>
            </a:r>
            <a:r>
              <a:rPr lang="en-GB" sz="1000" b="1" dirty="0">
                <a:latin typeface="Calibri" panose="020F0502020204030204" pitchFamily="34" charset="0"/>
                <a:cs typeface="Calibri" panose="020F0502020204030204" pitchFamily="34" charset="0"/>
              </a:rPr>
              <a:t>https</a:t>
            </a:r>
            <a:r>
              <a:rPr lang="en-GB" sz="1000" b="1" dirty="0" smtClean="0">
                <a:latin typeface="Calibri" panose="020F0502020204030204" pitchFamily="34" charset="0"/>
                <a:cs typeface="Calibri" panose="020F0502020204030204" pitchFamily="34" charset="0"/>
              </a:rPr>
              <a:t>://www.docplayer.hu - </a:t>
            </a:r>
            <a:r>
              <a:rPr lang="hu-HU" sz="1000" b="1" dirty="0" smtClean="0">
                <a:latin typeface="Calibri" panose="020F0502020204030204" pitchFamily="34" charset="0"/>
                <a:cs typeface="Calibri" panose="020F0502020204030204" pitchFamily="34" charset="0"/>
              </a:rPr>
              <a:t>Debreceni </a:t>
            </a:r>
            <a:r>
              <a:rPr lang="hu-HU" sz="1000" b="1" dirty="0">
                <a:latin typeface="Calibri" panose="020F0502020204030204" pitchFamily="34" charset="0"/>
                <a:cs typeface="Calibri" panose="020F0502020204030204" pitchFamily="34" charset="0"/>
              </a:rPr>
              <a:t>Egyetem Mezőgazdaság-, Élelmiszertudományi és Környezetgazdálkodási Kar Kertészettudományi Intézet A GYÜMÖLCSTERMESZTÉS </a:t>
            </a:r>
            <a:r>
              <a:rPr lang="hu-HU" sz="1000" b="1" dirty="0" smtClean="0">
                <a:latin typeface="Calibri" panose="020F0502020204030204" pitchFamily="34" charset="0"/>
                <a:cs typeface="Calibri" panose="020F0502020204030204" pitchFamily="34" charset="0"/>
              </a:rPr>
              <a:t>ALAPJAI</a:t>
            </a:r>
            <a:r>
              <a:rPr lang="en-GB" sz="1000" b="1" dirty="0" smtClean="0">
                <a:latin typeface="Calibri" panose="020F0502020204030204" pitchFamily="34" charset="0"/>
                <a:cs typeface="Calibri" panose="020F0502020204030204" pitchFamily="34" charset="0"/>
              </a:rPr>
              <a:t> pdf </a:t>
            </a:r>
            <a:endParaRPr lang="hu-HU" sz="1000" b="1" dirty="0">
              <a:latin typeface="Calibri" panose="020F0502020204030204" pitchFamily="34" charset="0"/>
              <a:cs typeface="Calibri" panose="020F0502020204030204" pitchFamily="34" charset="0"/>
            </a:endParaRPr>
          </a:p>
        </p:txBody>
      </p:sp>
      <p:sp>
        <p:nvSpPr>
          <p:cNvPr id="4" name="BlokTextu 3"/>
          <p:cNvSpPr txBox="1"/>
          <p:nvPr/>
        </p:nvSpPr>
        <p:spPr>
          <a:xfrm>
            <a:off x="1820391" y="862815"/>
            <a:ext cx="5852884" cy="307777"/>
          </a:xfrm>
          <a:prstGeom prst="rect">
            <a:avLst/>
          </a:prstGeom>
          <a:noFill/>
        </p:spPr>
        <p:txBody>
          <a:bodyPr wrap="none" rtlCol="0">
            <a:spAutoFit/>
          </a:bodyPr>
          <a:lstStyle/>
          <a:p>
            <a:r>
              <a:rPr lang="en-GB" dirty="0" smtClean="0"/>
              <a:t>                                                      Korona </a:t>
            </a:r>
            <a:r>
              <a:rPr lang="en-GB" dirty="0" err="1" smtClean="0"/>
              <a:t>alatti</a:t>
            </a:r>
            <a:r>
              <a:rPr lang="en-GB" dirty="0" smtClean="0"/>
              <a:t> </a:t>
            </a:r>
            <a:r>
              <a:rPr lang="en-GB" dirty="0" err="1" smtClean="0"/>
              <a:t>mikroszórófejes</a:t>
            </a:r>
            <a:r>
              <a:rPr lang="en-GB" dirty="0" smtClean="0"/>
              <a:t> </a:t>
            </a:r>
            <a:r>
              <a:rPr lang="en-GB" dirty="0" err="1" smtClean="0"/>
              <a:t>öntözés</a:t>
            </a:r>
            <a:r>
              <a:rPr lang="en-GB" dirty="0" smtClean="0"/>
              <a:t> </a:t>
            </a:r>
            <a:endParaRPr lang="hu-HU" dirty="0"/>
          </a:p>
        </p:txBody>
      </p:sp>
      <p:pic>
        <p:nvPicPr>
          <p:cNvPr id="9" name="Obrázok 8" descr="Debreceni Egyetem Mezőgazdaság-, Élelmiszertudományi és  Környezetgazdálkodási Kar Kertészettudományi Intézet A GYÜMÖLCSTERMESZTÉS  ALAPJAI - PDF Ingyenes letöltés"/>
          <p:cNvPicPr/>
          <p:nvPr/>
        </p:nvPicPr>
        <p:blipFill>
          <a:blip r:embed="rId2">
            <a:extLst>
              <a:ext uri="{28A0092B-C50C-407E-A947-70E740481C1C}">
                <a14:useLocalDpi xmlns:a14="http://schemas.microsoft.com/office/drawing/2010/main" val="0"/>
              </a:ext>
            </a:extLst>
          </a:blip>
          <a:srcRect/>
          <a:stretch>
            <a:fillRect/>
          </a:stretch>
        </p:blipFill>
        <p:spPr bwMode="auto">
          <a:xfrm>
            <a:off x="3944036" y="1170592"/>
            <a:ext cx="4310235" cy="5277816"/>
          </a:xfrm>
          <a:prstGeom prst="rect">
            <a:avLst/>
          </a:prstGeom>
          <a:noFill/>
          <a:ln>
            <a:noFill/>
          </a:ln>
        </p:spPr>
      </p:pic>
    </p:spTree>
    <p:extLst>
      <p:ext uri="{BB962C8B-B14F-4D97-AF65-F5344CB8AC3E}">
        <p14:creationId xmlns:p14="http://schemas.microsoft.com/office/powerpoint/2010/main" val="16283479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21547" y="365125"/>
            <a:ext cx="11555605" cy="782031"/>
          </a:xfrm>
        </p:spPr>
        <p:txBody>
          <a:bodyPr>
            <a:normAutofit fontScale="90000"/>
          </a:bodyPr>
          <a:lstStyle/>
          <a:p>
            <a:pPr algn="ctr"/>
            <a:r>
              <a:rPr lang="en-GB" sz="2200" dirty="0"/>
              <a:t/>
            </a:r>
            <a:br>
              <a:rPr lang="en-GB" sz="2200" dirty="0"/>
            </a:br>
            <a:r>
              <a:rPr lang="en-GB" sz="2200" dirty="0"/>
              <a:t>Fagyvédelmi </a:t>
            </a:r>
            <a:r>
              <a:rPr lang="en-GB" sz="2200" dirty="0" err="1"/>
              <a:t>rendszerek</a:t>
            </a:r>
            <a:r>
              <a:rPr lang="en-GB" sz="2200" dirty="0"/>
              <a:t> a </a:t>
            </a:r>
            <a:r>
              <a:rPr lang="en-GB" sz="2200" dirty="0" err="1"/>
              <a:t>precíziós</a:t>
            </a:r>
            <a:r>
              <a:rPr lang="en-GB" sz="2200" dirty="0"/>
              <a:t> </a:t>
            </a:r>
            <a:r>
              <a:rPr lang="en-GB" sz="2200" dirty="0" err="1"/>
              <a:t>gyümölcstremesztésben</a:t>
            </a:r>
            <a:r>
              <a:rPr lang="en-GB" sz="2200" dirty="0"/>
              <a:t> </a:t>
            </a:r>
            <a:br>
              <a:rPr lang="en-GB" sz="2200" dirty="0"/>
            </a:br>
            <a:r>
              <a:rPr lang="en-GB" sz="2200" dirty="0" smtClean="0"/>
              <a:t/>
            </a:r>
            <a:br>
              <a:rPr lang="en-GB" sz="2200" dirty="0" smtClean="0"/>
            </a:br>
            <a:r>
              <a:rPr lang="en-GB" sz="2000" dirty="0" err="1" smtClean="0"/>
              <a:t>Digitalizáció</a:t>
            </a:r>
            <a:r>
              <a:rPr lang="en-GB" sz="2000" dirty="0" smtClean="0"/>
              <a:t> </a:t>
            </a:r>
            <a:r>
              <a:rPr lang="en-GB" sz="2000" dirty="0" smtClean="0"/>
              <a:t>a </a:t>
            </a:r>
            <a:r>
              <a:rPr lang="en-GB" sz="2000" dirty="0" err="1" smtClean="0"/>
              <a:t>fagyvédelmi</a:t>
            </a:r>
            <a:r>
              <a:rPr lang="en-GB" sz="2000" dirty="0" smtClean="0"/>
              <a:t> </a:t>
            </a:r>
            <a:r>
              <a:rPr lang="en-GB" sz="2000" dirty="0" err="1" smtClean="0"/>
              <a:t>öntözésben</a:t>
            </a:r>
            <a:r>
              <a:rPr lang="en-GB" sz="2200" dirty="0" smtClean="0"/>
              <a:t/>
            </a:r>
            <a:br>
              <a:rPr lang="en-GB" sz="2200" dirty="0" smtClean="0"/>
            </a:br>
            <a:endParaRPr lang="hu-HU" sz="2200" dirty="0"/>
          </a:p>
        </p:txBody>
      </p:sp>
      <p:sp>
        <p:nvSpPr>
          <p:cNvPr id="4" name="BlokTextu 3"/>
          <p:cNvSpPr txBox="1"/>
          <p:nvPr/>
        </p:nvSpPr>
        <p:spPr>
          <a:xfrm>
            <a:off x="3538556" y="950244"/>
            <a:ext cx="4782078" cy="954107"/>
          </a:xfrm>
          <a:prstGeom prst="rect">
            <a:avLst/>
          </a:prstGeom>
          <a:noFill/>
        </p:spPr>
        <p:txBody>
          <a:bodyPr wrap="none" rtlCol="0">
            <a:spAutoFit/>
          </a:bodyPr>
          <a:lstStyle/>
          <a:p>
            <a:endParaRPr lang="en-GB" dirty="0" smtClean="0"/>
          </a:p>
          <a:p>
            <a:endParaRPr lang="en-GB" dirty="0"/>
          </a:p>
          <a:p>
            <a:r>
              <a:rPr lang="hu-HU" dirty="0" smtClean="0"/>
              <a:t>A </a:t>
            </a:r>
            <a:r>
              <a:rPr lang="hu-HU" dirty="0"/>
              <a:t>fagyriasztás és a fagyvédelmi öntözési rendszer </a:t>
            </a:r>
            <a:r>
              <a:rPr lang="hu-HU" dirty="0" smtClean="0"/>
              <a:t>vázlata</a:t>
            </a:r>
            <a:endParaRPr lang="en-GB" dirty="0" smtClean="0"/>
          </a:p>
          <a:p>
            <a:r>
              <a:rPr lang="en-GB" dirty="0"/>
              <a:t> </a:t>
            </a:r>
            <a:r>
              <a:rPr lang="en-GB" dirty="0" smtClean="0"/>
              <a:t>                          </a:t>
            </a:r>
            <a:endParaRPr lang="hu-HU" dirty="0"/>
          </a:p>
        </p:txBody>
      </p:sp>
      <p:pic>
        <p:nvPicPr>
          <p:cNvPr id="9" name="Obrázok 8" descr="https://agroforum.hu/assets/uploads/2019/04/fagyvedelem_precmet_3.jpg"/>
          <p:cNvPicPr/>
          <p:nvPr/>
        </p:nvPicPr>
        <p:blipFill>
          <a:blip r:embed="rId3">
            <a:extLst>
              <a:ext uri="{28A0092B-C50C-407E-A947-70E740481C1C}">
                <a14:useLocalDpi xmlns:a14="http://schemas.microsoft.com/office/drawing/2010/main" val="0"/>
              </a:ext>
            </a:extLst>
          </a:blip>
          <a:srcRect/>
          <a:stretch>
            <a:fillRect/>
          </a:stretch>
        </p:blipFill>
        <p:spPr bwMode="auto">
          <a:xfrm>
            <a:off x="2897436" y="1707438"/>
            <a:ext cx="6064319" cy="4175569"/>
          </a:xfrm>
          <a:prstGeom prst="rect">
            <a:avLst/>
          </a:prstGeom>
          <a:noFill/>
          <a:ln>
            <a:noFill/>
          </a:ln>
        </p:spPr>
      </p:pic>
      <p:sp>
        <p:nvSpPr>
          <p:cNvPr id="6" name="BlokTextu 5"/>
          <p:cNvSpPr txBox="1"/>
          <p:nvPr/>
        </p:nvSpPr>
        <p:spPr>
          <a:xfrm>
            <a:off x="3459296" y="5971142"/>
            <a:ext cx="4153701" cy="307777"/>
          </a:xfrm>
          <a:prstGeom prst="rect">
            <a:avLst/>
          </a:prstGeom>
          <a:noFill/>
        </p:spPr>
        <p:txBody>
          <a:bodyPr wrap="none" rtlCol="0">
            <a:spAutoFit/>
          </a:bodyPr>
          <a:lstStyle/>
          <a:p>
            <a:r>
              <a:rPr lang="en-GB" dirty="0" smtClean="0"/>
              <a:t>                            Kép </a:t>
            </a:r>
            <a:r>
              <a:rPr lang="en-GB" dirty="0" err="1" smtClean="0"/>
              <a:t>forrása</a:t>
            </a:r>
            <a:r>
              <a:rPr lang="en-GB" dirty="0" smtClean="0"/>
              <a:t> : </a:t>
            </a:r>
            <a:r>
              <a:rPr lang="hu-HU" dirty="0" smtClean="0"/>
              <a:t>https</a:t>
            </a:r>
            <a:r>
              <a:rPr lang="hu-HU" dirty="0"/>
              <a:t>://www.kite.hu</a:t>
            </a:r>
          </a:p>
        </p:txBody>
      </p:sp>
    </p:spTree>
    <p:extLst>
      <p:ext uri="{BB962C8B-B14F-4D97-AF65-F5344CB8AC3E}">
        <p14:creationId xmlns:p14="http://schemas.microsoft.com/office/powerpoint/2010/main" val="16167432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21548" y="365125"/>
            <a:ext cx="5451292" cy="782031"/>
          </a:xfrm>
        </p:spPr>
        <p:txBody>
          <a:bodyPr>
            <a:normAutofit fontScale="90000"/>
          </a:bodyPr>
          <a:lstStyle/>
          <a:p>
            <a:pPr algn="ctr"/>
            <a:r>
              <a:rPr lang="hu-HU" sz="2400" dirty="0"/>
              <a:t>Fagyvédelmi gépek</a:t>
            </a:r>
            <a:br>
              <a:rPr lang="hu-HU" sz="2400" dirty="0"/>
            </a:br>
            <a:r>
              <a:rPr lang="en-GB" sz="2200" dirty="0" smtClean="0"/>
              <a:t/>
            </a:r>
            <a:br>
              <a:rPr lang="en-GB" sz="2200" dirty="0" smtClean="0"/>
            </a:br>
            <a:endParaRPr lang="hu-HU" sz="2200" dirty="0"/>
          </a:p>
        </p:txBody>
      </p:sp>
      <p:sp>
        <p:nvSpPr>
          <p:cNvPr id="4" name="BlokTextu 3"/>
          <p:cNvSpPr txBox="1"/>
          <p:nvPr/>
        </p:nvSpPr>
        <p:spPr>
          <a:xfrm>
            <a:off x="1317271" y="1670565"/>
            <a:ext cx="3684022" cy="523220"/>
          </a:xfrm>
          <a:prstGeom prst="rect">
            <a:avLst/>
          </a:prstGeom>
          <a:noFill/>
        </p:spPr>
        <p:txBody>
          <a:bodyPr wrap="none" rtlCol="0">
            <a:spAutoFit/>
          </a:bodyPr>
          <a:lstStyle/>
          <a:p>
            <a:r>
              <a:rPr lang="hu-HU" b="1" dirty="0" smtClean="0"/>
              <a:t>FrostGuard</a:t>
            </a:r>
            <a:r>
              <a:rPr lang="en-GB" b="1" dirty="0" smtClean="0"/>
              <a:t>  </a:t>
            </a:r>
            <a:r>
              <a:rPr lang="en-GB" b="1" dirty="0" err="1" smtClean="0"/>
              <a:t>álló</a:t>
            </a:r>
            <a:r>
              <a:rPr lang="en-GB" b="1" dirty="0" smtClean="0"/>
              <a:t> </a:t>
            </a:r>
            <a:r>
              <a:rPr lang="en-GB" b="1" dirty="0" err="1" smtClean="0"/>
              <a:t>fagyvédelmi</a:t>
            </a:r>
            <a:r>
              <a:rPr lang="en-GB" b="1" dirty="0" smtClean="0"/>
              <a:t> </a:t>
            </a:r>
            <a:r>
              <a:rPr lang="en-GB" b="1" dirty="0" err="1" smtClean="0"/>
              <a:t>berendezés</a:t>
            </a:r>
            <a:endParaRPr lang="en-GB" dirty="0" smtClean="0"/>
          </a:p>
          <a:p>
            <a:r>
              <a:rPr lang="en-GB" dirty="0"/>
              <a:t> </a:t>
            </a:r>
            <a:r>
              <a:rPr lang="en-GB" dirty="0" smtClean="0"/>
              <a:t>                          </a:t>
            </a:r>
            <a:endParaRPr lang="hu-HU" dirty="0"/>
          </a:p>
        </p:txBody>
      </p:sp>
      <p:sp>
        <p:nvSpPr>
          <p:cNvPr id="6" name="BlokTextu 5"/>
          <p:cNvSpPr txBox="1"/>
          <p:nvPr/>
        </p:nvSpPr>
        <p:spPr>
          <a:xfrm>
            <a:off x="132202" y="5629620"/>
            <a:ext cx="3955056" cy="307777"/>
          </a:xfrm>
          <a:prstGeom prst="rect">
            <a:avLst/>
          </a:prstGeom>
          <a:noFill/>
        </p:spPr>
        <p:txBody>
          <a:bodyPr wrap="square" rtlCol="0">
            <a:spAutoFit/>
          </a:bodyPr>
          <a:lstStyle/>
          <a:p>
            <a:r>
              <a:rPr lang="en-GB" smtClean="0"/>
              <a:t>Képek forrásai : https://www.agroinform.hu</a:t>
            </a:r>
            <a:endParaRPr lang="hu-HU" dirty="0"/>
          </a:p>
        </p:txBody>
      </p:sp>
      <p:pic>
        <p:nvPicPr>
          <p:cNvPr id="7" name="kep_185084" descr="Auditker"/>
          <p:cNvPicPr/>
          <p:nvPr/>
        </p:nvPicPr>
        <p:blipFill>
          <a:blip r:embed="rId3">
            <a:extLst>
              <a:ext uri="{28A0092B-C50C-407E-A947-70E740481C1C}">
                <a14:useLocalDpi xmlns:a14="http://schemas.microsoft.com/office/drawing/2010/main" val="0"/>
              </a:ext>
            </a:extLst>
          </a:blip>
          <a:srcRect/>
          <a:stretch>
            <a:fillRect/>
          </a:stretch>
        </p:blipFill>
        <p:spPr bwMode="auto">
          <a:xfrm>
            <a:off x="593541" y="2208271"/>
            <a:ext cx="5731510" cy="3225165"/>
          </a:xfrm>
          <a:prstGeom prst="rect">
            <a:avLst/>
          </a:prstGeom>
          <a:noFill/>
          <a:ln>
            <a:noFill/>
          </a:ln>
        </p:spPr>
      </p:pic>
      <p:pic>
        <p:nvPicPr>
          <p:cNvPr id="8" name="Obrázok 7" descr="https://encrypted-tbn0.gstatic.com/images?q=tbn:ANd9GcRjeuUWfrlUQAcH0VlqXzbu5uZ_ODZRQFxnFgWdKxs75sr-hfezDTsOkBDtxDAVYfIkccY&amp;usqp=CAU"/>
          <p:cNvPicPr/>
          <p:nvPr/>
        </p:nvPicPr>
        <p:blipFill>
          <a:blip r:embed="rId4">
            <a:extLst>
              <a:ext uri="{28A0092B-C50C-407E-A947-70E740481C1C}">
                <a14:useLocalDpi xmlns:a14="http://schemas.microsoft.com/office/drawing/2010/main" val="0"/>
              </a:ext>
            </a:extLst>
          </a:blip>
          <a:srcRect/>
          <a:stretch>
            <a:fillRect/>
          </a:stretch>
        </p:blipFill>
        <p:spPr bwMode="auto">
          <a:xfrm>
            <a:off x="6632152" y="426071"/>
            <a:ext cx="5146623" cy="2880994"/>
          </a:xfrm>
          <a:prstGeom prst="rect">
            <a:avLst/>
          </a:prstGeom>
          <a:noFill/>
          <a:ln>
            <a:noFill/>
          </a:ln>
        </p:spPr>
      </p:pic>
      <p:pic>
        <p:nvPicPr>
          <p:cNvPr id="3" name="Obrázok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32152" y="3820853"/>
            <a:ext cx="5146623" cy="2894975"/>
          </a:xfrm>
          <a:prstGeom prst="rect">
            <a:avLst/>
          </a:prstGeom>
        </p:spPr>
      </p:pic>
      <p:sp>
        <p:nvSpPr>
          <p:cNvPr id="5" name="BlokTextu 4"/>
          <p:cNvSpPr txBox="1"/>
          <p:nvPr/>
        </p:nvSpPr>
        <p:spPr>
          <a:xfrm>
            <a:off x="7260115" y="118294"/>
            <a:ext cx="4108817" cy="307777"/>
          </a:xfrm>
          <a:prstGeom prst="rect">
            <a:avLst/>
          </a:prstGeom>
          <a:noFill/>
        </p:spPr>
        <p:txBody>
          <a:bodyPr wrap="none" rtlCol="0">
            <a:spAutoFit/>
          </a:bodyPr>
          <a:lstStyle/>
          <a:p>
            <a:r>
              <a:rPr lang="hu-HU" b="1" dirty="0" smtClean="0"/>
              <a:t>Frostbuster</a:t>
            </a:r>
            <a:r>
              <a:rPr lang="en-GB" b="1" dirty="0" smtClean="0"/>
              <a:t> </a:t>
            </a:r>
            <a:r>
              <a:rPr lang="en-GB" b="1" dirty="0" err="1" smtClean="0"/>
              <a:t>vontatott</a:t>
            </a:r>
            <a:r>
              <a:rPr lang="en-GB" b="1" dirty="0" smtClean="0"/>
              <a:t> </a:t>
            </a:r>
            <a:r>
              <a:rPr lang="en-GB" b="1" dirty="0" err="1" smtClean="0"/>
              <a:t>fagyvédelmi</a:t>
            </a:r>
            <a:r>
              <a:rPr lang="en-GB" b="1" dirty="0" smtClean="0"/>
              <a:t> </a:t>
            </a:r>
            <a:r>
              <a:rPr lang="en-GB" b="1" dirty="0" err="1" smtClean="0"/>
              <a:t>berendezés</a:t>
            </a:r>
            <a:endParaRPr lang="hu-HU" b="1" dirty="0"/>
          </a:p>
        </p:txBody>
      </p:sp>
      <p:sp>
        <p:nvSpPr>
          <p:cNvPr id="10" name="Obdĺžnik 9"/>
          <p:cNvSpPr/>
          <p:nvPr/>
        </p:nvSpPr>
        <p:spPr>
          <a:xfrm>
            <a:off x="6731304" y="3396778"/>
            <a:ext cx="4948318" cy="523220"/>
          </a:xfrm>
          <a:prstGeom prst="rect">
            <a:avLst/>
          </a:prstGeom>
        </p:spPr>
        <p:txBody>
          <a:bodyPr wrap="square">
            <a:spAutoFit/>
          </a:bodyPr>
          <a:lstStyle/>
          <a:p>
            <a:pPr algn="ctr"/>
            <a:r>
              <a:rPr lang="en-GB" b="1" dirty="0" smtClean="0"/>
              <a:t>Köd-Sárkány Magyar </a:t>
            </a:r>
            <a:r>
              <a:rPr lang="en-GB" b="1" dirty="0" err="1" smtClean="0"/>
              <a:t>fejlesztésű</a:t>
            </a:r>
            <a:r>
              <a:rPr lang="en-GB" b="1" dirty="0" smtClean="0"/>
              <a:t> </a:t>
            </a:r>
            <a:r>
              <a:rPr lang="en-GB" b="1" dirty="0" err="1" smtClean="0"/>
              <a:t>vontatott</a:t>
            </a:r>
            <a:r>
              <a:rPr lang="en-GB" b="1" dirty="0" smtClean="0"/>
              <a:t> </a:t>
            </a:r>
            <a:r>
              <a:rPr lang="en-GB" b="1" dirty="0" err="1" smtClean="0"/>
              <a:t>fagyvédelmi</a:t>
            </a:r>
            <a:r>
              <a:rPr lang="en-GB" b="1" dirty="0" smtClean="0"/>
              <a:t> </a:t>
            </a:r>
            <a:r>
              <a:rPr lang="en-GB" b="1" dirty="0" err="1" smtClean="0"/>
              <a:t>berendezés</a:t>
            </a:r>
            <a:endParaRPr lang="hu-HU" b="1" dirty="0"/>
          </a:p>
        </p:txBody>
      </p:sp>
      <p:sp>
        <p:nvSpPr>
          <p:cNvPr id="11" name="BlokTextu 10"/>
          <p:cNvSpPr txBox="1"/>
          <p:nvPr/>
        </p:nvSpPr>
        <p:spPr>
          <a:xfrm>
            <a:off x="1421176" y="5937397"/>
            <a:ext cx="1984339" cy="307777"/>
          </a:xfrm>
          <a:prstGeom prst="rect">
            <a:avLst/>
          </a:prstGeom>
          <a:noFill/>
        </p:spPr>
        <p:txBody>
          <a:bodyPr wrap="square" rtlCol="0">
            <a:spAutoFit/>
          </a:bodyPr>
          <a:lstStyle/>
          <a:p>
            <a:r>
              <a:rPr lang="hu-HU" dirty="0"/>
              <a:t>https://www.nak.hu</a:t>
            </a:r>
          </a:p>
        </p:txBody>
      </p:sp>
    </p:spTree>
    <p:extLst>
      <p:ext uri="{BB962C8B-B14F-4D97-AF65-F5344CB8AC3E}">
        <p14:creationId xmlns:p14="http://schemas.microsoft.com/office/powerpoint/2010/main" val="26708419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 name="TextShape 2"/>
          <p:cNvSpPr txBox="1"/>
          <p:nvPr/>
        </p:nvSpPr>
        <p:spPr>
          <a:xfrm>
            <a:off x="841729" y="1437808"/>
            <a:ext cx="10515240" cy="4569291"/>
          </a:xfrm>
          <a:prstGeom prst="rect">
            <a:avLst/>
          </a:prstGeom>
          <a:noFill/>
          <a:ln>
            <a:noFill/>
          </a:ln>
        </p:spPr>
        <p:txBody>
          <a:bodyPr/>
          <a:lstStyle/>
          <a:p>
            <a:pPr marL="457200" indent="-457200">
              <a:lnSpc>
                <a:spcPct val="90000"/>
              </a:lnSpc>
              <a:buClr>
                <a:srgbClr val="1C9E4A"/>
              </a:buClr>
              <a:buSzPts val="1800"/>
              <a:buFont typeface="+mj-lt"/>
              <a:buAutoNum type="arabicPeriod"/>
            </a:pPr>
            <a:r>
              <a:rPr lang="hu-HU" sz="2200" dirty="0" smtClean="0">
                <a:solidFill>
                  <a:srgbClr val="1C9E4A"/>
                </a:solidFill>
                <a:latin typeface="Calibri"/>
                <a:cs typeface="Calibri"/>
                <a:sym typeface="Calibri"/>
              </a:rPr>
              <a:t>Miért kerül egyre jobban előtérbe a fagyvédelem jelentősége</a:t>
            </a:r>
            <a:r>
              <a:rPr lang="hu-HU" sz="2200" dirty="0" smtClean="0">
                <a:solidFill>
                  <a:srgbClr val="1C9E4A"/>
                </a:solidFill>
                <a:latin typeface="Calibri"/>
                <a:ea typeface="Calibri"/>
                <a:cs typeface="Calibri"/>
                <a:sym typeface="Calibri"/>
              </a:rPr>
              <a:t>?</a:t>
            </a:r>
          </a:p>
          <a:p>
            <a:pPr marL="457200" indent="-457200">
              <a:lnSpc>
                <a:spcPct val="90000"/>
              </a:lnSpc>
              <a:buClr>
                <a:srgbClr val="1C9E4A"/>
              </a:buClr>
              <a:buSzPts val="1800"/>
              <a:buFont typeface="+mj-lt"/>
              <a:buAutoNum type="arabicPeriod"/>
            </a:pPr>
            <a:r>
              <a:rPr lang="hu-HU" sz="2200" dirty="0" smtClean="0">
                <a:solidFill>
                  <a:srgbClr val="1C9E4A"/>
                </a:solidFill>
                <a:latin typeface="Calibri"/>
                <a:ea typeface="Calibri"/>
                <a:cs typeface="Calibri"/>
                <a:sym typeface="Calibri"/>
              </a:rPr>
              <a:t>Mely időjárási jellemzőket fontos ismernünk a hatékony fagyvédelemhez </a:t>
            </a:r>
          </a:p>
          <a:p>
            <a:pPr marL="457200" indent="-457200">
              <a:lnSpc>
                <a:spcPct val="90000"/>
              </a:lnSpc>
              <a:buClr>
                <a:srgbClr val="1C9E4A"/>
              </a:buClr>
              <a:buSzPts val="1800"/>
              <a:buFont typeface="+mj-lt"/>
              <a:buAutoNum type="arabicPeriod"/>
            </a:pPr>
            <a:r>
              <a:rPr lang="hu-HU" sz="2200" dirty="0" smtClean="0">
                <a:solidFill>
                  <a:srgbClr val="1C9E4A"/>
                </a:solidFill>
                <a:latin typeface="Calibri"/>
                <a:ea typeface="Calibri"/>
                <a:cs typeface="Calibri"/>
                <a:sym typeface="Calibri"/>
              </a:rPr>
              <a:t>Milyen passzív fagyvédelmi lehetőségeink vannak?</a:t>
            </a:r>
          </a:p>
          <a:p>
            <a:pPr marL="457200" indent="-457200">
              <a:lnSpc>
                <a:spcPct val="90000"/>
              </a:lnSpc>
              <a:buClr>
                <a:srgbClr val="1C9E4A"/>
              </a:buClr>
              <a:buSzPts val="1800"/>
              <a:buFont typeface="+mj-lt"/>
              <a:buAutoNum type="arabicPeriod"/>
            </a:pPr>
            <a:r>
              <a:rPr lang="hu-HU" sz="2200" dirty="0" smtClean="0">
                <a:solidFill>
                  <a:srgbClr val="1C9E4A"/>
                </a:solidFill>
                <a:latin typeface="Calibri"/>
                <a:ea typeface="Calibri"/>
                <a:cs typeface="Calibri"/>
                <a:sym typeface="Calibri"/>
              </a:rPr>
              <a:t>Melyek a leghatásosabb aktív fagyvédelmi eljárások a precíziós gazdálkodás szemszögéből ?</a:t>
            </a:r>
          </a:p>
          <a:p>
            <a:pPr marL="457200" indent="-457200">
              <a:lnSpc>
                <a:spcPct val="90000"/>
              </a:lnSpc>
              <a:buClr>
                <a:srgbClr val="1C9E4A"/>
              </a:buClr>
              <a:buSzPts val="1800"/>
              <a:buFont typeface="+mj-lt"/>
              <a:buAutoNum type="arabicPeriod"/>
            </a:pPr>
            <a:r>
              <a:rPr lang="hu-HU" sz="2200" dirty="0" smtClean="0">
                <a:solidFill>
                  <a:srgbClr val="1C9E4A"/>
                </a:solidFill>
                <a:latin typeface="Calibri"/>
                <a:ea typeface="Calibri"/>
                <a:cs typeface="Calibri"/>
                <a:sym typeface="Calibri"/>
              </a:rPr>
              <a:t>Milyen elven fejtik ki hatásukat a szélgépek a fagyvédelemben ?</a:t>
            </a:r>
          </a:p>
          <a:p>
            <a:pPr marL="457200" indent="-457200">
              <a:lnSpc>
                <a:spcPct val="90000"/>
              </a:lnSpc>
              <a:buClr>
                <a:srgbClr val="1C9E4A"/>
              </a:buClr>
              <a:buSzPts val="1800"/>
              <a:buFont typeface="+mj-lt"/>
              <a:buAutoNum type="arabicPeriod"/>
            </a:pPr>
            <a:r>
              <a:rPr lang="hu-HU" sz="2200" dirty="0" smtClean="0">
                <a:solidFill>
                  <a:srgbClr val="1C9E4A"/>
                </a:solidFill>
                <a:latin typeface="Calibri"/>
                <a:ea typeface="Calibri"/>
                <a:cs typeface="Calibri"/>
                <a:sym typeface="Calibri"/>
              </a:rPr>
              <a:t>Mekkora területre javasolhatók a hőkisugárzás elven működő fagyvédelmi eszközök ?</a:t>
            </a:r>
          </a:p>
          <a:p>
            <a:pPr marL="457200" indent="-457200">
              <a:lnSpc>
                <a:spcPct val="90000"/>
              </a:lnSpc>
              <a:buClr>
                <a:srgbClr val="1C9E4A"/>
              </a:buClr>
              <a:buSzPts val="1800"/>
              <a:buFont typeface="+mj-lt"/>
              <a:buAutoNum type="arabicPeriod"/>
            </a:pPr>
            <a:r>
              <a:rPr lang="hu-HU" sz="2200" dirty="0" smtClean="0">
                <a:solidFill>
                  <a:srgbClr val="1C9E4A"/>
                </a:solidFill>
                <a:latin typeface="Calibri"/>
                <a:ea typeface="Calibri"/>
                <a:cs typeface="Calibri"/>
                <a:sym typeface="Calibri"/>
              </a:rPr>
              <a:t>Milyen típusai vannak az öntözéses fagyvédelemnek?</a:t>
            </a:r>
          </a:p>
        </p:txBody>
      </p:sp>
      <p:sp>
        <p:nvSpPr>
          <p:cNvPr id="2" name="Title 1"/>
          <p:cNvSpPr>
            <a:spLocks noGrp="1"/>
          </p:cNvSpPr>
          <p:nvPr>
            <p:ph type="title"/>
          </p:nvPr>
        </p:nvSpPr>
        <p:spPr/>
        <p:txBody>
          <a:bodyPr>
            <a:normAutofit/>
          </a:bodyPr>
          <a:lstStyle/>
          <a:p>
            <a:r>
              <a:rPr lang="hu-HU" sz="3200" dirty="0" smtClean="0"/>
              <a:t>Gyakorló kérdések </a:t>
            </a:r>
            <a:endParaRPr lang="hu-HU" sz="3200" dirty="0"/>
          </a:p>
        </p:txBody>
      </p:sp>
    </p:spTree>
    <p:extLst>
      <p:ext uri="{BB962C8B-B14F-4D97-AF65-F5344CB8AC3E}">
        <p14:creationId xmlns:p14="http://schemas.microsoft.com/office/powerpoint/2010/main" val="1122428326"/>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21547" y="89211"/>
            <a:ext cx="11555605" cy="1215482"/>
          </a:xfrm>
        </p:spPr>
        <p:txBody>
          <a:bodyPr/>
          <a:lstStyle/>
          <a:p>
            <a:r>
              <a:rPr lang="hu-HU" dirty="0"/>
              <a:t>Felhasznált irodalom, hivatkozások jegyzéke</a:t>
            </a:r>
          </a:p>
        </p:txBody>
      </p:sp>
      <p:sp>
        <p:nvSpPr>
          <p:cNvPr id="3" name="Zástupný objekt pre text 2"/>
          <p:cNvSpPr>
            <a:spLocks noGrp="1"/>
          </p:cNvSpPr>
          <p:nvPr>
            <p:ph type="body" idx="1"/>
          </p:nvPr>
        </p:nvSpPr>
        <p:spPr>
          <a:xfrm>
            <a:off x="321547" y="1035586"/>
            <a:ext cx="11555605" cy="5141377"/>
          </a:xfrm>
        </p:spPr>
        <p:txBody>
          <a:bodyPr>
            <a:normAutofit fontScale="55000" lnSpcReduction="20000"/>
          </a:bodyPr>
          <a:lstStyle/>
          <a:p>
            <a:r>
              <a:rPr lang="en-GB" sz="2400" dirty="0" err="1" smtClean="0"/>
              <a:t>dr.Cselőtei</a:t>
            </a:r>
            <a:r>
              <a:rPr lang="en-GB" sz="2400" dirty="0" smtClean="0"/>
              <a:t> </a:t>
            </a:r>
            <a:r>
              <a:rPr lang="en-GB" sz="2400" dirty="0" err="1"/>
              <a:t>László-dr.Csider</a:t>
            </a:r>
            <a:r>
              <a:rPr lang="en-GB" sz="2400" dirty="0"/>
              <a:t> </a:t>
            </a:r>
            <a:r>
              <a:rPr lang="en-GB" sz="2400" dirty="0" err="1"/>
              <a:t>László</a:t>
            </a:r>
            <a:r>
              <a:rPr lang="en-GB" sz="2400" dirty="0"/>
              <a:t> –</a:t>
            </a:r>
            <a:r>
              <a:rPr lang="en-GB" sz="2400" dirty="0" err="1"/>
              <a:t>Csáky</a:t>
            </a:r>
            <a:r>
              <a:rPr lang="en-GB" sz="2400" dirty="0"/>
              <a:t> </a:t>
            </a:r>
            <a:r>
              <a:rPr lang="en-GB" sz="2400" dirty="0" err="1"/>
              <a:t>Antal</a:t>
            </a:r>
            <a:r>
              <a:rPr lang="en-GB" sz="2400" dirty="0"/>
              <a:t>   Kertészet,Mezőgazdasági </a:t>
            </a:r>
            <a:r>
              <a:rPr lang="en-GB" sz="2400" dirty="0" err="1"/>
              <a:t>kiadó</a:t>
            </a:r>
            <a:r>
              <a:rPr lang="en-GB" sz="2400" dirty="0"/>
              <a:t> Budapest </a:t>
            </a:r>
            <a:r>
              <a:rPr lang="en-GB" sz="2400" dirty="0" smtClean="0"/>
              <a:t>1978</a:t>
            </a:r>
          </a:p>
          <a:p>
            <a:r>
              <a:rPr lang="en-GB" sz="2400" dirty="0" err="1" smtClean="0"/>
              <a:t>dr.Gyúró</a:t>
            </a:r>
            <a:r>
              <a:rPr lang="en-GB" sz="2400" dirty="0" smtClean="0"/>
              <a:t> </a:t>
            </a:r>
            <a:r>
              <a:rPr lang="en-GB" sz="2400" dirty="0" err="1" smtClean="0"/>
              <a:t>Ferenc</a:t>
            </a:r>
            <a:r>
              <a:rPr lang="en-GB" sz="2400" dirty="0" smtClean="0"/>
              <a:t> A </a:t>
            </a:r>
            <a:r>
              <a:rPr lang="en-GB" sz="2400" dirty="0" err="1" smtClean="0"/>
              <a:t>gyümölcstermesztés</a:t>
            </a:r>
            <a:r>
              <a:rPr lang="en-GB" sz="2400" dirty="0" smtClean="0"/>
              <a:t> </a:t>
            </a:r>
            <a:r>
              <a:rPr lang="en-GB" sz="2400" dirty="0" err="1" smtClean="0"/>
              <a:t>alapjai</a:t>
            </a:r>
            <a:r>
              <a:rPr lang="en-GB" sz="2400" dirty="0" smtClean="0"/>
              <a:t>,</a:t>
            </a:r>
            <a:r>
              <a:rPr lang="en-GB" sz="2400" dirty="0"/>
              <a:t> </a:t>
            </a:r>
            <a:r>
              <a:rPr lang="en-GB" sz="2400" dirty="0" smtClean="0"/>
              <a:t>Mezőgazdasági </a:t>
            </a:r>
            <a:r>
              <a:rPr lang="en-GB" sz="2400" dirty="0" err="1"/>
              <a:t>kiadó</a:t>
            </a:r>
            <a:r>
              <a:rPr lang="en-GB" sz="2400" dirty="0"/>
              <a:t> Budapest </a:t>
            </a:r>
            <a:r>
              <a:rPr lang="en-GB" sz="2400" dirty="0" smtClean="0"/>
              <a:t>1974</a:t>
            </a:r>
          </a:p>
          <a:p>
            <a:pPr lvl="0"/>
            <a:r>
              <a:rPr lang="en-GB" sz="2400" dirty="0" err="1" smtClean="0"/>
              <a:t>dr.Kállay</a:t>
            </a:r>
            <a:r>
              <a:rPr lang="en-GB" sz="2400" dirty="0" smtClean="0"/>
              <a:t> </a:t>
            </a:r>
            <a:r>
              <a:rPr lang="en-GB" sz="2400" dirty="0" err="1" smtClean="0"/>
              <a:t>Tamásné</a:t>
            </a:r>
            <a:r>
              <a:rPr lang="en-GB" sz="2400" dirty="0" smtClean="0"/>
              <a:t> </a:t>
            </a:r>
            <a:r>
              <a:rPr lang="en-GB" sz="2400" dirty="0" err="1" smtClean="0"/>
              <a:t>Gyümölcsösök</a:t>
            </a:r>
            <a:r>
              <a:rPr lang="en-GB" sz="2400" dirty="0" smtClean="0"/>
              <a:t> </a:t>
            </a:r>
            <a:r>
              <a:rPr lang="en-GB" sz="2400" dirty="0" err="1" smtClean="0"/>
              <a:t>termőhelye</a:t>
            </a:r>
            <a:r>
              <a:rPr lang="en-GB" sz="2400" dirty="0" smtClean="0"/>
              <a:t> ,</a:t>
            </a:r>
            <a:r>
              <a:rPr lang="en-GB" sz="2400" dirty="0"/>
              <a:t> </a:t>
            </a:r>
            <a:r>
              <a:rPr lang="en-GB" sz="2400" dirty="0" err="1" smtClean="0"/>
              <a:t>Mezőgazda</a:t>
            </a:r>
            <a:r>
              <a:rPr lang="en-GB" sz="2400" dirty="0" smtClean="0"/>
              <a:t> </a:t>
            </a:r>
            <a:r>
              <a:rPr lang="en-GB" sz="2400" dirty="0" err="1" smtClean="0"/>
              <a:t>kiadó</a:t>
            </a:r>
            <a:r>
              <a:rPr lang="en-GB" sz="2400" dirty="0" smtClean="0"/>
              <a:t> </a:t>
            </a:r>
            <a:r>
              <a:rPr lang="en-GB" sz="2400" dirty="0"/>
              <a:t>Budapest </a:t>
            </a:r>
            <a:r>
              <a:rPr lang="en-GB" sz="2400" dirty="0" smtClean="0"/>
              <a:t>2014</a:t>
            </a:r>
          </a:p>
          <a:p>
            <a:pPr lvl="0"/>
            <a:r>
              <a:rPr lang="en-GB" sz="2400" dirty="0" smtClean="0"/>
              <a:t>dr. </a:t>
            </a:r>
            <a:r>
              <a:rPr lang="en-GB" sz="2400" dirty="0" err="1" smtClean="0"/>
              <a:t>Soltész</a:t>
            </a:r>
            <a:r>
              <a:rPr lang="en-GB" sz="2400" dirty="0" smtClean="0"/>
              <a:t> </a:t>
            </a:r>
            <a:r>
              <a:rPr lang="en-GB" sz="2400" dirty="0"/>
              <a:t>Miklós  </a:t>
            </a:r>
            <a:r>
              <a:rPr lang="en-GB" sz="2400" dirty="0" err="1"/>
              <a:t>Integrált</a:t>
            </a:r>
            <a:r>
              <a:rPr lang="en-GB" sz="2400" dirty="0"/>
              <a:t> </a:t>
            </a:r>
            <a:r>
              <a:rPr lang="en-GB" sz="2400" dirty="0" err="1"/>
              <a:t>gyümölcstermesztés</a:t>
            </a:r>
            <a:r>
              <a:rPr lang="en-GB" sz="2400" dirty="0"/>
              <a:t> </a:t>
            </a:r>
            <a:r>
              <a:rPr lang="en-GB" sz="2400" dirty="0" smtClean="0"/>
              <a:t>,</a:t>
            </a:r>
            <a:r>
              <a:rPr lang="en-GB" sz="2400" dirty="0" err="1" smtClean="0"/>
              <a:t>Mezőgazda</a:t>
            </a:r>
            <a:r>
              <a:rPr lang="en-GB" sz="2400" dirty="0" smtClean="0"/>
              <a:t> </a:t>
            </a:r>
            <a:r>
              <a:rPr lang="en-GB" sz="2400" dirty="0"/>
              <a:t>Kiadó </a:t>
            </a:r>
            <a:r>
              <a:rPr lang="en-GB" sz="2400" dirty="0" smtClean="0"/>
              <a:t>1997 </a:t>
            </a:r>
          </a:p>
          <a:p>
            <a:endParaRPr lang="hu-HU" sz="1400" dirty="0" smtClean="0"/>
          </a:p>
          <a:p>
            <a:r>
              <a:rPr lang="hu-HU" sz="2200" dirty="0" smtClean="0">
                <a:hlinkClick r:id="rId3"/>
              </a:rPr>
              <a:t>https://www.kerteszportal.hu</a:t>
            </a:r>
            <a:r>
              <a:rPr lang="en-GB" sz="2200" dirty="0" smtClean="0"/>
              <a:t> –</a:t>
            </a:r>
            <a:r>
              <a:rPr lang="en-GB" sz="2200" dirty="0" err="1"/>
              <a:t>F</a:t>
            </a:r>
            <a:r>
              <a:rPr lang="en-GB" sz="2200" dirty="0" err="1" smtClean="0"/>
              <a:t>agy</a:t>
            </a:r>
            <a:r>
              <a:rPr lang="en-GB" sz="2200" dirty="0" smtClean="0"/>
              <a:t> </a:t>
            </a:r>
            <a:r>
              <a:rPr lang="en-GB" sz="2200" dirty="0" err="1" smtClean="0"/>
              <a:t>és</a:t>
            </a:r>
            <a:r>
              <a:rPr lang="en-GB" sz="2200" dirty="0" smtClean="0"/>
              <a:t> </a:t>
            </a:r>
            <a:r>
              <a:rPr lang="en-GB" sz="2200" dirty="0" err="1" smtClean="0"/>
              <a:t>jégvédelem</a:t>
            </a:r>
            <a:r>
              <a:rPr lang="en-GB" sz="2200" dirty="0" smtClean="0"/>
              <a:t> ,Dr. </a:t>
            </a:r>
            <a:r>
              <a:rPr lang="en-GB" sz="2200" dirty="0" err="1" smtClean="0"/>
              <a:t>Apáti</a:t>
            </a:r>
            <a:r>
              <a:rPr lang="en-GB" sz="2200" dirty="0" smtClean="0"/>
              <a:t> </a:t>
            </a:r>
            <a:r>
              <a:rPr lang="en-GB" sz="2200" dirty="0" err="1" smtClean="0"/>
              <a:t>Ferenc</a:t>
            </a:r>
            <a:r>
              <a:rPr lang="en-GB" sz="2200" dirty="0" smtClean="0"/>
              <a:t> ,</a:t>
            </a:r>
            <a:r>
              <a:rPr lang="en-GB" sz="2200" dirty="0" err="1" smtClean="0"/>
              <a:t>egyetemi</a:t>
            </a:r>
            <a:r>
              <a:rPr lang="en-GB" sz="2200" dirty="0" smtClean="0"/>
              <a:t> </a:t>
            </a:r>
            <a:r>
              <a:rPr lang="en-GB" sz="2200" dirty="0" err="1" smtClean="0"/>
              <a:t>docens,Debreceni</a:t>
            </a:r>
            <a:r>
              <a:rPr lang="en-GB" sz="2200" dirty="0" smtClean="0"/>
              <a:t> </a:t>
            </a:r>
            <a:r>
              <a:rPr lang="en-GB" sz="2200" dirty="0" err="1" smtClean="0"/>
              <a:t>egyetem</a:t>
            </a:r>
            <a:endParaRPr lang="en-GB" sz="2200" dirty="0" smtClean="0"/>
          </a:p>
          <a:p>
            <a:r>
              <a:rPr lang="hu-HU" sz="2200" dirty="0">
                <a:hlinkClick r:id="rId4"/>
              </a:rPr>
              <a:t>https://</a:t>
            </a:r>
            <a:r>
              <a:rPr lang="hu-HU" sz="2200" dirty="0" smtClean="0">
                <a:hlinkClick r:id="rId4"/>
              </a:rPr>
              <a:t>magyarmezogazdasag.hu/2020/12/22/gyumolcsfak-teli-fagyvedelme</a:t>
            </a:r>
            <a:endParaRPr lang="hu-HU" sz="2200" dirty="0" smtClean="0"/>
          </a:p>
          <a:p>
            <a:r>
              <a:rPr lang="hu-HU" sz="2200" dirty="0">
                <a:hlinkClick r:id="rId5"/>
              </a:rPr>
              <a:t>https://</a:t>
            </a:r>
            <a:r>
              <a:rPr lang="hu-HU" sz="2200" dirty="0" smtClean="0">
                <a:hlinkClick r:id="rId5"/>
              </a:rPr>
              <a:t>www.agroinform.hu/gazdasag/fagyvedelmi-tapasztalatok-2012-ben-fejlesztesi-lehetosegek-10483</a:t>
            </a:r>
            <a:endParaRPr lang="en-GB" sz="2200" dirty="0" smtClean="0"/>
          </a:p>
          <a:p>
            <a:r>
              <a:rPr lang="hu-HU" sz="2200" dirty="0" smtClean="0">
                <a:hlinkClick r:id="rId6"/>
              </a:rPr>
              <a:t>https</a:t>
            </a:r>
            <a:r>
              <a:rPr lang="hu-HU" sz="2200" dirty="0">
                <a:hlinkClick r:id="rId6"/>
              </a:rPr>
              <a:t>://agroforum.hu/szakcikkek/gyumolcs/tavaszi-fagykarok-es-az-ellenuk-valo-vedekezes-lehetosegei-magyarorszagon</a:t>
            </a:r>
            <a:r>
              <a:rPr lang="hu-HU" sz="2200" dirty="0" smtClean="0">
                <a:hlinkClick r:id="rId6"/>
              </a:rPr>
              <a:t>/</a:t>
            </a:r>
            <a:endParaRPr lang="en-GB" sz="2200" dirty="0" smtClean="0"/>
          </a:p>
          <a:p>
            <a:r>
              <a:rPr lang="hu-HU" sz="2200" dirty="0" smtClean="0">
                <a:hlinkClick r:id="rId7"/>
              </a:rPr>
              <a:t>https</a:t>
            </a:r>
            <a:r>
              <a:rPr lang="hu-HU" sz="2200" dirty="0">
                <a:hlinkClick r:id="rId7"/>
              </a:rPr>
              <a:t>://</a:t>
            </a:r>
            <a:r>
              <a:rPr lang="hu-HU" sz="2200" dirty="0" smtClean="0">
                <a:hlinkClick r:id="rId7"/>
              </a:rPr>
              <a:t>www.agronaplo.hu/szakfolyoirat/2001/5/novenytermesztes/gyumolcsfak-vedelme-a-tavaszi-fagyok-ellen</a:t>
            </a:r>
            <a:endParaRPr lang="en-GB" sz="2200" dirty="0" smtClean="0"/>
          </a:p>
          <a:p>
            <a:r>
              <a:rPr lang="hu-HU" sz="2200" dirty="0" smtClean="0">
                <a:hlinkClick r:id="rId8"/>
              </a:rPr>
              <a:t>http</a:t>
            </a:r>
            <a:r>
              <a:rPr lang="hu-HU" sz="2200" dirty="0">
                <a:hlinkClick r:id="rId8"/>
              </a:rPr>
              <a:t>://</a:t>
            </a:r>
            <a:r>
              <a:rPr lang="hu-HU" sz="2200" dirty="0" smtClean="0">
                <a:hlinkClick r:id="rId8"/>
              </a:rPr>
              <a:t>www.moe.hu/kepzes2017/731_klnleges_cl_esztet_ntzs.html</a:t>
            </a:r>
            <a:endParaRPr lang="en-GB" sz="2200" dirty="0" smtClean="0"/>
          </a:p>
          <a:p>
            <a:r>
              <a:rPr lang="hu-HU" sz="2200" dirty="0" smtClean="0">
                <a:hlinkClick r:id="rId9"/>
              </a:rPr>
              <a:t>https</a:t>
            </a:r>
            <a:r>
              <a:rPr lang="hu-HU" sz="2200" dirty="0">
                <a:hlinkClick r:id="rId9"/>
              </a:rPr>
              <a:t>://</a:t>
            </a:r>
            <a:r>
              <a:rPr lang="hu-HU" sz="2200" dirty="0" smtClean="0">
                <a:hlinkClick r:id="rId9"/>
              </a:rPr>
              <a:t>www.kite.hu/tudastar/jeggel-a-fagy-ellen-fagyriasztas-es-fagyvedelmi-ontozesi-rendszer/122</a:t>
            </a:r>
            <a:endParaRPr lang="en-GB" sz="2200" dirty="0" smtClean="0"/>
          </a:p>
          <a:p>
            <a:r>
              <a:rPr lang="hu-HU" sz="2200" dirty="0" smtClean="0">
                <a:solidFill>
                  <a:srgbClr val="00B050"/>
                </a:solidFill>
                <a:hlinkClick r:id="rId10"/>
              </a:rPr>
              <a:t>https</a:t>
            </a:r>
            <a:r>
              <a:rPr lang="hu-HU" sz="2200" dirty="0">
                <a:solidFill>
                  <a:srgbClr val="00B050"/>
                </a:solidFill>
                <a:hlinkClick r:id="rId10"/>
              </a:rPr>
              <a:t>://</a:t>
            </a:r>
            <a:r>
              <a:rPr lang="hu-HU" sz="2200" dirty="0" smtClean="0">
                <a:solidFill>
                  <a:srgbClr val="00B050"/>
                </a:solidFill>
                <a:hlinkClick r:id="rId10"/>
              </a:rPr>
              <a:t>www.nak.hu/tajekoztatasi-szolgaltatas/mezogazdasagi-termeles/94079-fagyvedelmi-megoldas-kerteszeknek-beruhazasi-tamogatassal</a:t>
            </a:r>
            <a:endParaRPr lang="en-GB" sz="2200" dirty="0" smtClean="0">
              <a:solidFill>
                <a:srgbClr val="00B050"/>
              </a:solidFill>
            </a:endParaRPr>
          </a:p>
          <a:p>
            <a:r>
              <a:rPr lang="en-GB" sz="2200" u="sng" dirty="0">
                <a:solidFill>
                  <a:schemeClr val="accent1"/>
                </a:solidFill>
              </a:rPr>
              <a:t>https://www.docplayer.hu </a:t>
            </a:r>
            <a:r>
              <a:rPr lang="en-GB" sz="2200" dirty="0" smtClean="0">
                <a:solidFill>
                  <a:srgbClr val="00B050"/>
                </a:solidFill>
              </a:rPr>
              <a:t>- </a:t>
            </a:r>
            <a:r>
              <a:rPr lang="en-GB" sz="2200" dirty="0" err="1">
                <a:solidFill>
                  <a:srgbClr val="00B050"/>
                </a:solidFill>
              </a:rPr>
              <a:t>Debreceni</a:t>
            </a:r>
            <a:r>
              <a:rPr lang="en-GB" sz="2200" dirty="0">
                <a:solidFill>
                  <a:srgbClr val="00B050"/>
                </a:solidFill>
              </a:rPr>
              <a:t> </a:t>
            </a:r>
            <a:r>
              <a:rPr lang="en-GB" sz="2200" dirty="0" err="1">
                <a:solidFill>
                  <a:srgbClr val="00B050"/>
                </a:solidFill>
              </a:rPr>
              <a:t>Egyetem</a:t>
            </a:r>
            <a:r>
              <a:rPr lang="en-GB" sz="2200" dirty="0">
                <a:solidFill>
                  <a:srgbClr val="00B050"/>
                </a:solidFill>
              </a:rPr>
              <a:t> </a:t>
            </a:r>
            <a:r>
              <a:rPr lang="en-GB" sz="2200" dirty="0" err="1">
                <a:solidFill>
                  <a:srgbClr val="00B050"/>
                </a:solidFill>
              </a:rPr>
              <a:t>Mezőgazdaság</a:t>
            </a:r>
            <a:r>
              <a:rPr lang="en-GB" sz="2200" dirty="0">
                <a:solidFill>
                  <a:srgbClr val="00B050"/>
                </a:solidFill>
              </a:rPr>
              <a:t>-</a:t>
            </a:r>
            <a:r>
              <a:rPr lang="en-GB" sz="2200" dirty="0" smtClean="0">
                <a:solidFill>
                  <a:srgbClr val="00B050"/>
                </a:solidFill>
              </a:rPr>
              <a:t>,</a:t>
            </a:r>
            <a:r>
              <a:rPr lang="en-GB" sz="2200" dirty="0" err="1" smtClean="0">
                <a:solidFill>
                  <a:srgbClr val="00B050"/>
                </a:solidFill>
              </a:rPr>
              <a:t>Élelmiszertudományi</a:t>
            </a:r>
            <a:r>
              <a:rPr lang="en-GB" sz="2200" dirty="0" smtClean="0">
                <a:solidFill>
                  <a:srgbClr val="00B050"/>
                </a:solidFill>
              </a:rPr>
              <a:t> </a:t>
            </a:r>
            <a:r>
              <a:rPr lang="en-GB" sz="2200" dirty="0" err="1">
                <a:solidFill>
                  <a:srgbClr val="00B050"/>
                </a:solidFill>
              </a:rPr>
              <a:t>és</a:t>
            </a:r>
            <a:r>
              <a:rPr lang="en-GB" sz="2200" dirty="0">
                <a:solidFill>
                  <a:srgbClr val="00B050"/>
                </a:solidFill>
              </a:rPr>
              <a:t> </a:t>
            </a:r>
            <a:r>
              <a:rPr lang="en-GB" sz="2200" dirty="0" err="1">
                <a:solidFill>
                  <a:srgbClr val="00B050"/>
                </a:solidFill>
              </a:rPr>
              <a:t>Környezetgazdálkodási</a:t>
            </a:r>
            <a:r>
              <a:rPr lang="en-GB" sz="2200" dirty="0">
                <a:solidFill>
                  <a:srgbClr val="00B050"/>
                </a:solidFill>
              </a:rPr>
              <a:t> </a:t>
            </a:r>
            <a:r>
              <a:rPr lang="en-GB" sz="2200" dirty="0" err="1">
                <a:solidFill>
                  <a:srgbClr val="00B050"/>
                </a:solidFill>
              </a:rPr>
              <a:t>Kar</a:t>
            </a:r>
            <a:r>
              <a:rPr lang="en-GB" sz="2200" dirty="0">
                <a:solidFill>
                  <a:srgbClr val="00B050"/>
                </a:solidFill>
              </a:rPr>
              <a:t> </a:t>
            </a:r>
            <a:r>
              <a:rPr lang="en-GB" sz="2200" dirty="0" err="1">
                <a:solidFill>
                  <a:srgbClr val="00B050"/>
                </a:solidFill>
              </a:rPr>
              <a:t>Kertészettudományi</a:t>
            </a:r>
            <a:r>
              <a:rPr lang="en-GB" sz="2200" dirty="0">
                <a:solidFill>
                  <a:srgbClr val="00B050"/>
                </a:solidFill>
              </a:rPr>
              <a:t> </a:t>
            </a:r>
            <a:r>
              <a:rPr lang="en-GB" sz="2200" dirty="0" err="1">
                <a:solidFill>
                  <a:srgbClr val="00B050"/>
                </a:solidFill>
              </a:rPr>
              <a:t>Intézet</a:t>
            </a:r>
            <a:r>
              <a:rPr lang="en-GB" sz="2200" dirty="0">
                <a:solidFill>
                  <a:srgbClr val="00B050"/>
                </a:solidFill>
              </a:rPr>
              <a:t> A GYÜMÖLCSTERMESZTÉS ALAPJAI pdf </a:t>
            </a:r>
            <a:endParaRPr lang="en-GB" sz="2200" dirty="0" smtClean="0">
              <a:solidFill>
                <a:srgbClr val="00B050"/>
              </a:solidFill>
            </a:endParaRPr>
          </a:p>
          <a:p>
            <a:r>
              <a:rPr lang="en-GB" sz="2200" dirty="0">
                <a:solidFill>
                  <a:srgbClr val="00B050"/>
                </a:solidFill>
                <a:hlinkClick r:id="rId11"/>
              </a:rPr>
              <a:t>https://</a:t>
            </a:r>
            <a:r>
              <a:rPr lang="en-GB" sz="2200" dirty="0" smtClean="0">
                <a:solidFill>
                  <a:srgbClr val="00B050"/>
                </a:solidFill>
                <a:hlinkClick r:id="rId11"/>
              </a:rPr>
              <a:t>www.plantex.sk/blog/aktuality-z-plantexu/88-ako-chranime-nasu-urodu-pre-jarnym-mrazom</a:t>
            </a:r>
            <a:endParaRPr lang="en-GB" sz="2200" dirty="0" smtClean="0">
              <a:solidFill>
                <a:srgbClr val="00B050"/>
              </a:solidFill>
            </a:endParaRPr>
          </a:p>
          <a:p>
            <a:r>
              <a:rPr lang="en-GB" sz="2400" dirty="0">
                <a:hlinkClick r:id="rId12"/>
              </a:rPr>
              <a:t>https://</a:t>
            </a:r>
            <a:r>
              <a:rPr lang="en-GB" sz="2400" dirty="0" smtClean="0">
                <a:hlinkClick r:id="rId12"/>
              </a:rPr>
              <a:t>www.fruitveb.hu</a:t>
            </a:r>
            <a:endParaRPr lang="en-GB" sz="2400" dirty="0" smtClean="0"/>
          </a:p>
          <a:p>
            <a:r>
              <a:rPr lang="en-GB" sz="2400" dirty="0">
                <a:hlinkClick r:id="rId13"/>
              </a:rPr>
              <a:t>https://</a:t>
            </a:r>
            <a:r>
              <a:rPr lang="en-GB" sz="2400" dirty="0" smtClean="0">
                <a:hlinkClick r:id="rId13"/>
              </a:rPr>
              <a:t>www.ghentsupply.com</a:t>
            </a:r>
            <a:endParaRPr lang="en-GB" sz="2400" dirty="0" smtClean="0"/>
          </a:p>
          <a:p>
            <a:r>
              <a:rPr lang="en-GB" sz="2400" dirty="0">
                <a:hlinkClick r:id="rId14"/>
              </a:rPr>
              <a:t>https://</a:t>
            </a:r>
            <a:r>
              <a:rPr lang="en-GB" sz="2400" dirty="0" smtClean="0">
                <a:hlinkClick r:id="rId14"/>
              </a:rPr>
              <a:t>www.frostprotection.com</a:t>
            </a:r>
            <a:endParaRPr lang="en-GB" sz="2400" dirty="0" smtClean="0"/>
          </a:p>
          <a:p>
            <a:endParaRPr lang="en-GB" sz="2200" dirty="0" smtClean="0">
              <a:solidFill>
                <a:srgbClr val="00B050"/>
              </a:solidFill>
            </a:endParaRPr>
          </a:p>
          <a:p>
            <a:endParaRPr lang="en-GB" sz="2200" dirty="0" smtClean="0">
              <a:solidFill>
                <a:srgbClr val="00B050"/>
              </a:solidFill>
            </a:endParaRPr>
          </a:p>
          <a:p>
            <a:endParaRPr lang="en-GB" sz="2200" dirty="0"/>
          </a:p>
          <a:p>
            <a:endParaRPr lang="hu-HU" dirty="0"/>
          </a:p>
        </p:txBody>
      </p:sp>
    </p:spTree>
    <p:extLst>
      <p:ext uri="{BB962C8B-B14F-4D97-AF65-F5344CB8AC3E}">
        <p14:creationId xmlns:p14="http://schemas.microsoft.com/office/powerpoint/2010/main" val="15490505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gd03d5b2036_1_5"/>
          <p:cNvSpPr txBox="1">
            <a:spLocks noGrp="1"/>
          </p:cNvSpPr>
          <p:nvPr>
            <p:ph type="title"/>
          </p:nvPr>
        </p:nvSpPr>
        <p:spPr>
          <a:xfrm>
            <a:off x="321547" y="365125"/>
            <a:ext cx="11555700" cy="1325700"/>
          </a:xfrm>
          <a:prstGeom prst="rect">
            <a:avLst/>
          </a:prstGeom>
        </p:spPr>
        <p:txBody>
          <a:bodyPr spcFirstLastPara="1" wrap="square" lIns="91425" tIns="45700" rIns="91425" bIns="45700" anchor="ctr" anchorCtr="0">
            <a:normAutofit/>
          </a:bodyPr>
          <a:lstStyle/>
          <a:p>
            <a:pPr lvl="0"/>
            <a:r>
              <a:rPr lang="en-GB" dirty="0"/>
              <a:t>Tartalomjegyzék</a:t>
            </a:r>
            <a:endParaRPr dirty="0"/>
          </a:p>
        </p:txBody>
      </p:sp>
      <p:sp>
        <p:nvSpPr>
          <p:cNvPr id="75" name="Google Shape;75;gd03d5b2036_1_5"/>
          <p:cNvSpPr txBox="1">
            <a:spLocks noGrp="1"/>
          </p:cNvSpPr>
          <p:nvPr>
            <p:ph type="body" idx="1"/>
          </p:nvPr>
        </p:nvSpPr>
        <p:spPr>
          <a:xfrm>
            <a:off x="321547" y="1405890"/>
            <a:ext cx="11555700" cy="4770935"/>
          </a:xfrm>
          <a:prstGeom prst="rect">
            <a:avLst/>
          </a:prstGeom>
        </p:spPr>
        <p:txBody>
          <a:bodyPr spcFirstLastPara="1" wrap="square" lIns="91425" tIns="45700" rIns="91425" bIns="45700" anchor="t" anchorCtr="0">
            <a:normAutofit lnSpcReduction="10000"/>
          </a:bodyPr>
          <a:lstStyle/>
          <a:p>
            <a:pPr marL="342900"/>
            <a:r>
              <a:rPr lang="hu-HU" sz="2200" dirty="0" smtClean="0"/>
              <a:t>Bevezetés</a:t>
            </a:r>
            <a:r>
              <a:rPr lang="en-GB" sz="2200" dirty="0" smtClean="0"/>
              <a:t> – </a:t>
            </a:r>
            <a:r>
              <a:rPr lang="en-GB" sz="2200" dirty="0"/>
              <a:t>F</a:t>
            </a:r>
            <a:r>
              <a:rPr lang="en-GB" sz="2200" dirty="0" smtClean="0"/>
              <a:t>agyvédelem </a:t>
            </a:r>
            <a:r>
              <a:rPr lang="en-GB" sz="2200" dirty="0" err="1" smtClean="0"/>
              <a:t>jelentősége</a:t>
            </a:r>
            <a:r>
              <a:rPr lang="en-GB" sz="2200" dirty="0" smtClean="0"/>
              <a:t>               </a:t>
            </a:r>
            <a:r>
              <a:rPr lang="hu-HU" sz="2200" dirty="0" smtClean="0"/>
              <a:t>				     	        3. dia</a:t>
            </a:r>
          </a:p>
          <a:p>
            <a:pPr marL="342900"/>
            <a:r>
              <a:rPr lang="hu-HU" sz="2200" dirty="0" smtClean="0"/>
              <a:t>Témaspecifikus szakmai kérdések					     	       </a:t>
            </a:r>
            <a:r>
              <a:rPr lang="en-GB" sz="2200" dirty="0" smtClean="0"/>
              <a:t>              </a:t>
            </a:r>
            <a:r>
              <a:rPr lang="hu-HU" sz="2200" dirty="0" smtClean="0"/>
              <a:t> 4. dia</a:t>
            </a:r>
          </a:p>
          <a:p>
            <a:pPr marL="342900"/>
            <a:r>
              <a:rPr lang="en-GB" sz="2200" dirty="0" smtClean="0"/>
              <a:t>Fagyvédelem </a:t>
            </a:r>
            <a:r>
              <a:rPr lang="en-GB" sz="2200" dirty="0" err="1" smtClean="0"/>
              <a:t>elméleti</a:t>
            </a:r>
            <a:r>
              <a:rPr lang="en-GB" sz="2200" dirty="0" smtClean="0"/>
              <a:t> </a:t>
            </a:r>
            <a:r>
              <a:rPr lang="en-GB" sz="2200" dirty="0" err="1" smtClean="0"/>
              <a:t>alapjai</a:t>
            </a:r>
            <a:r>
              <a:rPr lang="en-GB" sz="2200" dirty="0" smtClean="0"/>
              <a:t>                                </a:t>
            </a:r>
            <a:r>
              <a:rPr lang="hu-HU" sz="2200" dirty="0" smtClean="0"/>
              <a:t>                                         		     </a:t>
            </a:r>
            <a:r>
              <a:rPr lang="en-GB" sz="2200" dirty="0" smtClean="0"/>
              <a:t>   </a:t>
            </a:r>
            <a:r>
              <a:rPr lang="hu-HU" sz="2200" dirty="0" smtClean="0"/>
              <a:t>5. </a:t>
            </a:r>
            <a:r>
              <a:rPr lang="hu-HU" sz="2200" dirty="0" smtClean="0"/>
              <a:t>dia</a:t>
            </a:r>
          </a:p>
          <a:p>
            <a:pPr marL="342900"/>
            <a:r>
              <a:rPr lang="en-GB" sz="2200" dirty="0" err="1" smtClean="0"/>
              <a:t>Egyes</a:t>
            </a:r>
            <a:r>
              <a:rPr lang="en-GB" sz="2200" dirty="0" smtClean="0"/>
              <a:t> </a:t>
            </a:r>
            <a:r>
              <a:rPr lang="en-GB" sz="2200" dirty="0" err="1" smtClean="0"/>
              <a:t>gyümölcsfajok</a:t>
            </a:r>
            <a:r>
              <a:rPr lang="en-GB" sz="2200" dirty="0" smtClean="0"/>
              <a:t> </a:t>
            </a:r>
            <a:r>
              <a:rPr lang="en-GB" sz="2200" dirty="0" err="1" smtClean="0"/>
              <a:t>fagyérzékenysége</a:t>
            </a:r>
            <a:r>
              <a:rPr lang="en-GB" sz="2200" dirty="0" smtClean="0"/>
              <a:t>      </a:t>
            </a:r>
            <a:r>
              <a:rPr lang="hu-HU" sz="2200" dirty="0" smtClean="0"/>
              <a:t>                                               		  </a:t>
            </a:r>
            <a:r>
              <a:rPr lang="en-GB" sz="2200" dirty="0" smtClean="0"/>
              <a:t>               </a:t>
            </a:r>
            <a:r>
              <a:rPr lang="hu-HU" sz="2200" dirty="0" smtClean="0"/>
              <a:t>  </a:t>
            </a:r>
            <a:r>
              <a:rPr lang="en-GB" sz="2200" dirty="0" smtClean="0"/>
              <a:t>  </a:t>
            </a:r>
            <a:r>
              <a:rPr lang="hu-HU" sz="2200" dirty="0" smtClean="0"/>
              <a:t> </a:t>
            </a:r>
            <a:r>
              <a:rPr lang="en-GB" sz="2200" dirty="0" smtClean="0"/>
              <a:t>6</a:t>
            </a:r>
            <a:r>
              <a:rPr lang="hu-HU" sz="2200" dirty="0" smtClean="0"/>
              <a:t>. </a:t>
            </a:r>
            <a:r>
              <a:rPr lang="hu-HU" sz="2200" dirty="0" smtClean="0"/>
              <a:t>dia</a:t>
            </a:r>
          </a:p>
          <a:p>
            <a:pPr marL="342900"/>
            <a:r>
              <a:rPr lang="en-GB" sz="2200" dirty="0" smtClean="0"/>
              <a:t>A </a:t>
            </a:r>
            <a:r>
              <a:rPr lang="en-GB" sz="2200" dirty="0" err="1" smtClean="0"/>
              <a:t>fagyvédelem</a:t>
            </a:r>
            <a:r>
              <a:rPr lang="en-GB" sz="2200" dirty="0" smtClean="0"/>
              <a:t> </a:t>
            </a:r>
            <a:r>
              <a:rPr lang="en-GB" sz="2200" dirty="0" err="1" smtClean="0"/>
              <a:t>módszerei</a:t>
            </a:r>
            <a:r>
              <a:rPr lang="en-GB" sz="2200" dirty="0" smtClean="0"/>
              <a:t>        </a:t>
            </a:r>
            <a:r>
              <a:rPr lang="hu-HU" sz="2200" dirty="0" smtClean="0"/>
              <a:t>                                         </a:t>
            </a:r>
            <a:r>
              <a:rPr lang="hu-HU" sz="2200" dirty="0" smtClean="0"/>
              <a:t>		    </a:t>
            </a:r>
            <a:r>
              <a:rPr lang="en-GB" sz="2200" dirty="0" smtClean="0"/>
              <a:t>            </a:t>
            </a:r>
            <a:r>
              <a:rPr lang="hu-HU" sz="2200" dirty="0" smtClean="0"/>
              <a:t>  </a:t>
            </a:r>
            <a:r>
              <a:rPr lang="en-GB" sz="2200" dirty="0" smtClean="0"/>
              <a:t> </a:t>
            </a:r>
            <a:r>
              <a:rPr lang="en-GB" sz="2200" dirty="0" smtClean="0"/>
              <a:t>                          </a:t>
            </a:r>
            <a:r>
              <a:rPr lang="en-GB" sz="2200" dirty="0" smtClean="0"/>
              <a:t>7-15</a:t>
            </a:r>
            <a:r>
              <a:rPr lang="hu-HU" sz="2200" dirty="0" smtClean="0"/>
              <a:t>. dia</a:t>
            </a:r>
            <a:endParaRPr lang="hu-HU" sz="2200" dirty="0" smtClean="0"/>
          </a:p>
          <a:p>
            <a:pPr marL="342900"/>
            <a:r>
              <a:rPr lang="en-GB" sz="2200" dirty="0" smtClean="0"/>
              <a:t>Fagyvédelmi </a:t>
            </a:r>
            <a:r>
              <a:rPr lang="en-GB" sz="2200" dirty="0" err="1" smtClean="0"/>
              <a:t>rendszerek</a:t>
            </a:r>
            <a:r>
              <a:rPr lang="en-GB" sz="2200" dirty="0" smtClean="0"/>
              <a:t> a </a:t>
            </a:r>
            <a:r>
              <a:rPr lang="en-GB" sz="2200" dirty="0" err="1" smtClean="0"/>
              <a:t>precíziós</a:t>
            </a:r>
            <a:r>
              <a:rPr lang="en-GB" sz="2200" dirty="0" smtClean="0"/>
              <a:t> </a:t>
            </a:r>
            <a:r>
              <a:rPr lang="en-GB" sz="2200" dirty="0" err="1" smtClean="0"/>
              <a:t>gyümölcstremesztésben</a:t>
            </a:r>
            <a:r>
              <a:rPr lang="hu-HU" sz="2200" dirty="0" smtClean="0"/>
              <a:t>                                  </a:t>
            </a:r>
            <a:r>
              <a:rPr lang="en-GB" sz="2200" dirty="0"/>
              <a:t> </a:t>
            </a:r>
            <a:r>
              <a:rPr lang="en-GB" sz="2200" dirty="0" smtClean="0"/>
              <a:t>         </a:t>
            </a:r>
            <a:r>
              <a:rPr lang="en-GB" sz="2200" dirty="0" smtClean="0"/>
              <a:t>        </a:t>
            </a:r>
            <a:r>
              <a:rPr lang="hu-HU" sz="2200" dirty="0" smtClean="0"/>
              <a:t>1</a:t>
            </a:r>
            <a:r>
              <a:rPr lang="en-GB" sz="2200" dirty="0" smtClean="0"/>
              <a:t>6</a:t>
            </a:r>
            <a:r>
              <a:rPr lang="hu-HU" sz="2200" dirty="0" smtClean="0"/>
              <a:t>. </a:t>
            </a:r>
            <a:r>
              <a:rPr lang="hu-HU" sz="2200" dirty="0" smtClean="0"/>
              <a:t>dia                  </a:t>
            </a:r>
          </a:p>
          <a:p>
            <a:pPr marL="342900"/>
            <a:r>
              <a:rPr lang="en-GB" sz="2200" dirty="0" smtClean="0"/>
              <a:t>Fagyvédelmi </a:t>
            </a:r>
            <a:r>
              <a:rPr lang="en-GB" sz="2200" dirty="0" err="1" smtClean="0"/>
              <a:t>gépek</a:t>
            </a:r>
            <a:r>
              <a:rPr lang="en-GB" sz="2200" dirty="0" smtClean="0"/>
              <a:t>      </a:t>
            </a:r>
            <a:r>
              <a:rPr lang="hu-HU" sz="2200" dirty="0" smtClean="0"/>
              <a:t>                                                                                                       </a:t>
            </a:r>
            <a:r>
              <a:rPr lang="en-GB" sz="2200" dirty="0" smtClean="0"/>
              <a:t>                17</a:t>
            </a:r>
            <a:r>
              <a:rPr lang="hu-HU" sz="2200" dirty="0" smtClean="0"/>
              <a:t>. </a:t>
            </a:r>
            <a:r>
              <a:rPr lang="hu-HU" sz="2200" dirty="0" smtClean="0"/>
              <a:t>dia </a:t>
            </a:r>
          </a:p>
          <a:p>
            <a:pPr marL="342900"/>
            <a:r>
              <a:rPr lang="hu-HU" sz="2200" dirty="0" smtClean="0"/>
              <a:t>Gyakorló kérdések                                                                                                                               </a:t>
            </a:r>
            <a:r>
              <a:rPr lang="en-GB" sz="2200" dirty="0" smtClean="0"/>
              <a:t>18</a:t>
            </a:r>
            <a:r>
              <a:rPr lang="hu-HU" sz="2200" dirty="0" smtClean="0"/>
              <a:t>. </a:t>
            </a:r>
            <a:r>
              <a:rPr lang="hu-HU" sz="2200" dirty="0" smtClean="0"/>
              <a:t>dia </a:t>
            </a:r>
          </a:p>
          <a:p>
            <a:pPr marL="342900"/>
            <a:r>
              <a:rPr lang="hu-HU" sz="2200" dirty="0" smtClean="0"/>
              <a:t>Felhasznált </a:t>
            </a:r>
            <a:r>
              <a:rPr lang="hu-HU" sz="2200" dirty="0" smtClean="0"/>
              <a:t>irodalom                                                                                                                           </a:t>
            </a:r>
            <a:r>
              <a:rPr lang="en-GB" sz="2200" dirty="0" smtClean="0"/>
              <a:t>19</a:t>
            </a:r>
            <a:r>
              <a:rPr lang="hu-HU" sz="2200" dirty="0" smtClean="0"/>
              <a:t>. </a:t>
            </a:r>
            <a:r>
              <a:rPr lang="hu-HU" sz="2200" dirty="0" smtClean="0"/>
              <a:t>dia </a:t>
            </a:r>
          </a:p>
          <a:p>
            <a:pPr marL="342900"/>
            <a:r>
              <a:rPr lang="hu-HU" sz="2200" dirty="0" smtClean="0"/>
              <a:t>Fogalomtár 								                       </a:t>
            </a:r>
            <a:r>
              <a:rPr lang="en-GB" sz="2200" dirty="0" smtClean="0"/>
              <a:t>             </a:t>
            </a:r>
            <a:r>
              <a:rPr lang="en-GB" sz="2200" dirty="0" smtClean="0"/>
              <a:t>20</a:t>
            </a:r>
            <a:r>
              <a:rPr lang="hu-HU" sz="2200" dirty="0" smtClean="0"/>
              <a:t>. </a:t>
            </a:r>
            <a:r>
              <a:rPr lang="hu-HU" sz="2200" dirty="0" smtClean="0"/>
              <a:t>dia </a:t>
            </a:r>
          </a:p>
          <a:p>
            <a:pPr marL="342900"/>
            <a:r>
              <a:rPr lang="hu-HU" sz="2200" dirty="0" smtClean="0"/>
              <a:t>TAG –ek 								                      </a:t>
            </a:r>
            <a:r>
              <a:rPr lang="en-GB" sz="2200" dirty="0" smtClean="0"/>
              <a:t>             </a:t>
            </a:r>
            <a:r>
              <a:rPr lang="en-GB" sz="2200" dirty="0" smtClean="0"/>
              <a:t> 21</a:t>
            </a:r>
            <a:r>
              <a:rPr lang="hu-HU" sz="2200" dirty="0" smtClean="0"/>
              <a:t>. </a:t>
            </a:r>
            <a:r>
              <a:rPr lang="hu-HU" sz="2200" dirty="0" smtClean="0"/>
              <a:t>dia </a:t>
            </a:r>
          </a:p>
          <a:p>
            <a:pPr marL="0" indent="0">
              <a:buNone/>
            </a:pPr>
            <a:endParaRPr lang="hu-HU" sz="2200" dirty="0" smtClean="0"/>
          </a:p>
          <a:p>
            <a:pPr marL="0" lvl="0" indent="0" algn="l" rtl="0">
              <a:spcBef>
                <a:spcPts val="1000"/>
              </a:spcBef>
              <a:spcAft>
                <a:spcPts val="0"/>
              </a:spcAft>
              <a:buNone/>
            </a:pPr>
            <a:endParaRP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Fogalomtár</a:t>
            </a:r>
            <a:endParaRPr lang="hu-HU" dirty="0"/>
          </a:p>
        </p:txBody>
      </p:sp>
      <p:sp>
        <p:nvSpPr>
          <p:cNvPr id="3" name="Zástupný objekt pre text 2"/>
          <p:cNvSpPr>
            <a:spLocks noGrp="1"/>
          </p:cNvSpPr>
          <p:nvPr>
            <p:ph type="body" idx="1"/>
          </p:nvPr>
        </p:nvSpPr>
        <p:spPr/>
        <p:txBody>
          <a:bodyPr>
            <a:normAutofit/>
          </a:bodyPr>
          <a:lstStyle/>
          <a:p>
            <a:r>
              <a:rPr lang="hu-HU" sz="2200" dirty="0" smtClean="0"/>
              <a:t>latens  hőmennyiség – olyan (pl. olvadási, párolgási) hő, amely a testnek átadva, ennek hőmérsékletét nem növeli; lappangó v. kötött hő</a:t>
            </a:r>
          </a:p>
          <a:p>
            <a:r>
              <a:rPr lang="hu-HU" sz="2200" dirty="0" smtClean="0"/>
              <a:t>Inverzió -meteorológiában inverziónak nevezzük azt a jelenséget, amikor nagyobb magasságban a levegő hőmérséklete magasabb, mint a földfelszín közelében. </a:t>
            </a:r>
          </a:p>
          <a:p>
            <a:r>
              <a:rPr lang="hu-HU" sz="2200" dirty="0" smtClean="0"/>
              <a:t>szerver – nagy teljesítményű adatgyűjtő és feldolgozó számítógép</a:t>
            </a:r>
          </a:p>
          <a:p>
            <a:r>
              <a:rPr lang="hu-HU" sz="2200" dirty="0" smtClean="0"/>
              <a:t>szenzor - érzékelő</a:t>
            </a:r>
            <a:endParaRPr lang="hu-HU" sz="2200" dirty="0"/>
          </a:p>
        </p:txBody>
      </p:sp>
    </p:spTree>
    <p:extLst>
      <p:ext uri="{BB962C8B-B14F-4D97-AF65-F5344CB8AC3E}">
        <p14:creationId xmlns:p14="http://schemas.microsoft.com/office/powerpoint/2010/main" val="10737745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 name="TextShape 2"/>
          <p:cNvSpPr txBox="1"/>
          <p:nvPr/>
        </p:nvSpPr>
        <p:spPr>
          <a:xfrm>
            <a:off x="838080" y="1825560"/>
            <a:ext cx="10515240" cy="4350960"/>
          </a:xfrm>
          <a:prstGeom prst="rect">
            <a:avLst/>
          </a:prstGeom>
          <a:noFill/>
          <a:ln>
            <a:noFill/>
          </a:ln>
        </p:spPr>
        <p:txBody>
          <a:bodyPr/>
          <a:lstStyle/>
          <a:p>
            <a:pPr marL="285840" indent="-285480">
              <a:lnSpc>
                <a:spcPct val="90000"/>
              </a:lnSpc>
              <a:spcBef>
                <a:spcPts val="1001"/>
              </a:spcBef>
              <a:buClr>
                <a:srgbClr val="3F3F3F"/>
              </a:buClr>
              <a:buFont typeface="Arial"/>
              <a:buChar char="•"/>
            </a:pPr>
            <a:endParaRPr lang="hu-HU" sz="1600" spc="-1" dirty="0">
              <a:solidFill>
                <a:srgbClr val="3F3F3F"/>
              </a:solidFill>
              <a:latin typeface="Calibri"/>
            </a:endParaRPr>
          </a:p>
          <a:p>
            <a:pPr marL="285840" indent="-285480">
              <a:lnSpc>
                <a:spcPct val="90000"/>
              </a:lnSpc>
              <a:spcBef>
                <a:spcPts val="1001"/>
              </a:spcBef>
              <a:buClr>
                <a:srgbClr val="3F3F3F"/>
              </a:buClr>
              <a:buFont typeface="Arial"/>
              <a:buChar char="•"/>
            </a:pPr>
            <a:endParaRPr lang="hu-HU" sz="1600" spc="-1" dirty="0">
              <a:solidFill>
                <a:srgbClr val="3F3F3F"/>
              </a:solidFill>
              <a:latin typeface="Calibri"/>
            </a:endParaRPr>
          </a:p>
          <a:p>
            <a:pPr marL="285840" indent="-285480">
              <a:lnSpc>
                <a:spcPct val="90000"/>
              </a:lnSpc>
              <a:spcBef>
                <a:spcPts val="1001"/>
              </a:spcBef>
              <a:buClr>
                <a:srgbClr val="3F3F3F"/>
              </a:buClr>
              <a:buFont typeface="Arial"/>
              <a:buChar char="•"/>
            </a:pPr>
            <a:endParaRPr lang="hu-HU" sz="1600" b="0" strike="noStrike" spc="-1" dirty="0">
              <a:solidFill>
                <a:srgbClr val="3F3F3F"/>
              </a:solidFill>
              <a:latin typeface="Calibri"/>
            </a:endParaRPr>
          </a:p>
          <a:p>
            <a:pPr>
              <a:lnSpc>
                <a:spcPct val="90000"/>
              </a:lnSpc>
              <a:spcBef>
                <a:spcPts val="1001"/>
              </a:spcBef>
            </a:pPr>
            <a:endParaRPr lang="hu-HU" sz="1600" b="0" strike="noStrike" spc="-1" dirty="0">
              <a:solidFill>
                <a:srgbClr val="3F3F3F"/>
              </a:solidFill>
              <a:latin typeface="Calibri"/>
            </a:endParaRPr>
          </a:p>
          <a:p>
            <a:pPr>
              <a:lnSpc>
                <a:spcPct val="90000"/>
              </a:lnSpc>
              <a:spcBef>
                <a:spcPts val="1001"/>
              </a:spcBef>
            </a:pPr>
            <a:endParaRPr lang="hu-HU" sz="1600" b="0" strike="noStrike" spc="-1" dirty="0">
              <a:solidFill>
                <a:srgbClr val="3F3F3F"/>
              </a:solidFill>
              <a:latin typeface="Calibri"/>
            </a:endParaRPr>
          </a:p>
        </p:txBody>
      </p:sp>
      <p:sp>
        <p:nvSpPr>
          <p:cNvPr id="2" name="Title 1"/>
          <p:cNvSpPr>
            <a:spLocks noGrp="1"/>
          </p:cNvSpPr>
          <p:nvPr>
            <p:ph type="title"/>
          </p:nvPr>
        </p:nvSpPr>
        <p:spPr/>
        <p:txBody>
          <a:bodyPr/>
          <a:lstStyle/>
          <a:p>
            <a:r>
              <a:rPr lang="en-US" dirty="0"/>
              <a:t>TAG-ek</a:t>
            </a:r>
          </a:p>
        </p:txBody>
      </p:sp>
      <p:sp>
        <p:nvSpPr>
          <p:cNvPr id="5" name="Alcím 4"/>
          <p:cNvSpPr>
            <a:spLocks noGrp="1"/>
          </p:cNvSpPr>
          <p:nvPr>
            <p:ph type="body" idx="1"/>
          </p:nvPr>
        </p:nvSpPr>
        <p:spPr/>
        <p:txBody>
          <a:bodyPr>
            <a:normAutofit/>
          </a:bodyPr>
          <a:lstStyle/>
          <a:p>
            <a:pPr marL="468000" indent="-457200">
              <a:lnSpc>
                <a:spcPct val="120000"/>
              </a:lnSpc>
              <a:spcBef>
                <a:spcPts val="0"/>
              </a:spcBef>
              <a:buFont typeface="Arial" pitchFamily="34" charset="0"/>
              <a:buChar char="•"/>
            </a:pPr>
            <a:r>
              <a:rPr lang="hu-HU" sz="2000" dirty="0" smtClean="0"/>
              <a:t>Gyümölcsfajok fagyérzékenysége</a:t>
            </a:r>
          </a:p>
          <a:p>
            <a:pPr marL="468000" indent="-457200">
              <a:lnSpc>
                <a:spcPct val="120000"/>
              </a:lnSpc>
              <a:spcBef>
                <a:spcPts val="0"/>
              </a:spcBef>
              <a:buFont typeface="Arial" pitchFamily="34" charset="0"/>
              <a:buChar char="•"/>
            </a:pPr>
            <a:r>
              <a:rPr lang="hu-HU" sz="2000" dirty="0" smtClean="0"/>
              <a:t>Passzív fagyvédelem</a:t>
            </a:r>
          </a:p>
          <a:p>
            <a:pPr marL="468000" indent="-457200">
              <a:lnSpc>
                <a:spcPct val="120000"/>
              </a:lnSpc>
              <a:spcBef>
                <a:spcPts val="0"/>
              </a:spcBef>
              <a:buFont typeface="Arial" pitchFamily="34" charset="0"/>
              <a:buChar char="•"/>
            </a:pPr>
            <a:r>
              <a:rPr lang="hu-HU" sz="2000" dirty="0" smtClean="0"/>
              <a:t>Aktív fagyvédelem</a:t>
            </a:r>
          </a:p>
          <a:p>
            <a:pPr marL="468000" indent="-457200">
              <a:lnSpc>
                <a:spcPct val="120000"/>
              </a:lnSpc>
              <a:spcBef>
                <a:spcPts val="0"/>
              </a:spcBef>
              <a:buFont typeface="Arial" pitchFamily="34" charset="0"/>
              <a:buChar char="•"/>
            </a:pPr>
            <a:r>
              <a:rPr lang="hu-HU" sz="2000" dirty="0" smtClean="0"/>
              <a:t>Fagyvédelem hőkisugárzással</a:t>
            </a:r>
          </a:p>
          <a:p>
            <a:pPr marL="468000" indent="-457200">
              <a:lnSpc>
                <a:spcPct val="120000"/>
              </a:lnSpc>
              <a:spcBef>
                <a:spcPts val="0"/>
              </a:spcBef>
              <a:buFont typeface="Arial" pitchFamily="34" charset="0"/>
              <a:buChar char="•"/>
            </a:pPr>
            <a:r>
              <a:rPr lang="hu-HU" sz="2000" dirty="0" smtClean="0"/>
              <a:t>Fagyvédelem légkeveréssel</a:t>
            </a:r>
          </a:p>
          <a:p>
            <a:pPr marL="468000" indent="-457200">
              <a:lnSpc>
                <a:spcPct val="120000"/>
              </a:lnSpc>
              <a:spcBef>
                <a:spcPts val="0"/>
              </a:spcBef>
              <a:buFont typeface="Arial" pitchFamily="34" charset="0"/>
              <a:buChar char="•"/>
            </a:pPr>
            <a:r>
              <a:rPr lang="hu-HU" sz="2000" dirty="0" smtClean="0"/>
              <a:t>Fagyvédelem öntözéssel</a:t>
            </a:r>
          </a:p>
          <a:p>
            <a:pPr marL="468000" indent="-457200">
              <a:lnSpc>
                <a:spcPct val="120000"/>
              </a:lnSpc>
              <a:spcBef>
                <a:spcPts val="0"/>
              </a:spcBef>
              <a:buFont typeface="Arial" pitchFamily="34" charset="0"/>
              <a:buChar char="•"/>
            </a:pPr>
            <a:r>
              <a:rPr lang="hu-HU" sz="2000" dirty="0" smtClean="0"/>
              <a:t>Digitalizált fagyvédelmi rendszer</a:t>
            </a:r>
          </a:p>
          <a:p>
            <a:pPr marL="468000" indent="-457200">
              <a:lnSpc>
                <a:spcPct val="120000"/>
              </a:lnSpc>
              <a:spcBef>
                <a:spcPts val="0"/>
              </a:spcBef>
              <a:buFont typeface="Arial" pitchFamily="34" charset="0"/>
              <a:buChar char="•"/>
            </a:pPr>
            <a:endParaRPr lang="hu-HU" sz="2000" dirty="0" smtClean="0"/>
          </a:p>
          <a:p>
            <a:pPr marL="10800" indent="0">
              <a:lnSpc>
                <a:spcPct val="120000"/>
              </a:lnSpc>
              <a:spcBef>
                <a:spcPts val="0"/>
              </a:spcBef>
              <a:buNone/>
            </a:pPr>
            <a:endParaRPr lang="hu-HU" sz="2000" dirty="0"/>
          </a:p>
        </p:txBody>
      </p:sp>
    </p:spTree>
    <p:extLst>
      <p:ext uri="{BB962C8B-B14F-4D97-AF65-F5344CB8AC3E}">
        <p14:creationId xmlns:p14="http://schemas.microsoft.com/office/powerpoint/2010/main" val="1053446930"/>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gd03d5b2036_1_0"/>
          <p:cNvSpPr txBox="1">
            <a:spLocks noGrp="1"/>
          </p:cNvSpPr>
          <p:nvPr>
            <p:ph type="title"/>
          </p:nvPr>
        </p:nvSpPr>
        <p:spPr>
          <a:xfrm>
            <a:off x="321547" y="365125"/>
            <a:ext cx="11555700" cy="1325700"/>
          </a:xfrm>
          <a:prstGeom prst="rect">
            <a:avLst/>
          </a:prstGeom>
        </p:spPr>
        <p:txBody>
          <a:bodyPr spcFirstLastPara="1" wrap="square" lIns="91425" tIns="45700" rIns="91425" bIns="45700" anchor="ctr" anchorCtr="0">
            <a:normAutofit/>
          </a:bodyPr>
          <a:lstStyle/>
          <a:p>
            <a:pPr lvl="0"/>
            <a:r>
              <a:rPr lang="hu-HU" dirty="0" smtClean="0"/>
              <a:t>Bevezetés- Fagyvédelem jelentősége</a:t>
            </a:r>
            <a:endParaRPr lang="hu-HU" dirty="0"/>
          </a:p>
        </p:txBody>
      </p:sp>
      <p:sp>
        <p:nvSpPr>
          <p:cNvPr id="69" name="Google Shape;69;gd03d5b2036_1_0"/>
          <p:cNvSpPr txBox="1">
            <a:spLocks noGrp="1"/>
          </p:cNvSpPr>
          <p:nvPr>
            <p:ph type="body" idx="1"/>
          </p:nvPr>
        </p:nvSpPr>
        <p:spPr>
          <a:xfrm>
            <a:off x="321547" y="1825625"/>
            <a:ext cx="11555700" cy="4351200"/>
          </a:xfrm>
          <a:prstGeom prst="rect">
            <a:avLst/>
          </a:prstGeom>
        </p:spPr>
        <p:txBody>
          <a:bodyPr spcFirstLastPara="1" wrap="square" lIns="91425" tIns="45700" rIns="91425" bIns="45700" anchor="t" anchorCtr="0">
            <a:normAutofit fontScale="92500" lnSpcReduction="20000"/>
          </a:bodyPr>
          <a:lstStyle/>
          <a:p>
            <a:pPr marL="0" lvl="0" indent="0" algn="just">
              <a:buNone/>
            </a:pPr>
            <a:r>
              <a:rPr lang="hu-HU" sz="2200" dirty="0" smtClean="0"/>
              <a:t>      A globális klímaváltozás következtében az elmúlt mintegy két évtizedben egyre nagyobb szükség van a kora és késő tavaszi fagyok elleni védekezésre a termő gyümölcsösökben ,mivel ezek előfordulása egyre gyakoribb a nedvkeringés megindulásával a piros bimbós állapottól  virágzáson át akár a t</a:t>
            </a:r>
            <a:r>
              <a:rPr lang="en-GB" sz="2200" dirty="0" smtClean="0"/>
              <a:t>e</a:t>
            </a:r>
            <a:r>
              <a:rPr lang="hu-HU" sz="2200" dirty="0" smtClean="0"/>
              <a:t>reméskötődés idejéig is károsíthatnak. Az elkésett vagy kihagyott fagyvédelem következtében jelentős károk következhetnek be és akár az egész várható termésmennyiség kieséséhez vezethet ami  egyben  gazdasági problémákat generál a termesztőnek. A fagykárok számlájára írható ismételt árbevétel csökkenés illetve teljes kiesés oda vezethet, hogy a termesztő az mellett ,hogy súlyos fizetésképtelenség felé sodródik elveszti piaci jelenlétét és új fejlesztési források hiányában nem lesz képes felvenni a versenyt az ágazat azon szereplőivel akik hatékony an védekeznek a fagykárok ellen.</a:t>
            </a:r>
          </a:p>
          <a:p>
            <a:pPr marL="0" lvl="0" indent="0" algn="just">
              <a:buNone/>
            </a:pPr>
            <a:r>
              <a:rPr lang="hu-HU" sz="2200" dirty="0" smtClean="0"/>
              <a:t>       Ennek okán napjainkban a gyümölcsösök szakszerű fagyvédelme  egyre nagyobb  jelentőséggel bír és a fagyvédelmi módszerek bevezetése szerves részévé válik az intenzív és precíziós gyümölcstermesztési technológiáknak. </a:t>
            </a:r>
          </a:p>
          <a:p>
            <a:pPr marL="0" lvl="0" indent="0" algn="just">
              <a:buNone/>
            </a:pPr>
            <a:r>
              <a:rPr lang="hu-HU" sz="2200" dirty="0" smtClean="0"/>
              <a:t>       A jelen tananyagkiegészítés röviden összefoglalja azokat a szakmai ismereteket ,amelyek  szükségszerűek a fagykárok hatékony megelőzéséhez egyben bemutatva a legelterjedtebb fagyvédelmi módszereket ,amelyek alkalmazása gyakorlati gyümölcstermesztésben napjainkban nélkülözhetetlen a termésbiztonság fenntartásához ezáltal folyamatos ár bevételek megteremtéséhez is.</a:t>
            </a:r>
            <a:endParaRPr lang="hu-H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gd03d5b2036_1_5"/>
          <p:cNvSpPr txBox="1">
            <a:spLocks noGrp="1"/>
          </p:cNvSpPr>
          <p:nvPr>
            <p:ph type="title"/>
          </p:nvPr>
        </p:nvSpPr>
        <p:spPr>
          <a:xfrm>
            <a:off x="321547" y="365125"/>
            <a:ext cx="11555700" cy="1325700"/>
          </a:xfrm>
          <a:prstGeom prst="rect">
            <a:avLst/>
          </a:prstGeom>
        </p:spPr>
        <p:txBody>
          <a:bodyPr spcFirstLastPara="1" wrap="square" lIns="91425" tIns="45700" rIns="91425" bIns="45700" anchor="ctr" anchorCtr="0">
            <a:normAutofit/>
          </a:bodyPr>
          <a:lstStyle/>
          <a:p>
            <a:pPr lvl="0"/>
            <a:r>
              <a:rPr lang="hu-HU" dirty="0"/>
              <a:t>Témaspecifikus szakmai kérdések</a:t>
            </a:r>
            <a:endParaRPr dirty="0"/>
          </a:p>
        </p:txBody>
      </p:sp>
      <p:sp>
        <p:nvSpPr>
          <p:cNvPr id="75" name="Google Shape;75;gd03d5b2036_1_5"/>
          <p:cNvSpPr txBox="1">
            <a:spLocks noGrp="1"/>
          </p:cNvSpPr>
          <p:nvPr>
            <p:ph type="body" idx="1"/>
          </p:nvPr>
        </p:nvSpPr>
        <p:spPr>
          <a:xfrm>
            <a:off x="321547" y="1825625"/>
            <a:ext cx="11555700" cy="4351200"/>
          </a:xfrm>
          <a:prstGeom prst="rect">
            <a:avLst/>
          </a:prstGeom>
        </p:spPr>
        <p:txBody>
          <a:bodyPr spcFirstLastPara="1" wrap="square" lIns="91425" tIns="45700" rIns="91425" bIns="45700" anchor="t" anchorCtr="0">
            <a:normAutofit/>
          </a:bodyPr>
          <a:lstStyle/>
          <a:p>
            <a:pPr marL="0" indent="0">
              <a:buNone/>
            </a:pPr>
            <a:r>
              <a:rPr lang="hu-HU" sz="2200" dirty="0" smtClean="0"/>
              <a:t>1.Mikor és miért van szükség a gyümölcsösök fagyvédelmére?</a:t>
            </a:r>
          </a:p>
          <a:p>
            <a:pPr marL="0" indent="0">
              <a:buNone/>
            </a:pPr>
            <a:r>
              <a:rPr lang="hu-HU" sz="2200" dirty="0" smtClean="0"/>
              <a:t>2. Mely gyümölcsfajokat veszélyeztetnek leggyakrabban a kora tavaszi fagyok ?</a:t>
            </a:r>
          </a:p>
          <a:p>
            <a:pPr marL="0" lvl="0" indent="0">
              <a:buNone/>
            </a:pPr>
            <a:r>
              <a:rPr lang="hu-HU" sz="2200" dirty="0" smtClean="0"/>
              <a:t>3. Milyen megelőző passzív fagyvédelmet alkalmazhatunk ?</a:t>
            </a:r>
          </a:p>
          <a:p>
            <a:pPr marL="0" lvl="0" indent="0">
              <a:buNone/>
            </a:pPr>
            <a:r>
              <a:rPr lang="hu-HU" sz="2200" dirty="0" smtClean="0"/>
              <a:t>4. Mik az aktív fagyvédelem  gyakorlati lehetőségei ?</a:t>
            </a:r>
          </a:p>
          <a:p>
            <a:pPr marL="0" lvl="0" indent="0">
              <a:buNone/>
            </a:pPr>
            <a:r>
              <a:rPr lang="hu-HU" sz="2200" dirty="0" smtClean="0"/>
              <a:t>5. Milyen aktív fagyvédelmi módszerek köthetők rá  a digitalizált precíziós gyümölcstermesztésre  ?</a:t>
            </a:r>
          </a:p>
          <a:p>
            <a:pPr marL="0" lvl="0" indent="0">
              <a:buNone/>
            </a:pPr>
            <a:endParaRPr lang="hu-HU" dirty="0" smtClean="0"/>
          </a:p>
          <a:p>
            <a:pPr marL="0" lvl="0" indent="0" algn="l" rtl="0">
              <a:spcBef>
                <a:spcPts val="1000"/>
              </a:spcBef>
              <a:spcAft>
                <a:spcPts val="0"/>
              </a:spcAft>
              <a:buNone/>
            </a:pPr>
            <a:endParaRPr dirty="0"/>
          </a:p>
        </p:txBody>
      </p:sp>
    </p:spTree>
    <p:extLst>
      <p:ext uri="{BB962C8B-B14F-4D97-AF65-F5344CB8AC3E}">
        <p14:creationId xmlns:p14="http://schemas.microsoft.com/office/powerpoint/2010/main" val="981799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gd03d5b2036_1_0"/>
          <p:cNvSpPr txBox="1">
            <a:spLocks noGrp="1"/>
          </p:cNvSpPr>
          <p:nvPr>
            <p:ph type="title"/>
          </p:nvPr>
        </p:nvSpPr>
        <p:spPr>
          <a:xfrm>
            <a:off x="321547" y="365125"/>
            <a:ext cx="11555700" cy="1325700"/>
          </a:xfrm>
          <a:prstGeom prst="rect">
            <a:avLst/>
          </a:prstGeom>
        </p:spPr>
        <p:txBody>
          <a:bodyPr spcFirstLastPara="1" wrap="square" lIns="91425" tIns="45700" rIns="91425" bIns="45700" anchor="ctr" anchorCtr="0">
            <a:normAutofit/>
          </a:bodyPr>
          <a:lstStyle/>
          <a:p>
            <a:pPr lvl="0"/>
            <a:r>
              <a:rPr lang="hu-HU" dirty="0" smtClean="0"/>
              <a:t> Fagyvédelem elméleti alapjai</a:t>
            </a:r>
            <a:endParaRPr lang="hu-HU" dirty="0"/>
          </a:p>
        </p:txBody>
      </p:sp>
      <p:sp>
        <p:nvSpPr>
          <p:cNvPr id="69" name="Google Shape;69;gd03d5b2036_1_0"/>
          <p:cNvSpPr txBox="1">
            <a:spLocks noGrp="1"/>
          </p:cNvSpPr>
          <p:nvPr>
            <p:ph type="body" idx="1"/>
          </p:nvPr>
        </p:nvSpPr>
        <p:spPr>
          <a:xfrm>
            <a:off x="321547" y="1471961"/>
            <a:ext cx="11555700" cy="4704864"/>
          </a:xfrm>
          <a:prstGeom prst="rect">
            <a:avLst/>
          </a:prstGeom>
        </p:spPr>
        <p:txBody>
          <a:bodyPr spcFirstLastPara="1" wrap="square" lIns="91425" tIns="45700" rIns="91425" bIns="45700" anchor="t" anchorCtr="0">
            <a:normAutofit/>
          </a:bodyPr>
          <a:lstStyle/>
          <a:p>
            <a:pPr marL="0" lvl="0" indent="0">
              <a:buNone/>
            </a:pPr>
            <a:r>
              <a:rPr lang="hu-HU" sz="2200" dirty="0" smtClean="0"/>
              <a:t>      Kárpát- medencei viszonylatban a termő gy</a:t>
            </a:r>
            <a:r>
              <a:rPr lang="en-GB" sz="2200" dirty="0" smtClean="0"/>
              <a:t>ü</a:t>
            </a:r>
            <a:r>
              <a:rPr lang="hu-HU" sz="2200" dirty="0" smtClean="0"/>
              <a:t>mölcsösökben elsősorban a tavaszi fagykárok ellen kell védekeznünk.</a:t>
            </a:r>
          </a:p>
          <a:p>
            <a:pPr marL="0" lvl="0" indent="0">
              <a:buNone/>
            </a:pPr>
            <a:r>
              <a:rPr lang="hu-HU" sz="2200" b="1" dirty="0" smtClean="0"/>
              <a:t>Tavaszi fagyok keletkezésük szerint:</a:t>
            </a:r>
          </a:p>
          <a:p>
            <a:pPr lvl="0" indent="-457200">
              <a:buAutoNum type="arabicPeriod"/>
            </a:pPr>
            <a:r>
              <a:rPr lang="hu-HU" sz="2200" dirty="0" smtClean="0"/>
              <a:t> Áramlási fagy /</a:t>
            </a:r>
            <a:r>
              <a:rPr lang="en-GB" sz="2200" dirty="0" smtClean="0"/>
              <a:t> </a:t>
            </a:r>
            <a:r>
              <a:rPr lang="hu-HU" sz="2200" dirty="0" smtClean="0"/>
              <a:t>ritkább,</a:t>
            </a:r>
            <a:r>
              <a:rPr lang="en-GB" sz="2200" dirty="0" smtClean="0"/>
              <a:t> </a:t>
            </a:r>
            <a:r>
              <a:rPr lang="hu-HU" sz="2200" dirty="0" smtClean="0"/>
              <a:t>nehezebb védekezni ellene/</a:t>
            </a:r>
          </a:p>
          <a:p>
            <a:pPr marL="514350" lvl="0" indent="-514350">
              <a:buAutoNum type="arabicPeriod"/>
            </a:pPr>
            <a:r>
              <a:rPr lang="hu-HU" sz="2200" dirty="0" smtClean="0"/>
              <a:t>Kisugárzási fagy /gyakoribb előfordulás ,viszonylag könnyebb védekezés/</a:t>
            </a:r>
          </a:p>
          <a:p>
            <a:pPr marL="0" lvl="0" indent="0">
              <a:buNone/>
            </a:pPr>
            <a:r>
              <a:rPr lang="hu-HU" sz="2200" dirty="0" smtClean="0"/>
              <a:t>Növényi fagykárosodás oka a növény hirtelen energiavesztésének és a növényi sejtekben és sejtközi térben levő megfagyó víz szövetroncsoló hatásának tudható.</a:t>
            </a:r>
          </a:p>
          <a:p>
            <a:pPr marL="0" lvl="0" indent="0">
              <a:buNone/>
            </a:pPr>
            <a:r>
              <a:rPr lang="hu-HU" sz="2200" b="1" dirty="0" smtClean="0"/>
              <a:t>Fontos az Időjárási jellemzők ismerete a védekezés szempontjából :</a:t>
            </a:r>
          </a:p>
          <a:p>
            <a:pPr lvl="0" indent="-457200">
              <a:buAutoNum type="alphaLcPeriod"/>
            </a:pPr>
            <a:r>
              <a:rPr lang="hu-HU" sz="2200" dirty="0" smtClean="0"/>
              <a:t>Abszolút légnedvesség                                              d. Nedves hőmérséklet</a:t>
            </a:r>
          </a:p>
          <a:p>
            <a:pPr lvl="0" indent="-457200">
              <a:buAutoNum type="alphaLcPeriod"/>
            </a:pPr>
            <a:r>
              <a:rPr lang="hu-HU" sz="2200" dirty="0" smtClean="0"/>
              <a:t>Relatív légnedvesség                                                 e. Kritikus hőmérséklet</a:t>
            </a:r>
          </a:p>
          <a:p>
            <a:pPr lvl="0" indent="-457200">
              <a:buAutoNum type="alphaLcPeriod"/>
            </a:pPr>
            <a:r>
              <a:rPr lang="hu-HU" sz="2200" dirty="0" smtClean="0"/>
              <a:t>Száraz hőmérséklet                                                    f. Harmatpont</a:t>
            </a:r>
            <a:endParaRPr lang="hu-HU" sz="2200" dirty="0"/>
          </a:p>
        </p:txBody>
      </p:sp>
    </p:spTree>
    <p:extLst>
      <p:ext uri="{BB962C8B-B14F-4D97-AF65-F5344CB8AC3E}">
        <p14:creationId xmlns:p14="http://schemas.microsoft.com/office/powerpoint/2010/main" val="9732885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gd03d5b2036_1_0"/>
          <p:cNvSpPr txBox="1">
            <a:spLocks noGrp="1"/>
          </p:cNvSpPr>
          <p:nvPr>
            <p:ph type="title"/>
          </p:nvPr>
        </p:nvSpPr>
        <p:spPr>
          <a:xfrm>
            <a:off x="321547" y="365125"/>
            <a:ext cx="11555700" cy="1325700"/>
          </a:xfrm>
          <a:prstGeom prst="rect">
            <a:avLst/>
          </a:prstGeom>
        </p:spPr>
        <p:txBody>
          <a:bodyPr spcFirstLastPara="1" wrap="square" lIns="91425" tIns="45700" rIns="91425" bIns="45700" anchor="ctr" anchorCtr="0">
            <a:normAutofit/>
          </a:bodyPr>
          <a:lstStyle/>
          <a:p>
            <a:pPr lvl="0" algn="ctr"/>
            <a:r>
              <a:rPr lang="hu-HU" dirty="0" smtClean="0"/>
              <a:t> Egyes gyümölcsfajok fagyérzékenysége</a:t>
            </a:r>
            <a:endParaRPr lang="hu-HU" dirty="0"/>
          </a:p>
        </p:txBody>
      </p:sp>
      <p:sp>
        <p:nvSpPr>
          <p:cNvPr id="69" name="Google Shape;69;gd03d5b2036_1_0"/>
          <p:cNvSpPr txBox="1">
            <a:spLocks noGrp="1"/>
          </p:cNvSpPr>
          <p:nvPr>
            <p:ph type="body" idx="1"/>
          </p:nvPr>
        </p:nvSpPr>
        <p:spPr>
          <a:xfrm>
            <a:off x="321547" y="1471961"/>
            <a:ext cx="11555700" cy="4704864"/>
          </a:xfrm>
          <a:prstGeom prst="rect">
            <a:avLst/>
          </a:prstGeom>
        </p:spPr>
        <p:txBody>
          <a:bodyPr spcFirstLastPara="1" wrap="square" lIns="91425" tIns="45700" rIns="91425" bIns="45700" anchor="t" anchorCtr="0">
            <a:normAutofit/>
          </a:bodyPr>
          <a:lstStyle/>
          <a:p>
            <a:pPr marL="0" lvl="0" indent="0">
              <a:buNone/>
            </a:pPr>
            <a:r>
              <a:rPr lang="hu-HU" sz="2200" dirty="0" smtClean="0"/>
              <a:t>      </a:t>
            </a:r>
            <a:endParaRPr lang="hu-HU" sz="2200" dirty="0"/>
          </a:p>
        </p:txBody>
      </p:sp>
      <p:graphicFrame>
        <p:nvGraphicFramePr>
          <p:cNvPr id="2" name="Tabuľka 1"/>
          <p:cNvGraphicFramePr>
            <a:graphicFrameLocks noGrp="1"/>
          </p:cNvGraphicFramePr>
          <p:nvPr>
            <p:extLst>
              <p:ext uri="{D42A27DB-BD31-4B8C-83A1-F6EECF244321}">
                <p14:modId xmlns:p14="http://schemas.microsoft.com/office/powerpoint/2010/main" val="2035276631"/>
              </p:ext>
            </p:extLst>
          </p:nvPr>
        </p:nvGraphicFramePr>
        <p:xfrm>
          <a:off x="1188721" y="1690820"/>
          <a:ext cx="9909808" cy="4207064"/>
        </p:xfrm>
        <a:graphic>
          <a:graphicData uri="http://schemas.openxmlformats.org/drawingml/2006/table">
            <a:tbl>
              <a:tblPr firstRow="1" firstCol="1" bandRow="1">
                <a:tableStyleId>{5C22544A-7EE6-4342-B048-85BDC9FD1C3A}</a:tableStyleId>
              </a:tblPr>
              <a:tblGrid>
                <a:gridCol w="1720159">
                  <a:extLst>
                    <a:ext uri="{9D8B030D-6E8A-4147-A177-3AD203B41FA5}">
                      <a16:colId xmlns:a16="http://schemas.microsoft.com/office/drawing/2014/main" val="2783204599"/>
                    </a:ext>
                  </a:extLst>
                </a:gridCol>
                <a:gridCol w="1689237">
                  <a:extLst>
                    <a:ext uri="{9D8B030D-6E8A-4147-A177-3AD203B41FA5}">
                      <a16:colId xmlns:a16="http://schemas.microsoft.com/office/drawing/2014/main" val="3269449204"/>
                    </a:ext>
                  </a:extLst>
                </a:gridCol>
                <a:gridCol w="1785437">
                  <a:extLst>
                    <a:ext uri="{9D8B030D-6E8A-4147-A177-3AD203B41FA5}">
                      <a16:colId xmlns:a16="http://schemas.microsoft.com/office/drawing/2014/main" val="4091837586"/>
                    </a:ext>
                  </a:extLst>
                </a:gridCol>
                <a:gridCol w="2305378">
                  <a:extLst>
                    <a:ext uri="{9D8B030D-6E8A-4147-A177-3AD203B41FA5}">
                      <a16:colId xmlns:a16="http://schemas.microsoft.com/office/drawing/2014/main" val="536034725"/>
                    </a:ext>
                  </a:extLst>
                </a:gridCol>
                <a:gridCol w="2409597">
                  <a:extLst>
                    <a:ext uri="{9D8B030D-6E8A-4147-A177-3AD203B41FA5}">
                      <a16:colId xmlns:a16="http://schemas.microsoft.com/office/drawing/2014/main" val="1641692484"/>
                    </a:ext>
                  </a:extLst>
                </a:gridCol>
              </a:tblGrid>
              <a:tr h="350589">
                <a:tc gridSpan="5">
                  <a:txBody>
                    <a:bodyPr/>
                    <a:lstStyle/>
                    <a:p>
                      <a:pPr algn="ctr">
                        <a:lnSpc>
                          <a:spcPct val="107000"/>
                        </a:lnSpc>
                        <a:spcAft>
                          <a:spcPts val="0"/>
                        </a:spcAft>
                      </a:pPr>
                      <a:r>
                        <a:rPr lang="en-GB" sz="2000" dirty="0" smtClean="0">
                          <a:effectLst/>
                          <a:latin typeface="Calibri" panose="020F0502020204030204" pitchFamily="34" charset="0"/>
                          <a:cs typeface="Calibri" panose="020F0502020204030204" pitchFamily="34" charset="0"/>
                        </a:rPr>
                        <a:t> </a:t>
                      </a:r>
                      <a:r>
                        <a:rPr lang="hu-HU" sz="2000" dirty="0" smtClean="0">
                          <a:effectLst/>
                          <a:latin typeface="Calibri" panose="020F0502020204030204" pitchFamily="34" charset="0"/>
                          <a:cs typeface="Calibri" panose="020F0502020204030204" pitchFamily="34" charset="0"/>
                        </a:rPr>
                        <a:t>Egyes </a:t>
                      </a:r>
                      <a:r>
                        <a:rPr lang="hu-HU" sz="2000" dirty="0">
                          <a:effectLst/>
                          <a:latin typeface="Calibri" panose="020F0502020204030204" pitchFamily="34" charset="0"/>
                          <a:cs typeface="Calibri" panose="020F0502020204030204" pitchFamily="34" charset="0"/>
                        </a:rPr>
                        <a:t>gyümölcsfajok kritikus </a:t>
                      </a:r>
                      <a:r>
                        <a:rPr lang="hu-HU" sz="2000" dirty="0" err="1">
                          <a:effectLst/>
                          <a:latin typeface="Calibri" panose="020F0502020204030204" pitchFamily="34" charset="0"/>
                          <a:cs typeface="Calibri" panose="020F0502020204030204" pitchFamily="34" charset="0"/>
                        </a:rPr>
                        <a:t>hömérsékleti</a:t>
                      </a:r>
                      <a:r>
                        <a:rPr lang="hu-HU" sz="2000" dirty="0">
                          <a:effectLst/>
                          <a:latin typeface="Calibri" panose="020F0502020204030204" pitchFamily="34" charset="0"/>
                          <a:cs typeface="Calibri" panose="020F0502020204030204" pitchFamily="34" charset="0"/>
                        </a:rPr>
                        <a:t> értékek a különböző </a:t>
                      </a:r>
                      <a:r>
                        <a:rPr lang="hu-HU" sz="2000" dirty="0" err="1">
                          <a:effectLst/>
                          <a:latin typeface="Calibri" panose="020F0502020204030204" pitchFamily="34" charset="0"/>
                          <a:cs typeface="Calibri" panose="020F0502020204030204" pitchFamily="34" charset="0"/>
                        </a:rPr>
                        <a:t>fenofázisokban</a:t>
                      </a:r>
                      <a:endParaRPr lang="hu-HU" sz="20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b"/>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extLst>
                  <a:ext uri="{0D108BD9-81ED-4DB2-BD59-A6C34878D82A}">
                    <a16:rowId xmlns:a16="http://schemas.microsoft.com/office/drawing/2014/main" val="2212010679"/>
                  </a:ext>
                </a:extLst>
              </a:tr>
              <a:tr h="701174">
                <a:tc>
                  <a:txBody>
                    <a:bodyPr/>
                    <a:lstStyle/>
                    <a:p>
                      <a:pPr algn="ctr">
                        <a:lnSpc>
                          <a:spcPct val="107000"/>
                        </a:lnSpc>
                        <a:spcAft>
                          <a:spcPts val="0"/>
                        </a:spcAft>
                      </a:pPr>
                      <a:r>
                        <a:rPr lang="hu-HU" sz="2000" dirty="0">
                          <a:effectLst/>
                          <a:latin typeface="Calibri" panose="020F0502020204030204" pitchFamily="34" charset="0"/>
                          <a:cs typeface="Calibri" panose="020F0502020204030204" pitchFamily="34" charset="0"/>
                        </a:rPr>
                        <a:t>Faj</a:t>
                      </a:r>
                      <a:endParaRPr lang="hu-HU" sz="20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b"/>
                </a:tc>
                <a:tc>
                  <a:txBody>
                    <a:bodyPr/>
                    <a:lstStyle/>
                    <a:p>
                      <a:pPr algn="ctr">
                        <a:lnSpc>
                          <a:spcPct val="107000"/>
                        </a:lnSpc>
                        <a:spcAft>
                          <a:spcPts val="0"/>
                        </a:spcAft>
                      </a:pPr>
                      <a:r>
                        <a:rPr lang="hu-HU" sz="2000" dirty="0">
                          <a:effectLst/>
                          <a:latin typeface="Calibri" panose="020F0502020204030204" pitchFamily="34" charset="0"/>
                          <a:cs typeface="Calibri" panose="020F0502020204030204" pitchFamily="34" charset="0"/>
                        </a:rPr>
                        <a:t>Bimbó</a:t>
                      </a:r>
                      <a:endParaRPr lang="hu-HU" sz="20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b"/>
                </a:tc>
                <a:tc>
                  <a:txBody>
                    <a:bodyPr/>
                    <a:lstStyle/>
                    <a:p>
                      <a:pPr algn="ctr">
                        <a:lnSpc>
                          <a:spcPct val="107000"/>
                        </a:lnSpc>
                        <a:spcAft>
                          <a:spcPts val="0"/>
                        </a:spcAft>
                      </a:pPr>
                      <a:r>
                        <a:rPr lang="hu-HU" sz="2000">
                          <a:effectLst/>
                          <a:latin typeface="Calibri" panose="020F0502020204030204" pitchFamily="34" charset="0"/>
                          <a:cs typeface="Calibri" panose="020F0502020204030204" pitchFamily="34" charset="0"/>
                        </a:rPr>
                        <a:t>Teljes virágzás</a:t>
                      </a:r>
                      <a:endParaRPr lang="hu-HU" sz="20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b"/>
                </a:tc>
                <a:tc>
                  <a:txBody>
                    <a:bodyPr/>
                    <a:lstStyle/>
                    <a:p>
                      <a:pPr algn="ctr">
                        <a:lnSpc>
                          <a:spcPct val="107000"/>
                        </a:lnSpc>
                        <a:spcAft>
                          <a:spcPts val="0"/>
                        </a:spcAft>
                      </a:pPr>
                      <a:r>
                        <a:rPr lang="hu-HU" sz="2000">
                          <a:effectLst/>
                          <a:latin typeface="Calibri" panose="020F0502020204030204" pitchFamily="34" charset="0"/>
                          <a:cs typeface="Calibri" panose="020F0502020204030204" pitchFamily="34" charset="0"/>
                        </a:rPr>
                        <a:t>Termés kezdemény</a:t>
                      </a:r>
                      <a:endParaRPr lang="hu-HU" sz="20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b"/>
                </a:tc>
                <a:tc>
                  <a:txBody>
                    <a:bodyPr/>
                    <a:lstStyle/>
                    <a:p>
                      <a:pPr algn="ctr">
                        <a:lnSpc>
                          <a:spcPct val="107000"/>
                        </a:lnSpc>
                        <a:spcAft>
                          <a:spcPts val="0"/>
                        </a:spcAft>
                      </a:pPr>
                      <a:r>
                        <a:rPr lang="hu-HU" sz="2000" dirty="0" err="1">
                          <a:effectLst/>
                          <a:latin typeface="Calibri" panose="020F0502020204030204" pitchFamily="34" charset="0"/>
                          <a:cs typeface="Calibri" panose="020F0502020204030204" pitchFamily="34" charset="0"/>
                        </a:rPr>
                        <a:t>Egyébb</a:t>
                      </a:r>
                      <a:r>
                        <a:rPr lang="hu-HU" sz="2000" dirty="0">
                          <a:effectLst/>
                          <a:latin typeface="Calibri" panose="020F0502020204030204" pitchFamily="34" charset="0"/>
                          <a:cs typeface="Calibri" panose="020F0502020204030204" pitchFamily="34" charset="0"/>
                        </a:rPr>
                        <a:t> vegetációs időben</a:t>
                      </a:r>
                      <a:endParaRPr lang="hu-HU" sz="20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b"/>
                </a:tc>
                <a:extLst>
                  <a:ext uri="{0D108BD9-81ED-4DB2-BD59-A6C34878D82A}">
                    <a16:rowId xmlns:a16="http://schemas.microsoft.com/office/drawing/2014/main" val="2531957976"/>
                  </a:ext>
                </a:extLst>
              </a:tr>
              <a:tr h="350589">
                <a:tc>
                  <a:txBody>
                    <a:bodyPr/>
                    <a:lstStyle/>
                    <a:p>
                      <a:pPr>
                        <a:lnSpc>
                          <a:spcPct val="107000"/>
                        </a:lnSpc>
                        <a:spcAft>
                          <a:spcPts val="0"/>
                        </a:spcAft>
                      </a:pPr>
                      <a:r>
                        <a:rPr lang="hu-HU" sz="2000">
                          <a:effectLst/>
                          <a:latin typeface="Calibri" panose="020F0502020204030204" pitchFamily="34" charset="0"/>
                          <a:cs typeface="Calibri" panose="020F0502020204030204" pitchFamily="34" charset="0"/>
                        </a:rPr>
                        <a:t>Alma</a:t>
                      </a:r>
                      <a:endParaRPr lang="hu-HU" sz="20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b"/>
                </a:tc>
                <a:tc>
                  <a:txBody>
                    <a:bodyPr/>
                    <a:lstStyle/>
                    <a:p>
                      <a:pPr algn="ctr">
                        <a:lnSpc>
                          <a:spcPct val="107000"/>
                        </a:lnSpc>
                        <a:spcAft>
                          <a:spcPts val="0"/>
                        </a:spcAft>
                      </a:pPr>
                      <a:r>
                        <a:rPr lang="hu-HU" sz="2000" dirty="0">
                          <a:effectLst/>
                          <a:latin typeface="Calibri" panose="020F0502020204030204" pitchFamily="34" charset="0"/>
                          <a:cs typeface="Calibri" panose="020F0502020204030204" pitchFamily="34" charset="0"/>
                        </a:rPr>
                        <a:t>-2,8 -   -3,9</a:t>
                      </a:r>
                      <a:endParaRPr lang="hu-HU" sz="20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b"/>
                </a:tc>
                <a:tc>
                  <a:txBody>
                    <a:bodyPr/>
                    <a:lstStyle/>
                    <a:p>
                      <a:pPr algn="ctr">
                        <a:lnSpc>
                          <a:spcPct val="107000"/>
                        </a:lnSpc>
                        <a:spcAft>
                          <a:spcPts val="0"/>
                        </a:spcAft>
                      </a:pPr>
                      <a:r>
                        <a:rPr lang="hu-HU" sz="2000">
                          <a:effectLst/>
                          <a:latin typeface="Calibri" panose="020F0502020204030204" pitchFamily="34" charset="0"/>
                          <a:cs typeface="Calibri" panose="020F0502020204030204" pitchFamily="34" charset="0"/>
                        </a:rPr>
                        <a:t>-1,7  -   -2,5</a:t>
                      </a:r>
                      <a:endParaRPr lang="hu-HU" sz="20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b"/>
                </a:tc>
                <a:tc>
                  <a:txBody>
                    <a:bodyPr/>
                    <a:lstStyle/>
                    <a:p>
                      <a:pPr algn="ctr">
                        <a:lnSpc>
                          <a:spcPct val="107000"/>
                        </a:lnSpc>
                        <a:spcAft>
                          <a:spcPts val="0"/>
                        </a:spcAft>
                      </a:pPr>
                      <a:r>
                        <a:rPr lang="hu-HU" sz="2000">
                          <a:effectLst/>
                          <a:latin typeface="Calibri" panose="020F0502020204030204" pitchFamily="34" charset="0"/>
                          <a:cs typeface="Calibri" panose="020F0502020204030204" pitchFamily="34" charset="0"/>
                        </a:rPr>
                        <a:t>-1,1  -   -2,7</a:t>
                      </a:r>
                      <a:endParaRPr lang="hu-HU" sz="20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b"/>
                </a:tc>
                <a:tc>
                  <a:txBody>
                    <a:bodyPr/>
                    <a:lstStyle/>
                    <a:p>
                      <a:pPr algn="ctr">
                        <a:lnSpc>
                          <a:spcPct val="107000"/>
                        </a:lnSpc>
                        <a:spcAft>
                          <a:spcPts val="0"/>
                        </a:spcAft>
                      </a:pPr>
                      <a:r>
                        <a:rPr lang="hu-HU" sz="2000">
                          <a:effectLst/>
                          <a:latin typeface="Calibri" panose="020F0502020204030204" pitchFamily="34" charset="0"/>
                          <a:cs typeface="Calibri" panose="020F0502020204030204" pitchFamily="34" charset="0"/>
                        </a:rPr>
                        <a:t>-3,3</a:t>
                      </a:r>
                      <a:endParaRPr lang="hu-HU" sz="20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b"/>
                </a:tc>
                <a:extLst>
                  <a:ext uri="{0D108BD9-81ED-4DB2-BD59-A6C34878D82A}">
                    <a16:rowId xmlns:a16="http://schemas.microsoft.com/office/drawing/2014/main" val="2728128418"/>
                  </a:ext>
                </a:extLst>
              </a:tr>
              <a:tr h="350589">
                <a:tc>
                  <a:txBody>
                    <a:bodyPr/>
                    <a:lstStyle/>
                    <a:p>
                      <a:pPr>
                        <a:lnSpc>
                          <a:spcPct val="107000"/>
                        </a:lnSpc>
                        <a:spcAft>
                          <a:spcPts val="0"/>
                        </a:spcAft>
                      </a:pPr>
                      <a:r>
                        <a:rPr lang="hu-HU" sz="2000">
                          <a:effectLst/>
                          <a:latin typeface="Calibri" panose="020F0502020204030204" pitchFamily="34" charset="0"/>
                          <a:cs typeface="Calibri" panose="020F0502020204030204" pitchFamily="34" charset="0"/>
                        </a:rPr>
                        <a:t>Körte</a:t>
                      </a:r>
                      <a:endParaRPr lang="hu-HU" sz="20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b"/>
                </a:tc>
                <a:tc>
                  <a:txBody>
                    <a:bodyPr/>
                    <a:lstStyle/>
                    <a:p>
                      <a:pPr algn="ctr">
                        <a:lnSpc>
                          <a:spcPct val="107000"/>
                        </a:lnSpc>
                        <a:spcAft>
                          <a:spcPts val="0"/>
                        </a:spcAft>
                      </a:pPr>
                      <a:r>
                        <a:rPr lang="hu-HU" sz="2000" dirty="0">
                          <a:effectLst/>
                          <a:latin typeface="Calibri" panose="020F0502020204030204" pitchFamily="34" charset="0"/>
                          <a:cs typeface="Calibri" panose="020F0502020204030204" pitchFamily="34" charset="0"/>
                        </a:rPr>
                        <a:t>-1,7 -   -3,9</a:t>
                      </a:r>
                      <a:endParaRPr lang="hu-HU" sz="20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b"/>
                </a:tc>
                <a:tc>
                  <a:txBody>
                    <a:bodyPr/>
                    <a:lstStyle/>
                    <a:p>
                      <a:pPr algn="ctr">
                        <a:lnSpc>
                          <a:spcPct val="107000"/>
                        </a:lnSpc>
                        <a:spcAft>
                          <a:spcPts val="0"/>
                        </a:spcAft>
                      </a:pPr>
                      <a:r>
                        <a:rPr lang="hu-HU" sz="2000">
                          <a:effectLst/>
                          <a:latin typeface="Calibri" panose="020F0502020204030204" pitchFamily="34" charset="0"/>
                          <a:cs typeface="Calibri" panose="020F0502020204030204" pitchFamily="34" charset="0"/>
                        </a:rPr>
                        <a:t>-1,7 -    -2,5</a:t>
                      </a:r>
                      <a:endParaRPr lang="hu-HU" sz="20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b"/>
                </a:tc>
                <a:tc>
                  <a:txBody>
                    <a:bodyPr/>
                    <a:lstStyle/>
                    <a:p>
                      <a:pPr algn="ctr">
                        <a:lnSpc>
                          <a:spcPct val="107000"/>
                        </a:lnSpc>
                        <a:spcAft>
                          <a:spcPts val="0"/>
                        </a:spcAft>
                      </a:pPr>
                      <a:r>
                        <a:rPr lang="hu-HU" sz="2000">
                          <a:effectLst/>
                          <a:latin typeface="Calibri" panose="020F0502020204030204" pitchFamily="34" charset="0"/>
                          <a:cs typeface="Calibri" panose="020F0502020204030204" pitchFamily="34" charset="0"/>
                        </a:rPr>
                        <a:t>-1,1 -    -2,2</a:t>
                      </a:r>
                      <a:endParaRPr lang="hu-HU" sz="20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b"/>
                </a:tc>
                <a:tc>
                  <a:txBody>
                    <a:bodyPr/>
                    <a:lstStyle/>
                    <a:p>
                      <a:pPr algn="ctr">
                        <a:lnSpc>
                          <a:spcPct val="107000"/>
                        </a:lnSpc>
                        <a:spcAft>
                          <a:spcPts val="0"/>
                        </a:spcAft>
                      </a:pPr>
                      <a:r>
                        <a:rPr lang="hu-HU" sz="2000">
                          <a:effectLst/>
                          <a:latin typeface="Calibri" panose="020F0502020204030204" pitchFamily="34" charset="0"/>
                          <a:cs typeface="Calibri" panose="020F0502020204030204" pitchFamily="34" charset="0"/>
                        </a:rPr>
                        <a:t>-2,2</a:t>
                      </a:r>
                      <a:endParaRPr lang="hu-HU" sz="20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b"/>
                </a:tc>
                <a:extLst>
                  <a:ext uri="{0D108BD9-81ED-4DB2-BD59-A6C34878D82A}">
                    <a16:rowId xmlns:a16="http://schemas.microsoft.com/office/drawing/2014/main" val="2262703916"/>
                  </a:ext>
                </a:extLst>
              </a:tr>
              <a:tr h="350589">
                <a:tc>
                  <a:txBody>
                    <a:bodyPr/>
                    <a:lstStyle/>
                    <a:p>
                      <a:pPr>
                        <a:lnSpc>
                          <a:spcPct val="107000"/>
                        </a:lnSpc>
                        <a:spcAft>
                          <a:spcPts val="0"/>
                        </a:spcAft>
                      </a:pPr>
                      <a:r>
                        <a:rPr lang="hu-HU" sz="2000">
                          <a:effectLst/>
                          <a:latin typeface="Calibri" panose="020F0502020204030204" pitchFamily="34" charset="0"/>
                          <a:cs typeface="Calibri" panose="020F0502020204030204" pitchFamily="34" charset="0"/>
                        </a:rPr>
                        <a:t>Cseresznye</a:t>
                      </a:r>
                      <a:endParaRPr lang="hu-HU" sz="20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b"/>
                </a:tc>
                <a:tc>
                  <a:txBody>
                    <a:bodyPr/>
                    <a:lstStyle/>
                    <a:p>
                      <a:pPr algn="ctr">
                        <a:lnSpc>
                          <a:spcPct val="107000"/>
                        </a:lnSpc>
                        <a:spcAft>
                          <a:spcPts val="0"/>
                        </a:spcAft>
                      </a:pPr>
                      <a:r>
                        <a:rPr lang="hu-HU" sz="2000" dirty="0">
                          <a:effectLst/>
                          <a:latin typeface="Calibri" panose="020F0502020204030204" pitchFamily="34" charset="0"/>
                          <a:cs typeface="Calibri" panose="020F0502020204030204" pitchFamily="34" charset="0"/>
                        </a:rPr>
                        <a:t>-1,7 -   -5,6</a:t>
                      </a:r>
                      <a:endParaRPr lang="hu-HU" sz="20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b"/>
                </a:tc>
                <a:tc>
                  <a:txBody>
                    <a:bodyPr/>
                    <a:lstStyle/>
                    <a:p>
                      <a:pPr algn="ctr">
                        <a:lnSpc>
                          <a:spcPct val="107000"/>
                        </a:lnSpc>
                        <a:spcAft>
                          <a:spcPts val="0"/>
                        </a:spcAft>
                      </a:pPr>
                      <a:r>
                        <a:rPr lang="hu-HU" sz="2000">
                          <a:effectLst/>
                          <a:latin typeface="Calibri" panose="020F0502020204030204" pitchFamily="34" charset="0"/>
                          <a:cs typeface="Calibri" panose="020F0502020204030204" pitchFamily="34" charset="0"/>
                        </a:rPr>
                        <a:t>-0,6 -   -2,8</a:t>
                      </a:r>
                      <a:endParaRPr lang="hu-HU" sz="20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b"/>
                </a:tc>
                <a:tc>
                  <a:txBody>
                    <a:bodyPr/>
                    <a:lstStyle/>
                    <a:p>
                      <a:pPr algn="ctr">
                        <a:lnSpc>
                          <a:spcPct val="107000"/>
                        </a:lnSpc>
                        <a:spcAft>
                          <a:spcPts val="0"/>
                        </a:spcAft>
                      </a:pPr>
                      <a:r>
                        <a:rPr lang="hu-HU" sz="2000">
                          <a:effectLst/>
                          <a:latin typeface="Calibri" panose="020F0502020204030204" pitchFamily="34" charset="0"/>
                          <a:cs typeface="Calibri" panose="020F0502020204030204" pitchFamily="34" charset="0"/>
                        </a:rPr>
                        <a:t>-1,1 -    -2,2</a:t>
                      </a:r>
                      <a:endParaRPr lang="hu-HU" sz="20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b"/>
                </a:tc>
                <a:tc>
                  <a:txBody>
                    <a:bodyPr/>
                    <a:lstStyle/>
                    <a:p>
                      <a:pPr algn="ctr">
                        <a:lnSpc>
                          <a:spcPct val="107000"/>
                        </a:lnSpc>
                        <a:spcAft>
                          <a:spcPts val="0"/>
                        </a:spcAft>
                      </a:pPr>
                      <a:r>
                        <a:rPr lang="hu-HU" sz="2000">
                          <a:effectLst/>
                          <a:latin typeface="Calibri" panose="020F0502020204030204" pitchFamily="34" charset="0"/>
                          <a:cs typeface="Calibri" panose="020F0502020204030204" pitchFamily="34" charset="0"/>
                        </a:rPr>
                        <a:t>-</a:t>
                      </a:r>
                      <a:endParaRPr lang="hu-HU" sz="20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b"/>
                </a:tc>
                <a:extLst>
                  <a:ext uri="{0D108BD9-81ED-4DB2-BD59-A6C34878D82A}">
                    <a16:rowId xmlns:a16="http://schemas.microsoft.com/office/drawing/2014/main" val="821035168"/>
                  </a:ext>
                </a:extLst>
              </a:tr>
              <a:tr h="350589">
                <a:tc>
                  <a:txBody>
                    <a:bodyPr/>
                    <a:lstStyle/>
                    <a:p>
                      <a:pPr>
                        <a:lnSpc>
                          <a:spcPct val="107000"/>
                        </a:lnSpc>
                        <a:spcAft>
                          <a:spcPts val="0"/>
                        </a:spcAft>
                      </a:pPr>
                      <a:r>
                        <a:rPr lang="hu-HU" sz="2000">
                          <a:effectLst/>
                          <a:latin typeface="Calibri" panose="020F0502020204030204" pitchFamily="34" charset="0"/>
                          <a:cs typeface="Calibri" panose="020F0502020204030204" pitchFamily="34" charset="0"/>
                        </a:rPr>
                        <a:t>Szilva</a:t>
                      </a:r>
                      <a:endParaRPr lang="hu-HU" sz="20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b"/>
                </a:tc>
                <a:tc>
                  <a:txBody>
                    <a:bodyPr/>
                    <a:lstStyle/>
                    <a:p>
                      <a:pPr algn="ctr">
                        <a:lnSpc>
                          <a:spcPct val="107000"/>
                        </a:lnSpc>
                        <a:spcAft>
                          <a:spcPts val="0"/>
                        </a:spcAft>
                      </a:pPr>
                      <a:r>
                        <a:rPr lang="hu-HU" sz="2000" dirty="0">
                          <a:effectLst/>
                          <a:latin typeface="Calibri" panose="020F0502020204030204" pitchFamily="34" charset="0"/>
                          <a:cs typeface="Calibri" panose="020F0502020204030204" pitchFamily="34" charset="0"/>
                        </a:rPr>
                        <a:t>-1,1 -   -5,6</a:t>
                      </a:r>
                      <a:endParaRPr lang="hu-HU" sz="20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b"/>
                </a:tc>
                <a:tc>
                  <a:txBody>
                    <a:bodyPr/>
                    <a:lstStyle/>
                    <a:p>
                      <a:pPr algn="ctr">
                        <a:lnSpc>
                          <a:spcPct val="107000"/>
                        </a:lnSpc>
                        <a:spcAft>
                          <a:spcPts val="0"/>
                        </a:spcAft>
                      </a:pPr>
                      <a:r>
                        <a:rPr lang="hu-HU" sz="2000">
                          <a:effectLst/>
                          <a:latin typeface="Calibri" panose="020F0502020204030204" pitchFamily="34" charset="0"/>
                          <a:cs typeface="Calibri" panose="020F0502020204030204" pitchFamily="34" charset="0"/>
                        </a:rPr>
                        <a:t>-0,6 -   -3,0</a:t>
                      </a:r>
                      <a:endParaRPr lang="hu-HU" sz="20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b"/>
                </a:tc>
                <a:tc>
                  <a:txBody>
                    <a:bodyPr/>
                    <a:lstStyle/>
                    <a:p>
                      <a:pPr algn="ctr">
                        <a:lnSpc>
                          <a:spcPct val="107000"/>
                        </a:lnSpc>
                        <a:spcAft>
                          <a:spcPts val="0"/>
                        </a:spcAft>
                      </a:pPr>
                      <a:r>
                        <a:rPr lang="hu-HU" sz="2000">
                          <a:effectLst/>
                          <a:latin typeface="Calibri" panose="020F0502020204030204" pitchFamily="34" charset="0"/>
                          <a:cs typeface="Calibri" panose="020F0502020204030204" pitchFamily="34" charset="0"/>
                        </a:rPr>
                        <a:t>-0,6 -   -2,2</a:t>
                      </a:r>
                      <a:endParaRPr lang="hu-HU" sz="20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b"/>
                </a:tc>
                <a:tc>
                  <a:txBody>
                    <a:bodyPr/>
                    <a:lstStyle/>
                    <a:p>
                      <a:pPr algn="ctr">
                        <a:lnSpc>
                          <a:spcPct val="107000"/>
                        </a:lnSpc>
                        <a:spcAft>
                          <a:spcPts val="0"/>
                        </a:spcAft>
                      </a:pPr>
                      <a:r>
                        <a:rPr lang="hu-HU" sz="2000">
                          <a:effectLst/>
                          <a:latin typeface="Calibri" panose="020F0502020204030204" pitchFamily="34" charset="0"/>
                          <a:cs typeface="Calibri" panose="020F0502020204030204" pitchFamily="34" charset="0"/>
                        </a:rPr>
                        <a:t>-1,6</a:t>
                      </a:r>
                      <a:endParaRPr lang="hu-HU" sz="20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b"/>
                </a:tc>
                <a:extLst>
                  <a:ext uri="{0D108BD9-81ED-4DB2-BD59-A6C34878D82A}">
                    <a16:rowId xmlns:a16="http://schemas.microsoft.com/office/drawing/2014/main" val="2077692294"/>
                  </a:ext>
                </a:extLst>
              </a:tr>
              <a:tr h="350589">
                <a:tc>
                  <a:txBody>
                    <a:bodyPr/>
                    <a:lstStyle/>
                    <a:p>
                      <a:pPr>
                        <a:lnSpc>
                          <a:spcPct val="107000"/>
                        </a:lnSpc>
                        <a:spcAft>
                          <a:spcPts val="0"/>
                        </a:spcAft>
                      </a:pPr>
                      <a:r>
                        <a:rPr lang="hu-HU" sz="2000">
                          <a:effectLst/>
                          <a:latin typeface="Calibri" panose="020F0502020204030204" pitchFamily="34" charset="0"/>
                          <a:cs typeface="Calibri" panose="020F0502020204030204" pitchFamily="34" charset="0"/>
                        </a:rPr>
                        <a:t>Kajszi</a:t>
                      </a:r>
                      <a:endParaRPr lang="hu-HU" sz="20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b"/>
                </a:tc>
                <a:tc>
                  <a:txBody>
                    <a:bodyPr/>
                    <a:lstStyle/>
                    <a:p>
                      <a:pPr algn="ctr">
                        <a:lnSpc>
                          <a:spcPct val="107000"/>
                        </a:lnSpc>
                        <a:spcAft>
                          <a:spcPts val="0"/>
                        </a:spcAft>
                      </a:pPr>
                      <a:r>
                        <a:rPr lang="hu-HU" sz="2000" dirty="0">
                          <a:effectLst/>
                          <a:latin typeface="Calibri" panose="020F0502020204030204" pitchFamily="34" charset="0"/>
                          <a:cs typeface="Calibri" panose="020F0502020204030204" pitchFamily="34" charset="0"/>
                        </a:rPr>
                        <a:t>-1,1 -   -5,6</a:t>
                      </a:r>
                      <a:endParaRPr lang="hu-HU" sz="20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b"/>
                </a:tc>
                <a:tc>
                  <a:txBody>
                    <a:bodyPr/>
                    <a:lstStyle/>
                    <a:p>
                      <a:pPr algn="ctr">
                        <a:lnSpc>
                          <a:spcPct val="107000"/>
                        </a:lnSpc>
                        <a:spcAft>
                          <a:spcPts val="0"/>
                        </a:spcAft>
                      </a:pPr>
                      <a:r>
                        <a:rPr lang="hu-HU" sz="2000">
                          <a:effectLst/>
                          <a:latin typeface="Calibri" panose="020F0502020204030204" pitchFamily="34" charset="0"/>
                          <a:cs typeface="Calibri" panose="020F0502020204030204" pitchFamily="34" charset="0"/>
                        </a:rPr>
                        <a:t>-0,6 -   -2,2</a:t>
                      </a:r>
                      <a:endParaRPr lang="hu-HU" sz="20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b"/>
                </a:tc>
                <a:tc>
                  <a:txBody>
                    <a:bodyPr/>
                    <a:lstStyle/>
                    <a:p>
                      <a:pPr algn="ctr">
                        <a:lnSpc>
                          <a:spcPct val="107000"/>
                        </a:lnSpc>
                        <a:spcAft>
                          <a:spcPts val="0"/>
                        </a:spcAft>
                      </a:pPr>
                      <a:r>
                        <a:rPr lang="hu-HU" sz="2000">
                          <a:effectLst/>
                          <a:latin typeface="Calibri" panose="020F0502020204030204" pitchFamily="34" charset="0"/>
                          <a:cs typeface="Calibri" panose="020F0502020204030204" pitchFamily="34" charset="0"/>
                        </a:rPr>
                        <a:t>-0,6-   -2,2</a:t>
                      </a:r>
                      <a:endParaRPr lang="hu-HU" sz="20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b"/>
                </a:tc>
                <a:tc>
                  <a:txBody>
                    <a:bodyPr/>
                    <a:lstStyle/>
                    <a:p>
                      <a:pPr algn="ctr">
                        <a:lnSpc>
                          <a:spcPct val="107000"/>
                        </a:lnSpc>
                        <a:spcAft>
                          <a:spcPts val="0"/>
                        </a:spcAft>
                      </a:pPr>
                      <a:r>
                        <a:rPr lang="hu-HU" sz="2000">
                          <a:effectLst/>
                          <a:latin typeface="Calibri" panose="020F0502020204030204" pitchFamily="34" charset="0"/>
                          <a:cs typeface="Calibri" panose="020F0502020204030204" pitchFamily="34" charset="0"/>
                        </a:rPr>
                        <a:t>-1,1</a:t>
                      </a:r>
                      <a:endParaRPr lang="hu-HU" sz="20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b"/>
                </a:tc>
                <a:extLst>
                  <a:ext uri="{0D108BD9-81ED-4DB2-BD59-A6C34878D82A}">
                    <a16:rowId xmlns:a16="http://schemas.microsoft.com/office/drawing/2014/main" val="1012036418"/>
                  </a:ext>
                </a:extLst>
              </a:tr>
              <a:tr h="350589">
                <a:tc>
                  <a:txBody>
                    <a:bodyPr/>
                    <a:lstStyle/>
                    <a:p>
                      <a:pPr>
                        <a:lnSpc>
                          <a:spcPct val="107000"/>
                        </a:lnSpc>
                        <a:spcAft>
                          <a:spcPts val="0"/>
                        </a:spcAft>
                      </a:pPr>
                      <a:r>
                        <a:rPr lang="hu-HU" sz="2000">
                          <a:effectLst/>
                          <a:latin typeface="Calibri" panose="020F0502020204030204" pitchFamily="34" charset="0"/>
                          <a:cs typeface="Calibri" panose="020F0502020204030204" pitchFamily="34" charset="0"/>
                        </a:rPr>
                        <a:t>Őszibarack</a:t>
                      </a:r>
                      <a:endParaRPr lang="hu-HU" sz="20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b"/>
                </a:tc>
                <a:tc>
                  <a:txBody>
                    <a:bodyPr/>
                    <a:lstStyle/>
                    <a:p>
                      <a:pPr algn="ctr">
                        <a:lnSpc>
                          <a:spcPct val="107000"/>
                        </a:lnSpc>
                        <a:spcAft>
                          <a:spcPts val="0"/>
                        </a:spcAft>
                      </a:pPr>
                      <a:r>
                        <a:rPr lang="hu-HU" sz="2000" dirty="0">
                          <a:effectLst/>
                          <a:latin typeface="Calibri" panose="020F0502020204030204" pitchFamily="34" charset="0"/>
                          <a:cs typeface="Calibri" panose="020F0502020204030204" pitchFamily="34" charset="0"/>
                        </a:rPr>
                        <a:t>-1,7 -   -6,7</a:t>
                      </a:r>
                      <a:endParaRPr lang="hu-HU" sz="20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b"/>
                </a:tc>
                <a:tc>
                  <a:txBody>
                    <a:bodyPr/>
                    <a:lstStyle/>
                    <a:p>
                      <a:pPr algn="ctr">
                        <a:lnSpc>
                          <a:spcPct val="107000"/>
                        </a:lnSpc>
                        <a:spcAft>
                          <a:spcPts val="0"/>
                        </a:spcAft>
                      </a:pPr>
                      <a:r>
                        <a:rPr lang="hu-HU" sz="2000" dirty="0">
                          <a:effectLst/>
                          <a:latin typeface="Calibri" panose="020F0502020204030204" pitchFamily="34" charset="0"/>
                          <a:cs typeface="Calibri" panose="020F0502020204030204" pitchFamily="34" charset="0"/>
                        </a:rPr>
                        <a:t>-1,1 -   -3,9</a:t>
                      </a:r>
                      <a:endParaRPr lang="hu-HU" sz="20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b"/>
                </a:tc>
                <a:tc>
                  <a:txBody>
                    <a:bodyPr/>
                    <a:lstStyle/>
                    <a:p>
                      <a:pPr algn="ctr">
                        <a:lnSpc>
                          <a:spcPct val="107000"/>
                        </a:lnSpc>
                        <a:spcAft>
                          <a:spcPts val="0"/>
                        </a:spcAft>
                      </a:pPr>
                      <a:r>
                        <a:rPr lang="hu-HU" sz="2000">
                          <a:effectLst/>
                          <a:latin typeface="Calibri" panose="020F0502020204030204" pitchFamily="34" charset="0"/>
                          <a:cs typeface="Calibri" panose="020F0502020204030204" pitchFamily="34" charset="0"/>
                        </a:rPr>
                        <a:t>-1,1 -   -2,8</a:t>
                      </a:r>
                      <a:endParaRPr lang="hu-HU" sz="20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b"/>
                </a:tc>
                <a:tc>
                  <a:txBody>
                    <a:bodyPr/>
                    <a:lstStyle/>
                    <a:p>
                      <a:pPr algn="ctr">
                        <a:lnSpc>
                          <a:spcPct val="107000"/>
                        </a:lnSpc>
                        <a:spcAft>
                          <a:spcPts val="0"/>
                        </a:spcAft>
                      </a:pPr>
                      <a:r>
                        <a:rPr lang="hu-HU" sz="2000">
                          <a:effectLst/>
                          <a:latin typeface="Calibri" panose="020F0502020204030204" pitchFamily="34" charset="0"/>
                          <a:cs typeface="Calibri" panose="020F0502020204030204" pitchFamily="34" charset="0"/>
                        </a:rPr>
                        <a:t>-1,7</a:t>
                      </a:r>
                      <a:endParaRPr lang="hu-HU" sz="20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b"/>
                </a:tc>
                <a:extLst>
                  <a:ext uri="{0D108BD9-81ED-4DB2-BD59-A6C34878D82A}">
                    <a16:rowId xmlns:a16="http://schemas.microsoft.com/office/drawing/2014/main" val="3401214758"/>
                  </a:ext>
                </a:extLst>
              </a:tr>
              <a:tr h="350589">
                <a:tc>
                  <a:txBody>
                    <a:bodyPr/>
                    <a:lstStyle/>
                    <a:p>
                      <a:pPr>
                        <a:lnSpc>
                          <a:spcPct val="107000"/>
                        </a:lnSpc>
                        <a:spcAft>
                          <a:spcPts val="0"/>
                        </a:spcAft>
                      </a:pPr>
                      <a:r>
                        <a:rPr lang="hu-HU" sz="2000">
                          <a:effectLst/>
                          <a:latin typeface="Calibri" panose="020F0502020204030204" pitchFamily="34" charset="0"/>
                          <a:cs typeface="Calibri" panose="020F0502020204030204" pitchFamily="34" charset="0"/>
                        </a:rPr>
                        <a:t>Mandula </a:t>
                      </a:r>
                      <a:endParaRPr lang="hu-HU" sz="20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b"/>
                </a:tc>
                <a:tc>
                  <a:txBody>
                    <a:bodyPr/>
                    <a:lstStyle/>
                    <a:p>
                      <a:pPr algn="ctr">
                        <a:lnSpc>
                          <a:spcPct val="107000"/>
                        </a:lnSpc>
                        <a:spcAft>
                          <a:spcPts val="0"/>
                        </a:spcAft>
                      </a:pPr>
                      <a:r>
                        <a:rPr lang="hu-HU" sz="2000">
                          <a:effectLst/>
                          <a:latin typeface="Calibri" panose="020F0502020204030204" pitchFamily="34" charset="0"/>
                          <a:cs typeface="Calibri" panose="020F0502020204030204" pitchFamily="34" charset="0"/>
                        </a:rPr>
                        <a:t>-3,3</a:t>
                      </a:r>
                      <a:endParaRPr lang="hu-HU" sz="20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b"/>
                </a:tc>
                <a:tc>
                  <a:txBody>
                    <a:bodyPr/>
                    <a:lstStyle/>
                    <a:p>
                      <a:pPr algn="ctr">
                        <a:lnSpc>
                          <a:spcPct val="107000"/>
                        </a:lnSpc>
                        <a:spcAft>
                          <a:spcPts val="0"/>
                        </a:spcAft>
                      </a:pPr>
                      <a:r>
                        <a:rPr lang="hu-HU" sz="2000" dirty="0">
                          <a:effectLst/>
                          <a:latin typeface="Calibri" panose="020F0502020204030204" pitchFamily="34" charset="0"/>
                          <a:cs typeface="Calibri" panose="020F0502020204030204" pitchFamily="34" charset="0"/>
                        </a:rPr>
                        <a:t>-2,7</a:t>
                      </a:r>
                      <a:endParaRPr lang="hu-HU" sz="20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b"/>
                </a:tc>
                <a:tc>
                  <a:txBody>
                    <a:bodyPr/>
                    <a:lstStyle/>
                    <a:p>
                      <a:pPr algn="ctr">
                        <a:lnSpc>
                          <a:spcPct val="107000"/>
                        </a:lnSpc>
                        <a:spcAft>
                          <a:spcPts val="0"/>
                        </a:spcAft>
                      </a:pPr>
                      <a:r>
                        <a:rPr lang="hu-HU" sz="2000">
                          <a:effectLst/>
                          <a:latin typeface="Calibri" panose="020F0502020204030204" pitchFamily="34" charset="0"/>
                          <a:cs typeface="Calibri" panose="020F0502020204030204" pitchFamily="34" charset="0"/>
                        </a:rPr>
                        <a:t>-1,1</a:t>
                      </a:r>
                      <a:endParaRPr lang="hu-HU" sz="20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b"/>
                </a:tc>
                <a:tc>
                  <a:txBody>
                    <a:bodyPr/>
                    <a:lstStyle/>
                    <a:p>
                      <a:pPr algn="ctr">
                        <a:lnSpc>
                          <a:spcPct val="107000"/>
                        </a:lnSpc>
                        <a:spcAft>
                          <a:spcPts val="0"/>
                        </a:spcAft>
                      </a:pPr>
                      <a:r>
                        <a:rPr lang="hu-HU" sz="2000">
                          <a:effectLst/>
                          <a:latin typeface="Calibri" panose="020F0502020204030204" pitchFamily="34" charset="0"/>
                          <a:cs typeface="Calibri" panose="020F0502020204030204" pitchFamily="34" charset="0"/>
                        </a:rPr>
                        <a:t>-</a:t>
                      </a:r>
                      <a:endParaRPr lang="hu-HU" sz="20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b"/>
                </a:tc>
                <a:extLst>
                  <a:ext uri="{0D108BD9-81ED-4DB2-BD59-A6C34878D82A}">
                    <a16:rowId xmlns:a16="http://schemas.microsoft.com/office/drawing/2014/main" val="3987811938"/>
                  </a:ext>
                </a:extLst>
              </a:tr>
              <a:tr h="350589">
                <a:tc>
                  <a:txBody>
                    <a:bodyPr/>
                    <a:lstStyle/>
                    <a:p>
                      <a:pPr>
                        <a:lnSpc>
                          <a:spcPct val="107000"/>
                        </a:lnSpc>
                        <a:spcAft>
                          <a:spcPts val="0"/>
                        </a:spcAft>
                      </a:pPr>
                      <a:r>
                        <a:rPr lang="hu-HU" sz="2000">
                          <a:effectLst/>
                          <a:latin typeface="Calibri" panose="020F0502020204030204" pitchFamily="34" charset="0"/>
                          <a:cs typeface="Calibri" panose="020F0502020204030204" pitchFamily="34" charset="0"/>
                        </a:rPr>
                        <a:t>Dió</a:t>
                      </a:r>
                      <a:endParaRPr lang="hu-HU" sz="20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b"/>
                </a:tc>
                <a:tc>
                  <a:txBody>
                    <a:bodyPr/>
                    <a:lstStyle/>
                    <a:p>
                      <a:pPr>
                        <a:lnSpc>
                          <a:spcPct val="107000"/>
                        </a:lnSpc>
                      </a:pPr>
                      <a:endParaRPr lang="hu-HU" sz="2000">
                        <a:effectLst/>
                        <a:latin typeface="Calibri" panose="020F0502020204030204" pitchFamily="34" charset="0"/>
                        <a:cs typeface="Calibri" panose="020F0502020204030204" pitchFamily="34" charset="0"/>
                      </a:endParaRPr>
                    </a:p>
                  </a:txBody>
                  <a:tcPr marL="44450" marR="44450" marT="0" marB="0" anchor="b"/>
                </a:tc>
                <a:tc>
                  <a:txBody>
                    <a:bodyPr/>
                    <a:lstStyle/>
                    <a:p>
                      <a:pPr algn="ctr">
                        <a:lnSpc>
                          <a:spcPct val="107000"/>
                        </a:lnSpc>
                        <a:spcAft>
                          <a:spcPts val="0"/>
                        </a:spcAft>
                      </a:pPr>
                      <a:r>
                        <a:rPr lang="hu-HU" sz="2000" dirty="0">
                          <a:effectLst/>
                          <a:latin typeface="Calibri" panose="020F0502020204030204" pitchFamily="34" charset="0"/>
                          <a:cs typeface="Calibri" panose="020F0502020204030204" pitchFamily="34" charset="0"/>
                        </a:rPr>
                        <a:t>-0,6</a:t>
                      </a:r>
                      <a:endParaRPr lang="hu-HU" sz="20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b"/>
                </a:tc>
                <a:tc>
                  <a:txBody>
                    <a:bodyPr/>
                    <a:lstStyle/>
                    <a:p>
                      <a:pPr algn="ctr">
                        <a:lnSpc>
                          <a:spcPct val="107000"/>
                        </a:lnSpc>
                        <a:spcAft>
                          <a:spcPts val="0"/>
                        </a:spcAft>
                      </a:pPr>
                      <a:r>
                        <a:rPr lang="hu-HU" sz="2000">
                          <a:effectLst/>
                          <a:latin typeface="Calibri" panose="020F0502020204030204" pitchFamily="34" charset="0"/>
                          <a:cs typeface="Calibri" panose="020F0502020204030204" pitchFamily="34" charset="0"/>
                        </a:rPr>
                        <a:t>-0,6</a:t>
                      </a:r>
                      <a:endParaRPr lang="hu-HU" sz="20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b"/>
                </a:tc>
                <a:tc>
                  <a:txBody>
                    <a:bodyPr/>
                    <a:lstStyle/>
                    <a:p>
                      <a:pPr algn="ctr">
                        <a:lnSpc>
                          <a:spcPct val="107000"/>
                        </a:lnSpc>
                        <a:spcAft>
                          <a:spcPts val="0"/>
                        </a:spcAft>
                      </a:pPr>
                      <a:r>
                        <a:rPr lang="hu-HU" sz="2000">
                          <a:effectLst/>
                          <a:latin typeface="Calibri" panose="020F0502020204030204" pitchFamily="34" charset="0"/>
                          <a:cs typeface="Calibri" panose="020F0502020204030204" pitchFamily="34" charset="0"/>
                        </a:rPr>
                        <a:t>-2,2</a:t>
                      </a:r>
                      <a:endParaRPr lang="hu-HU" sz="20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b"/>
                </a:tc>
                <a:extLst>
                  <a:ext uri="{0D108BD9-81ED-4DB2-BD59-A6C34878D82A}">
                    <a16:rowId xmlns:a16="http://schemas.microsoft.com/office/drawing/2014/main" val="907122004"/>
                  </a:ext>
                </a:extLst>
              </a:tr>
              <a:tr h="350589">
                <a:tc>
                  <a:txBody>
                    <a:bodyPr/>
                    <a:lstStyle/>
                    <a:p>
                      <a:pPr>
                        <a:lnSpc>
                          <a:spcPct val="107000"/>
                        </a:lnSpc>
                        <a:spcAft>
                          <a:spcPts val="0"/>
                        </a:spcAft>
                      </a:pPr>
                      <a:r>
                        <a:rPr lang="hu-HU" sz="2000">
                          <a:effectLst/>
                          <a:latin typeface="Calibri" panose="020F0502020204030204" pitchFamily="34" charset="0"/>
                          <a:cs typeface="Calibri" panose="020F0502020204030204" pitchFamily="34" charset="0"/>
                        </a:rPr>
                        <a:t>Szamóca</a:t>
                      </a:r>
                      <a:endParaRPr lang="hu-HU" sz="20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b"/>
                </a:tc>
                <a:tc>
                  <a:txBody>
                    <a:bodyPr/>
                    <a:lstStyle/>
                    <a:p>
                      <a:pPr>
                        <a:lnSpc>
                          <a:spcPct val="107000"/>
                        </a:lnSpc>
                      </a:pPr>
                      <a:endParaRPr lang="hu-HU" sz="2000">
                        <a:effectLst/>
                        <a:latin typeface="Calibri" panose="020F0502020204030204" pitchFamily="34" charset="0"/>
                        <a:cs typeface="Calibri" panose="020F0502020204030204" pitchFamily="34" charset="0"/>
                      </a:endParaRPr>
                    </a:p>
                  </a:txBody>
                  <a:tcPr marL="44450" marR="44450" marT="0" marB="0" anchor="b"/>
                </a:tc>
                <a:tc>
                  <a:txBody>
                    <a:bodyPr/>
                    <a:lstStyle/>
                    <a:p>
                      <a:pPr algn="ctr">
                        <a:lnSpc>
                          <a:spcPct val="107000"/>
                        </a:lnSpc>
                        <a:spcAft>
                          <a:spcPts val="0"/>
                        </a:spcAft>
                      </a:pPr>
                      <a:r>
                        <a:rPr lang="hu-HU" sz="2000" dirty="0">
                          <a:effectLst/>
                          <a:latin typeface="Calibri" panose="020F0502020204030204" pitchFamily="34" charset="0"/>
                          <a:cs typeface="Calibri" panose="020F0502020204030204" pitchFamily="34" charset="0"/>
                        </a:rPr>
                        <a:t>-2,2</a:t>
                      </a:r>
                      <a:endParaRPr lang="hu-HU" sz="20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b"/>
                </a:tc>
                <a:tc>
                  <a:txBody>
                    <a:bodyPr/>
                    <a:lstStyle/>
                    <a:p>
                      <a:pPr algn="ctr">
                        <a:lnSpc>
                          <a:spcPct val="107000"/>
                        </a:lnSpc>
                        <a:spcAft>
                          <a:spcPts val="0"/>
                        </a:spcAft>
                      </a:pPr>
                      <a:r>
                        <a:rPr lang="hu-HU" sz="2000" dirty="0">
                          <a:effectLst/>
                          <a:latin typeface="Calibri" panose="020F0502020204030204" pitchFamily="34" charset="0"/>
                          <a:cs typeface="Calibri" panose="020F0502020204030204" pitchFamily="34" charset="0"/>
                        </a:rPr>
                        <a:t>-2,2</a:t>
                      </a:r>
                      <a:endParaRPr lang="hu-HU" sz="20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b"/>
                </a:tc>
                <a:tc>
                  <a:txBody>
                    <a:bodyPr/>
                    <a:lstStyle/>
                    <a:p>
                      <a:pPr algn="ctr">
                        <a:lnSpc>
                          <a:spcPct val="107000"/>
                        </a:lnSpc>
                        <a:spcAft>
                          <a:spcPts val="0"/>
                        </a:spcAft>
                      </a:pPr>
                      <a:r>
                        <a:rPr lang="hu-HU" sz="2000" dirty="0">
                          <a:effectLst/>
                          <a:latin typeface="Calibri" panose="020F0502020204030204" pitchFamily="34" charset="0"/>
                          <a:cs typeface="Calibri" panose="020F0502020204030204" pitchFamily="34" charset="0"/>
                        </a:rPr>
                        <a:t>-1,1</a:t>
                      </a:r>
                      <a:endParaRPr lang="hu-HU" sz="20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b"/>
                </a:tc>
                <a:extLst>
                  <a:ext uri="{0D108BD9-81ED-4DB2-BD59-A6C34878D82A}">
                    <a16:rowId xmlns:a16="http://schemas.microsoft.com/office/drawing/2014/main" val="2560944072"/>
                  </a:ext>
                </a:extLst>
              </a:tr>
            </a:tbl>
          </a:graphicData>
        </a:graphic>
      </p:graphicFrame>
      <p:sp>
        <p:nvSpPr>
          <p:cNvPr id="3" name="Rectangle 1"/>
          <p:cNvSpPr>
            <a:spLocks noChangeArrowheads="1"/>
          </p:cNvSpPr>
          <p:nvPr/>
        </p:nvSpPr>
        <p:spPr bwMode="auto">
          <a:xfrm>
            <a:off x="-330511" y="2501109"/>
            <a:ext cx="19853735" cy="624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hu-HU"/>
          </a:p>
        </p:txBody>
      </p:sp>
      <p:sp>
        <p:nvSpPr>
          <p:cNvPr id="4" name="BlokTextu 3"/>
          <p:cNvSpPr txBox="1"/>
          <p:nvPr/>
        </p:nvSpPr>
        <p:spPr>
          <a:xfrm>
            <a:off x="2000250" y="6081102"/>
            <a:ext cx="8762335" cy="307777"/>
          </a:xfrm>
          <a:prstGeom prst="rect">
            <a:avLst/>
          </a:prstGeom>
          <a:noFill/>
        </p:spPr>
        <p:txBody>
          <a:bodyPr wrap="none" rtlCol="0">
            <a:spAutoFit/>
          </a:bodyPr>
          <a:lstStyle/>
          <a:p>
            <a:r>
              <a:rPr lang="en-GB" dirty="0"/>
              <a:t>/ </a:t>
            </a:r>
            <a:r>
              <a:rPr lang="en-GB" dirty="0" err="1"/>
              <a:t>forrás</a:t>
            </a:r>
            <a:r>
              <a:rPr lang="en-GB" dirty="0"/>
              <a:t> :</a:t>
            </a:r>
            <a:r>
              <a:rPr lang="en-GB" dirty="0" err="1"/>
              <a:t>dr.Cselőtei</a:t>
            </a:r>
            <a:r>
              <a:rPr lang="en-GB" dirty="0"/>
              <a:t> </a:t>
            </a:r>
            <a:r>
              <a:rPr lang="en-GB" dirty="0" err="1"/>
              <a:t>László-dr.Csider</a:t>
            </a:r>
            <a:r>
              <a:rPr lang="en-GB" dirty="0"/>
              <a:t> </a:t>
            </a:r>
            <a:r>
              <a:rPr lang="en-GB" dirty="0" err="1"/>
              <a:t>László</a:t>
            </a:r>
            <a:r>
              <a:rPr lang="en-GB" dirty="0"/>
              <a:t> –</a:t>
            </a:r>
            <a:r>
              <a:rPr lang="en-GB" dirty="0" err="1"/>
              <a:t>Csáky</a:t>
            </a:r>
            <a:r>
              <a:rPr lang="en-GB" dirty="0"/>
              <a:t> </a:t>
            </a:r>
            <a:r>
              <a:rPr lang="en-GB" dirty="0" err="1"/>
              <a:t>Antal</a:t>
            </a:r>
            <a:r>
              <a:rPr lang="en-GB" dirty="0"/>
              <a:t>   Kertészet,Mezőgazdasági </a:t>
            </a:r>
            <a:r>
              <a:rPr lang="en-GB" dirty="0" err="1"/>
              <a:t>kiadó</a:t>
            </a:r>
            <a:r>
              <a:rPr lang="en-GB" dirty="0"/>
              <a:t> Budapest 1978/ </a:t>
            </a:r>
            <a:endParaRPr lang="hu-HU" dirty="0"/>
          </a:p>
        </p:txBody>
      </p:sp>
    </p:spTree>
    <p:extLst>
      <p:ext uri="{BB962C8B-B14F-4D97-AF65-F5344CB8AC3E}">
        <p14:creationId xmlns:p14="http://schemas.microsoft.com/office/powerpoint/2010/main" val="8570154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gd03d5b2036_1_0"/>
          <p:cNvSpPr txBox="1">
            <a:spLocks noGrp="1"/>
          </p:cNvSpPr>
          <p:nvPr>
            <p:ph type="title"/>
          </p:nvPr>
        </p:nvSpPr>
        <p:spPr>
          <a:xfrm>
            <a:off x="321547" y="365125"/>
            <a:ext cx="11555700" cy="1325700"/>
          </a:xfrm>
          <a:prstGeom prst="rect">
            <a:avLst/>
          </a:prstGeom>
        </p:spPr>
        <p:txBody>
          <a:bodyPr spcFirstLastPara="1" wrap="square" lIns="91425" tIns="45700" rIns="91425" bIns="45700" anchor="ctr" anchorCtr="0">
            <a:normAutofit/>
          </a:bodyPr>
          <a:lstStyle/>
          <a:p>
            <a:pPr lvl="0"/>
            <a:r>
              <a:rPr lang="hu-HU" dirty="0" smtClean="0"/>
              <a:t> A fagyvédelem módszerei</a:t>
            </a:r>
            <a:endParaRPr lang="hu-HU" dirty="0"/>
          </a:p>
        </p:txBody>
      </p:sp>
      <p:sp>
        <p:nvSpPr>
          <p:cNvPr id="69" name="Google Shape;69;gd03d5b2036_1_0"/>
          <p:cNvSpPr txBox="1">
            <a:spLocks noGrp="1"/>
          </p:cNvSpPr>
          <p:nvPr>
            <p:ph type="body" idx="1"/>
          </p:nvPr>
        </p:nvSpPr>
        <p:spPr>
          <a:xfrm>
            <a:off x="321547" y="1471961"/>
            <a:ext cx="11555700" cy="4704864"/>
          </a:xfrm>
          <a:prstGeom prst="rect">
            <a:avLst/>
          </a:prstGeom>
        </p:spPr>
        <p:txBody>
          <a:bodyPr spcFirstLastPara="1" wrap="square" lIns="91425" tIns="45700" rIns="91425" bIns="45700" anchor="t" anchorCtr="0">
            <a:normAutofit/>
          </a:bodyPr>
          <a:lstStyle/>
          <a:p>
            <a:pPr marL="114300" indent="0" algn="ctr">
              <a:buNone/>
            </a:pPr>
            <a:r>
              <a:rPr lang="hu-HU" sz="2200" b="1" dirty="0" smtClean="0"/>
              <a:t>Passzív fagyvédelem</a:t>
            </a:r>
          </a:p>
          <a:p>
            <a:r>
              <a:rPr lang="hu-HU" sz="2200" dirty="0" smtClean="0"/>
              <a:t>1</a:t>
            </a:r>
            <a:r>
              <a:rPr lang="hu-HU" sz="2200" dirty="0"/>
              <a:t>. Termőhely-választás (lefolyástalan, </a:t>
            </a:r>
            <a:r>
              <a:rPr lang="hu-HU" sz="2200" dirty="0" smtClean="0"/>
              <a:t>fagyzugosterületek </a:t>
            </a:r>
            <a:r>
              <a:rPr lang="hu-HU" sz="2200" dirty="0"/>
              <a:t>kerülése)</a:t>
            </a:r>
          </a:p>
          <a:p>
            <a:r>
              <a:rPr lang="hu-HU" sz="2200" dirty="0"/>
              <a:t>2. Fagytűrőbb alanyok, fajták választása</a:t>
            </a:r>
          </a:p>
          <a:p>
            <a:r>
              <a:rPr lang="hu-HU" sz="2200" dirty="0"/>
              <a:t>3. Nagyobb koronamagasság, ill. </a:t>
            </a:r>
            <a:r>
              <a:rPr lang="hu-HU" sz="2200" dirty="0" smtClean="0"/>
              <a:t>famagasságalkalmazása</a:t>
            </a:r>
            <a:endParaRPr lang="hu-HU" sz="2200" dirty="0"/>
          </a:p>
          <a:p>
            <a:r>
              <a:rPr lang="hu-HU" sz="2200" dirty="0" smtClean="0"/>
              <a:t>4. Megfelelő sorközművelés (alacsonyra nyírt gyep a sorközben, széles művelt sorcsík alkalmazása)</a:t>
            </a:r>
          </a:p>
          <a:p>
            <a:r>
              <a:rPr lang="hu-HU" sz="2200" dirty="0" smtClean="0"/>
              <a:t>5</a:t>
            </a:r>
            <a:r>
              <a:rPr lang="hu-HU" sz="2200" dirty="0"/>
              <a:t>. Talajnedvesség-tartalom növelése</a:t>
            </a:r>
          </a:p>
          <a:p>
            <a:r>
              <a:rPr lang="hu-HU" sz="2200" dirty="0"/>
              <a:t>6. Kémiai védekezés, növénykondicionálás</a:t>
            </a:r>
            <a:r>
              <a:rPr lang="hu-HU" sz="2200" dirty="0" smtClean="0"/>
              <a:t>,-</a:t>
            </a:r>
            <a:r>
              <a:rPr lang="hu-HU" sz="2200" dirty="0"/>
              <a:t>regenerálás</a:t>
            </a:r>
          </a:p>
          <a:p>
            <a:r>
              <a:rPr lang="hu-HU" sz="2200" dirty="0"/>
              <a:t>7. Virágzáskésleltetés </a:t>
            </a:r>
            <a:endParaRPr lang="en-GB" sz="2200" dirty="0" smtClean="0"/>
          </a:p>
          <a:p>
            <a:r>
              <a:rPr lang="hu-HU" sz="2200" dirty="0" smtClean="0"/>
              <a:t>8</a:t>
            </a:r>
            <a:r>
              <a:rPr lang="hu-HU" sz="2200" dirty="0"/>
              <a:t>. Jégháló, esővédő fólia létesítése</a:t>
            </a:r>
          </a:p>
        </p:txBody>
      </p:sp>
    </p:spTree>
    <p:extLst>
      <p:ext uri="{BB962C8B-B14F-4D97-AF65-F5344CB8AC3E}">
        <p14:creationId xmlns:p14="http://schemas.microsoft.com/office/powerpoint/2010/main" val="20977832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gd03d5b2036_1_0"/>
          <p:cNvSpPr txBox="1">
            <a:spLocks noGrp="1"/>
          </p:cNvSpPr>
          <p:nvPr>
            <p:ph type="title"/>
          </p:nvPr>
        </p:nvSpPr>
        <p:spPr>
          <a:xfrm>
            <a:off x="321547" y="365125"/>
            <a:ext cx="11555700" cy="359704"/>
          </a:xfrm>
          <a:prstGeom prst="rect">
            <a:avLst/>
          </a:prstGeom>
        </p:spPr>
        <p:txBody>
          <a:bodyPr spcFirstLastPara="1" wrap="square" lIns="91425" tIns="45700" rIns="91425" bIns="45700" anchor="ctr" anchorCtr="0">
            <a:noAutofit/>
          </a:bodyPr>
          <a:lstStyle/>
          <a:p>
            <a:pPr lvl="0" algn="ctr"/>
            <a:r>
              <a:rPr lang="en-GB" sz="2200" dirty="0" err="1" smtClean="0"/>
              <a:t>Aktív</a:t>
            </a:r>
            <a:r>
              <a:rPr lang="en-GB" sz="2200" dirty="0" smtClean="0"/>
              <a:t> </a:t>
            </a:r>
            <a:r>
              <a:rPr lang="en-GB" sz="2200" dirty="0" err="1" smtClean="0"/>
              <a:t>fagyvédelem</a:t>
            </a:r>
            <a:endParaRPr lang="hu-HU" sz="2200" dirty="0"/>
          </a:p>
        </p:txBody>
      </p:sp>
      <p:sp>
        <p:nvSpPr>
          <p:cNvPr id="69" name="Google Shape;69;gd03d5b2036_1_0"/>
          <p:cNvSpPr txBox="1">
            <a:spLocks noGrp="1"/>
          </p:cNvSpPr>
          <p:nvPr>
            <p:ph type="body" idx="1"/>
          </p:nvPr>
        </p:nvSpPr>
        <p:spPr>
          <a:xfrm>
            <a:off x="321547" y="858645"/>
            <a:ext cx="11555700" cy="5343852"/>
          </a:xfrm>
          <a:prstGeom prst="rect">
            <a:avLst/>
          </a:prstGeom>
        </p:spPr>
        <p:txBody>
          <a:bodyPr spcFirstLastPara="1" wrap="square" lIns="91425" tIns="45700" rIns="91425" bIns="45700" anchor="t" anchorCtr="0">
            <a:normAutofit fontScale="70000" lnSpcReduction="20000"/>
          </a:bodyPr>
          <a:lstStyle/>
          <a:p>
            <a:r>
              <a:rPr lang="hu-HU" dirty="0" smtClean="0"/>
              <a:t>1</a:t>
            </a:r>
            <a:r>
              <a:rPr lang="hu-HU" dirty="0"/>
              <a:t>. Légkeverés</a:t>
            </a:r>
          </a:p>
          <a:p>
            <a:r>
              <a:rPr lang="hu-HU" i="1" dirty="0"/>
              <a:t>− </a:t>
            </a:r>
            <a:r>
              <a:rPr lang="hu-HU" dirty="0"/>
              <a:t>vízszintes áramú légkeverők</a:t>
            </a:r>
          </a:p>
          <a:p>
            <a:r>
              <a:rPr lang="hu-HU" i="1" dirty="0"/>
              <a:t>− </a:t>
            </a:r>
            <a:r>
              <a:rPr lang="hu-HU" dirty="0"/>
              <a:t>függőleges áramú légkeverők</a:t>
            </a:r>
          </a:p>
          <a:p>
            <a:r>
              <a:rPr lang="hu-HU" i="1" dirty="0"/>
              <a:t>− </a:t>
            </a:r>
            <a:r>
              <a:rPr lang="hu-HU" dirty="0"/>
              <a:t>helikopteres légkeverés</a:t>
            </a:r>
          </a:p>
          <a:p>
            <a:r>
              <a:rPr lang="hu-HU" dirty="0"/>
              <a:t>2. Füstölés, ködösítés</a:t>
            </a:r>
          </a:p>
          <a:p>
            <a:r>
              <a:rPr lang="hu-HU" dirty="0"/>
              <a:t>3. Fagyvédelmi öntözés</a:t>
            </a:r>
          </a:p>
          <a:p>
            <a:r>
              <a:rPr lang="hu-HU" i="1" dirty="0"/>
              <a:t>− </a:t>
            </a:r>
            <a:r>
              <a:rPr lang="hu-HU" dirty="0"/>
              <a:t>korona fölötti fagyvédelmi öntözés</a:t>
            </a:r>
          </a:p>
          <a:p>
            <a:r>
              <a:rPr lang="hu-HU" i="1" dirty="0"/>
              <a:t>− </a:t>
            </a:r>
            <a:r>
              <a:rPr lang="hu-HU" dirty="0"/>
              <a:t>korona alatti fagyvédelmi öntözés</a:t>
            </a:r>
          </a:p>
          <a:p>
            <a:r>
              <a:rPr lang="hu-HU" dirty="0"/>
              <a:t>4. Ültetvényfűtés</a:t>
            </a:r>
          </a:p>
          <a:p>
            <a:r>
              <a:rPr lang="hu-HU" i="1" dirty="0"/>
              <a:t>− </a:t>
            </a:r>
            <a:r>
              <a:rPr lang="hu-HU" dirty="0"/>
              <a:t>olajkályha, gázkályha, kokszkályha</a:t>
            </a:r>
          </a:p>
          <a:p>
            <a:r>
              <a:rPr lang="hu-HU" i="1" dirty="0"/>
              <a:t>− </a:t>
            </a:r>
            <a:r>
              <a:rPr lang="hu-HU" dirty="0"/>
              <a:t>paraffingyertya</a:t>
            </a:r>
          </a:p>
          <a:p>
            <a:r>
              <a:rPr lang="hu-HU" dirty="0"/>
              <a:t>5. Fagyvédelmi gépek</a:t>
            </a:r>
          </a:p>
          <a:p>
            <a:r>
              <a:rPr lang="hu-HU" i="1" dirty="0"/>
              <a:t>− </a:t>
            </a:r>
            <a:r>
              <a:rPr lang="hu-HU" dirty="0"/>
              <a:t>Frostbuster</a:t>
            </a:r>
          </a:p>
          <a:p>
            <a:r>
              <a:rPr lang="hu-HU" i="1" dirty="0"/>
              <a:t>− </a:t>
            </a:r>
            <a:r>
              <a:rPr lang="hu-HU" dirty="0" err="1" smtClean="0"/>
              <a:t>Frostguard</a:t>
            </a:r>
            <a:endParaRPr lang="en-GB" dirty="0" smtClean="0"/>
          </a:p>
          <a:p>
            <a:r>
              <a:rPr lang="en-GB" dirty="0" smtClean="0"/>
              <a:t>- Köd-Sárkány / Magyar </a:t>
            </a:r>
            <a:r>
              <a:rPr lang="en-GB" dirty="0" err="1" smtClean="0"/>
              <a:t>találmány</a:t>
            </a:r>
            <a:r>
              <a:rPr lang="en-GB" dirty="0" smtClean="0"/>
              <a:t> /</a:t>
            </a:r>
          </a:p>
          <a:p>
            <a:endParaRPr lang="hu-HU" sz="2200" dirty="0"/>
          </a:p>
        </p:txBody>
      </p:sp>
    </p:spTree>
    <p:extLst>
      <p:ext uri="{BB962C8B-B14F-4D97-AF65-F5344CB8AC3E}">
        <p14:creationId xmlns:p14="http://schemas.microsoft.com/office/powerpoint/2010/main" val="17511448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gd03d5b2036_1_0"/>
          <p:cNvSpPr txBox="1">
            <a:spLocks noGrp="1"/>
          </p:cNvSpPr>
          <p:nvPr>
            <p:ph type="title"/>
          </p:nvPr>
        </p:nvSpPr>
        <p:spPr>
          <a:xfrm>
            <a:off x="321547" y="365125"/>
            <a:ext cx="11555700" cy="359704"/>
          </a:xfrm>
          <a:prstGeom prst="rect">
            <a:avLst/>
          </a:prstGeom>
        </p:spPr>
        <p:txBody>
          <a:bodyPr spcFirstLastPara="1" wrap="square" lIns="91425" tIns="45700" rIns="91425" bIns="45700" anchor="ctr" anchorCtr="0">
            <a:noAutofit/>
          </a:bodyPr>
          <a:lstStyle/>
          <a:p>
            <a:pPr lvl="0" algn="ctr"/>
            <a:r>
              <a:rPr lang="hu-HU" sz="2200" dirty="0" smtClean="0"/>
              <a:t>Aktív fagyvédelem eszközei és berendezései  képekben</a:t>
            </a:r>
            <a:endParaRPr lang="hu-HU" sz="2200" dirty="0"/>
          </a:p>
        </p:txBody>
      </p:sp>
      <p:sp>
        <p:nvSpPr>
          <p:cNvPr id="69" name="Google Shape;69;gd03d5b2036_1_0"/>
          <p:cNvSpPr txBox="1">
            <a:spLocks noGrp="1"/>
          </p:cNvSpPr>
          <p:nvPr>
            <p:ph type="body" idx="1"/>
          </p:nvPr>
        </p:nvSpPr>
        <p:spPr>
          <a:xfrm>
            <a:off x="321547" y="858644"/>
            <a:ext cx="11555700" cy="5318181"/>
          </a:xfrm>
          <a:prstGeom prst="rect">
            <a:avLst/>
          </a:prstGeom>
        </p:spPr>
        <p:txBody>
          <a:bodyPr spcFirstLastPara="1" wrap="square" lIns="91425" tIns="45700" rIns="91425" bIns="45700" anchor="t" anchorCtr="0">
            <a:normAutofit/>
          </a:bodyPr>
          <a:lstStyle/>
          <a:p>
            <a:pPr marL="114300" indent="0">
              <a:buNone/>
            </a:pPr>
            <a:r>
              <a:rPr lang="en-GB" sz="2200" dirty="0" smtClean="0"/>
              <a:t>                                                   Fagyvédelem </a:t>
            </a:r>
            <a:r>
              <a:rPr lang="hu-HU" sz="2200" dirty="0" smtClean="0"/>
              <a:t>hőtermelő eszközökkel</a:t>
            </a:r>
          </a:p>
          <a:p>
            <a:pPr marL="114300" indent="0">
              <a:buNone/>
            </a:pPr>
            <a:endParaRPr lang="hu-HU" sz="2200" dirty="0"/>
          </a:p>
        </p:txBody>
      </p:sp>
      <p:pic>
        <p:nvPicPr>
          <p:cNvPr id="2" name="Obrázok 1"/>
          <p:cNvPicPr>
            <a:picLocks noChangeAspect="1"/>
          </p:cNvPicPr>
          <p:nvPr/>
        </p:nvPicPr>
        <p:blipFill>
          <a:blip r:embed="rId3"/>
          <a:stretch>
            <a:fillRect/>
          </a:stretch>
        </p:blipFill>
        <p:spPr>
          <a:xfrm>
            <a:off x="504432" y="2362442"/>
            <a:ext cx="4515339" cy="3007580"/>
          </a:xfrm>
          <a:prstGeom prst="rect">
            <a:avLst/>
          </a:prstGeom>
        </p:spPr>
      </p:pic>
      <p:sp>
        <p:nvSpPr>
          <p:cNvPr id="4" name="BlokTextu 3"/>
          <p:cNvSpPr txBox="1"/>
          <p:nvPr/>
        </p:nvSpPr>
        <p:spPr>
          <a:xfrm>
            <a:off x="2078182" y="2054665"/>
            <a:ext cx="1766830" cy="307777"/>
          </a:xfrm>
          <a:prstGeom prst="rect">
            <a:avLst/>
          </a:prstGeom>
          <a:noFill/>
        </p:spPr>
        <p:txBody>
          <a:bodyPr wrap="none" rtlCol="0">
            <a:spAutoFit/>
          </a:bodyPr>
          <a:lstStyle/>
          <a:p>
            <a:r>
              <a:rPr lang="hu-HU" dirty="0" smtClean="0"/>
              <a:t>Fagyvédelmi kályha</a:t>
            </a:r>
            <a:endParaRPr lang="hu-HU" dirty="0"/>
          </a:p>
        </p:txBody>
      </p:sp>
      <p:pic>
        <p:nvPicPr>
          <p:cNvPr id="7" name="Obrázok 6" descr="https://froststop.hu/wp-content/uploads/2018/10/froststop_fagygyertya_termek2.png"/>
          <p:cNvPicPr/>
          <p:nvPr/>
        </p:nvPicPr>
        <p:blipFill>
          <a:blip r:embed="rId4">
            <a:extLst>
              <a:ext uri="{28A0092B-C50C-407E-A947-70E740481C1C}">
                <a14:useLocalDpi xmlns:a14="http://schemas.microsoft.com/office/drawing/2010/main" val="0"/>
              </a:ext>
            </a:extLst>
          </a:blip>
          <a:srcRect/>
          <a:stretch>
            <a:fillRect/>
          </a:stretch>
        </p:blipFill>
        <p:spPr bwMode="auto">
          <a:xfrm>
            <a:off x="6776405" y="2362442"/>
            <a:ext cx="2483973" cy="3007580"/>
          </a:xfrm>
          <a:prstGeom prst="rect">
            <a:avLst/>
          </a:prstGeom>
          <a:noFill/>
          <a:ln>
            <a:noFill/>
          </a:ln>
        </p:spPr>
      </p:pic>
      <p:sp>
        <p:nvSpPr>
          <p:cNvPr id="6" name="BlokTextu 5"/>
          <p:cNvSpPr txBox="1"/>
          <p:nvPr/>
        </p:nvSpPr>
        <p:spPr>
          <a:xfrm>
            <a:off x="6897885" y="2054664"/>
            <a:ext cx="2481770" cy="307777"/>
          </a:xfrm>
          <a:prstGeom prst="rect">
            <a:avLst/>
          </a:prstGeom>
          <a:noFill/>
        </p:spPr>
        <p:txBody>
          <a:bodyPr wrap="none" rtlCol="0">
            <a:spAutoFit/>
          </a:bodyPr>
          <a:lstStyle/>
          <a:p>
            <a:r>
              <a:rPr lang="hu-HU" dirty="0" smtClean="0"/>
              <a:t>Fagyvédelmi paraffin gyertya</a:t>
            </a:r>
            <a:endParaRPr lang="hu-HU" dirty="0"/>
          </a:p>
        </p:txBody>
      </p:sp>
      <p:sp>
        <p:nvSpPr>
          <p:cNvPr id="8" name="BlokTextu 7"/>
          <p:cNvSpPr txBox="1"/>
          <p:nvPr/>
        </p:nvSpPr>
        <p:spPr>
          <a:xfrm>
            <a:off x="4417764" y="5677799"/>
            <a:ext cx="2730235" cy="307777"/>
          </a:xfrm>
          <a:prstGeom prst="rect">
            <a:avLst/>
          </a:prstGeom>
          <a:noFill/>
        </p:spPr>
        <p:txBody>
          <a:bodyPr wrap="none" rtlCol="0">
            <a:spAutoFit/>
          </a:bodyPr>
          <a:lstStyle/>
          <a:p>
            <a:r>
              <a:rPr lang="hu-HU" dirty="0" smtClean="0"/>
              <a:t>Kép forrása:https://froststop.hu</a:t>
            </a:r>
            <a:endParaRPr lang="hu-HU" dirty="0"/>
          </a:p>
        </p:txBody>
      </p:sp>
    </p:spTree>
    <p:extLst>
      <p:ext uri="{BB962C8B-B14F-4D97-AF65-F5344CB8AC3E}">
        <p14:creationId xmlns:p14="http://schemas.microsoft.com/office/powerpoint/2010/main" val="7148042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é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5284</TotalTime>
  <Words>4659</Words>
  <Application>Microsoft Office PowerPoint</Application>
  <PresentationFormat>Širokouhlá</PresentationFormat>
  <Paragraphs>286</Paragraphs>
  <Slides>21</Slides>
  <Notes>17</Notes>
  <HiddenSlides>0</HiddenSlides>
  <MMClips>0</MMClips>
  <ScaleCrop>false</ScaleCrop>
  <HeadingPairs>
    <vt:vector size="6" baseType="variant">
      <vt:variant>
        <vt:lpstr>Použité písma</vt:lpstr>
      </vt:variant>
      <vt:variant>
        <vt:i4>3</vt:i4>
      </vt:variant>
      <vt:variant>
        <vt:lpstr>Motív</vt:lpstr>
      </vt:variant>
      <vt:variant>
        <vt:i4>1</vt:i4>
      </vt:variant>
      <vt:variant>
        <vt:lpstr>Nadpisy snímok</vt:lpstr>
      </vt:variant>
      <vt:variant>
        <vt:i4>21</vt:i4>
      </vt:variant>
    </vt:vector>
  </HeadingPairs>
  <TitlesOfParts>
    <vt:vector size="25" baseType="lpstr">
      <vt:lpstr>Arial</vt:lpstr>
      <vt:lpstr>Calibri</vt:lpstr>
      <vt:lpstr>Times New Roman</vt:lpstr>
      <vt:lpstr>Office-téma</vt:lpstr>
      <vt:lpstr> Fagyvédelem hatékony módszerei a gyümölcstermesztésben </vt:lpstr>
      <vt:lpstr>Tartalomjegyzék</vt:lpstr>
      <vt:lpstr>Bevezetés- Fagyvédelem jelentősége</vt:lpstr>
      <vt:lpstr>Témaspecifikus szakmai kérdések</vt:lpstr>
      <vt:lpstr> Fagyvédelem elméleti alapjai</vt:lpstr>
      <vt:lpstr> Egyes gyümölcsfajok fagyérzékenysége</vt:lpstr>
      <vt:lpstr> A fagyvédelem módszerei</vt:lpstr>
      <vt:lpstr>Aktív fagyvédelem</vt:lpstr>
      <vt:lpstr>Aktív fagyvédelem eszközei és berendezései  képekben</vt:lpstr>
      <vt:lpstr>Különböző fűtési rendszerek összehasonlítása tavaszi fagy esetén </vt:lpstr>
      <vt:lpstr>Fagyvédelem paraffin gyertyákkal és fagyvédelmi kályhával </vt:lpstr>
      <vt:lpstr>Fagyvédelem légkeveréssel </vt:lpstr>
      <vt:lpstr>Prezentácia programu PowerPoint</vt:lpstr>
      <vt:lpstr>Fagyvédelem öntözéssel </vt:lpstr>
      <vt:lpstr>Prezentácia programu PowerPoint</vt:lpstr>
      <vt:lpstr> Fagyvédelmi rendszerek a precíziós gyümölcstremesztésben   Digitalizáció a fagyvédelmi öntözésben </vt:lpstr>
      <vt:lpstr>Fagyvédelmi gépek  </vt:lpstr>
      <vt:lpstr>Gyakorló kérdések </vt:lpstr>
      <vt:lpstr>Felhasznált irodalom, hivatkozások jegyzéke</vt:lpstr>
      <vt:lpstr>Fogalomtár</vt:lpstr>
      <vt:lpstr>TAG-ek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Prezentácia programu PowerPoint</dc:title>
  <dc:creator>Péter Varga</dc:creator>
  <cp:lastModifiedBy>Peter</cp:lastModifiedBy>
  <cp:revision>282</cp:revision>
  <dcterms:created xsi:type="dcterms:W3CDTF">2021-04-21T15:27:09Z</dcterms:created>
  <dcterms:modified xsi:type="dcterms:W3CDTF">2022-05-18T17:44:55Z</dcterms:modified>
</cp:coreProperties>
</file>