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22.jpg" ContentType="image/png"/>
  <Override PartName="/ppt/notesSlides/notesSlide19.xml" ContentType="application/vnd.openxmlformats-officedocument.presentationml.notesSlide+xml"/>
  <Override PartName="/ppt/media/image24.jpg" ContentType="image/p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311" r:id="rId6"/>
    <p:sldId id="331" r:id="rId7"/>
    <p:sldId id="332" r:id="rId8"/>
    <p:sldId id="334" r:id="rId9"/>
    <p:sldId id="333" r:id="rId10"/>
    <p:sldId id="327" r:id="rId11"/>
    <p:sldId id="335" r:id="rId12"/>
    <p:sldId id="336" r:id="rId13"/>
    <p:sldId id="328" r:id="rId14"/>
    <p:sldId id="337" r:id="rId15"/>
    <p:sldId id="338" r:id="rId16"/>
    <p:sldId id="339" r:id="rId17"/>
    <p:sldId id="329" r:id="rId18"/>
    <p:sldId id="340" r:id="rId19"/>
    <p:sldId id="341" r:id="rId20"/>
    <p:sldId id="342" r:id="rId21"/>
    <p:sldId id="330" r:id="rId22"/>
    <p:sldId id="343" r:id="rId23"/>
    <p:sldId id="344" r:id="rId24"/>
    <p:sldId id="309" r:id="rId25"/>
    <p:sldId id="287" r:id="rId26"/>
    <p:sldId id="288" r:id="rId27"/>
    <p:sldId id="310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/YgChDxrHdlbjqiZlReiv6js5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76029" autoAdjust="0"/>
  </p:normalViewPr>
  <p:slideViewPr>
    <p:cSldViewPr snapToGrid="0">
      <p:cViewPr varScale="1">
        <p:scale>
          <a:sx n="69" d="100"/>
          <a:sy n="69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Művelési módok  a koronatípusok szemszögéből</a:t>
            </a:r>
            <a:endParaRPr lang="en-GB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noProof="0" dirty="0" smtClean="0"/>
          </a:p>
          <a:p>
            <a:pPr marL="114300" indent="0" algn="just">
              <a:buNone/>
            </a:pPr>
            <a:r>
              <a:rPr lang="hu-HU" sz="1100" dirty="0" smtClean="0"/>
              <a:t> A művelési módok az egyes gyümölcsfajok termesztéstechnológiai lehetőségeit rendszerezik  a fa nagyságából ,koronaformájából, ültetési rendszeréből adódóan mintegy komplex művelési rendszereket alkotva .</a:t>
            </a:r>
          </a:p>
          <a:p>
            <a:pPr marL="114300" indent="0">
              <a:buNone/>
            </a:pPr>
            <a:r>
              <a:rPr lang="hu-HU" sz="1100" dirty="0" smtClean="0"/>
              <a:t>Meghatározó elemei:</a:t>
            </a:r>
          </a:p>
          <a:p>
            <a:pPr marL="114300" indent="0">
              <a:buNone/>
            </a:pPr>
            <a:r>
              <a:rPr lang="hu-HU" sz="1100" dirty="0" smtClean="0"/>
              <a:t>• Az alany - nemes kombináció,</a:t>
            </a:r>
          </a:p>
          <a:p>
            <a:pPr marL="114300" indent="0">
              <a:buNone/>
            </a:pPr>
            <a:r>
              <a:rPr lang="hu-HU" sz="1100" dirty="0" smtClean="0"/>
              <a:t>• Koronaforma,</a:t>
            </a:r>
          </a:p>
          <a:p>
            <a:pPr marL="114300" indent="0">
              <a:buNone/>
            </a:pPr>
            <a:r>
              <a:rPr lang="hu-HU" sz="1100" dirty="0" smtClean="0"/>
              <a:t>• Törzsmagasság (a betakarítási mód függvényében),</a:t>
            </a:r>
          </a:p>
          <a:p>
            <a:pPr marL="114300" indent="0">
              <a:buNone/>
            </a:pPr>
            <a:r>
              <a:rPr lang="hu-HU" sz="1100" dirty="0" smtClean="0"/>
              <a:t>• Térállás,</a:t>
            </a:r>
          </a:p>
          <a:p>
            <a:pPr marL="114300" indent="0">
              <a:buNone/>
            </a:pPr>
            <a:r>
              <a:rPr lang="hu-HU" sz="1100" dirty="0" smtClean="0"/>
              <a:t>• Termőfelület és termésszabályozás.</a:t>
            </a:r>
          </a:p>
          <a:p>
            <a:pPr marL="0" lvl="0" indent="0">
              <a:buNone/>
            </a:pPr>
            <a:r>
              <a:rPr lang="hu-HU" sz="1100" dirty="0" smtClean="0"/>
              <a:t>            </a:t>
            </a:r>
          </a:p>
          <a:p>
            <a:pPr marL="0" lvl="0" indent="0">
              <a:buNone/>
            </a:pPr>
            <a:r>
              <a:rPr lang="hu-HU" sz="1100" noProof="0" dirty="0" smtClean="0"/>
              <a:t>             Extenzív /magas törzs, erős növekedés ,nagy térállás/-Az extenzív gyümölcstermesztés jellegzetes bélyege az alacsony egyedszám a változatos faj és fajta jelleg ami nem elsősorban árutermelési célokat szolgál ki. A gyümölcsös sok esteben nincs lekerítve pl.legelőkkel kombinált gyümölcsösök ahol magas  törzsű</a:t>
            </a:r>
            <a:r>
              <a:rPr lang="hu-HU" sz="1100" baseline="0" noProof="0" dirty="0" smtClean="0"/>
              <a:t> alakzatokat alkalmaznak. Jellemző koronaformák- gömbkorona: dió, gesztenye, kombinált: ágcsoportos vagy szórt állású (alma, körte, kajszi, cseresznye, mandula, meggy, szilva) .Az ültetvények életkora eléri az 50 évet .Kicsi a gépesítés foka.</a:t>
            </a:r>
            <a:endParaRPr lang="hu-HU" sz="1100" noProof="0" dirty="0" smtClean="0"/>
          </a:p>
          <a:p>
            <a:pPr marL="0" lvl="0" indent="0">
              <a:buNone/>
            </a:pPr>
            <a:r>
              <a:rPr lang="hu-HU" sz="1100" dirty="0" smtClean="0"/>
              <a:t>             Félintenzív  /közép magas törzs, mérsékeltebb növekedés, közepes térállás</a:t>
            </a:r>
            <a:r>
              <a:rPr lang="hu-HU" sz="1100" noProof="0" dirty="0" smtClean="0"/>
              <a:t>/  Gyakorlatilag iparszerű termelés közepes hektáronkénti</a:t>
            </a:r>
            <a:r>
              <a:rPr lang="hu-HU" sz="1100" baseline="0" noProof="0" dirty="0" smtClean="0"/>
              <a:t> </a:t>
            </a:r>
            <a:r>
              <a:rPr lang="hu-HU" sz="1100" noProof="0" dirty="0" smtClean="0"/>
              <a:t> egyed számmal    A legtöbb gyümölcsfajon jól kialakítható koronákkal mint a termőkaros orsó , szabadorsó, csonthéjasok orsókoronája; nyitott koronák váza vagy tölcsér, katlan; és a Papp-féle ernyő. Jól gépesíthető ,az ültetvények</a:t>
            </a:r>
            <a:r>
              <a:rPr lang="hu-HU" sz="1100" baseline="0" noProof="0" dirty="0" smtClean="0"/>
              <a:t> életkora 25-40 év között mozog</a:t>
            </a:r>
            <a:r>
              <a:rPr lang="en-GB" sz="1100" baseline="0" noProof="0" dirty="0" smtClean="0"/>
              <a:t>.</a:t>
            </a:r>
            <a:r>
              <a:rPr lang="hu-HU" sz="1100" noProof="0" dirty="0" smtClean="0"/>
              <a:t> Telepített</a:t>
            </a:r>
            <a:r>
              <a:rPr lang="hu-HU" sz="1100" baseline="0" noProof="0" dirty="0" smtClean="0"/>
              <a:t> fajon belüli fajtaeloszlás 3-5.</a:t>
            </a:r>
            <a:r>
              <a:rPr lang="hu-HU" sz="1100" noProof="0" dirty="0" smtClean="0"/>
              <a:t>                                 </a:t>
            </a:r>
          </a:p>
          <a:p>
            <a:pPr marL="0" lvl="0" indent="0">
              <a:buNone/>
            </a:pPr>
            <a:r>
              <a:rPr lang="hu-HU" sz="1100" noProof="0" dirty="0" smtClean="0"/>
              <a:t>             Intenzív  /alacsony törzs, gyenge növekedés, sűrű térállás/ Nagy besűrítésű iparszerű nagy gyümölcshozamú árutermelés, amelyre</a:t>
            </a:r>
            <a:r>
              <a:rPr lang="hu-HU" sz="1100" baseline="0" noProof="0" dirty="0" smtClean="0"/>
              <a:t>  jellemző , hogy a fák gyenge növekedése mellett a kiválasztott  alakzatok rendszerint tám rendszert igényelnek. Az ültetvényekre jellemző a </a:t>
            </a:r>
            <a:r>
              <a:rPr lang="hu-HU" sz="1100" noProof="0" dirty="0" smtClean="0"/>
              <a:t> gyors termőre fordulás</a:t>
            </a:r>
            <a:r>
              <a:rPr lang="hu-HU" sz="1100" baseline="0" noProof="0" dirty="0" smtClean="0"/>
              <a:t> és viszonylag rövidebb élettartam 15 -20 év.</a:t>
            </a:r>
            <a:r>
              <a:rPr lang="en-GB" sz="1100" baseline="0" noProof="0" dirty="0" smtClean="0"/>
              <a:t>  Leggyakrabban alkalmazott koronaformák :</a:t>
            </a:r>
            <a:r>
              <a:rPr lang="hu-HU" sz="1100" dirty="0" smtClean="0"/>
              <a:t> </a:t>
            </a:r>
            <a:r>
              <a:rPr lang="hu-HU" sz="1100" noProof="0" dirty="0" smtClean="0"/>
              <a:t>sövények:   alma, körte, meggy, /Palmetta, </a:t>
            </a:r>
            <a:r>
              <a:rPr lang="hu-HU" sz="1100" noProof="0" dirty="0" err="1" smtClean="0"/>
              <a:t>Haag</a:t>
            </a:r>
            <a:r>
              <a:rPr lang="hu-HU" sz="1100" noProof="0" dirty="0" smtClean="0"/>
              <a:t>, Hungária, ferdekarú</a:t>
            </a:r>
            <a:r>
              <a:rPr lang="hu-HU" sz="1100" baseline="0" noProof="0" dirty="0" smtClean="0"/>
              <a:t> s</a:t>
            </a:r>
            <a:r>
              <a:rPr lang="hu-HU" sz="1100" noProof="0" dirty="0" smtClean="0"/>
              <a:t>övény</a:t>
            </a:r>
            <a:r>
              <a:rPr lang="hu-HU" sz="1100" baseline="0" noProof="0" dirty="0" smtClean="0"/>
              <a:t> </a:t>
            </a:r>
          </a:p>
          <a:p>
            <a:pPr marL="0" lvl="0" indent="0">
              <a:buNone/>
            </a:pPr>
            <a:r>
              <a:rPr lang="hu-HU" sz="1100" baseline="0" noProof="0" dirty="0" smtClean="0"/>
              <a:t>                                                                             </a:t>
            </a:r>
            <a:r>
              <a:rPr lang="hu-HU" sz="1100" noProof="0" dirty="0" smtClean="0"/>
              <a:t>karcsúorsó: alma (gyenge alanyon), őszibarack (nem gyenge alanyú) , körte, szilva, cseresznye, meggy  </a:t>
            </a:r>
          </a:p>
          <a:p>
            <a:pPr marL="0" lvl="0" indent="0">
              <a:buNone/>
            </a:pPr>
            <a:r>
              <a:rPr lang="hu-HU" sz="1100" noProof="0" dirty="0" smtClean="0"/>
              <a:t>                                                                             szuperorsó: egyenlőre csak az intenzív almatermesztésben alkalmazzák</a:t>
            </a:r>
          </a:p>
        </p:txBody>
      </p:sp>
    </p:spTree>
    <p:extLst>
      <p:ext uri="{BB962C8B-B14F-4D97-AF65-F5344CB8AC3E}">
        <p14:creationId xmlns:p14="http://schemas.microsoft.com/office/powerpoint/2010/main" val="2793564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GB" sz="1100" b="0" i="0" u="none" strike="noStrike" cap="none" baseline="0" noProof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hu-HU" sz="1100" b="0" i="0" u="none" strike="noStrike" cap="none" baseline="0" noProof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Művelési módok  a koronatípusok szemszögéből</a:t>
            </a:r>
            <a:r>
              <a:rPr lang="en-GB" sz="1100" b="0" i="0" u="none" strike="noStrike" cap="none" baseline="0" noProof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158750" indent="0">
              <a:buNone/>
            </a:pPr>
            <a:r>
              <a:rPr lang="en-GB" sz="1100" b="0" i="0" u="none" strike="noStrike" cap="none" baseline="0" noProof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hu-HU" sz="1100" b="0" i="0" u="none" strike="noStrike" cap="none" baseline="0" noProof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művelési módok a metszés vonatkozásában a koronának mint termőfelületnek művelését jelenti. A gyümölcsfákat különböző térállásba helyezzük figyelembe véve az alany a nemes növekedését a termőhelyi adottságokat és a kiválasztott termesztési módot. A gyümölcsfák tényes területet az ültetvényben  / sor és t</a:t>
            </a:r>
            <a:r>
              <a:rPr lang="en-GB" sz="1100" b="0" i="0" u="none" strike="noStrike" cap="none" baseline="0" noProof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ő</a:t>
            </a:r>
            <a:r>
              <a:rPr lang="hu-HU" sz="1100" b="0" i="0" u="none" strike="noStrike" cap="none" baseline="0" noProof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távolság arányát / a növekedés és alakzat egyaránt meghatározza. A sor– és tőtávolságot a gyümölcsfa koronája, termőfelületének megvilágítása és a gépesített </a:t>
            </a:r>
            <a:r>
              <a:rPr lang="hu-HU" sz="1100" b="0" i="0" u="none" strike="noStrike" cap="none" baseline="0" noProof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üzemeltethetőség</a:t>
            </a:r>
            <a:r>
              <a:rPr lang="hu-HU" sz="1100" b="0" i="0" u="none" strike="noStrike" cap="none" baseline="0" noProof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figyelembevételével határozzuk meg. A m</a:t>
            </a:r>
            <a:r>
              <a:rPr lang="en-GB" sz="1100" b="0" i="0" u="none" strike="noStrike" cap="none" baseline="0" noProof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ű</a:t>
            </a:r>
            <a:r>
              <a:rPr lang="hu-HU" sz="1100" b="0" i="0" u="none" strike="noStrike" cap="none" baseline="0" noProof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velés érdekében a sortávolság a tőtávolság 2-3 szorosa. A korona számára tervezett tér a tenyészterületből a tenyésztér, ami alkothat összefüggő termőfalat is.</a:t>
            </a:r>
          </a:p>
          <a:p>
            <a:pPr marL="158750" indent="0">
              <a:buNone/>
            </a:pPr>
            <a:r>
              <a:rPr lang="en-GB" sz="1100" b="0" i="0" u="none" strike="noStrike" cap="none" baseline="0" noProof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hu-HU" sz="1100" b="0" i="0" u="none" strike="noStrike" cap="none" baseline="0" noProof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ültetési rendszer a gyümölcstermő növények különböző mértani formákban való elhelyezése. Ha a fákat meghatározott rendszer szerint helyezzük el, azt szabályos telepítésnek nevezzük. A szabályos hálózatú ültetési rendszeren belül hagyományos (négyzetes, egyenlő oldalú háromszög, hármas kötésű, egyenlő szárú, változó kötésű és ötös kötésű) és a mai kornak megfelelő korszerű ültetési rendszereket különböztetünk meg. Ez utóbbin belül a téglalap alakú, vagyis a széles soros ültetési rendszert elsősorban az árutermelő gyümölcs–ültetvényekben alkalmazzuk. </a:t>
            </a:r>
            <a:endParaRPr lang="en-GB" sz="1100" b="0" i="0" u="none" strike="noStrike" cap="none" baseline="0" noProof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GB" b="0" noProof="0" dirty="0" smtClean="0"/>
              <a:t>         </a:t>
            </a:r>
            <a:r>
              <a:rPr lang="hu-HU" b="0" noProof="0" dirty="0" smtClean="0"/>
              <a:t>Olyan ültetési forma, térállás és koronaforma alkalmazása célszerű, amely a leggazdaságosabban üzemeltethető az adott műszaki színvonalon és kézi munkaerő–ellátottság mellett. Gépi betakarításhoz például a sor– és tőtávolságnak, a koronaformának olyannak kell lenni, amely lehetővé teszi a rázógép legjobb, a gyümölcsminőséget leginkább kímélő munkáját.</a:t>
            </a:r>
            <a:endParaRPr lang="en-GB" b="0" noProof="0" dirty="0" smtClean="0"/>
          </a:p>
          <a:p>
            <a:pPr marL="158750" indent="0">
              <a:buNone/>
            </a:pPr>
            <a:r>
              <a:rPr lang="hu-HU" b="0" noProof="0" dirty="0" smtClean="0"/>
              <a:t> Gyümölcsfák</a:t>
            </a:r>
            <a:r>
              <a:rPr lang="hu-HU" b="0" baseline="0" noProof="0" dirty="0" smtClean="0"/>
              <a:t> művelésmódja – A sortávolság és koronasor szélessége alapján a művelésmódokat 5 csoportba oszthatjuk / Kovács  P. 1978 /</a:t>
            </a:r>
          </a:p>
          <a:p>
            <a:pPr marL="1758950" lvl="3" indent="-228600">
              <a:buAutoNum type="arabicPeriod"/>
            </a:pPr>
            <a:r>
              <a:rPr lang="hu-HU" b="0" baseline="0" noProof="0" dirty="0" smtClean="0"/>
              <a:t>Szélessoros      sortávolság  7m       x tőtávolság       4-6m</a:t>
            </a:r>
          </a:p>
          <a:p>
            <a:pPr marL="175895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hu-HU" b="0" baseline="0" noProof="0" dirty="0" smtClean="0"/>
              <a:t>Középszéles     sortávolság  6m       x tőtávolság       2-4m</a:t>
            </a:r>
          </a:p>
          <a:p>
            <a:pPr marL="175895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hu-HU" b="0" baseline="0" noProof="0" dirty="0" smtClean="0"/>
              <a:t>Keskenysoros   sortávolság 3-5m    x tőtávolság       1-4m</a:t>
            </a:r>
          </a:p>
          <a:p>
            <a:pPr marL="175895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hu-HU" b="0" baseline="0" noProof="0" dirty="0" smtClean="0"/>
              <a:t>Nagyon sűrű    sortávolság 2-2,5m  x tőtávolság 0,3-0,8m</a:t>
            </a:r>
          </a:p>
          <a:p>
            <a:pPr marL="175895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endParaRPr lang="hu-HU" b="0" baseline="0" noProof="0" dirty="0" smtClean="0"/>
          </a:p>
          <a:p>
            <a:pPr marL="175895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endParaRPr lang="hu-HU" b="0" baseline="0" noProof="0" dirty="0" smtClean="0"/>
          </a:p>
          <a:p>
            <a:pPr marL="1758950" lvl="3" indent="-228600">
              <a:buAutoNum type="arabicPeriod"/>
            </a:pPr>
            <a:endParaRPr lang="en-GB" b="0" baseline="0" noProof="0" dirty="0" smtClean="0"/>
          </a:p>
          <a:p>
            <a:pPr marL="387350" indent="-228600">
              <a:buAutoNum type="arabicPeriod"/>
            </a:pPr>
            <a:endParaRPr lang="en-GB" b="0" baseline="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69428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03768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Korona típusok kialakítása és fenntartása metszéssel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 A metszés fogalma és céljai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      A metszés a fitotechnika(a növényi részekkel közvetlen kapcsolatban lévő termesztési beavatkozások összessége) egyik eleme, a hajtásrendszeren végzett rendszeres visszavágások folyamata. A gyümölcstermelésben a legfontosabb agrotechnikai eljárásokhoz tartozik, melynek célja, hogy egyensúlyt teremtsen a növekedés és terméskötődés között.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•koronaforma kialakítása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•gyorsított termőre fordítás 			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•termőképesség fenntartása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•vegetatív-generatív egyensúly fenntartása		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•gyümölcsminőség javítása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•növényvédelem hatékonyságának fokozása 	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Metszés csoportosítása célja szerint: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 smtClean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u-HU" noProof="0" dirty="0" smtClean="0"/>
              <a:t>Alakító metszés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A gyümölcsfák</a:t>
            </a:r>
            <a:r>
              <a:rPr lang="hu-HU" baseline="0" noProof="0" dirty="0" smtClean="0"/>
              <a:t> ültetése</a:t>
            </a:r>
            <a:r>
              <a:rPr lang="hu-HU" noProof="0" dirty="0" smtClean="0"/>
              <a:t> te után a</a:t>
            </a:r>
            <a:r>
              <a:rPr lang="hu-HU" baseline="0" noProof="0" dirty="0" smtClean="0"/>
              <a:t> koronát </a:t>
            </a:r>
            <a:r>
              <a:rPr lang="hu-HU" noProof="0" dirty="0" smtClean="0"/>
              <a:t> koronaalakító metszéssel neveljük ki. Cél, hogy a kívánt koronaforma kialakuljon, minél nagyobb legyen a fa termőfelülete, minél erőteljesebb ágak alakuljanak ki, hogy a termést elbírják, valamint a hajtásrendszer minden részét érje a napfény. A visszametszett korona vesszők vagy suhángok igen sűrűn hajtanak ki. Ha ezeket nem ritkítjuk meg, a fa koronája túlságosan elsűrűsödik. Az alakító metszésnek törzskialakító és erősítő hatása is van. Az erős törzs képes az ágrendszert megfelelően kifejleszteni és hordani a termést. A metszés ideje még a nyugalmi időszakban történik, általában kora tavasszal.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2. Karbantartó-ritkító –termőre metszés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Az intenzív gyümölcstermesztésben nagyon fontos a kialakított korona forma fenntartása és a folyamatos termőegyensúly azaz a vegetatív és generatív szervek növekedésének harmonizálása. Ennek érdekében szükségszerű éves karbantartó metszést végezni ami elsősorban a korona ritkítás</a:t>
            </a:r>
            <a:r>
              <a:rPr lang="en-GB" noProof="0" dirty="0" smtClean="0"/>
              <a:t>á</a:t>
            </a:r>
            <a:r>
              <a:rPr lang="hu-HU" noProof="0" dirty="0" smtClean="0"/>
              <a:t>ban és a termőgalyazat fenntartásában folyamatos részleges ifjításában nyilvánul meg. Ugyan az egyes gyümölcsfajok</a:t>
            </a:r>
            <a:r>
              <a:rPr lang="hu-HU" baseline="0" noProof="0" dirty="0" smtClean="0"/>
              <a:t> és ezen belül akár a fajták karbantartó metszésében különbségek vannak általában érvényes, hogy a metszés során eltávolítjuk: a. korona belsejébe irányuló ágakat  b. a konkurens ágakat-vesszőket  c. talaj és sorközművelésnél útban levő ágakat d. száraz ,beteg letört ágakat e. erős növekedésű ún. Vízhajtásokat fattyúvesszóket.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aseline="0" noProof="0" dirty="0" smtClean="0"/>
              <a:t>                   </a:t>
            </a:r>
            <a:endParaRPr lang="hu-HU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u-HU" noProof="0" dirty="0" smtClean="0"/>
              <a:t>3. Ifjító metszés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u-HU" noProof="0" dirty="0" smtClean="0"/>
              <a:t>Idősebb fáknál a korona elöregedése és felkopaszodása teszi szükségessé a metszést.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Csak az a fa ifjítható meg, amelynek gyökérzete és törzse, vastag ágai épek, egészségesek. Ha ez nincs így, akkor a legjobb a fát kivágni.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Az ifjítás szükségességét a fa azzal jelzi, hogy sok gyökér vagy tősarjat hoz, és a fa koronája sok vízhajtást nevel.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u-HU" noProof="0" dirty="0" smtClean="0"/>
              <a:t>Az ifjító metszés időpontja almatermésűeknél a lombhullástól a rügypattanásig tart. Ugyanez csonthéjasoknál augusztus második felétől szeptemberig tart.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u-HU" noProof="0" dirty="0" smtClean="0"/>
              <a:t>Idősebb korban feltétlenül szükségessé válik az ifjítás. A modern intenzív</a:t>
            </a:r>
            <a:r>
              <a:rPr lang="hu-HU" baseline="0" noProof="0" dirty="0" smtClean="0"/>
              <a:t> gyümölcsösökben a folyamatos termőre-karbantartó metszés gyakorlatilag részleges ifjítást is takar.</a:t>
            </a:r>
            <a:endParaRPr lang="hu-HU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Gyümölcsfák metszési ideje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A gyümölcsfák metszésének az ideje almatermésűek (alma, körte, birs) esetében februárban lehetséges, amennyiben a nappali hőmérséklet nem csökken nulla Celsius fok alá.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A csonthéjasok (őszibarack, meggy, szilva, sárgabarack, cseresznye) metszésének az ideje pirosbimbós állapotban van, amikor kissé megindul a nedvkeringés. Ilyenkor ugyanis könnyebben gyógyulnak a sebek. A tenyésznyugalmi időszakban fás metszésről beszélünk a vegetációs</a:t>
            </a:r>
            <a:r>
              <a:rPr lang="hu-HU" baseline="0" noProof="0" dirty="0" smtClean="0"/>
              <a:t> időszakban elvégzett metszést amit a gyakorlatban minden gyümölcsfajnál alkalmazhatunk zöld metszésnek nevezzük.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89960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32858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A metszés erősségének hatása a növekedésre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      A - gyenge-sekély  metszésnél</a:t>
            </a:r>
            <a:r>
              <a:rPr lang="hu-HU" baseline="0" noProof="0" dirty="0" smtClean="0"/>
              <a:t>  a vesszőből kis kb. egyharmadnyi részt vágunk le. Akkor alkalmazzuk amikor nem erőteljes növekedést szeretnénk elérni hanem csak rövidebb termőképletekkel való berakódást.</a:t>
            </a:r>
            <a:endParaRPr lang="hu-HU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      B – erős-mély metszésnél</a:t>
            </a:r>
            <a:r>
              <a:rPr lang="hu-HU" baseline="0" noProof="0" dirty="0" smtClean="0"/>
              <a:t> a vessző alapvetően nagyobb részét vágjuk le mintegy kétharmadát. Ennek a metszésnek hatására a meghagyott rész rügyeiből előtörő hajtások erőteljes növekedésnek indulnak</a:t>
            </a:r>
            <a:endParaRPr lang="hu-HU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      C – közép erős metszésnél a vessző</a:t>
            </a:r>
            <a:r>
              <a:rPr lang="hu-HU" baseline="0" noProof="0" dirty="0" smtClean="0"/>
              <a:t> felét vágjuk le aminek köszönhetően hajtásnövekedést és termőrészképződést is elérhetünk.</a:t>
            </a:r>
            <a:endParaRPr lang="hu-HU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722620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A hajtások  növekedése a vessző szögállásának függvényében.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A hajtáshelyzet megváltoztatása, a függőleges, illetve felfelé irányuló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hajtások vízszinteshez, vagy ahhoz közelítő irányú leívelése, lekötözése, lehajtása, a vesszők kitámasztása: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noProof="0" dirty="0" smtClean="0"/>
              <a:t>csökkenti a növekedési erélyt, azaz a hajtásnövekedést;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noProof="0" dirty="0" smtClean="0"/>
              <a:t>növeli a termőrügyképződést;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noProof="0" dirty="0" smtClean="0"/>
              <a:t>korábbra hozza</a:t>
            </a:r>
            <a:r>
              <a:rPr lang="hu-HU" baseline="0" noProof="0" dirty="0" smtClean="0"/>
              <a:t> a termőre fordulást</a:t>
            </a:r>
            <a:endParaRPr lang="hu-HU" noProof="0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noProof="0" dirty="0" smtClean="0"/>
              <a:t>másodrendű hajtásképződésre</a:t>
            </a:r>
            <a:r>
              <a:rPr lang="hu-HU" baseline="0" noProof="0" dirty="0" smtClean="0"/>
              <a:t> készteti a növényt</a:t>
            </a:r>
            <a:endParaRPr lang="en-GB" baseline="0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 noProof="0" dirty="0" smtClean="0"/>
              <a:t>A hajtások helyzetétől, szögállásától függ azok növekedése és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termőrész berakódása. Ezek között igen jelentősek a különbségek.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A függőleges helyzetű, csúcsrügyből tör elő a legerősebb hajtás. Ezt követik az alatta levő oldalrügyekből keletkezett hajtások. A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vessző alapja felé fokozatosan csökken a hajtásnövekedés erélye és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növekedik a hajtások elágazásának szöge. Ez a hajtásnövekedési sajátosság a csúcsdominanciával magyarázható. A vízszintessel 45 °-os szöget bezáró helyzetű vesszők növekedési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sajátossága hasonló a függőlegesekéhez, csak itt a vesszők felső oldalán hosszabb hajtások keletkeznek.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A vízszintessel 30 °-os szöget bezáró vesszőkön csúcs és alapi hajtásnövekedési dominancia figyelhető meg. A középső rész felé haladva csökken a hajtásnövekedés erélye és növekszik a termőrész berakódás. Ezek az ismeretek jól felhasználhatók a korona kialakítása folyamán és később a termőrészek fenntartásában is.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4123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 Metszést helyettesítő eljárások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 smtClean="0"/>
          </a:p>
          <a:p>
            <a:pPr marL="158750" indent="0">
              <a:buNone/>
            </a:pPr>
            <a:r>
              <a:rPr lang="hu-HU" sz="11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Olyan metszés nélküli technikák melyeknek szerepe a korona formálásában a termőrészek kialakulásában valamint a termésegyensúly fenntartásában van.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hajtáshelyzet megváltoztatása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A metszést helyettesítő eljárás a </a:t>
            </a:r>
            <a:r>
              <a:rPr lang="hu-HU" i="1" dirty="0" smtClean="0"/>
              <a:t>lekötözés</a:t>
            </a:r>
            <a:r>
              <a:rPr lang="hu-HU" dirty="0" smtClean="0"/>
              <a:t>. Ismeretes a fás évelő növények vesszőinek az a tulajdonsága, hogy a függőlegesen állók erősen hajtanak, de rajtuk termőrügy és termés alig képződik. Ezzel szemben a vízszintesen álló vesszök kevésbé nőnek, viszont sok termőrész alakul ki rajtuk. A hajlítást csipesszel ellátott betonnehezékkel is el tudjuk érni</a:t>
            </a:r>
            <a:endParaRPr lang="hu-HU" sz="1100" b="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Ágkitámasztás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érő gyümölcs súlya alatt a fák koronája szétterül, az ágak víz-szintesre kényszerülnek és lehajlanak. Egyes esetekben a termés alatt a túlterhelt ágak letörnek, lerepednek. Ennek elkerülése céljából támaszuk fel a fákat karókkal, rudakkal vagy lécekkel.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pincírozás(hajtásválogatás)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Hajtások visszacsípése (pincírozás) már egy más jellegű munka. Ilyenkor 6-8 levélre metsszük vissza a hajtásokat, vagyis a hajtás tenyésző csúcsot is levágjuk, ezáltal ezek a hajtások hosszban az adott évben már nem fejlődnek tovább. A megmaradt hajtás innentől csak erősödni fog, és a megmaradt levelek hónaljában lévő nyári rügyekből később másodrendű hajtások lesznek, míg az alsó levelek hónaljában lévő rügyekből termőágak.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Vitorla visszacsípése -A vitorla a növekvő hajtás csúcsi része, amely picit mindig visszagörbül (jelezvén, hogy friss hajtás)</a:t>
            </a:r>
            <a:r>
              <a:rPr lang="hu-HU" sz="1100" b="0" baseline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ennek visszacsípése mintegy 2-3 hétre szünetelteti a növekedést</a:t>
            </a:r>
            <a:endParaRPr lang="hu-HU" sz="1100" b="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hajtáscsavarás</a:t>
            </a:r>
            <a:r>
              <a:rPr lang="hu-HU" sz="1100" b="0" baseline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és </a:t>
            </a: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hajtásmegtörés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u-HU" sz="1100" b="0" baseline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fásodásnak induló hajtás megcsavarásával , megroppantásával vagy megtörésével pár hétre megállítjuk a fejlődésben ezáltal a megerősödésben míg a térbeli elhelyezkedése is módosul. A törés alatti részből másodrendű hajtás is fejlődhet.</a:t>
            </a:r>
            <a:endParaRPr lang="hu-HU" sz="1100" b="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bemetszés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erős növekedésű, vagy későn termőre forduló</a:t>
            </a:r>
            <a:r>
              <a:rPr lang="hu-HU" sz="1100" b="0" baseline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fáknál alkalmazott eljárás, a hajtásnövekedés</a:t>
            </a:r>
            <a:r>
              <a:rPr lang="hu-HU" sz="1100" b="0" baseline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mérséklésére. A bemetszések gátolják a tápanyagok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áramlását a gyökerek felé, ennek következtében</a:t>
            </a:r>
            <a:r>
              <a:rPr lang="hu-HU" sz="1100" b="0" baseline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csök ken a hosszú hajtások képződése.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gyűrűzés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túl erős növekedés csökkentésére, ill. ezzel arányosan a termőalapok növelésére évszázadok óta alkalmazott eljárás, amely a háncsrész folytonosságának átmeneti vagy tartós megszakításával a gyűrűzés fölötti koronarész asszimilátum bőségét időzi elő. A tenyészidő kezdetekor célszerű vékony, rozsdamentes dróttal a kívánt koronarészt (törzs, esetleg oldalelágazások) meggyűrűzni nem túl erős szorítással. Ősszel feltétlenül el kell távolítanunk a drótot,</a:t>
            </a:r>
            <a:r>
              <a:rPr lang="hu-HU" sz="1100" b="0" baseline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mert olyan mértékben beékelődhet a vastagodó képlet háncsába, hogy később már nem, vagy csak nehezen távolítható 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sebkezelés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sebkezelés célja a metszés által keletkezett sebek és a hegszövet (kallusz) védelme a kórokozókkal (gombák, baktériumok) és károsítókkal (pl. Synonthedon sp.) szemben. Nagy jelentősége van tehát a sebek sebkezelő anyagokkal történő beecsetelésének. A sebkezelés mindenek előtt szövetbarát anyagokkal történik, mely lehetőleg baktericid és fungicid, valamint kalluszképződést serkentő hatóanyag tartalommal rendelkezzen.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virág-és termésritkítás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Célja  a virág szám</a:t>
            </a:r>
            <a:r>
              <a:rPr lang="hu-HU" sz="1100" b="0" baseline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és </a:t>
            </a: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túlkötődött gyümölcsök megritkítása a szakaszosság mérséklése és a gyümölcsminőség javítása. Almánál, körténél termőrészenként csak egy, a legnagyobb gyümölcsöt hagyjuk meg, őszibaracknál és kajszinál a gyümölcsöket 5-8 cm-es távolságra, ritkítjuk.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100" b="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kémiai </a:t>
            </a:r>
            <a:r>
              <a:rPr lang="hu-HU" sz="1100" b="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növ.szabályozás</a:t>
            </a:r>
            <a:endParaRPr lang="hu-HU" sz="1100" b="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b="0" noProof="0" dirty="0" smtClean="0"/>
              <a:t>Kémiai növekedésszabályozást valamilyen növekedést  serkentő vagy gátló szer </a:t>
            </a:r>
            <a:r>
              <a:rPr lang="hu-HU" b="0" baseline="0" noProof="0" dirty="0" smtClean="0"/>
              <a:t> </a:t>
            </a:r>
            <a:r>
              <a:rPr lang="hu-HU" b="0" noProof="0" dirty="0" smtClean="0"/>
              <a:t>használatával végezzük.</a:t>
            </a:r>
            <a:r>
              <a:rPr lang="hu-HU" b="0" baseline="0" noProof="0" dirty="0" smtClean="0"/>
              <a:t> A gyakorlatban pl. a termőrészek – rügyek képződésének serkentésénél vagy a virágritkításnál terjedt el.</a:t>
            </a:r>
            <a:endParaRPr lang="hu-HU" b="0" noProof="0" dirty="0"/>
          </a:p>
        </p:txBody>
      </p:sp>
    </p:spTree>
    <p:extLst>
      <p:ext uri="{BB962C8B-B14F-4D97-AF65-F5344CB8AC3E}">
        <p14:creationId xmlns:p14="http://schemas.microsoft.com/office/powerpoint/2010/main" val="1638509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17486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80289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37903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Metszés gépesítése a gyümölcsültetvényekben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       A gépi metszés és a gépi gyümölcsritkítás  nem tudja teljes egészében kiváltani a kézi munkát! Hatékonyan be lehet illeszteni azokat a  termesztés technológiába, de kézi munkával mindig ki kell egészíteni. Ezért hívjuk inkább „gépi előmetszés”-nek és „gépi előritkítás”-nak ezeket a műveleteket. Ha rendszeresen csak géppel metszünk, azzal a korona gyors elsűrűsödését érjük el. A cél pedig pontosan az ellenkezője, ritka, szellős koronaszerkezet kialakítása, amelybe jól bejut a fény, és a növényvédelmi munkák is hatékonyan elvégezhetők. A ritkító gépek munkája sem megfelelő önmagában az optimális gyümölcsterhelés beállításához. Kézi munkával kell azt korrigálni.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       A síkfalmetsző gép elsősorban fűrésztárcsákkal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alkalmas az ipari ültetvények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gépi metszésére. Ezek a tárcsák7 cm átmérőig képesek gyorsan</a:t>
            </a:r>
            <a:r>
              <a:rPr lang="hu-HU" baseline="0" noProof="0" dirty="0" smtClean="0"/>
              <a:t> d</a:t>
            </a:r>
            <a:r>
              <a:rPr lang="hu-HU" noProof="0" dirty="0" smtClean="0"/>
              <a:t>olgozni (a vágókéses verzió kimondottan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csak a zöld, puha vesszök metszésére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alkalmas – míg az alternáló késes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verzió nagyon lassú, és nem képes nagyobb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vastagságokkal megbirkózni).Természetesen a gép felső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vágósíkját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a függőleges helyzetből egészen a</a:t>
            </a:r>
            <a:r>
              <a:rPr lang="hu-HU" baseline="0" noProof="0" dirty="0" smtClean="0"/>
              <a:t> </a:t>
            </a:r>
            <a:r>
              <a:rPr lang="hu-HU" noProof="0" dirty="0" smtClean="0"/>
              <a:t>vízszintes helyzetig változtathatjuk.</a:t>
            </a:r>
            <a:endParaRPr lang="en-GB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aseline="0" noProof="0" dirty="0" smtClean="0"/>
              <a:t>        A virágritkító gépet elsősorban alma ültetvényekben használják, de sikereket értek el már kajszi és őszibarack ültetvényekben is. A gép ún. verőpálcák segítségével ritkítja a virág felületet.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aseline="0" noProof="0" dirty="0" smtClean="0"/>
              <a:t>        A gépesített kézi metszőollók nagy segítséget jelentenek a metszési munkálatoknál hiszen megsokszorozzák a metszés hatékonyságát így az ültetvények metszésének ideje is lerövidül ezáltal a metszés költségei is csökkenek. Nem elhanyagolható, hogy a kéz </a:t>
            </a:r>
            <a:r>
              <a:rPr lang="hu-HU" baseline="0" noProof="0" dirty="0" err="1" smtClean="0"/>
              <a:t>izületei,izmai</a:t>
            </a:r>
            <a:r>
              <a:rPr lang="hu-HU" baseline="0" noProof="0" dirty="0" smtClean="0"/>
              <a:t> kisebb terhelésnek van kitéve ezáltal óvva a dolgozók fizikai leterhelését is. Működési elvük alapján a gépesített metszőollókat két csoportba oszthatjuk : 1. Pneumatikus metszőollók 2. Elektromos metszőollók</a:t>
            </a:r>
            <a:r>
              <a:rPr lang="en-GB" baseline="0" noProof="0" dirty="0" smtClean="0"/>
              <a:t> A </a:t>
            </a:r>
            <a:r>
              <a:rPr lang="en-GB" baseline="0" noProof="0" dirty="0" err="1" smtClean="0"/>
              <a:t>pneumatikus</a:t>
            </a:r>
            <a:r>
              <a:rPr lang="en-GB" baseline="0" noProof="0" dirty="0" smtClean="0"/>
              <a:t> metszőollók </a:t>
            </a:r>
            <a:r>
              <a:rPr lang="hu-HU" baseline="0" noProof="0" dirty="0" smtClean="0"/>
              <a:t>működésükhöz szükséges energiát egy kompresszor által előállított sűrített levegő közvetíti. A kompresszor egy kisebb kertben lehet elektromos is, egy nagyobb szőlőskertben vagy gyümölcsösben robbanómotoros, hogy függetlenedhessünk az elektromos hálózattól. Egy üzemi ültetvényben a kompresszor a traktoron van, az erőleadó tengely hajtja, és akár 12 ember is csatlakozhat a géphez a metszőollójával. Sajnos hátrány, hogy a traktor és a kompresszor zajosak, javasolt hosszú távon a fülvédők használata.</a:t>
            </a:r>
            <a:endParaRPr lang="en-GB" baseline="0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aseline="0" noProof="0" dirty="0" smtClean="0"/>
              <a:t> </a:t>
            </a:r>
            <a:r>
              <a:rPr lang="en-GB" baseline="0" noProof="0" dirty="0" smtClean="0"/>
              <a:t>        </a:t>
            </a:r>
            <a:r>
              <a:rPr lang="en-GB" baseline="0" noProof="0" dirty="0" err="1" smtClean="0"/>
              <a:t>Az</a:t>
            </a:r>
            <a:r>
              <a:rPr lang="en-GB" baseline="0" noProof="0" dirty="0" smtClean="0"/>
              <a:t> e</a:t>
            </a:r>
            <a:r>
              <a:rPr lang="hu-HU" baseline="0" noProof="0" dirty="0" err="1" smtClean="0"/>
              <a:t>lektromos</a:t>
            </a:r>
            <a:r>
              <a:rPr lang="hu-HU" baseline="0" noProof="0" dirty="0" smtClean="0"/>
              <a:t> metszőollók. Egyre jobban elterjednek, egyrészt a nagy piaci kínálat, másrészt viszonylagos olcsóságuk miatt. Az ollókat ebben az esetben elektromos motor működteti, a munkásnak csak a vezérlő gombokat kell nyomogatnia. Fontos tényező a vezérlő automatika, mely lealítja a vágást, ha az olló nem képes levágni az ágat. Ennek az automatikának a hiányában (az ilyen ollók általában olcsóbbak) problémás lehet a vastag (25 mm-nél vastagabb) ágak vágása, mert az olló beragadhat, a motor kiéghet, a szerkezet eltörhet. Ezek az ollók teljesítménytől függően 5–60 mm átmérőjű részek vágására alkalmasak.</a:t>
            </a:r>
            <a:endParaRPr lang="en-GB" baseline="0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12717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992083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855058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0950"/>
            <a:ext cx="5997575" cy="3375025"/>
          </a:xfrm>
          <a:prstGeom prst="rect">
            <a:avLst/>
          </a:prstGeom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87705" y="4813964"/>
            <a:ext cx="5501279" cy="39381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hu-HU" sz="2100" spc="-1" baseline="0" dirty="0">
              <a:latin typeface="Arial"/>
            </a:endParaRPr>
          </a:p>
        </p:txBody>
      </p:sp>
      <p:sp>
        <p:nvSpPr>
          <p:cNvPr id="314" name="TextShape 3"/>
          <p:cNvSpPr txBox="1"/>
          <p:nvPr/>
        </p:nvSpPr>
        <p:spPr>
          <a:xfrm>
            <a:off x="3895551" y="9501121"/>
            <a:ext cx="2979694" cy="501323"/>
          </a:xfrm>
          <a:prstGeom prst="rect">
            <a:avLst/>
          </a:prstGeom>
          <a:noFill/>
          <a:ln>
            <a:noFill/>
          </a:ln>
        </p:spPr>
        <p:txBody>
          <a:bodyPr lIns="96451" tIns="48225" rIns="96451" bIns="48225" anchor="b"/>
          <a:lstStyle/>
          <a:p>
            <a:pPr algn="r">
              <a:lnSpc>
                <a:spcPct val="100000"/>
              </a:lnSpc>
            </a:pPr>
            <a:fld id="{F4C58B65-8790-41A7-975B-C9B750671CAE}" type="slidenum">
              <a:rPr lang="hu-HU" sz="13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24</a:t>
            </a:fld>
            <a:endParaRPr lang="hu-HU" sz="13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7665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5919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0950"/>
            <a:ext cx="5997575" cy="3375025"/>
          </a:xfrm>
          <a:prstGeom prst="rect">
            <a:avLst/>
          </a:prstGeom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87705" y="4813964"/>
            <a:ext cx="5501279" cy="39381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100" i="1" spc="-1" dirty="0">
                <a:latin typeface="Arial"/>
              </a:rPr>
              <a:t>A témához kapcsolódó, előforduló főbb kulcsszavak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/>
              <a:t>Szöveg: e</a:t>
            </a:r>
            <a:r>
              <a:rPr lang="hu-HU" sz="2400" i="1" dirty="0"/>
              <a:t>nnél</a:t>
            </a:r>
            <a:r>
              <a:rPr lang="hu-HU" sz="2400" i="1" baseline="0" dirty="0"/>
              <a:t> a diánál nem releváns</a:t>
            </a:r>
            <a:endParaRPr lang="hu-HU" sz="2400" i="1" dirty="0"/>
          </a:p>
          <a:p>
            <a:pPr>
              <a:lnSpc>
                <a:spcPct val="100000"/>
              </a:lnSpc>
            </a:pPr>
            <a:endParaRPr lang="hu-HU" sz="2100" i="1" spc="-1" dirty="0">
              <a:latin typeface="Arial"/>
            </a:endParaRPr>
          </a:p>
        </p:txBody>
      </p:sp>
      <p:sp>
        <p:nvSpPr>
          <p:cNvPr id="329" name="TextShape 3"/>
          <p:cNvSpPr txBox="1"/>
          <p:nvPr/>
        </p:nvSpPr>
        <p:spPr>
          <a:xfrm>
            <a:off x="3895551" y="9501121"/>
            <a:ext cx="2979694" cy="501323"/>
          </a:xfrm>
          <a:prstGeom prst="rect">
            <a:avLst/>
          </a:prstGeom>
          <a:noFill/>
          <a:ln>
            <a:noFill/>
          </a:ln>
        </p:spPr>
        <p:txBody>
          <a:bodyPr lIns="96451" tIns="48225" rIns="96451" bIns="48225" anchor="b"/>
          <a:lstStyle/>
          <a:p>
            <a:pPr algn="r">
              <a:lnSpc>
                <a:spcPct val="100000"/>
              </a:lnSpc>
            </a:pPr>
            <a:fld id="{9955D534-503A-41FB-A4CD-EE287AA47BD5}" type="slidenum">
              <a:rPr lang="hu-HU" sz="13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27</a:t>
            </a:fld>
            <a:endParaRPr lang="hu-HU" sz="13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323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smtClean="0"/>
              <a:t> Bevezetés-</a:t>
            </a:r>
            <a:br>
              <a:rPr lang="hu-HU" b="1" dirty="0" smtClean="0"/>
            </a:br>
            <a:r>
              <a:rPr lang="hu-HU" b="1" dirty="0" smtClean="0"/>
              <a:t> A megfelelő koronaválasztás és metszés jelentősége mint termelési tényező</a:t>
            </a:r>
            <a:endParaRPr lang="en-GB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smtClean="0"/>
              <a:t> </a:t>
            </a:r>
            <a:r>
              <a:rPr lang="hu-HU" b="0" dirty="0" smtClean="0"/>
              <a:t>A gyümölcsfák koronatípusainak kialakítása és a koronák későbbi fenntartása szakszerű termőre és karbantartó metszése a sikeres precíziós gyümölcstermesztés alapvető nagy kézimunkaigényű és szaktudást igénylő termelési feltétele.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dirty="0" smtClean="0"/>
              <a:t>           A korona alakja a gyümölcstermő növények termesztésiintenzitásának jele. A mai modern gyümölcstermesztésben az alacsonyabb törzsön nevelt mesterséges azaz alakított koronaformákat alkalmaznak miközben előnyben részesítik a koronák olyan típusait amelyek kinevelésekor a fa gyorsan termőre fordul és viszonylag kevés de rendszeres metszéssel megfelelő termőegyensúlyban tartható az ületvény tervezett termelési élettartamában. A rosszul megválasztott koronaforma, művelési mód ,és helytelen metszés nagyban kihat a termésképződésre a termés minőségi és mennyiségi alakulására a termesztés során ami egyben kihat a termelés gazdaságosságára hiszen az alacsonyabb ha hozamok alakulása mellett kevésbé jó minőségű terméssel a termelő elveszíti versenyképességét a többi termelővel szemben és a piacra kerülés lehetőségét.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dirty="0" smtClean="0"/>
              <a:t>          A tananyag kiegészítés  célja bemutatni az elterjedtebb koronaformákat és a metszési műveletek sajátosságait ,ami hasznos lehet elsősorban azon gazdálkodók számára a tájékozódásban , akik a jövőben gyümölcstermesztéssel is szeretnék bővíteni agrárgazdálkodásukat.</a:t>
            </a:r>
            <a:endParaRPr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280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noProof="0" dirty="0" smtClean="0"/>
              <a:t>Napjaink legismertebb koronaformái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noProof="0" dirty="0" smtClean="0"/>
              <a:t>Mesterséges koronaformák csoportosítása.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noProof="0" dirty="0" smtClean="0"/>
              <a:t>Napjaink termelési gyakorlatában használt koronaformáit</a:t>
            </a:r>
            <a:r>
              <a:rPr lang="hu-HU" sz="1100" baseline="0" noProof="0" dirty="0" smtClean="0"/>
              <a:t> csoportosíthatjuk a vázágak térbeli elhelyezkedése  szerint és a sudár vagyis vezérág jelenléte szerint. A térbeli koronatípusok alapvető jellemvonása, hogy a vázágak a termesztési tér minden irányába kiterjednek, tehát benyúlnak a sorközökbe is míg az ún. síkbeli koronatípusok a sorok irányában vannak nevelve valamilyen tám rendszer mellett. Az egy síkban nevelt koronaformák az intenzív termesztési rendszerek koronaformái közé tartoznak.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aseline="0" noProof="0" dirty="0" smtClean="0"/>
              <a:t>A sudár jelenléte szerint megkülömböztetünk sudaras –zárt és sudár nélküli nyitott koronatípusokat. A sudár nélküli koronatípusok nevelése során a vezérág korona típustól függően a 2-4 évben eltávolításra kerül ezáltal egy nyitott koronaformát kapunk, amely jobb megvilágítást nyer.</a:t>
            </a:r>
            <a:endParaRPr lang="hu-HU" sz="1100" noProof="0" dirty="0" smtClean="0"/>
          </a:p>
          <a:p>
            <a:pPr marL="0" lvl="0" indent="0">
              <a:buNone/>
            </a:pPr>
            <a:r>
              <a:rPr lang="hu-HU" sz="1100" noProof="0" dirty="0" smtClean="0"/>
              <a:t>A</a:t>
            </a:r>
            <a:r>
              <a:rPr lang="hu-HU" sz="1100" baseline="0" noProof="0" dirty="0" smtClean="0"/>
              <a:t> gyümölcsfák törzs és korona méretét jelentős mértékben befolyásolja az alany és a rá oltott nemes fajta növekedési erélye, ami egyben meghatározója a lehetséges művelési mód  kiválasztásának.</a:t>
            </a:r>
            <a:r>
              <a:rPr lang="en-GB" sz="1100" baseline="0" noProof="0" dirty="0" smtClean="0"/>
              <a:t> </a:t>
            </a:r>
            <a:endParaRPr lang="hu-HU" sz="1100" noProof="0" dirty="0" smtClean="0"/>
          </a:p>
          <a:p>
            <a:pPr marL="0" lvl="0" indent="0">
              <a:buNone/>
            </a:pPr>
            <a:r>
              <a:rPr lang="hu-HU" sz="1100" noProof="0" dirty="0" smtClean="0"/>
              <a:t>Vázágak kiterjesztése szerint        </a:t>
            </a:r>
          </a:p>
          <a:p>
            <a:pPr marL="0" lvl="0" indent="0">
              <a:buNone/>
            </a:pPr>
            <a:r>
              <a:rPr lang="hu-HU" sz="1100" noProof="0" dirty="0" smtClean="0"/>
              <a:t>1 . Térbeli koronatípusok  :     a .) sudaras  koronák  </a:t>
            </a:r>
          </a:p>
          <a:p>
            <a:pPr marL="0" lvl="0" indent="0">
              <a:buNone/>
            </a:pPr>
            <a:r>
              <a:rPr lang="hu-HU" sz="1100" noProof="0" dirty="0" smtClean="0"/>
              <a:t>                                                      /természetes szórt állású, ágcsoportos, termőkaros orsó, karcsú orsó,</a:t>
            </a:r>
          </a:p>
          <a:p>
            <a:pPr marL="0" lvl="0" indent="0">
              <a:buNone/>
            </a:pPr>
            <a:r>
              <a:rPr lang="hu-HU" sz="1100" noProof="0" dirty="0" smtClean="0"/>
              <a:t>                                                         szuper orsó/</a:t>
            </a:r>
          </a:p>
          <a:p>
            <a:pPr marL="0" lvl="0" indent="0">
              <a:buNone/>
            </a:pPr>
            <a:r>
              <a:rPr lang="hu-HU" sz="1100" noProof="0" dirty="0" smtClean="0"/>
              <a:t>                                                      b.) sudár nélküli koronák</a:t>
            </a:r>
          </a:p>
          <a:p>
            <a:pPr marL="0" lvl="0" indent="0">
              <a:buNone/>
            </a:pPr>
            <a:r>
              <a:rPr lang="hu-HU" sz="1100" noProof="0" dirty="0" smtClean="0"/>
              <a:t>                                                      / katlan korona, javított katlan,tölcsér-váza,javított amerikai/</a:t>
            </a:r>
          </a:p>
          <a:p>
            <a:pPr marL="0" lvl="0" indent="0">
              <a:buNone/>
            </a:pPr>
            <a:r>
              <a:rPr lang="hu-HU" sz="1100" noProof="0" dirty="0" smtClean="0"/>
              <a:t>2. Síkbeli koronatípusok  :       a .) sudaras  koronák   </a:t>
            </a:r>
          </a:p>
          <a:p>
            <a:pPr marL="0" indent="0">
              <a:buNone/>
            </a:pPr>
            <a:r>
              <a:rPr lang="hu-HU" sz="1100" noProof="0" dirty="0" smtClean="0"/>
              <a:t>                                                      / Hungária sövény,Haag sövény, Olasz palmetta/                                      </a:t>
            </a:r>
          </a:p>
          <a:p>
            <a:pPr marL="0" indent="0">
              <a:buNone/>
            </a:pPr>
            <a:r>
              <a:rPr lang="hu-HU" sz="1100" noProof="0" dirty="0" smtClean="0"/>
              <a:t>                                                         b.) sudár nélküli koronák</a:t>
            </a:r>
          </a:p>
          <a:p>
            <a:pPr marL="0" lvl="0" indent="0">
              <a:buNone/>
            </a:pPr>
            <a:r>
              <a:rPr lang="hu-HU" sz="1100" noProof="0" dirty="0" smtClean="0"/>
              <a:t>                                                       /Bouché-Thomas sövény,V-alakú,Y-alakú/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4456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65913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71293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1615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8713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363227" y="1416819"/>
            <a:ext cx="9144000" cy="198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363230" y="3491508"/>
            <a:ext cx="9144000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  <p:pic>
        <p:nvPicPr>
          <p:cNvPr id="14" name="Google Shape;14;p3" descr="A képen szöveg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8" y="10049"/>
            <a:ext cx="3295859" cy="9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31850" y="99630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1850" y="387603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 rot="5400000">
            <a:off x="3923681" y="-1776509"/>
            <a:ext cx="4351338" cy="1155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  <p:pic>
        <p:nvPicPr>
          <p:cNvPr id="9" name="Google Shape;9;p2" descr="A képen szöveg látható&#10;&#10;Automatikusan generált leírá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9" y="6290227"/>
            <a:ext cx="2099090" cy="5778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rteszportal.h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1402977" y="1122363"/>
            <a:ext cx="9144000" cy="12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hu-HU" sz="3600" dirty="0" smtClean="0"/>
              <a:t> Koronaalakítás és a metszés  szerepe a  gyümölcstermelésben</a:t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389530" y="3602038"/>
            <a:ext cx="9144000" cy="4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</a:pPr>
            <a:r>
              <a:rPr lang="en-GB" dirty="0" smtClean="0"/>
              <a:t>Szerkesztette :Varga Péter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01790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 Művelési módok  a koronatípusok szemszögéből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471960"/>
            <a:ext cx="11555700" cy="496312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 algn="just">
              <a:buNone/>
            </a:pPr>
            <a:r>
              <a:rPr lang="hu-HU" sz="2200" dirty="0" smtClean="0"/>
              <a:t>      A művelési módok az egyes gyümölcsfajok termesztéstechnológiai lehetőségeit rendszerezik  a fa nagyságából ,koronaformájából, ültetési rendszeréből adódóan mintegy komplex művelési rendszereket alkotva .</a:t>
            </a:r>
          </a:p>
          <a:p>
            <a:pPr marL="114300" indent="0">
              <a:buNone/>
            </a:pPr>
            <a:r>
              <a:rPr lang="hu-HU" sz="2200" dirty="0" smtClean="0"/>
              <a:t>Meghatározó elemei:</a:t>
            </a:r>
          </a:p>
          <a:p>
            <a:pPr marL="114300" indent="0">
              <a:buNone/>
            </a:pPr>
            <a:r>
              <a:rPr lang="hu-HU" sz="2200" dirty="0" smtClean="0"/>
              <a:t>• </a:t>
            </a:r>
            <a:r>
              <a:rPr lang="hu-HU" sz="2200" dirty="0"/>
              <a:t>Az alany - nemes kombináció,</a:t>
            </a:r>
          </a:p>
          <a:p>
            <a:pPr marL="114300" indent="0">
              <a:buNone/>
            </a:pPr>
            <a:r>
              <a:rPr lang="hu-HU" sz="2200" dirty="0"/>
              <a:t>• Koronaforma,</a:t>
            </a:r>
          </a:p>
          <a:p>
            <a:pPr marL="114300" indent="0">
              <a:buNone/>
            </a:pPr>
            <a:r>
              <a:rPr lang="hu-HU" sz="2200" dirty="0"/>
              <a:t>• Törzsmagasság (a betakarítási mód függvényében),</a:t>
            </a:r>
          </a:p>
          <a:p>
            <a:pPr marL="114300" indent="0">
              <a:buNone/>
            </a:pPr>
            <a:r>
              <a:rPr lang="hu-HU" sz="2200" dirty="0"/>
              <a:t>• Térállás,</a:t>
            </a:r>
          </a:p>
          <a:p>
            <a:pPr marL="114300" indent="0">
              <a:buNone/>
            </a:pPr>
            <a:r>
              <a:rPr lang="hu-HU" sz="2200" dirty="0"/>
              <a:t>• Termőfelület és termésszabályozás.</a:t>
            </a:r>
          </a:p>
          <a:p>
            <a:pPr marL="0" lvl="0" indent="0">
              <a:buNone/>
            </a:pPr>
            <a:r>
              <a:rPr lang="hu-HU" sz="2200" dirty="0" smtClean="0"/>
              <a:t>             Extenzív /magas törzs, erős növekedés ,nagy térállás/</a:t>
            </a:r>
          </a:p>
          <a:p>
            <a:pPr marL="0" lvl="0" indent="0">
              <a:buNone/>
            </a:pPr>
            <a:r>
              <a:rPr lang="hu-HU" sz="2200" dirty="0" smtClean="0"/>
              <a:t>             Félintenzív  /közép magas törzs, mérsékeltebb növekedés, közepes térállás/                                         </a:t>
            </a:r>
          </a:p>
          <a:p>
            <a:pPr marL="0" lvl="0" indent="0">
              <a:buNone/>
            </a:pPr>
            <a:r>
              <a:rPr lang="hu-HU" sz="2200" dirty="0" smtClean="0"/>
              <a:t>             Intenzív  /alacsony törzs, gyenge növekedés, sűrű térállás/ 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42930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01790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 Művelési módok  a koronatípusok szemszögéből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0" y="1471960"/>
            <a:ext cx="11877247" cy="496312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en-GB" sz="2200" dirty="0" err="1" smtClean="0"/>
              <a:t>Ültetési</a:t>
            </a:r>
            <a:r>
              <a:rPr lang="en-GB" sz="2200" dirty="0" smtClean="0"/>
              <a:t> </a:t>
            </a:r>
          </a:p>
          <a:p>
            <a:pPr marL="114300" indent="0">
              <a:buNone/>
            </a:pPr>
            <a:r>
              <a:rPr lang="en-GB" sz="2200" dirty="0" err="1" smtClean="0"/>
              <a:t>rendszerek</a:t>
            </a:r>
            <a:endParaRPr lang="hu-HU" sz="22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53" y="1383030"/>
            <a:ext cx="9040487" cy="4591691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641513" y="6140022"/>
            <a:ext cx="877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                Szélessoros                                                Középszéles		Keskeny soros            Sűrű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100017" y="6524019"/>
            <a:ext cx="6561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800" dirty="0" smtClean="0"/>
              <a:t>Kép </a:t>
            </a:r>
            <a:r>
              <a:rPr lang="en-GB" sz="800" dirty="0" err="1" smtClean="0"/>
              <a:t>forrása</a:t>
            </a:r>
            <a:r>
              <a:rPr lang="en-GB" sz="800" dirty="0" smtClean="0"/>
              <a:t>: Dr.Molnár </a:t>
            </a:r>
            <a:r>
              <a:rPr lang="en-GB" sz="800" dirty="0"/>
              <a:t>Lajos </a:t>
            </a:r>
            <a:r>
              <a:rPr lang="en-GB" sz="800" dirty="0" err="1"/>
              <a:t>Gyümölcsfák</a:t>
            </a:r>
            <a:r>
              <a:rPr lang="en-GB" sz="800" dirty="0"/>
              <a:t> </a:t>
            </a:r>
            <a:r>
              <a:rPr lang="en-GB" sz="800" dirty="0" err="1"/>
              <a:t>metszése,Dánszentmiklósi</a:t>
            </a:r>
            <a:r>
              <a:rPr lang="en-GB" sz="800" dirty="0"/>
              <a:t> </a:t>
            </a:r>
            <a:r>
              <a:rPr lang="en-GB" sz="800" dirty="0" err="1"/>
              <a:t>Gyümölcstermesztési</a:t>
            </a:r>
            <a:r>
              <a:rPr lang="en-GB" sz="800" dirty="0"/>
              <a:t> </a:t>
            </a:r>
            <a:r>
              <a:rPr lang="en-GB" sz="800" dirty="0" err="1"/>
              <a:t>Szaktanácsadó</a:t>
            </a:r>
            <a:r>
              <a:rPr lang="en-GB" sz="800" dirty="0"/>
              <a:t> Kft.,1994 ANTOLÓGIA </a:t>
            </a:r>
            <a:r>
              <a:rPr lang="en-GB" sz="800" dirty="0" err="1"/>
              <a:t>nyomda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179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01790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 Művelési módok  a koronatípusok szemszögéből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471960"/>
            <a:ext cx="11555700" cy="496312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hu-HU" sz="2200" dirty="0" smtClean="0"/>
              <a:t>Kötésvázlatok az ültetvényekben:  a.) négyzetes  b.) téglalap  c.)háromszög</a:t>
            </a:r>
            <a:endParaRPr lang="hu-HU" sz="22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30" y="2218029"/>
            <a:ext cx="7077075" cy="30480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469812" y="565568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.)</a:t>
            </a:r>
            <a:endParaRPr lang="hu-HU" dirty="0"/>
          </a:p>
        </p:txBody>
      </p:sp>
      <p:sp>
        <p:nvSpPr>
          <p:cNvPr id="11" name="BlokTextu 10"/>
          <p:cNvSpPr txBox="1"/>
          <p:nvPr/>
        </p:nvSpPr>
        <p:spPr>
          <a:xfrm>
            <a:off x="3325197" y="5645552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a.)</a:t>
            </a:r>
            <a:endParaRPr lang="hu-HU" dirty="0"/>
          </a:p>
        </p:txBody>
      </p:sp>
      <p:sp>
        <p:nvSpPr>
          <p:cNvPr id="12" name="BlokTextu 11"/>
          <p:cNvSpPr txBox="1"/>
          <p:nvPr/>
        </p:nvSpPr>
        <p:spPr>
          <a:xfrm>
            <a:off x="7498815" y="556860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40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01790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 Korona típusok kialakítása és fenntartása metszéssel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471961"/>
            <a:ext cx="11555700" cy="470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buNone/>
            </a:pPr>
            <a:r>
              <a:rPr lang="hu-HU" sz="2200" dirty="0" smtClean="0"/>
              <a:t>                                                                 A metszés fogalma és céljai</a:t>
            </a:r>
          </a:p>
          <a:p>
            <a:pPr marL="0" lvl="0" indent="0" algn="just">
              <a:buNone/>
            </a:pPr>
            <a:r>
              <a:rPr lang="hu-HU" sz="2200" dirty="0" smtClean="0"/>
              <a:t>      A metszés a fitotechnika(a növényi részekkel közvetlen kapcsolatban lévő termesztési beavatkozások összessége) egyik eleme, a hajtásrendszeren végzett rendszeres visszavágások folyamata. A gyümölcstermelésben a legfontosabb agrotechnikai eljárásokhoz tartozik, melynek célja, hogy egyensúlyt teremtsen a növekedés és terméskötődés között. </a:t>
            </a:r>
          </a:p>
          <a:p>
            <a:pPr marL="0" lvl="0" indent="0">
              <a:buNone/>
            </a:pPr>
            <a:r>
              <a:rPr lang="hu-HU" sz="2200" dirty="0" smtClean="0"/>
              <a:t>                                                                                                   Metszés csoportosítása célja szerint</a:t>
            </a:r>
          </a:p>
          <a:p>
            <a:pPr marL="0" lvl="0" indent="0">
              <a:buNone/>
            </a:pPr>
            <a:r>
              <a:rPr lang="hu-HU" sz="2200" dirty="0" smtClean="0"/>
              <a:t>•koronaforma kialakítása</a:t>
            </a:r>
          </a:p>
          <a:p>
            <a:pPr marL="0" lvl="0" indent="0">
              <a:buNone/>
            </a:pPr>
            <a:r>
              <a:rPr lang="hu-HU" sz="2200" dirty="0" smtClean="0"/>
              <a:t>•gyorsított termőrefordítás 				1. Alakító metszés</a:t>
            </a:r>
          </a:p>
          <a:p>
            <a:pPr marL="0" lvl="0" indent="0">
              <a:buNone/>
            </a:pPr>
            <a:r>
              <a:rPr lang="hu-HU" sz="2200" dirty="0" smtClean="0"/>
              <a:t>•termőképesség fenntartása</a:t>
            </a:r>
          </a:p>
          <a:p>
            <a:pPr marL="0" indent="0">
              <a:buNone/>
            </a:pPr>
            <a:r>
              <a:rPr lang="hu-HU" sz="2200" dirty="0" smtClean="0"/>
              <a:t>•vegetatív-generatív egyensúly fenntartása			2. Karbantartó-ritkító-termőre metszés</a:t>
            </a:r>
          </a:p>
          <a:p>
            <a:pPr marL="0" lvl="0" indent="0">
              <a:buNone/>
            </a:pPr>
            <a:r>
              <a:rPr lang="hu-HU" sz="2200" dirty="0" smtClean="0"/>
              <a:t>•gyümölcsminőség javítása                </a:t>
            </a:r>
          </a:p>
          <a:p>
            <a:pPr marL="0" lvl="0" indent="0">
              <a:buNone/>
            </a:pPr>
            <a:r>
              <a:rPr lang="hu-HU" sz="2200" dirty="0" smtClean="0"/>
              <a:t>•növényvédelem hatékonyságának fokozása 		3. Ifjító metszés</a:t>
            </a:r>
          </a:p>
          <a:p>
            <a:pPr marL="0" lvl="0" indent="0">
              <a:buNone/>
            </a:pPr>
            <a:r>
              <a:rPr lang="hu-HU" sz="2200" dirty="0" smtClean="0"/>
              <a:t>                                                                                                                 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5731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01790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 Korona típusok kialakítása és fenntartása metszéssel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471961"/>
            <a:ext cx="11555700" cy="470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en-GB" sz="2200" dirty="0" smtClean="0"/>
              <a:t> </a:t>
            </a:r>
          </a:p>
          <a:p>
            <a:pPr marL="0" lvl="0" indent="0">
              <a:buNone/>
            </a:pPr>
            <a:endParaRPr lang="en-GB" sz="2200" dirty="0"/>
          </a:p>
          <a:p>
            <a:pPr marL="0" lvl="0" indent="0">
              <a:buNone/>
            </a:pPr>
            <a:endParaRPr lang="en-GB" sz="2200" dirty="0" smtClean="0"/>
          </a:p>
          <a:p>
            <a:pPr marL="0" lvl="0" indent="0" algn="just">
              <a:buNone/>
            </a:pPr>
            <a:r>
              <a:rPr lang="hu-HU" sz="2200" dirty="0" smtClean="0"/>
              <a:t>Termőrészek megismerése </a:t>
            </a:r>
          </a:p>
          <a:p>
            <a:pPr marL="0" lvl="0" indent="0" algn="just">
              <a:buNone/>
            </a:pPr>
            <a:r>
              <a:rPr lang="hu-HU" sz="2200" dirty="0" smtClean="0"/>
              <a:t> a növekedés és a metszés </a:t>
            </a:r>
          </a:p>
          <a:p>
            <a:pPr marL="0" lvl="0" indent="0" algn="just">
              <a:buNone/>
            </a:pPr>
            <a:r>
              <a:rPr lang="hu-HU" sz="2200" dirty="0" smtClean="0"/>
              <a:t> törvényszerűségeinek ismerete </a:t>
            </a:r>
          </a:p>
          <a:p>
            <a:pPr marL="0" lvl="0" indent="0" algn="just">
              <a:buNone/>
            </a:pPr>
            <a:r>
              <a:rPr lang="hu-HU" sz="2200" dirty="0" smtClean="0"/>
              <a:t>alapfeltétele a szakszerű </a:t>
            </a:r>
          </a:p>
          <a:p>
            <a:pPr marL="0" lvl="0" indent="0" algn="just">
              <a:buNone/>
            </a:pPr>
            <a:r>
              <a:rPr lang="hu-HU" sz="2200" dirty="0" smtClean="0"/>
              <a:t>metszés elsajátításának.</a:t>
            </a:r>
            <a:endParaRPr lang="hu-HU" sz="22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118" y="1288018"/>
            <a:ext cx="6005257" cy="501269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210212" y="6389644"/>
            <a:ext cx="48830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Kép  </a:t>
            </a:r>
            <a:r>
              <a:rPr lang="en-GB" sz="800" dirty="0" err="1" smtClean="0"/>
              <a:t>forrása</a:t>
            </a:r>
            <a:r>
              <a:rPr lang="en-GB" sz="800" dirty="0"/>
              <a:t>:</a:t>
            </a:r>
            <a:r>
              <a:rPr lang="hu-HU" sz="800" dirty="0" smtClean="0"/>
              <a:t>https</a:t>
            </a:r>
            <a:r>
              <a:rPr lang="hu-HU" sz="800" dirty="0"/>
              <a:t>://adoc.pub/queue/gymlcsfelek-testalakulas-szerinti-csoportositas-gymlcsfelek-.html</a:t>
            </a:r>
          </a:p>
        </p:txBody>
      </p:sp>
    </p:spTree>
    <p:extLst>
      <p:ext uri="{BB962C8B-B14F-4D97-AF65-F5344CB8AC3E}">
        <p14:creationId xmlns:p14="http://schemas.microsoft.com/office/powerpoint/2010/main" val="15751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01790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 Korona típusok kialakítása és fenntartása metszéssel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471961"/>
            <a:ext cx="11555700" cy="470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en-GB" sz="2200" dirty="0" smtClean="0"/>
              <a:t>                                           </a:t>
            </a:r>
            <a:r>
              <a:rPr lang="hu-HU" sz="2200" dirty="0" smtClean="0"/>
              <a:t>A metszés erősségének hatása a növekedésre</a:t>
            </a:r>
          </a:p>
          <a:p>
            <a:pPr marL="0" lvl="0" indent="0">
              <a:buNone/>
            </a:pPr>
            <a:endParaRPr lang="en-GB" sz="2200" dirty="0"/>
          </a:p>
          <a:p>
            <a:pPr marL="0" lvl="0" indent="0">
              <a:buNone/>
            </a:pPr>
            <a:endParaRPr lang="en-GB" sz="2200" dirty="0" smtClean="0"/>
          </a:p>
          <a:p>
            <a:pPr marL="0" lvl="0" indent="0">
              <a:buNone/>
            </a:pPr>
            <a:r>
              <a:rPr lang="en-GB" sz="2200" dirty="0"/>
              <a:t> </a:t>
            </a:r>
            <a:r>
              <a:rPr lang="en-GB" sz="2200" dirty="0" smtClean="0"/>
              <a:t>     </a:t>
            </a:r>
            <a:r>
              <a:rPr lang="hu-HU" sz="2200" dirty="0" smtClean="0"/>
              <a:t>A – gyenge-sekély  metszés</a:t>
            </a:r>
          </a:p>
          <a:p>
            <a:pPr marL="0" lvl="0" indent="0">
              <a:buNone/>
            </a:pPr>
            <a:endParaRPr lang="hu-HU" sz="2200" dirty="0" smtClean="0"/>
          </a:p>
          <a:p>
            <a:pPr marL="0" lvl="0" indent="0">
              <a:buNone/>
            </a:pPr>
            <a:r>
              <a:rPr lang="hu-HU" sz="2200" dirty="0" smtClean="0"/>
              <a:t>      B – erős-mély metszés</a:t>
            </a:r>
          </a:p>
          <a:p>
            <a:pPr marL="0" lvl="0" indent="0">
              <a:buNone/>
            </a:pPr>
            <a:endParaRPr lang="hu-HU" sz="2200" dirty="0" smtClean="0"/>
          </a:p>
          <a:p>
            <a:pPr marL="0" lvl="0" indent="0">
              <a:buNone/>
            </a:pPr>
            <a:r>
              <a:rPr lang="hu-HU" sz="2200" dirty="0" smtClean="0"/>
              <a:t>      C – közép erős metszés</a:t>
            </a:r>
            <a:endParaRPr lang="hu-HU" sz="2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44" y="1950931"/>
            <a:ext cx="2943225" cy="4314825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5391807" y="6440351"/>
            <a:ext cx="45047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Kép </a:t>
            </a:r>
            <a:r>
              <a:rPr lang="en-GB" sz="800" dirty="0" err="1" smtClean="0"/>
              <a:t>forrása</a:t>
            </a:r>
            <a:r>
              <a:rPr lang="en-GB" sz="800" dirty="0" smtClean="0"/>
              <a:t>: </a:t>
            </a:r>
            <a:r>
              <a:rPr lang="hu-HU" sz="800" dirty="0" err="1" smtClean="0"/>
              <a:t>Tvarovanie</a:t>
            </a:r>
            <a:r>
              <a:rPr lang="hu-HU" sz="800" dirty="0" smtClean="0"/>
              <a:t> </a:t>
            </a:r>
            <a:r>
              <a:rPr lang="hu-HU" sz="800" dirty="0"/>
              <a:t>korún </a:t>
            </a:r>
            <a:r>
              <a:rPr lang="hu-HU" sz="800" dirty="0" err="1"/>
              <a:t>ovocných</a:t>
            </a:r>
            <a:r>
              <a:rPr lang="hu-HU" sz="800" dirty="0"/>
              <a:t> </a:t>
            </a:r>
            <a:r>
              <a:rPr lang="hu-HU" sz="800" dirty="0" err="1"/>
              <a:t>stromov</a:t>
            </a:r>
            <a:r>
              <a:rPr lang="hu-HU" sz="800" dirty="0"/>
              <a:t> –</a:t>
            </a:r>
            <a:r>
              <a:rPr lang="hu-HU" sz="800" dirty="0" err="1"/>
              <a:t>učebné</a:t>
            </a:r>
            <a:r>
              <a:rPr lang="hu-HU" sz="800" dirty="0"/>
              <a:t> </a:t>
            </a:r>
            <a:r>
              <a:rPr lang="hu-HU" sz="800" dirty="0" err="1"/>
              <a:t>pomôcky</a:t>
            </a:r>
            <a:r>
              <a:rPr lang="hu-HU" sz="800" dirty="0"/>
              <a:t> ´87,Banská </a:t>
            </a:r>
            <a:r>
              <a:rPr lang="hu-HU" sz="800" dirty="0" err="1"/>
              <a:t>Bystrica</a:t>
            </a:r>
            <a:r>
              <a:rPr lang="hu-HU" sz="800" dirty="0"/>
              <a:t> 1984</a:t>
            </a:r>
          </a:p>
        </p:txBody>
      </p:sp>
    </p:spTree>
    <p:extLst>
      <p:ext uri="{BB962C8B-B14F-4D97-AF65-F5344CB8AC3E}">
        <p14:creationId xmlns:p14="http://schemas.microsoft.com/office/powerpoint/2010/main" val="39959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01790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 Korona típusok kialakítása és fenntartása metszéssel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134737"/>
            <a:ext cx="11555700" cy="50420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en-GB" sz="1800" dirty="0" smtClean="0"/>
              <a:t>  </a:t>
            </a:r>
            <a:r>
              <a:rPr lang="hu-HU" sz="1800" dirty="0" smtClean="0"/>
              <a:t>A hajtások  növekedése a vessző szögál</a:t>
            </a:r>
            <a:r>
              <a:rPr lang="en-GB" sz="1800" dirty="0" smtClean="0"/>
              <a:t>l</a:t>
            </a:r>
            <a:r>
              <a:rPr lang="hu-HU" sz="1800" dirty="0" smtClean="0"/>
              <a:t>ásának függvényében</a:t>
            </a:r>
            <a:r>
              <a:rPr lang="hu-HU" sz="2200" dirty="0" smtClean="0"/>
              <a:t>.            </a:t>
            </a:r>
            <a:r>
              <a:rPr lang="hu-HU" sz="1800" dirty="0" smtClean="0"/>
              <a:t>A vessző elágazási szöge (a), valamint a</a:t>
            </a:r>
          </a:p>
          <a:p>
            <a:pPr marL="0" lvl="0" indent="0">
              <a:buNone/>
            </a:pPr>
            <a:r>
              <a:rPr lang="hu-HU" sz="1800" dirty="0" smtClean="0"/>
              <a:t>                                                                                                                              leívelés (b) hatása a hajtásnövekedésre</a:t>
            </a:r>
          </a:p>
          <a:p>
            <a:pPr marL="0" lvl="0" indent="0">
              <a:buNone/>
            </a:pPr>
            <a:r>
              <a:rPr lang="hu-HU" sz="1800" dirty="0" smtClean="0"/>
              <a:t>                                                                                                                                    és a terméshozásra. (Csider, 1978)</a:t>
            </a:r>
          </a:p>
          <a:p>
            <a:pPr marL="0" lvl="0" indent="0">
              <a:buNone/>
            </a:pPr>
            <a:endParaRPr lang="en-GB" sz="2200" dirty="0"/>
          </a:p>
          <a:p>
            <a:pPr marL="0" lvl="0" indent="0">
              <a:buNone/>
            </a:pPr>
            <a:endParaRPr lang="en-GB" sz="2200" dirty="0" smtClean="0"/>
          </a:p>
          <a:p>
            <a:pPr marL="0" lvl="0" indent="0">
              <a:buNone/>
            </a:pPr>
            <a:r>
              <a:rPr lang="en-GB" sz="2200" dirty="0"/>
              <a:t> </a:t>
            </a:r>
            <a:r>
              <a:rPr lang="en-GB" sz="2200" dirty="0" smtClean="0"/>
              <a:t>     </a:t>
            </a:r>
            <a:endParaRPr lang="hu-HU" sz="2200" dirty="0"/>
          </a:p>
        </p:txBody>
      </p:sp>
      <p:pic>
        <p:nvPicPr>
          <p:cNvPr id="5" name="Obrázo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5" y="1938970"/>
            <a:ext cx="4935556" cy="441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979" y="2548089"/>
            <a:ext cx="2194414" cy="355161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585" y="2368626"/>
            <a:ext cx="2909990" cy="355844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766892" y="6202496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a.)</a:t>
            </a:r>
            <a:endParaRPr lang="hu-HU" dirty="0"/>
          </a:p>
        </p:txBody>
      </p:sp>
      <p:sp>
        <p:nvSpPr>
          <p:cNvPr id="9" name="BlokTextu 8"/>
          <p:cNvSpPr txBox="1"/>
          <p:nvPr/>
        </p:nvSpPr>
        <p:spPr>
          <a:xfrm>
            <a:off x="9661793" y="6202496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b.)</a:t>
            </a:r>
            <a:endParaRPr lang="hu-HU" dirty="0"/>
          </a:p>
        </p:txBody>
      </p:sp>
      <p:sp>
        <p:nvSpPr>
          <p:cNvPr id="10" name="BlokTextu 9"/>
          <p:cNvSpPr txBox="1"/>
          <p:nvPr/>
        </p:nvSpPr>
        <p:spPr>
          <a:xfrm>
            <a:off x="3463507" y="6428222"/>
            <a:ext cx="48830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 smtClean="0"/>
              <a:t>Képek</a:t>
            </a:r>
            <a:r>
              <a:rPr lang="en-GB" sz="800" dirty="0" smtClean="0"/>
              <a:t> </a:t>
            </a:r>
            <a:r>
              <a:rPr lang="en-GB" sz="800" dirty="0" err="1" smtClean="0"/>
              <a:t>forrása</a:t>
            </a:r>
            <a:r>
              <a:rPr lang="en-GB" sz="800" dirty="0"/>
              <a:t>:</a:t>
            </a:r>
            <a:r>
              <a:rPr lang="hu-HU" sz="800" dirty="0" smtClean="0"/>
              <a:t>https</a:t>
            </a:r>
            <a:r>
              <a:rPr lang="hu-HU" sz="800" dirty="0"/>
              <a:t>://adoc.pub/queue/gymlcsfelek-testalakulas-szerinti-csoportositas-gymlcsfelek-.html</a:t>
            </a:r>
          </a:p>
        </p:txBody>
      </p:sp>
    </p:spTree>
    <p:extLst>
      <p:ext uri="{BB962C8B-B14F-4D97-AF65-F5344CB8AC3E}">
        <p14:creationId xmlns:p14="http://schemas.microsoft.com/office/powerpoint/2010/main" val="32605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6"/>
            <a:ext cx="11555700" cy="8687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 </a:t>
            </a:r>
            <a:r>
              <a:rPr lang="en-GB" dirty="0"/>
              <a:t>Metszést </a:t>
            </a:r>
            <a:r>
              <a:rPr lang="en-GB" dirty="0" smtClean="0"/>
              <a:t>helyettesítő </a:t>
            </a:r>
            <a:r>
              <a:rPr lang="en-GB" dirty="0"/>
              <a:t>eljárások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178805" y="1421175"/>
            <a:ext cx="103448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Olyan metszés nélküli technikák melyeknek szerepe a korona formálásában a termőrészek kialakulásában valamint a termésegyensúly fenntartásában van.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b="1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hajtáshelyzet </a:t>
            </a:r>
            <a:r>
              <a:rPr lang="hu-HU" sz="2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megváltoztatása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ágkitámasztás</a:t>
            </a:r>
            <a:endParaRPr lang="hu-HU" sz="2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pincírozás(hajtásválogatás</a:t>
            </a:r>
            <a:r>
              <a:rPr lang="hu-HU" sz="2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hajtáscsavarás</a:t>
            </a:r>
            <a:endParaRPr lang="hu-HU" sz="2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hajtásmegtörés</a:t>
            </a:r>
            <a:endParaRPr lang="hu-HU" sz="2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bemetszés</a:t>
            </a:r>
            <a:r>
              <a:rPr lang="hu-HU" sz="2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gyűrűzés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sebkezelés</a:t>
            </a:r>
            <a:endParaRPr lang="hu-HU" sz="2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virág-és </a:t>
            </a:r>
            <a:r>
              <a:rPr lang="hu-HU" sz="2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termésritkítás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kémiai </a:t>
            </a:r>
            <a:r>
              <a:rPr lang="hu-HU" sz="2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növ.szabályozás</a:t>
            </a:r>
          </a:p>
        </p:txBody>
      </p:sp>
    </p:spTree>
    <p:extLst>
      <p:ext uri="{BB962C8B-B14F-4D97-AF65-F5344CB8AC3E}">
        <p14:creationId xmlns:p14="http://schemas.microsoft.com/office/powerpoint/2010/main" val="21285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6"/>
            <a:ext cx="11555700" cy="8687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 Metszést helyettesítő eljárások</a:t>
            </a:r>
            <a:endParaRPr lang="hu-HU" dirty="0">
              <a:latin typeface="Napjaink legelterjedtebb koronaformái   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5" y="1795749"/>
            <a:ext cx="3241457" cy="426041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63" y="1795748"/>
            <a:ext cx="3871171" cy="4260412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2060154" y="1349913"/>
            <a:ext cx="744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Kötözés és súlyozás	                       A- rügy feletti           B- hosszanti           C-gyűrűzés</a:t>
            </a:r>
          </a:p>
          <a:p>
            <a:r>
              <a:rPr lang="hu-HU" dirty="0" smtClean="0">
                <a:solidFill>
                  <a:schemeClr val="accent6"/>
                </a:solidFill>
              </a:rPr>
              <a:t>                                                                 bemetszés              bemetszés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340910" y="6286551"/>
            <a:ext cx="48830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 smtClean="0"/>
              <a:t>Képek</a:t>
            </a:r>
            <a:r>
              <a:rPr lang="en-GB" sz="800" dirty="0" smtClean="0"/>
              <a:t> </a:t>
            </a:r>
            <a:r>
              <a:rPr lang="en-GB" sz="800" dirty="0" err="1" smtClean="0"/>
              <a:t>forrása</a:t>
            </a:r>
            <a:r>
              <a:rPr lang="en-GB" sz="800" dirty="0"/>
              <a:t>:</a:t>
            </a:r>
            <a:r>
              <a:rPr lang="hu-HU" sz="800" dirty="0" smtClean="0"/>
              <a:t>https</a:t>
            </a:r>
            <a:r>
              <a:rPr lang="hu-HU" sz="800" dirty="0"/>
              <a:t>://adoc.pub/queue/gymlcsfelek-testalakulas-szerinti-csoportositas-gymlcsfelek-.html</a:t>
            </a:r>
          </a:p>
        </p:txBody>
      </p:sp>
    </p:spTree>
    <p:extLst>
      <p:ext uri="{BB962C8B-B14F-4D97-AF65-F5344CB8AC3E}">
        <p14:creationId xmlns:p14="http://schemas.microsoft.com/office/powerpoint/2010/main" val="28454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6"/>
            <a:ext cx="11555700" cy="8687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 Metszést helyettesítő eljárások</a:t>
            </a:r>
            <a:endParaRPr lang="hu-HU" dirty="0">
              <a:latin typeface="Napjaink legelterjedtebb koronaformái   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2" y="2440401"/>
            <a:ext cx="4790586" cy="281799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34" y="2440400"/>
            <a:ext cx="5158287" cy="3063876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828800" y="1961002"/>
            <a:ext cx="9055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Hajtás visszacsípése					         Vitorla visszacsípése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657863" y="5915064"/>
            <a:ext cx="48830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 smtClean="0"/>
              <a:t>Képek</a:t>
            </a:r>
            <a:r>
              <a:rPr lang="en-GB" sz="800" dirty="0" smtClean="0"/>
              <a:t> </a:t>
            </a:r>
            <a:r>
              <a:rPr lang="en-GB" sz="800" dirty="0" err="1" smtClean="0"/>
              <a:t>forrása</a:t>
            </a:r>
            <a:r>
              <a:rPr lang="en-GB" sz="800" dirty="0"/>
              <a:t>:</a:t>
            </a:r>
            <a:r>
              <a:rPr lang="hu-HU" sz="800" dirty="0" smtClean="0"/>
              <a:t>https</a:t>
            </a:r>
            <a:r>
              <a:rPr lang="hu-HU" sz="800" dirty="0"/>
              <a:t>://adoc.pub/queue/gymlcsfelek-testalakulas-szerinti-csoportositas-gymlcsfelek-.html</a:t>
            </a:r>
          </a:p>
        </p:txBody>
      </p:sp>
    </p:spTree>
    <p:extLst>
      <p:ext uri="{BB962C8B-B14F-4D97-AF65-F5344CB8AC3E}">
        <p14:creationId xmlns:p14="http://schemas.microsoft.com/office/powerpoint/2010/main" val="18830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dirty="0">
                <a:solidFill>
                  <a:srgbClr val="00B050"/>
                </a:solidFill>
              </a:rPr>
              <a:t>Tartalomjegyzék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283885" y="1350472"/>
            <a:ext cx="11555700" cy="47709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/>
            <a:r>
              <a:rPr lang="hu-HU" sz="2200" dirty="0" smtClean="0"/>
              <a:t>Bevezetés – A megfelelő koronaválasztás és metszés mint termelési tényező       	       3. dia</a:t>
            </a:r>
          </a:p>
          <a:p>
            <a:pPr marL="342900"/>
            <a:r>
              <a:rPr lang="hu-HU" sz="2200" dirty="0" smtClean="0"/>
              <a:t>Témaspecifikus szakmai kérdések					     	                      4. dia</a:t>
            </a:r>
          </a:p>
          <a:p>
            <a:pPr marL="342900"/>
            <a:r>
              <a:rPr lang="hu-HU" sz="2200" dirty="0" smtClean="0"/>
              <a:t>Napjaink legelterjedtebb koronaformái                                                                    		     5-9. dia</a:t>
            </a:r>
          </a:p>
          <a:p>
            <a:pPr marL="342900"/>
            <a:r>
              <a:rPr lang="hu-HU" sz="2200" dirty="0" smtClean="0"/>
              <a:t>Művelési </a:t>
            </a:r>
            <a:r>
              <a:rPr lang="hu-HU" sz="2200" dirty="0" smtClean="0"/>
              <a:t>módok</a:t>
            </a:r>
            <a:r>
              <a:rPr lang="hu-HU" sz="2200" dirty="0" smtClean="0"/>
              <a:t>  a korona típusok szemszögéből                                                                  10-12. dia</a:t>
            </a:r>
          </a:p>
          <a:p>
            <a:pPr marL="342900"/>
            <a:r>
              <a:rPr lang="hu-HU" sz="2200" dirty="0" smtClean="0"/>
              <a:t>Korona típusok kialakítása és fenntartása metszéssel                                                            13-16. dia</a:t>
            </a:r>
          </a:p>
          <a:p>
            <a:pPr marL="342900"/>
            <a:r>
              <a:rPr lang="hu-HU" sz="2200" dirty="0" smtClean="0"/>
              <a:t>Metszést helyettesítő eljárások                                                                                                  17-20. dia                  </a:t>
            </a:r>
          </a:p>
          <a:p>
            <a:pPr marL="342900"/>
            <a:r>
              <a:rPr lang="hu-HU" sz="2200" dirty="0" smtClean="0"/>
              <a:t>Metszés gépesítése</a:t>
            </a:r>
            <a:r>
              <a:rPr lang="hu-HU" sz="2200" dirty="0" smtClean="0"/>
              <a:t> </a:t>
            </a:r>
            <a:r>
              <a:rPr lang="en-GB" sz="2200" dirty="0" smtClean="0"/>
              <a:t>a </a:t>
            </a:r>
            <a:r>
              <a:rPr lang="hu-HU" sz="2200" dirty="0" smtClean="0"/>
              <a:t>gyümölcsültetvényekben 					</a:t>
            </a:r>
            <a:r>
              <a:rPr lang="hu-HU" sz="2200" dirty="0" smtClean="0"/>
              <a:t>21-23.  dia</a:t>
            </a:r>
          </a:p>
          <a:p>
            <a:pPr marL="342900"/>
            <a:r>
              <a:rPr lang="hu-HU" sz="2200" dirty="0" smtClean="0"/>
              <a:t>Gyakorló kérdések</a:t>
            </a:r>
            <a:r>
              <a:rPr lang="hu-HU" sz="2200" dirty="0" smtClean="0"/>
              <a:t> </a:t>
            </a:r>
            <a:r>
              <a:rPr lang="hu-HU" sz="2200" dirty="0" smtClean="0"/>
              <a:t>                                                                                                                              24. dia</a:t>
            </a:r>
            <a:endParaRPr lang="hu-HU" sz="2200" dirty="0" smtClean="0"/>
          </a:p>
          <a:p>
            <a:pPr marL="342900"/>
            <a:r>
              <a:rPr lang="hu-HU" sz="2200" dirty="0" smtClean="0"/>
              <a:t>Felhasznált irodalom                                                                                                                           25. dia </a:t>
            </a:r>
          </a:p>
          <a:p>
            <a:pPr marL="342900"/>
            <a:r>
              <a:rPr lang="hu-HU" sz="2200" dirty="0" smtClean="0"/>
              <a:t>Fogalomtár 								                                    26. dia </a:t>
            </a:r>
          </a:p>
          <a:p>
            <a:pPr marL="342900"/>
            <a:r>
              <a:rPr lang="hu-HU" sz="2200" dirty="0" smtClean="0"/>
              <a:t>TAG –</a:t>
            </a:r>
            <a:r>
              <a:rPr lang="hu-HU" sz="2200" dirty="0" err="1" smtClean="0"/>
              <a:t>ek</a:t>
            </a:r>
            <a:r>
              <a:rPr lang="hu-HU" sz="2200" dirty="0" smtClean="0"/>
              <a:t> 		</a:t>
            </a:r>
            <a:r>
              <a:rPr lang="hu-HU" sz="2200" dirty="0" smtClean="0"/>
              <a:t>						                                    </a:t>
            </a:r>
            <a:r>
              <a:rPr lang="en-GB" sz="2200" dirty="0" smtClean="0"/>
              <a:t>27</a:t>
            </a:r>
            <a:r>
              <a:rPr lang="hu-HU" sz="2200" dirty="0" smtClean="0"/>
              <a:t>. </a:t>
            </a:r>
            <a:r>
              <a:rPr lang="hu-HU" sz="2200" dirty="0" smtClean="0"/>
              <a:t>dia </a:t>
            </a:r>
          </a:p>
          <a:p>
            <a:pPr marL="0" indent="0">
              <a:buNone/>
            </a:pPr>
            <a:endParaRPr lang="hu-HU" sz="2200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6"/>
            <a:ext cx="11555700" cy="8687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 Metszést helyettesítő eljárások</a:t>
            </a:r>
            <a:endParaRPr lang="hu-HU" dirty="0">
              <a:latin typeface="Napjaink legelterjedtebb koronaformái   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9" y="1806421"/>
            <a:ext cx="6433850" cy="4289234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5345024" y="1366267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Gyümölcsritkítás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873959" y="6337737"/>
            <a:ext cx="47452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Kép </a:t>
            </a:r>
            <a:r>
              <a:rPr lang="en-GB" sz="800" dirty="0" err="1" smtClean="0"/>
              <a:t>forrása</a:t>
            </a:r>
            <a:r>
              <a:rPr lang="en-GB" sz="800" dirty="0"/>
              <a:t>:</a:t>
            </a:r>
            <a:r>
              <a:rPr lang="hu-HU" sz="800" dirty="0" smtClean="0"/>
              <a:t>https</a:t>
            </a:r>
            <a:r>
              <a:rPr lang="hu-HU" sz="800" dirty="0"/>
              <a:t>://adoc.pub/queue/gymlcsfelek-testalakulas-szerinti-csoportositas-gymlcsfelek-.html</a:t>
            </a:r>
          </a:p>
        </p:txBody>
      </p:sp>
    </p:spTree>
    <p:extLst>
      <p:ext uri="{BB962C8B-B14F-4D97-AF65-F5344CB8AC3E}">
        <p14:creationId xmlns:p14="http://schemas.microsoft.com/office/powerpoint/2010/main" val="6018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01790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Metszés gépesítése a gyümölcsültetvényekben 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471961"/>
            <a:ext cx="11555700" cy="470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hu-HU" sz="2200" dirty="0" smtClean="0"/>
              <a:t>      </a:t>
            </a:r>
            <a:r>
              <a:rPr lang="en-GB" sz="2200" dirty="0" smtClean="0"/>
              <a:t>                                   </a:t>
            </a:r>
            <a:endParaRPr lang="hu-HU" sz="22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7" y="1846535"/>
            <a:ext cx="5616990" cy="421274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97" y="1839818"/>
            <a:ext cx="5625947" cy="421946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4770304" y="1471961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Tárcsás síkfalmetszők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905297" y="6176824"/>
            <a:ext cx="454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Kép </a:t>
            </a:r>
            <a:r>
              <a:rPr lang="en-GB" sz="800" dirty="0" err="1" smtClean="0"/>
              <a:t>forrása</a:t>
            </a:r>
            <a:r>
              <a:rPr lang="en-GB" sz="800" dirty="0" smtClean="0"/>
              <a:t>:</a:t>
            </a:r>
            <a:r>
              <a:rPr lang="hu-HU" sz="800" dirty="0" smtClean="0"/>
              <a:t>https</a:t>
            </a:r>
            <a:r>
              <a:rPr lang="hu-HU" sz="800" dirty="0"/>
              <a:t>://agrolanc.hu/hu/termekek/mezogazdasagi/reszletek/rinieri-orp-sikfalmetszok</a:t>
            </a:r>
            <a:r>
              <a:rPr lang="hu-HU" dirty="0"/>
              <a:t>/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492469" y="6176825"/>
            <a:ext cx="4062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Kép </a:t>
            </a:r>
            <a:r>
              <a:rPr lang="en-GB" sz="800" dirty="0" err="1" smtClean="0"/>
              <a:t>forrása</a:t>
            </a:r>
            <a:r>
              <a:rPr lang="en-GB" sz="800" dirty="0" smtClean="0"/>
              <a:t>:</a:t>
            </a:r>
            <a:r>
              <a:rPr lang="hu-HU" sz="800" dirty="0" smtClean="0"/>
              <a:t>https</a:t>
            </a:r>
            <a:r>
              <a:rPr lang="hu-HU" sz="800" dirty="0"/>
              <a:t>://gepmax.hu/hir/kms-sikfalmetszo-gepek-a-magyar-ultetvenyekben</a:t>
            </a:r>
            <a:r>
              <a:rPr lang="hu-H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972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01790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Metszés gépesítése a gyümölcsültetvényekben 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471961"/>
            <a:ext cx="11555700" cy="470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hu-HU" sz="2200" dirty="0" smtClean="0"/>
              <a:t>      </a:t>
            </a:r>
            <a:r>
              <a:rPr lang="en-GB" sz="2200" dirty="0" smtClean="0"/>
              <a:t>                                   </a:t>
            </a:r>
            <a:endParaRPr lang="hu-HU" sz="2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63" y="1474251"/>
            <a:ext cx="3327669" cy="470257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64" y="1586429"/>
            <a:ext cx="3442797" cy="4590396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2298578" y="1164184"/>
            <a:ext cx="7601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Alternáló kaszakaros síkfalmetsző                                                             Virágritkító                         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689214" y="6291293"/>
            <a:ext cx="44101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Kép </a:t>
            </a:r>
            <a:r>
              <a:rPr lang="en-GB" sz="800" dirty="0" err="1" smtClean="0"/>
              <a:t>forrása</a:t>
            </a:r>
            <a:r>
              <a:rPr lang="en-GB" sz="800" dirty="0" smtClean="0"/>
              <a:t>: </a:t>
            </a:r>
            <a:r>
              <a:rPr lang="hu-HU" sz="800" dirty="0" smtClean="0"/>
              <a:t>https</a:t>
            </a:r>
            <a:r>
              <a:rPr lang="hu-HU" sz="800" dirty="0"/>
              <a:t>://penda.hu/termek/vbc-bf-f-alternalo-kaszakaros-csonkazo-gyumolcsosbe/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6980826" y="6265756"/>
            <a:ext cx="2919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Kép </a:t>
            </a:r>
            <a:r>
              <a:rPr lang="en-GB" sz="800" dirty="0" err="1" smtClean="0"/>
              <a:t>forrása</a:t>
            </a:r>
            <a:r>
              <a:rPr lang="en-GB" sz="800" dirty="0" smtClean="0"/>
              <a:t>:</a:t>
            </a:r>
            <a:r>
              <a:rPr lang="hu-HU" sz="800" dirty="0" smtClean="0"/>
              <a:t>https</a:t>
            </a:r>
            <a:r>
              <a:rPr lang="hu-HU" sz="800" dirty="0"/>
              <a:t>://oslavanslovakia.sk/edward-250---ukazka</a:t>
            </a:r>
          </a:p>
        </p:txBody>
      </p:sp>
    </p:spTree>
    <p:extLst>
      <p:ext uri="{BB962C8B-B14F-4D97-AF65-F5344CB8AC3E}">
        <p14:creationId xmlns:p14="http://schemas.microsoft.com/office/powerpoint/2010/main" val="28504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01790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Metszés gépesítése a gyümölcsültetvényekben 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471961"/>
            <a:ext cx="11555700" cy="470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hu-HU" sz="2200" dirty="0" smtClean="0"/>
              <a:t>      </a:t>
            </a:r>
            <a:r>
              <a:rPr lang="en-GB" sz="2200" dirty="0" smtClean="0"/>
              <a:t>                                   </a:t>
            </a:r>
            <a:endParaRPr lang="hu-HU" sz="22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2" y="2060154"/>
            <a:ext cx="5399382" cy="382681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14" y="2060154"/>
            <a:ext cx="5013291" cy="3826812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872867" y="1762699"/>
            <a:ext cx="853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             </a:t>
            </a:r>
            <a:r>
              <a:rPr lang="hu-HU" dirty="0" smtClean="0">
                <a:solidFill>
                  <a:schemeClr val="accent6"/>
                </a:solidFill>
              </a:rPr>
              <a:t>Pneumatikus metszőolló				         Elektromos metszőolló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366345" y="5998588"/>
            <a:ext cx="42402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Kép </a:t>
            </a:r>
            <a:r>
              <a:rPr lang="en-GB" sz="800" dirty="0" err="1" smtClean="0"/>
              <a:t>forrása</a:t>
            </a:r>
            <a:r>
              <a:rPr lang="en-GB" sz="800" dirty="0" smtClean="0"/>
              <a:t>”</a:t>
            </a:r>
            <a:r>
              <a:rPr lang="hu-HU" sz="800" dirty="0" smtClean="0"/>
              <a:t>https</a:t>
            </a:r>
            <a:r>
              <a:rPr lang="hu-HU" sz="800" dirty="0"/>
              <a:t>://www.agronaplo.hu/termekinformaciok/metszes-gyorsan-kenyelmesen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6862224" y="5998588"/>
            <a:ext cx="39228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Kép </a:t>
            </a:r>
            <a:r>
              <a:rPr lang="en-GB" sz="800" dirty="0" err="1" smtClean="0"/>
              <a:t>forrása</a:t>
            </a:r>
            <a:r>
              <a:rPr lang="en-GB" sz="800" dirty="0" smtClean="0"/>
              <a:t> :</a:t>
            </a:r>
            <a:r>
              <a:rPr lang="hu-HU" sz="800" dirty="0" smtClean="0"/>
              <a:t>http</a:t>
            </a:r>
            <a:r>
              <a:rPr lang="hu-HU" sz="800" dirty="0"/>
              <a:t>://www.felco.hu/elektromos_metszollo/felco_801_metszoollo.html</a:t>
            </a:r>
          </a:p>
        </p:txBody>
      </p:sp>
    </p:spTree>
    <p:extLst>
      <p:ext uri="{BB962C8B-B14F-4D97-AF65-F5344CB8AC3E}">
        <p14:creationId xmlns:p14="http://schemas.microsoft.com/office/powerpoint/2010/main" val="36234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2"/>
          <p:cNvSpPr txBox="1"/>
          <p:nvPr/>
        </p:nvSpPr>
        <p:spPr>
          <a:xfrm>
            <a:off x="841729" y="1437808"/>
            <a:ext cx="10515240" cy="456929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r>
              <a:rPr lang="hu-HU" sz="2200" dirty="0" smtClean="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Mit eredményez a helytelen korona kiválasztás és szakszerűtlen metszés</a:t>
            </a:r>
            <a:r>
              <a:rPr lang="hu-HU" sz="2200" dirty="0" smtClean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r>
              <a:rPr lang="hu-HU" sz="2200" dirty="0" smtClean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Milyen koronatípusokat használunk az intenzív gyümölcstermesztésben?</a:t>
            </a:r>
          </a:p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r>
              <a:rPr lang="hu-HU" sz="2200" dirty="0" smtClean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Mik az intenzív művelési mód főbb jellemvonásai?</a:t>
            </a:r>
          </a:p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r>
              <a:rPr lang="hu-HU" sz="2200" dirty="0" smtClean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Mi a célja  a karbantartó – ritkító metszésnek ?</a:t>
            </a:r>
          </a:p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r>
              <a:rPr lang="hu-HU" sz="2200" dirty="0" smtClean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Milyen típusú síkfalmetszőket alkalmaznak a gyakorlatban</a:t>
            </a:r>
            <a:r>
              <a:rPr lang="hu-HU" sz="2200" dirty="0" smtClean="0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457200" indent="-457200">
              <a:lnSpc>
                <a:spcPct val="90000"/>
              </a:lnSpc>
              <a:buClr>
                <a:srgbClr val="1C9E4A"/>
              </a:buClr>
              <a:buSzPts val="1800"/>
              <a:buFont typeface="+mj-lt"/>
              <a:buAutoNum type="arabicPeriod"/>
            </a:pPr>
            <a:endParaRPr lang="hu-HU" sz="2200" dirty="0" smtClean="0">
              <a:solidFill>
                <a:srgbClr val="1C9E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7" y="365125"/>
            <a:ext cx="11555605" cy="703511"/>
          </a:xfrm>
        </p:spPr>
        <p:txBody>
          <a:bodyPr>
            <a:normAutofit/>
          </a:bodyPr>
          <a:lstStyle/>
          <a:p>
            <a:r>
              <a:rPr lang="hu-HU" sz="3200" dirty="0" smtClean="0"/>
              <a:t>Gyakorló kérdések 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1224283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47" y="89211"/>
            <a:ext cx="11555605" cy="1215482"/>
          </a:xfrm>
        </p:spPr>
        <p:txBody>
          <a:bodyPr/>
          <a:lstStyle/>
          <a:p>
            <a:r>
              <a:rPr lang="hu-HU" dirty="0"/>
              <a:t>Felhasznált irodalom, hivatkozások jegyzéke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21547" y="903890"/>
            <a:ext cx="11555605" cy="5572214"/>
          </a:xfrm>
        </p:spPr>
        <p:txBody>
          <a:bodyPr>
            <a:normAutofit fontScale="85000" lnSpcReduction="20000"/>
          </a:bodyPr>
          <a:lstStyle/>
          <a:p>
            <a:r>
              <a:rPr lang="en-GB" sz="1600" dirty="0" err="1" smtClean="0"/>
              <a:t>dr.Cselőtei</a:t>
            </a:r>
            <a:r>
              <a:rPr lang="en-GB" sz="1600" dirty="0" smtClean="0"/>
              <a:t> </a:t>
            </a:r>
            <a:r>
              <a:rPr lang="en-GB" sz="1600" dirty="0" err="1" smtClean="0"/>
              <a:t>László-dr.Csider</a:t>
            </a:r>
            <a:r>
              <a:rPr lang="en-GB" sz="1600" dirty="0" smtClean="0"/>
              <a:t> </a:t>
            </a:r>
            <a:r>
              <a:rPr lang="en-GB" sz="1600" dirty="0" err="1" smtClean="0"/>
              <a:t>László</a:t>
            </a:r>
            <a:r>
              <a:rPr lang="en-GB" sz="1600" dirty="0" smtClean="0"/>
              <a:t> –</a:t>
            </a:r>
            <a:r>
              <a:rPr lang="en-GB" sz="1600" dirty="0" err="1" smtClean="0"/>
              <a:t>Csáky</a:t>
            </a:r>
            <a:r>
              <a:rPr lang="en-GB" sz="1600" dirty="0" smtClean="0"/>
              <a:t> </a:t>
            </a:r>
            <a:r>
              <a:rPr lang="en-GB" sz="1600" dirty="0" err="1" smtClean="0"/>
              <a:t>Antal</a:t>
            </a:r>
            <a:r>
              <a:rPr lang="en-GB" sz="1600" dirty="0" smtClean="0"/>
              <a:t>   </a:t>
            </a:r>
            <a:r>
              <a:rPr lang="en-GB" sz="1600" dirty="0" err="1" smtClean="0"/>
              <a:t>Kertészet,Mezőgazdasági</a:t>
            </a:r>
            <a:r>
              <a:rPr lang="en-GB" sz="1600" dirty="0" smtClean="0"/>
              <a:t> </a:t>
            </a:r>
            <a:r>
              <a:rPr lang="en-GB" sz="1600" dirty="0" err="1" smtClean="0"/>
              <a:t>kiadó</a:t>
            </a:r>
            <a:r>
              <a:rPr lang="en-GB" sz="1600" dirty="0" smtClean="0"/>
              <a:t> Budapest 1978</a:t>
            </a:r>
          </a:p>
          <a:p>
            <a:r>
              <a:rPr lang="en-GB" sz="1600" dirty="0" err="1" smtClean="0"/>
              <a:t>dr.Gyúró</a:t>
            </a:r>
            <a:r>
              <a:rPr lang="en-GB" sz="1600" dirty="0" smtClean="0"/>
              <a:t> </a:t>
            </a:r>
            <a:r>
              <a:rPr lang="en-GB" sz="1600" dirty="0" err="1" smtClean="0"/>
              <a:t>Ferenc</a:t>
            </a:r>
            <a:r>
              <a:rPr lang="en-GB" sz="1600" dirty="0" smtClean="0"/>
              <a:t> A </a:t>
            </a:r>
            <a:r>
              <a:rPr lang="en-GB" sz="1600" dirty="0" err="1" smtClean="0"/>
              <a:t>gyümölcstermesztés</a:t>
            </a:r>
            <a:r>
              <a:rPr lang="en-GB" sz="1600" dirty="0" smtClean="0"/>
              <a:t> </a:t>
            </a:r>
            <a:r>
              <a:rPr lang="en-GB" sz="1600" dirty="0" err="1" smtClean="0"/>
              <a:t>alapjai</a:t>
            </a:r>
            <a:r>
              <a:rPr lang="en-GB" sz="1600" dirty="0" smtClean="0"/>
              <a:t>, </a:t>
            </a:r>
            <a:r>
              <a:rPr lang="en-GB" sz="1600" dirty="0" err="1" smtClean="0"/>
              <a:t>Mezőgazdasági</a:t>
            </a:r>
            <a:r>
              <a:rPr lang="en-GB" sz="1600" dirty="0" smtClean="0"/>
              <a:t> </a:t>
            </a:r>
            <a:r>
              <a:rPr lang="en-GB" sz="1600" dirty="0" err="1" smtClean="0"/>
              <a:t>kiadó</a:t>
            </a:r>
            <a:r>
              <a:rPr lang="en-GB" sz="1600" dirty="0" smtClean="0"/>
              <a:t> Budapest 1974</a:t>
            </a:r>
          </a:p>
          <a:p>
            <a:pPr lvl="0"/>
            <a:r>
              <a:rPr lang="en-GB" sz="1600" dirty="0" err="1" smtClean="0"/>
              <a:t>dr.Kállay</a:t>
            </a:r>
            <a:r>
              <a:rPr lang="en-GB" sz="1600" dirty="0" smtClean="0"/>
              <a:t> </a:t>
            </a:r>
            <a:r>
              <a:rPr lang="en-GB" sz="1600" dirty="0" err="1" smtClean="0"/>
              <a:t>Tamásné</a:t>
            </a:r>
            <a:r>
              <a:rPr lang="en-GB" sz="1600" dirty="0" smtClean="0"/>
              <a:t> </a:t>
            </a:r>
            <a:r>
              <a:rPr lang="en-GB" sz="1600" dirty="0" err="1" smtClean="0"/>
              <a:t>Gyümölcsösök</a:t>
            </a:r>
            <a:r>
              <a:rPr lang="en-GB" sz="1600" dirty="0" smtClean="0"/>
              <a:t> </a:t>
            </a:r>
            <a:r>
              <a:rPr lang="en-GB" sz="1600" dirty="0" err="1" smtClean="0"/>
              <a:t>termőhelye</a:t>
            </a:r>
            <a:r>
              <a:rPr lang="en-GB" sz="1600" dirty="0" smtClean="0"/>
              <a:t> , </a:t>
            </a:r>
            <a:r>
              <a:rPr lang="en-GB" sz="1600" dirty="0" err="1" smtClean="0"/>
              <a:t>Mezőgazda</a:t>
            </a:r>
            <a:r>
              <a:rPr lang="en-GB" sz="1600" dirty="0" smtClean="0"/>
              <a:t> </a:t>
            </a:r>
            <a:r>
              <a:rPr lang="en-GB" sz="1600" dirty="0" err="1" smtClean="0"/>
              <a:t>kiadó</a:t>
            </a:r>
            <a:r>
              <a:rPr lang="en-GB" sz="1600" dirty="0" smtClean="0"/>
              <a:t> Budapest 2014</a:t>
            </a:r>
          </a:p>
          <a:p>
            <a:pPr lvl="0"/>
            <a:r>
              <a:rPr lang="en-GB" sz="1600" dirty="0" smtClean="0"/>
              <a:t>dr. </a:t>
            </a:r>
            <a:r>
              <a:rPr lang="en-GB" sz="1600" dirty="0" err="1" smtClean="0"/>
              <a:t>Soltész</a:t>
            </a:r>
            <a:r>
              <a:rPr lang="en-GB" sz="1600" dirty="0" smtClean="0"/>
              <a:t> </a:t>
            </a:r>
            <a:r>
              <a:rPr lang="en-GB" sz="1600" dirty="0" err="1" smtClean="0"/>
              <a:t>Miklós</a:t>
            </a:r>
            <a:r>
              <a:rPr lang="en-GB" sz="1600" dirty="0" smtClean="0"/>
              <a:t>  </a:t>
            </a:r>
            <a:r>
              <a:rPr lang="en-GB" sz="1600" dirty="0" err="1" smtClean="0"/>
              <a:t>Integrált</a:t>
            </a:r>
            <a:r>
              <a:rPr lang="en-GB" sz="1600" dirty="0" smtClean="0"/>
              <a:t> </a:t>
            </a:r>
            <a:r>
              <a:rPr lang="en-GB" sz="1600" dirty="0" err="1" smtClean="0"/>
              <a:t>gyümölcstermesztés</a:t>
            </a:r>
            <a:r>
              <a:rPr lang="en-GB" sz="1600" dirty="0" smtClean="0"/>
              <a:t> ,</a:t>
            </a:r>
            <a:r>
              <a:rPr lang="en-GB" sz="1600" dirty="0" err="1" smtClean="0"/>
              <a:t>Mezőgazda</a:t>
            </a:r>
            <a:r>
              <a:rPr lang="en-GB" sz="1600" dirty="0" smtClean="0"/>
              <a:t> </a:t>
            </a:r>
            <a:r>
              <a:rPr lang="en-GB" sz="1600" dirty="0" err="1" smtClean="0"/>
              <a:t>Kiadó</a:t>
            </a:r>
            <a:r>
              <a:rPr lang="en-GB" sz="1600" dirty="0" smtClean="0"/>
              <a:t> 1997 </a:t>
            </a:r>
          </a:p>
          <a:p>
            <a:pPr lvl="0"/>
            <a:r>
              <a:rPr lang="en-GB" sz="1600" dirty="0" smtClean="0"/>
              <a:t>Dr.Molnár Lajos </a:t>
            </a:r>
            <a:r>
              <a:rPr lang="en-GB" sz="1600" dirty="0" err="1" smtClean="0"/>
              <a:t>Gyümölcsfák</a:t>
            </a:r>
            <a:r>
              <a:rPr lang="en-GB" sz="1600" dirty="0" smtClean="0"/>
              <a:t> </a:t>
            </a:r>
            <a:r>
              <a:rPr lang="en-GB" sz="1600" dirty="0" err="1" smtClean="0"/>
              <a:t>metszése,Dánszentmiklósi</a:t>
            </a:r>
            <a:r>
              <a:rPr lang="en-GB" sz="1600" dirty="0" smtClean="0"/>
              <a:t> </a:t>
            </a:r>
            <a:r>
              <a:rPr lang="en-GB" sz="1600" dirty="0" err="1" smtClean="0"/>
              <a:t>Gyümölcstermesztési</a:t>
            </a:r>
            <a:r>
              <a:rPr lang="en-GB" sz="1600" dirty="0" smtClean="0"/>
              <a:t> </a:t>
            </a:r>
            <a:r>
              <a:rPr lang="en-GB" sz="1600" dirty="0" err="1" smtClean="0"/>
              <a:t>Szaktanácsadó</a:t>
            </a:r>
            <a:r>
              <a:rPr lang="en-GB" sz="1600" dirty="0" smtClean="0"/>
              <a:t> Kft.,1994 ANTOLÓGIA </a:t>
            </a:r>
            <a:r>
              <a:rPr lang="en-GB" sz="1600" dirty="0" err="1" smtClean="0"/>
              <a:t>nyomda</a:t>
            </a:r>
            <a:endParaRPr lang="en-GB" sz="1600" dirty="0" smtClean="0"/>
          </a:p>
          <a:p>
            <a:pPr lvl="0"/>
            <a:r>
              <a:rPr lang="en-GB" sz="1600" dirty="0" smtClean="0"/>
              <a:t>DR. GONDA ISTVÁN VASZILY BARBARA GYÜMÖLCSTERMESZTÉS </a:t>
            </a:r>
            <a:r>
              <a:rPr lang="en-GB" sz="1600" dirty="0" err="1" smtClean="0"/>
              <a:t>Debreceni</a:t>
            </a:r>
            <a:r>
              <a:rPr lang="en-GB" sz="1600" dirty="0" smtClean="0"/>
              <a:t> </a:t>
            </a:r>
            <a:r>
              <a:rPr lang="en-GB" sz="1600" dirty="0" err="1" smtClean="0"/>
              <a:t>Egyetemi</a:t>
            </a:r>
            <a:r>
              <a:rPr lang="en-GB" sz="1600" dirty="0" smtClean="0"/>
              <a:t> </a:t>
            </a:r>
            <a:r>
              <a:rPr lang="en-GB" sz="1600" dirty="0" err="1" smtClean="0"/>
              <a:t>Kiadó</a:t>
            </a:r>
            <a:r>
              <a:rPr lang="en-GB" sz="1600" dirty="0" smtClean="0"/>
              <a:t> 2014</a:t>
            </a:r>
          </a:p>
          <a:p>
            <a:pPr lvl="0"/>
            <a:r>
              <a:rPr lang="en-GB" sz="1600" dirty="0" err="1" smtClean="0"/>
              <a:t>R.P.Kudriavec</a:t>
            </a:r>
            <a:r>
              <a:rPr lang="en-GB" sz="1600" dirty="0" smtClean="0"/>
              <a:t> </a:t>
            </a:r>
            <a:r>
              <a:rPr lang="en-GB" sz="1600" dirty="0" err="1" smtClean="0"/>
              <a:t>Tvarovanie</a:t>
            </a:r>
            <a:r>
              <a:rPr lang="en-GB" sz="1600" dirty="0" smtClean="0"/>
              <a:t> a </a:t>
            </a:r>
            <a:r>
              <a:rPr lang="en-GB" sz="1600" dirty="0" err="1" smtClean="0"/>
              <a:t>rez</a:t>
            </a:r>
            <a:r>
              <a:rPr lang="en-GB" sz="1600" dirty="0" smtClean="0"/>
              <a:t> </a:t>
            </a:r>
            <a:r>
              <a:rPr lang="en-GB" sz="1600" dirty="0" err="1" smtClean="0"/>
              <a:t>ovocných</a:t>
            </a:r>
            <a:r>
              <a:rPr lang="en-GB" sz="1600" dirty="0" smtClean="0"/>
              <a:t> drevín,Príroda, Bratislava 1981</a:t>
            </a:r>
          </a:p>
          <a:p>
            <a:pPr lvl="0"/>
            <a:r>
              <a:rPr lang="en-GB" sz="1600" dirty="0" err="1" smtClean="0"/>
              <a:t>Ing,Otto</a:t>
            </a:r>
            <a:r>
              <a:rPr lang="en-GB" sz="1600" dirty="0" smtClean="0"/>
              <a:t> </a:t>
            </a:r>
            <a:r>
              <a:rPr lang="en-GB" sz="1600" dirty="0" err="1" smtClean="0"/>
              <a:t>Schuchman</a:t>
            </a:r>
            <a:r>
              <a:rPr lang="en-GB" sz="1600" dirty="0" smtClean="0"/>
              <a:t> Ovocinárstvo ,</a:t>
            </a:r>
            <a:r>
              <a:rPr lang="en-GB" sz="1600" dirty="0" err="1" smtClean="0"/>
              <a:t>Príroda</a:t>
            </a:r>
            <a:r>
              <a:rPr lang="en-GB" sz="1600" dirty="0" smtClean="0"/>
              <a:t>, Bratislava 1986</a:t>
            </a:r>
          </a:p>
          <a:p>
            <a:pPr lvl="0"/>
            <a:r>
              <a:rPr lang="en-GB" sz="1600" dirty="0" smtClean="0"/>
              <a:t>Ing.Imrich </a:t>
            </a:r>
            <a:r>
              <a:rPr lang="en-GB" sz="1600" dirty="0" err="1" smtClean="0"/>
              <a:t>Žuži</a:t>
            </a:r>
            <a:r>
              <a:rPr lang="en-GB" sz="1600" dirty="0" smtClean="0"/>
              <a:t> </a:t>
            </a:r>
            <a:r>
              <a:rPr lang="en-GB" sz="1600" dirty="0" err="1" smtClean="0"/>
              <a:t>CSc.Tvarovanie</a:t>
            </a:r>
            <a:r>
              <a:rPr lang="en-GB" sz="1600" dirty="0" smtClean="0"/>
              <a:t> </a:t>
            </a:r>
            <a:r>
              <a:rPr lang="en-GB" sz="1600" dirty="0" err="1" smtClean="0"/>
              <a:t>korún</a:t>
            </a:r>
            <a:r>
              <a:rPr lang="en-GB" sz="1600" dirty="0" smtClean="0"/>
              <a:t> </a:t>
            </a:r>
            <a:r>
              <a:rPr lang="en-GB" sz="1600" dirty="0" err="1" smtClean="0"/>
              <a:t>ovocných</a:t>
            </a:r>
            <a:r>
              <a:rPr lang="en-GB" sz="1600" dirty="0" smtClean="0"/>
              <a:t> </a:t>
            </a:r>
            <a:r>
              <a:rPr lang="en-GB" sz="1600" dirty="0" err="1" smtClean="0"/>
              <a:t>stromov</a:t>
            </a:r>
            <a:r>
              <a:rPr lang="en-GB" sz="1600" dirty="0" smtClean="0"/>
              <a:t> –</a:t>
            </a:r>
            <a:r>
              <a:rPr lang="en-GB" sz="1600" dirty="0" err="1" smtClean="0"/>
              <a:t>učebné</a:t>
            </a:r>
            <a:r>
              <a:rPr lang="en-GB" sz="1600" dirty="0" smtClean="0"/>
              <a:t> </a:t>
            </a:r>
            <a:r>
              <a:rPr lang="en-GB" sz="1600" dirty="0" err="1" smtClean="0"/>
              <a:t>pomôcky</a:t>
            </a:r>
            <a:r>
              <a:rPr lang="en-GB" sz="1600" dirty="0" smtClean="0"/>
              <a:t> ´87,Banská </a:t>
            </a:r>
            <a:r>
              <a:rPr lang="en-GB" sz="1600" dirty="0" err="1" smtClean="0"/>
              <a:t>Bystrica</a:t>
            </a:r>
            <a:r>
              <a:rPr lang="en-GB" sz="1600" dirty="0" smtClean="0"/>
              <a:t> 1984</a:t>
            </a:r>
          </a:p>
          <a:p>
            <a:r>
              <a:rPr lang="hu-HU" sz="1600" dirty="0" err="1" smtClean="0"/>
              <a:t>Dr.habil</a:t>
            </a:r>
            <a:r>
              <a:rPr lang="hu-HU" sz="1600" dirty="0" smtClean="0"/>
              <a:t>. Lantos </a:t>
            </a:r>
            <a:r>
              <a:rPr lang="hu-HU" sz="1600" dirty="0" err="1" smtClean="0"/>
              <a:t>ferenc</a:t>
            </a:r>
            <a:r>
              <a:rPr lang="hu-HU" sz="1600" dirty="0" smtClean="0"/>
              <a:t> GYÜMÖLCSTERMESZTÉS I</a:t>
            </a:r>
            <a:r>
              <a:rPr lang="en-GB" sz="1600" dirty="0" smtClean="0"/>
              <a:t> </a:t>
            </a:r>
            <a:r>
              <a:rPr lang="hu-HU" sz="1600" dirty="0" smtClean="0"/>
              <a:t>.</a:t>
            </a:r>
            <a:r>
              <a:rPr lang="en-GB" sz="1600" dirty="0" smtClean="0"/>
              <a:t> </a:t>
            </a:r>
            <a:r>
              <a:rPr lang="hu-HU" sz="1600" dirty="0" err="1" smtClean="0"/>
              <a:t>pdf</a:t>
            </a:r>
            <a:r>
              <a:rPr lang="hu-HU" sz="1600" dirty="0" smtClean="0"/>
              <a:t>  </a:t>
            </a:r>
            <a:r>
              <a:rPr lang="hu-HU" sz="1600" dirty="0" err="1" smtClean="0"/>
              <a:t>BSc</a:t>
            </a:r>
            <a:r>
              <a:rPr lang="hu-HU" sz="1600" dirty="0" smtClean="0"/>
              <a:t>. képzés részére</a:t>
            </a:r>
            <a:r>
              <a:rPr lang="en-GB" sz="1600" dirty="0" smtClean="0"/>
              <a:t>  </a:t>
            </a:r>
            <a:r>
              <a:rPr lang="hu-HU" sz="1600" dirty="0" smtClean="0"/>
              <a:t>Tananyagfejlesztés EFOP-3.5.1-16-2017-00004 azonosítószámú pályázat</a:t>
            </a:r>
          </a:p>
          <a:p>
            <a:r>
              <a:rPr lang="en-GB" sz="1600" dirty="0" smtClean="0">
                <a:hlinkClick r:id="rId3"/>
              </a:rPr>
              <a:t>https://docplayer.hu/7847496-A-gyumolcsfak-metszese.html</a:t>
            </a:r>
          </a:p>
          <a:p>
            <a:r>
              <a:rPr lang="en-GB" sz="1600" dirty="0" smtClean="0">
                <a:hlinkClick r:id="rId3"/>
              </a:rPr>
              <a:t>https://docplayer.net/47389950-Mendelova-univerzita-v-brne-zahradnicka-fakulta-v-lednici.html</a:t>
            </a:r>
          </a:p>
          <a:p>
            <a:r>
              <a:rPr lang="en-GB" sz="1600" dirty="0" smtClean="0">
                <a:hlinkClick r:id="rId3"/>
              </a:rPr>
              <a:t>https://adoc.pub/queue/gymlcsfelek-testalakulas-szerinti-csoportositas-gymlcsfelek-.html</a:t>
            </a:r>
          </a:p>
          <a:p>
            <a:r>
              <a:rPr lang="en-GB" sz="1600" dirty="0" smtClean="0">
                <a:hlinkClick r:id="rId3"/>
              </a:rPr>
              <a:t>http://ujkert.mkk.szie.hu/sites/default/files/files/gy%C3%BCm-korona.pdf</a:t>
            </a:r>
          </a:p>
          <a:p>
            <a:r>
              <a:rPr lang="en-GB" sz="1600" dirty="0" smtClean="0">
                <a:hlinkClick r:id="rId3"/>
              </a:rPr>
              <a:t>https://agrolanc.hu/hu/termekek/mezogazdasagi/reszletek/rinieri-orp-sikfalmetszok/</a:t>
            </a:r>
          </a:p>
          <a:p>
            <a:r>
              <a:rPr lang="en-GB" sz="1600" dirty="0">
                <a:hlinkClick r:id="rId3"/>
              </a:rPr>
              <a:t>https://gepmax.hu/hir/kms-sikfalmetszo-gepek-a-magyar-ultetvenyekben</a:t>
            </a:r>
            <a:r>
              <a:rPr lang="en-GB" sz="1600" dirty="0" smtClean="0">
                <a:hlinkClick r:id="rId3"/>
              </a:rPr>
              <a:t>/</a:t>
            </a:r>
          </a:p>
          <a:p>
            <a:r>
              <a:rPr lang="en-GB" sz="1600" dirty="0">
                <a:hlinkClick r:id="rId3"/>
              </a:rPr>
              <a:t>https://penda.hu/termek/vbc-bf-f-alternalo-kaszakaros-csonkazo-gyumolcsosbe</a:t>
            </a:r>
            <a:r>
              <a:rPr lang="en-GB" sz="1600" dirty="0" smtClean="0">
                <a:hlinkClick r:id="rId3"/>
              </a:rPr>
              <a:t>/</a:t>
            </a:r>
          </a:p>
          <a:p>
            <a:r>
              <a:rPr lang="en-GB" sz="1600" dirty="0">
                <a:hlinkClick r:id="rId3"/>
              </a:rPr>
              <a:t>https://oslavanslovakia.sk/edward-250---</a:t>
            </a:r>
            <a:r>
              <a:rPr lang="en-GB" sz="1600" dirty="0" smtClean="0">
                <a:hlinkClick r:id="rId3"/>
              </a:rPr>
              <a:t>ukazka</a:t>
            </a:r>
          </a:p>
          <a:p>
            <a:r>
              <a:rPr lang="en-GB" sz="1900" dirty="0">
                <a:hlinkClick r:id="rId3"/>
              </a:rPr>
              <a:t>https://www.agronaplo.hu/termekinformaciok/metszes-gyorsan-kenyelmesen</a:t>
            </a:r>
            <a:endParaRPr lang="en-GB" sz="1900" dirty="0" smtClean="0">
              <a:hlinkClick r:id="rId3"/>
            </a:endParaRPr>
          </a:p>
          <a:p>
            <a:endParaRPr lang="en-GB" sz="1900" dirty="0" smtClean="0">
              <a:hlinkClick r:id="rId3"/>
            </a:endParaRPr>
          </a:p>
          <a:p>
            <a:endParaRPr lang="en-GB" sz="2200" dirty="0" smtClean="0">
              <a:hlinkClick r:id="rId3"/>
            </a:endParaRPr>
          </a:p>
          <a:p>
            <a:endParaRPr lang="en-GB" sz="2200" dirty="0" smtClean="0">
              <a:hlinkClick r:id="rId3"/>
            </a:endParaRPr>
          </a:p>
          <a:p>
            <a:endParaRPr lang="en-GB" sz="2200" dirty="0" smtClean="0">
              <a:hlinkClick r:id="rId3"/>
            </a:endParaRPr>
          </a:p>
          <a:p>
            <a:endParaRPr lang="en-GB" sz="2200" dirty="0" smtClean="0">
              <a:hlinkClick r:id="rId3"/>
            </a:endParaRPr>
          </a:p>
          <a:p>
            <a:endParaRPr lang="en-GB" sz="22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90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Fogalomtár</a:t>
            </a:r>
            <a:endParaRPr lang="hu-HU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2200" dirty="0" smtClean="0"/>
          </a:p>
          <a:p>
            <a:r>
              <a:rPr lang="hu-HU" sz="2200" dirty="0" smtClean="0"/>
              <a:t>alany        -  a gyümölcstermő fák nem nemes gyökérzete és részleges törzse</a:t>
            </a:r>
          </a:p>
          <a:p>
            <a:r>
              <a:rPr lang="hu-HU" sz="2200" dirty="0" smtClean="0"/>
              <a:t>sudár        -  a törzs meghosszabodott része ún. vezérág a koronában</a:t>
            </a:r>
          </a:p>
          <a:p>
            <a:r>
              <a:rPr lang="hu-HU" sz="2200" dirty="0" smtClean="0"/>
              <a:t>extenzív   -  külterjes</a:t>
            </a:r>
          </a:p>
          <a:p>
            <a:r>
              <a:rPr lang="hu-HU" sz="2200" dirty="0" smtClean="0"/>
              <a:t>Intenzív    -  belterjes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0737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3F3F3F"/>
              </a:buClr>
              <a:buFont typeface="Arial"/>
              <a:buChar char="•"/>
            </a:pPr>
            <a:endParaRPr lang="hu-HU" sz="1600" spc="-1" dirty="0">
              <a:solidFill>
                <a:srgbClr val="3F3F3F"/>
              </a:solidFill>
              <a:latin typeface="Calibri"/>
            </a:endParaRPr>
          </a:p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3F3F3F"/>
              </a:buClr>
              <a:buFont typeface="Arial"/>
              <a:buChar char="•"/>
            </a:pPr>
            <a:endParaRPr lang="hu-HU" sz="1600" spc="-1" dirty="0">
              <a:solidFill>
                <a:srgbClr val="3F3F3F"/>
              </a:solidFill>
              <a:latin typeface="Calibri"/>
            </a:endParaRPr>
          </a:p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3F3F3F"/>
              </a:buClr>
              <a:buFont typeface="Arial"/>
              <a:buChar char="•"/>
            </a:pPr>
            <a:endParaRPr lang="hu-HU" sz="1600" b="0" strike="noStrike" spc="-1" dirty="0">
              <a:solidFill>
                <a:srgbClr val="3F3F3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u-HU" sz="1600" b="0" strike="noStrike" spc="-1" dirty="0">
              <a:solidFill>
                <a:srgbClr val="3F3F3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u-HU" sz="1600" b="0" strike="noStrike" spc="-1" dirty="0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TAG-ek</a:t>
            </a:r>
          </a:p>
        </p:txBody>
      </p:sp>
      <p:sp>
        <p:nvSpPr>
          <p:cNvPr id="5" name="Alcím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80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Gyümölcsfák korona típusai</a:t>
            </a:r>
          </a:p>
          <a:p>
            <a:pPr marL="4680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Gyümölcstermesztés módjai</a:t>
            </a:r>
          </a:p>
          <a:p>
            <a:pPr marL="4680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Metszés törvényszerűségei</a:t>
            </a:r>
          </a:p>
          <a:p>
            <a:pPr marL="4680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Metszés célja ,szerepe</a:t>
            </a:r>
          </a:p>
          <a:p>
            <a:pPr marL="4680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000" dirty="0" smtClean="0"/>
              <a:t>Metszés gépesítése</a:t>
            </a:r>
          </a:p>
          <a:p>
            <a:pPr marL="10800" indent="0">
              <a:lnSpc>
                <a:spcPct val="120000"/>
              </a:lnSpc>
              <a:spcBef>
                <a:spcPts val="0"/>
              </a:spcBef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0534469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hu-HU" dirty="0" smtClean="0"/>
              <a:t>Bevezetés-</a:t>
            </a:r>
            <a:br>
              <a:rPr lang="hu-HU" dirty="0" smtClean="0"/>
            </a:br>
            <a:r>
              <a:rPr lang="hu-HU" dirty="0" smtClean="0"/>
              <a:t> A megfelelő koronaválasztás és metszés jelentősége mint termelési tényező</a:t>
            </a:r>
            <a:endParaRPr lang="hu-HU" dirty="0"/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690825"/>
            <a:ext cx="11555700" cy="46196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hu-HU" sz="2200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</a:t>
            </a:r>
            <a:r>
              <a:rPr lang="hu-HU" sz="1800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gyümölcsfák koronatípusainak kialakítása és a koronák későbbi fenntartása szakszerű termőre és karbantartó metszése a sikeres precíziós gyümölcstermesztés alapvető nagy kézimunkaigényű és szaktudást igénylő termelési feltétele. </a:t>
            </a:r>
          </a:p>
          <a:p>
            <a:pPr marL="1143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hu-HU" sz="1800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A korona alakja a gyümölcstermő növények termesztésiintenzitásának jele. A mai modern gyümölcstermesztésben az alacsonyabb törzsön nevelt mesterséges azaz alakított koronaformákat alkalmaznak miközben előnyben részesítik a koronák olyan típusait amelyek kinevelésekor a fa gyorsan termőre fordul és viszonylag kevés de rendszeres metszéssel megfelelő termőegyensúlyban tartható az ületvény tervezett termelési élettartamában. A rosszul megválasztott koronaforma, művelési mód ,és helytelen metszés nagyban kihat a termésképződésre a termés minőségi és mennyiségi alakulására a termesztés során ami egyben kihat a termelés gazdaságosságára hiszen az alacsonyabb hektár hozamok alakulása mellett kevésbé jó minőségű terméssel a termelő elveszíti versenyképességét a többi termelővel szemben és a piacra kerülés lehetőségét is. </a:t>
            </a:r>
            <a:endParaRPr lang="hu-HU" sz="1800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hu-HU" sz="1800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A tananyag kiegészítés  célja bemutatni az elterjedtebb koronaformákat és a metszési műveletek sajátosságait ,ami hasznos lehet elsősorban azon gazdálkodók számára a kezdeti  tájékozódásban , akik a jövőben</a:t>
            </a:r>
            <a:r>
              <a:rPr lang="hu-HU" sz="1800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gyümölcstermesztéssel is szeretnék bővíteni agrárgazdálkodásukat.</a:t>
            </a:r>
            <a:endParaRPr lang="hu-HU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u-HU" dirty="0"/>
              <a:t>Témaspecifikus szakmai kérdések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hu-HU" sz="2200" dirty="0" smtClean="0"/>
              <a:t>1. Miért fontos a megfelelő korona kiválasztása és szakszerű metszése?</a:t>
            </a:r>
          </a:p>
          <a:p>
            <a:pPr marL="0" indent="0">
              <a:buNone/>
            </a:pPr>
            <a:r>
              <a:rPr lang="hu-HU" sz="2200" dirty="0" smtClean="0"/>
              <a:t>2. Hogyan csoportosítjuk a termelésben elterjedt koronatípusokat?</a:t>
            </a:r>
          </a:p>
          <a:p>
            <a:pPr marL="0" lvl="0" indent="0">
              <a:buNone/>
            </a:pPr>
            <a:r>
              <a:rPr lang="hu-HU" sz="2200" dirty="0" smtClean="0"/>
              <a:t>3. Mi határozza meg a művelésmód kiválasztását?</a:t>
            </a:r>
          </a:p>
          <a:p>
            <a:pPr marL="0" lvl="0" indent="0">
              <a:buNone/>
            </a:pPr>
            <a:r>
              <a:rPr lang="hu-HU" sz="2200" dirty="0" smtClean="0"/>
              <a:t>4. Mi a szerepe a metszésnek és hogyan csoportosítható ?</a:t>
            </a:r>
          </a:p>
          <a:p>
            <a:pPr marL="0" lvl="0" indent="0">
              <a:buNone/>
            </a:pPr>
            <a:r>
              <a:rPr lang="hu-HU" sz="2200" dirty="0" smtClean="0"/>
              <a:t>5. Milyen metszést helyettesítő eljárásokat alkalmazhatunk ?</a:t>
            </a:r>
          </a:p>
          <a:p>
            <a:pPr marL="0" lvl="0" indent="0">
              <a:buNone/>
            </a:pPr>
            <a:r>
              <a:rPr lang="hu-HU" sz="2200" dirty="0" smtClean="0"/>
              <a:t>6. Mi a szerepe a gépi metszésnek ?</a:t>
            </a:r>
          </a:p>
          <a:p>
            <a:pPr marL="0" lvl="0" indent="0">
              <a:buNone/>
            </a:pPr>
            <a:endParaRPr lang="hu-HU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01790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 Napjaink legismertebb koronaformái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471961"/>
            <a:ext cx="11555700" cy="470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buNone/>
            </a:pPr>
            <a:r>
              <a:rPr lang="hu-HU" sz="2200" dirty="0" smtClean="0"/>
              <a:t>      </a:t>
            </a:r>
            <a:r>
              <a:rPr lang="en-GB" sz="2200" dirty="0" smtClean="0"/>
              <a:t>                                   </a:t>
            </a:r>
            <a:r>
              <a:rPr lang="hu-HU" sz="2200" dirty="0" smtClean="0"/>
              <a:t>Mesterséges koronaformák csoportosítása</a:t>
            </a:r>
          </a:p>
          <a:p>
            <a:pPr marL="0" lvl="0" indent="0">
              <a:buNone/>
            </a:pPr>
            <a:r>
              <a:rPr lang="hu-HU" sz="2200" dirty="0" smtClean="0"/>
              <a:t> Vázágak kiterjesztése szerint        </a:t>
            </a:r>
          </a:p>
          <a:p>
            <a:pPr marL="0" lvl="0" indent="0">
              <a:buNone/>
            </a:pPr>
            <a:r>
              <a:rPr lang="hu-HU" sz="2200" dirty="0" smtClean="0"/>
              <a:t>1 . Térbeli koronatípusok  :     a .) sudaras  koronák  </a:t>
            </a:r>
          </a:p>
          <a:p>
            <a:pPr marL="0" lvl="0" indent="0">
              <a:buNone/>
            </a:pPr>
            <a:r>
              <a:rPr lang="hu-HU" sz="2200" dirty="0" smtClean="0"/>
              <a:t>                                                      /természetes szórt állású, ágcsoportos, termőkaros orsó, karcsú orsó,</a:t>
            </a:r>
          </a:p>
          <a:p>
            <a:pPr marL="0" lvl="0" indent="0">
              <a:buNone/>
            </a:pPr>
            <a:r>
              <a:rPr lang="hu-HU" sz="2200" dirty="0" smtClean="0"/>
              <a:t>                                                         szuper orsó/</a:t>
            </a:r>
          </a:p>
          <a:p>
            <a:pPr marL="0" lvl="0" indent="0">
              <a:buNone/>
            </a:pPr>
            <a:r>
              <a:rPr lang="hu-HU" sz="2200" dirty="0" smtClean="0"/>
              <a:t>                                                      b.) sudár nélküli koronák</a:t>
            </a:r>
          </a:p>
          <a:p>
            <a:pPr marL="0" lvl="0" indent="0">
              <a:buNone/>
            </a:pPr>
            <a:r>
              <a:rPr lang="hu-HU" sz="2200" dirty="0" smtClean="0"/>
              <a:t>                                                      / katlan korona, javított katlan,tölcsér-váza,javított amerikai/</a:t>
            </a:r>
          </a:p>
          <a:p>
            <a:pPr marL="0" lvl="0" indent="0">
              <a:buNone/>
            </a:pPr>
            <a:r>
              <a:rPr lang="hu-HU" sz="2200" dirty="0" smtClean="0"/>
              <a:t>2. Síkbeli koronatípusok  :       a .) sudaras  koronák   </a:t>
            </a:r>
          </a:p>
          <a:p>
            <a:pPr marL="0" indent="0">
              <a:buNone/>
            </a:pPr>
            <a:r>
              <a:rPr lang="hu-HU" sz="2200" dirty="0" smtClean="0"/>
              <a:t>                                                      / Hungária sövény,</a:t>
            </a:r>
            <a:r>
              <a:rPr lang="en-GB" sz="2200" dirty="0" smtClean="0"/>
              <a:t> </a:t>
            </a:r>
            <a:r>
              <a:rPr lang="hu-HU" sz="2200" dirty="0" err="1" smtClean="0"/>
              <a:t>Haag</a:t>
            </a:r>
            <a:r>
              <a:rPr lang="hu-HU" sz="2200" dirty="0" smtClean="0"/>
              <a:t> sövény, Olasz palmetta/                                      </a:t>
            </a:r>
          </a:p>
          <a:p>
            <a:pPr marL="0" indent="0">
              <a:buNone/>
            </a:pPr>
            <a:r>
              <a:rPr lang="hu-HU" sz="2200" dirty="0" smtClean="0"/>
              <a:t>                                                         b.) sudár nélküli koronák</a:t>
            </a:r>
          </a:p>
          <a:p>
            <a:pPr marL="0" lvl="0" indent="0">
              <a:buNone/>
            </a:pPr>
            <a:r>
              <a:rPr lang="hu-HU" sz="2200" dirty="0" smtClean="0"/>
              <a:t>                                                       /Bouché-Thomas sövény,V-alakú,Y-alakú/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9732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1"/>
            <a:ext cx="11555700" cy="155337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Gyakori alkalmazott koronaformák képekben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740666"/>
            <a:ext cx="11555700" cy="470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hu-HU" sz="2200" dirty="0" smtClean="0"/>
              <a:t>      </a:t>
            </a:r>
            <a:r>
              <a:rPr lang="en-GB" sz="2200" dirty="0" smtClean="0"/>
              <a:t>                                   </a:t>
            </a:r>
            <a:endParaRPr lang="hu-HU" sz="2200" dirty="0"/>
          </a:p>
        </p:txBody>
      </p:sp>
      <p:pic>
        <p:nvPicPr>
          <p:cNvPr id="5" name="Obrázo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1" y="1905919"/>
            <a:ext cx="3018878" cy="32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05" y="1740666"/>
            <a:ext cx="3062689" cy="32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73" y="1928005"/>
            <a:ext cx="3935337" cy="3172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/>
          <p:cNvSpPr txBox="1"/>
          <p:nvPr/>
        </p:nvSpPr>
        <p:spPr>
          <a:xfrm>
            <a:off x="1156771" y="1465243"/>
            <a:ext cx="9926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Kombinált korona                                                       Katlan korona                                                        Tölcsér-Váza korona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048757" y="5927834"/>
            <a:ext cx="3655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 err="1" smtClean="0"/>
              <a:t>Képek</a:t>
            </a:r>
            <a:r>
              <a:rPr lang="en-GB" sz="800" dirty="0" smtClean="0"/>
              <a:t> </a:t>
            </a:r>
            <a:r>
              <a:rPr lang="en-GB" sz="800" dirty="0" err="1" smtClean="0"/>
              <a:t>forrása</a:t>
            </a:r>
            <a:r>
              <a:rPr lang="en-GB" sz="800" dirty="0" smtClean="0"/>
              <a:t> : </a:t>
            </a:r>
            <a:r>
              <a:rPr lang="hu-HU" sz="800" dirty="0" smtClean="0"/>
              <a:t>https</a:t>
            </a:r>
            <a:r>
              <a:rPr lang="hu-HU" sz="800" dirty="0"/>
              <a:t>://docplayer.hu/7847496-A-gyumolcsfak-metszese.html</a:t>
            </a:r>
          </a:p>
        </p:txBody>
      </p:sp>
    </p:spTree>
    <p:extLst>
      <p:ext uri="{BB962C8B-B14F-4D97-AF65-F5344CB8AC3E}">
        <p14:creationId xmlns:p14="http://schemas.microsoft.com/office/powerpoint/2010/main" val="5478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01790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Gyakori alkalmazott koronaformák képekben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471961"/>
            <a:ext cx="11555700" cy="470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hu-HU" sz="2200" dirty="0" smtClean="0"/>
              <a:t>      </a:t>
            </a:r>
            <a:r>
              <a:rPr lang="en-GB" sz="2200" dirty="0" smtClean="0"/>
              <a:t>                                   </a:t>
            </a:r>
            <a:endParaRPr lang="hu-HU" sz="22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494" y="1597369"/>
            <a:ext cx="4000715" cy="390008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14" y="1584136"/>
            <a:ext cx="2853943" cy="3797539"/>
          </a:xfrm>
          <a:prstGeom prst="rect">
            <a:avLst/>
          </a:prstGeom>
        </p:spPr>
      </p:pic>
      <p:pic>
        <p:nvPicPr>
          <p:cNvPr id="9" name="Obrázok 8"/>
          <p:cNvPicPr/>
          <p:nvPr/>
        </p:nvPicPr>
        <p:blipFill>
          <a:blip r:embed="rId5"/>
          <a:stretch>
            <a:fillRect/>
          </a:stretch>
        </p:blipFill>
        <p:spPr>
          <a:xfrm>
            <a:off x="449269" y="1545196"/>
            <a:ext cx="3435205" cy="4029909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035586" y="1315991"/>
            <a:ext cx="9838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Termőkaros orsó			             Karcsú orsó				Szuper orsó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417473" y="5609090"/>
            <a:ext cx="34884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Kép </a:t>
            </a:r>
            <a:r>
              <a:rPr lang="en-GB" sz="800" dirty="0" err="1" smtClean="0"/>
              <a:t>forrása</a:t>
            </a:r>
            <a:r>
              <a:rPr lang="en-GB" sz="800" dirty="0" smtClean="0"/>
              <a:t> :</a:t>
            </a:r>
            <a:r>
              <a:rPr lang="hu-HU" sz="800" dirty="0" smtClean="0"/>
              <a:t>https</a:t>
            </a:r>
            <a:r>
              <a:rPr lang="hu-HU" sz="800" dirty="0"/>
              <a:t>://docplayer.hu/7847496-A-gyumolcsfak-metszese.html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8599961" y="5547535"/>
            <a:ext cx="34018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800" dirty="0"/>
              <a:t>Kép </a:t>
            </a:r>
            <a:r>
              <a:rPr lang="en-GB" sz="800" dirty="0" err="1"/>
              <a:t>forrása</a:t>
            </a:r>
            <a:r>
              <a:rPr lang="en-GB" sz="800" dirty="0"/>
              <a:t>: Dr.Molnár Lajos </a:t>
            </a:r>
            <a:r>
              <a:rPr lang="en-GB" sz="800" dirty="0" err="1"/>
              <a:t>Gyümölcsfák</a:t>
            </a:r>
            <a:r>
              <a:rPr lang="en-GB" sz="800" dirty="0"/>
              <a:t> </a:t>
            </a:r>
            <a:r>
              <a:rPr lang="en-GB" sz="800" dirty="0" err="1" smtClean="0"/>
              <a:t>metszése,Dánszentmiklósi</a:t>
            </a:r>
            <a:endParaRPr lang="en-GB" sz="800" dirty="0" smtClean="0"/>
          </a:p>
          <a:p>
            <a:pPr lvl="0"/>
            <a:r>
              <a:rPr lang="en-GB" sz="800" dirty="0" smtClean="0"/>
              <a:t> </a:t>
            </a:r>
            <a:r>
              <a:rPr lang="en-GB" sz="800" dirty="0" err="1"/>
              <a:t>Gyümölcstermesztési</a:t>
            </a:r>
            <a:r>
              <a:rPr lang="en-GB" sz="800" dirty="0"/>
              <a:t> </a:t>
            </a:r>
            <a:r>
              <a:rPr lang="en-GB" sz="800" dirty="0" err="1"/>
              <a:t>Szaktanácsadó</a:t>
            </a:r>
            <a:r>
              <a:rPr lang="en-GB" sz="800" dirty="0"/>
              <a:t> Kft.,1994 ANTOLÓGIA </a:t>
            </a:r>
            <a:r>
              <a:rPr lang="en-GB" sz="800" dirty="0" err="1"/>
              <a:t>nyomda</a:t>
            </a:r>
            <a:endParaRPr lang="en-GB" sz="800" dirty="0"/>
          </a:p>
          <a:p>
            <a:endParaRPr lang="hu-HU" dirty="0"/>
          </a:p>
        </p:txBody>
      </p:sp>
      <p:sp>
        <p:nvSpPr>
          <p:cNvPr id="7" name="BlokTextu 6"/>
          <p:cNvSpPr txBox="1"/>
          <p:nvPr/>
        </p:nvSpPr>
        <p:spPr>
          <a:xfrm>
            <a:off x="306099" y="5586381"/>
            <a:ext cx="4012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Kép </a:t>
            </a:r>
            <a:r>
              <a:rPr lang="en-GB" sz="800" dirty="0" err="1" smtClean="0"/>
              <a:t>forrás</a:t>
            </a:r>
            <a:r>
              <a:rPr lang="en-GB" sz="800" dirty="0" smtClean="0"/>
              <a:t> :</a:t>
            </a:r>
            <a:r>
              <a:rPr lang="hu-HU" sz="800" dirty="0" smtClean="0"/>
              <a:t>DR</a:t>
            </a:r>
            <a:r>
              <a:rPr lang="hu-HU" sz="800" dirty="0"/>
              <a:t>. GONDA ISTVÁN VASZILY BARBARA GYÜMÖLCSTERMESZTÉS </a:t>
            </a:r>
            <a:endParaRPr lang="en-GB" sz="800" dirty="0" smtClean="0"/>
          </a:p>
          <a:p>
            <a:r>
              <a:rPr lang="hu-HU" sz="800" dirty="0" smtClean="0"/>
              <a:t>Debreceni </a:t>
            </a:r>
            <a:r>
              <a:rPr lang="hu-HU" sz="800" dirty="0"/>
              <a:t>Egyetemi Kiadó 2014</a:t>
            </a:r>
          </a:p>
        </p:txBody>
      </p:sp>
    </p:spTree>
    <p:extLst>
      <p:ext uri="{BB962C8B-B14F-4D97-AF65-F5344CB8AC3E}">
        <p14:creationId xmlns:p14="http://schemas.microsoft.com/office/powerpoint/2010/main" val="16618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01790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Gyakori alkalmazott koronaformák képekben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471961"/>
            <a:ext cx="11555700" cy="470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hu-HU" sz="2200" dirty="0" smtClean="0"/>
              <a:t>      </a:t>
            </a:r>
            <a:r>
              <a:rPr lang="en-GB" sz="2200" dirty="0" smtClean="0"/>
              <a:t>                                   </a:t>
            </a:r>
            <a:endParaRPr lang="hu-HU" sz="22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7" y="2107271"/>
            <a:ext cx="4173335" cy="317226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1471961"/>
            <a:ext cx="3789803" cy="3807578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1222870" y="1306115"/>
            <a:ext cx="1057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Hungária sövény			     Olasz palmetta			      </a:t>
            </a:r>
            <a:r>
              <a:rPr lang="hu-HU" dirty="0" err="1" smtClean="0">
                <a:solidFill>
                  <a:schemeClr val="accent6"/>
                </a:solidFill>
              </a:rPr>
              <a:t>Haag</a:t>
            </a:r>
            <a:r>
              <a:rPr lang="hu-HU" dirty="0" smtClean="0">
                <a:solidFill>
                  <a:schemeClr val="accent6"/>
                </a:solidFill>
              </a:rPr>
              <a:t> sövény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217278" y="5663047"/>
            <a:ext cx="397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Kép </a:t>
            </a:r>
            <a:r>
              <a:rPr lang="en-GB" sz="800" dirty="0" err="1" smtClean="0"/>
              <a:t>forrása</a:t>
            </a:r>
            <a:r>
              <a:rPr lang="en-GB" sz="800" dirty="0"/>
              <a:t>:</a:t>
            </a:r>
            <a:endParaRPr lang="en-GB" sz="800" dirty="0" smtClean="0"/>
          </a:p>
          <a:p>
            <a:r>
              <a:rPr lang="hu-HU" sz="800" dirty="0" smtClean="0"/>
              <a:t>https</a:t>
            </a:r>
            <a:r>
              <a:rPr lang="hu-HU" sz="800" dirty="0"/>
              <a:t>://docplayer.net/47389950-Mendelova-univerzita-v-brne-zahradnicka-fakulta-v-lednici.html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8187714" y="5663046"/>
            <a:ext cx="398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Kép </a:t>
            </a:r>
            <a:r>
              <a:rPr lang="en-GB" sz="800" dirty="0" err="1"/>
              <a:t>forrása</a:t>
            </a:r>
            <a:r>
              <a:rPr lang="en-GB" sz="800" dirty="0"/>
              <a:t> </a:t>
            </a:r>
            <a:r>
              <a:rPr lang="en-GB" sz="800" dirty="0" err="1"/>
              <a:t>Dr.habil</a:t>
            </a:r>
            <a:r>
              <a:rPr lang="en-GB" sz="800" dirty="0"/>
              <a:t>. Lantos </a:t>
            </a:r>
            <a:r>
              <a:rPr lang="en-GB" sz="800" dirty="0" err="1"/>
              <a:t>ferenc</a:t>
            </a:r>
            <a:r>
              <a:rPr lang="en-GB" sz="800" dirty="0"/>
              <a:t> GYÜMÖLCSTERMESZTÉS I.pdf  BSc. </a:t>
            </a:r>
            <a:r>
              <a:rPr lang="en-GB" sz="800" dirty="0" err="1"/>
              <a:t>képzés</a:t>
            </a:r>
            <a:r>
              <a:rPr lang="en-GB" sz="800" dirty="0"/>
              <a:t> </a:t>
            </a:r>
            <a:endParaRPr lang="en-GB" sz="800" dirty="0" smtClean="0"/>
          </a:p>
          <a:p>
            <a:r>
              <a:rPr lang="en-GB" sz="800" dirty="0" err="1" smtClean="0"/>
              <a:t>részéreTananyagfejlesztés</a:t>
            </a:r>
            <a:r>
              <a:rPr lang="en-GB" sz="800" dirty="0" smtClean="0"/>
              <a:t> </a:t>
            </a:r>
            <a:r>
              <a:rPr lang="en-GB" sz="800" dirty="0"/>
              <a:t>EFOP-3.5.1-16-2017-00004 </a:t>
            </a:r>
            <a:r>
              <a:rPr lang="en-GB" sz="800" dirty="0" err="1"/>
              <a:t>azonosítószámú</a:t>
            </a:r>
            <a:r>
              <a:rPr lang="en-GB" sz="800" dirty="0"/>
              <a:t> </a:t>
            </a:r>
            <a:r>
              <a:rPr lang="en-GB" sz="800" dirty="0" err="1"/>
              <a:t>pályázat</a:t>
            </a:r>
            <a:endParaRPr lang="en-GB" sz="800" dirty="0"/>
          </a:p>
          <a:p>
            <a:endParaRPr lang="hu-HU" sz="800" dirty="0"/>
          </a:p>
        </p:txBody>
      </p:sp>
      <p:pic>
        <p:nvPicPr>
          <p:cNvPr id="10" name="Obrázok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27" y="1766538"/>
            <a:ext cx="4014104" cy="3513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199292" y="5772918"/>
            <a:ext cx="4065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Kép </a:t>
            </a:r>
            <a:r>
              <a:rPr lang="en-GB" sz="800" dirty="0" err="1" smtClean="0"/>
              <a:t>forrása</a:t>
            </a:r>
            <a:r>
              <a:rPr lang="en-GB" sz="800" dirty="0" smtClean="0"/>
              <a:t> :</a:t>
            </a:r>
            <a:r>
              <a:rPr lang="hu-HU" sz="800" dirty="0" smtClean="0"/>
              <a:t>http</a:t>
            </a:r>
            <a:r>
              <a:rPr lang="hu-HU" sz="800" dirty="0"/>
              <a:t>://ujkert.mkk.szie.hu/sites/default/files/files/gy%C3%BCm-korona.pdf</a:t>
            </a:r>
          </a:p>
        </p:txBody>
      </p:sp>
    </p:spTree>
    <p:extLst>
      <p:ext uri="{BB962C8B-B14F-4D97-AF65-F5344CB8AC3E}">
        <p14:creationId xmlns:p14="http://schemas.microsoft.com/office/powerpoint/2010/main" val="37866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01790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hu-HU" dirty="0" smtClean="0"/>
              <a:t>Gyakori alkalmazott koronaformák képekben</a:t>
            </a:r>
            <a:endParaRPr lang="hu-HU" dirty="0">
              <a:latin typeface="Napjaink legelterjedtebb koronaformái   "/>
            </a:endParaRP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471961"/>
            <a:ext cx="11555700" cy="470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hu-HU" sz="2200" dirty="0" smtClean="0"/>
              <a:t>      </a:t>
            </a:r>
            <a:r>
              <a:rPr lang="en-GB" sz="2200" dirty="0" smtClean="0"/>
              <a:t>                                   </a:t>
            </a:r>
            <a:endParaRPr lang="hu-HU" sz="2200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46" y="1806766"/>
            <a:ext cx="4967602" cy="3365217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812" y="1765306"/>
            <a:ext cx="3404212" cy="3733725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1211855" y="1373615"/>
            <a:ext cx="879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Y koronaforma Tatura </a:t>
            </a:r>
            <a:r>
              <a:rPr lang="hu-HU" dirty="0" err="1" smtClean="0">
                <a:solidFill>
                  <a:schemeClr val="accent6"/>
                </a:solidFill>
              </a:rPr>
              <a:t>trellis</a:t>
            </a:r>
            <a:r>
              <a:rPr lang="hu-HU" dirty="0" smtClean="0">
                <a:solidFill>
                  <a:schemeClr val="accent6"/>
                </a:solidFill>
              </a:rPr>
              <a:t> rendszer				V koronaforma karcsú orsó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932386" y="6069103"/>
            <a:ext cx="5178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 smtClean="0"/>
              <a:t>Képek</a:t>
            </a:r>
            <a:r>
              <a:rPr lang="en-GB" sz="800" dirty="0" smtClean="0"/>
              <a:t> </a:t>
            </a:r>
            <a:r>
              <a:rPr lang="en-GB" sz="800" dirty="0" err="1" smtClean="0"/>
              <a:t>forrása</a:t>
            </a:r>
            <a:r>
              <a:rPr lang="en-GB" sz="800" dirty="0" smtClean="0"/>
              <a:t>:</a:t>
            </a:r>
            <a:r>
              <a:rPr lang="hu-HU" sz="800" dirty="0" smtClean="0"/>
              <a:t>https</a:t>
            </a:r>
            <a:r>
              <a:rPr lang="hu-HU" sz="800" dirty="0"/>
              <a:t>://docplayer.net/47389950-Mendelova-univerzita-v-brne-zahradnicka-fakulta-v-lednici.html</a:t>
            </a:r>
          </a:p>
        </p:txBody>
      </p:sp>
    </p:spTree>
    <p:extLst>
      <p:ext uri="{BB962C8B-B14F-4D97-AF65-F5344CB8AC3E}">
        <p14:creationId xmlns:p14="http://schemas.microsoft.com/office/powerpoint/2010/main" val="35430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10502</TotalTime>
  <Words>4179</Words>
  <Application>Microsoft Office PowerPoint</Application>
  <PresentationFormat>Širokouhlá</PresentationFormat>
  <Paragraphs>328</Paragraphs>
  <Slides>27</Slides>
  <Notes>26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2" baseType="lpstr">
      <vt:lpstr>Arial</vt:lpstr>
      <vt:lpstr>Calibri</vt:lpstr>
      <vt:lpstr>Napjaink legelterjedtebb koronaformái   </vt:lpstr>
      <vt:lpstr>Times New Roman</vt:lpstr>
      <vt:lpstr>Office-téma</vt:lpstr>
      <vt:lpstr> Koronaalakítás és a metszés  szerepe a  gyümölcstermelésben </vt:lpstr>
      <vt:lpstr>Tartalomjegyzék</vt:lpstr>
      <vt:lpstr>Bevezetés-  A megfelelő koronaválasztás és metszés jelentősége mint termelési tényező</vt:lpstr>
      <vt:lpstr>Témaspecifikus szakmai kérdések</vt:lpstr>
      <vt:lpstr> Napjaink legismertebb koronaformái</vt:lpstr>
      <vt:lpstr>Gyakori alkalmazott koronaformák képekben</vt:lpstr>
      <vt:lpstr>Gyakori alkalmazott koronaformák képekben</vt:lpstr>
      <vt:lpstr>Gyakori alkalmazott koronaformák képekben</vt:lpstr>
      <vt:lpstr>Gyakori alkalmazott koronaformák képekben</vt:lpstr>
      <vt:lpstr> Művelési módok  a koronatípusok szemszögéből</vt:lpstr>
      <vt:lpstr> Művelési módok  a koronatípusok szemszögéből</vt:lpstr>
      <vt:lpstr> Művelési módok  a koronatípusok szemszögéből</vt:lpstr>
      <vt:lpstr> Korona típusok kialakítása és fenntartása metszéssel</vt:lpstr>
      <vt:lpstr> Korona típusok kialakítása és fenntartása metszéssel</vt:lpstr>
      <vt:lpstr> Korona típusok kialakítása és fenntartása metszéssel</vt:lpstr>
      <vt:lpstr> Korona típusok kialakítása és fenntartása metszéssel</vt:lpstr>
      <vt:lpstr> Metszést helyettesítő eljárások</vt:lpstr>
      <vt:lpstr> Metszést helyettesítő eljárások</vt:lpstr>
      <vt:lpstr> Metszést helyettesítő eljárások</vt:lpstr>
      <vt:lpstr> Metszést helyettesítő eljárások</vt:lpstr>
      <vt:lpstr>Metszés gépesítése a gyümölcsültetvényekben </vt:lpstr>
      <vt:lpstr>Metszés gépesítése a gyümölcsültetvényekben </vt:lpstr>
      <vt:lpstr>Metszés gépesítése a gyümölcsültetvényekben </vt:lpstr>
      <vt:lpstr>Gyakorló kérdések </vt:lpstr>
      <vt:lpstr>Felhasznált irodalom, hivatkozások jegyzéke</vt:lpstr>
      <vt:lpstr>Fogalomtár</vt:lpstr>
      <vt:lpstr>TAG-ek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Péter Varga</dc:creator>
  <cp:lastModifiedBy>Peter</cp:lastModifiedBy>
  <cp:revision>429</cp:revision>
  <dcterms:created xsi:type="dcterms:W3CDTF">2021-04-21T15:27:09Z</dcterms:created>
  <dcterms:modified xsi:type="dcterms:W3CDTF">2022-05-18T17:29:01Z</dcterms:modified>
</cp:coreProperties>
</file>