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57" r:id="rId4"/>
    <p:sldId id="259" r:id="rId5"/>
    <p:sldId id="260" r:id="rId6"/>
    <p:sldId id="265" r:id="rId7"/>
    <p:sldId id="268" r:id="rId8"/>
    <p:sldId id="266" r:id="rId9"/>
    <p:sldId id="267" r:id="rId10"/>
    <p:sldId id="278" r:id="rId11"/>
    <p:sldId id="269" r:id="rId12"/>
    <p:sldId id="271" r:id="rId13"/>
    <p:sldId id="270" r:id="rId14"/>
    <p:sldId id="272" r:id="rId15"/>
    <p:sldId id="277" r:id="rId16"/>
    <p:sldId id="273" r:id="rId17"/>
    <p:sldId id="274" r:id="rId18"/>
    <p:sldId id="275" r:id="rId19"/>
    <p:sldId id="276" r:id="rId20"/>
    <p:sldId id="281" r:id="rId21"/>
    <p:sldId id="302" r:id="rId22"/>
    <p:sldId id="303" r:id="rId23"/>
    <p:sldId id="279" r:id="rId24"/>
    <p:sldId id="282" r:id="rId25"/>
    <p:sldId id="283" r:id="rId26"/>
    <p:sldId id="285" r:id="rId27"/>
    <p:sldId id="290" r:id="rId28"/>
    <p:sldId id="304" r:id="rId29"/>
    <p:sldId id="297" r:id="rId30"/>
    <p:sldId id="298" r:id="rId31"/>
    <p:sldId id="305" r:id="rId32"/>
    <p:sldId id="306" r:id="rId33"/>
    <p:sldId id="307" r:id="rId34"/>
    <p:sldId id="299" r:id="rId35"/>
    <p:sldId id="292" r:id="rId36"/>
    <p:sldId id="300" r:id="rId37"/>
    <p:sldId id="301" r:id="rId38"/>
    <p:sldId id="293" r:id="rId39"/>
    <p:sldId id="294" r:id="rId40"/>
    <p:sldId id="309" r:id="rId41"/>
    <p:sldId id="287" r:id="rId42"/>
    <p:sldId id="288" r:id="rId43"/>
    <p:sldId id="310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/YgChDxrHdlbjqiZlReiv6js5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280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7360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-106363" y="889000"/>
            <a:ext cx="7793038" cy="43846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727A8E9-7EEA-45CE-9523-91E5D183BF49}" type="slidenum">
              <a:rPr lang="hu-HU" sz="1500" spc="-1">
                <a:latin typeface="Times New Roman"/>
              </a:rPr>
              <a:pPr algn="r"/>
              <a:t>28</a:t>
            </a:fld>
            <a:endParaRPr lang="hu-HU" sz="15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0890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87705" y="4813964"/>
            <a:ext cx="5501279" cy="39381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hu-HU" sz="2100" spc="-1" baseline="0" dirty="0">
              <a:latin typeface="Arial"/>
            </a:endParaRPr>
          </a:p>
        </p:txBody>
      </p:sp>
      <p:sp>
        <p:nvSpPr>
          <p:cNvPr id="314" name="TextShape 3"/>
          <p:cNvSpPr txBox="1"/>
          <p:nvPr/>
        </p:nvSpPr>
        <p:spPr>
          <a:xfrm>
            <a:off x="3895551" y="9501121"/>
            <a:ext cx="2979694" cy="501323"/>
          </a:xfrm>
          <a:prstGeom prst="rect">
            <a:avLst/>
          </a:prstGeom>
          <a:noFill/>
          <a:ln>
            <a:noFill/>
          </a:ln>
        </p:spPr>
        <p:txBody>
          <a:bodyPr lIns="96451" tIns="48225" rIns="96451" bIns="48225" anchor="b"/>
          <a:lstStyle/>
          <a:p>
            <a:pPr algn="r">
              <a:lnSpc>
                <a:spcPct val="100000"/>
              </a:lnSpc>
            </a:pPr>
            <a:fld id="{F4C58B65-8790-41A7-975B-C9B750671CAE}" type="slidenum">
              <a:rPr lang="hu-HU" sz="13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40</a:t>
            </a:fld>
            <a:endParaRPr lang="hu-HU" sz="13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766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7705" y="4813964"/>
            <a:ext cx="5501279" cy="39381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100" i="1" spc="-1" dirty="0">
                <a:latin typeface="Arial"/>
              </a:rPr>
              <a:t>A témához kapcsolódó, előforduló főbb kulcsszavak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/>
              <a:t>Szöveg: e</a:t>
            </a:r>
            <a:r>
              <a:rPr lang="hu-HU" sz="2400" i="1" dirty="0"/>
              <a:t>nnél</a:t>
            </a:r>
            <a:r>
              <a:rPr lang="hu-HU" sz="2400" i="1" baseline="0" dirty="0"/>
              <a:t> a diánál nem releváns</a:t>
            </a:r>
            <a:endParaRPr lang="hu-HU" sz="2400" i="1" dirty="0"/>
          </a:p>
          <a:p>
            <a:pPr>
              <a:lnSpc>
                <a:spcPct val="100000"/>
              </a:lnSpc>
            </a:pPr>
            <a:endParaRPr lang="hu-HU" sz="2100" i="1" spc="-1" dirty="0">
              <a:latin typeface="Arial"/>
            </a:endParaRPr>
          </a:p>
        </p:txBody>
      </p:sp>
      <p:sp>
        <p:nvSpPr>
          <p:cNvPr id="329" name="TextShape 3"/>
          <p:cNvSpPr txBox="1"/>
          <p:nvPr/>
        </p:nvSpPr>
        <p:spPr>
          <a:xfrm>
            <a:off x="3895551" y="9501121"/>
            <a:ext cx="2979694" cy="501323"/>
          </a:xfrm>
          <a:prstGeom prst="rect">
            <a:avLst/>
          </a:prstGeom>
          <a:noFill/>
          <a:ln>
            <a:noFill/>
          </a:ln>
        </p:spPr>
        <p:txBody>
          <a:bodyPr lIns="96451" tIns="48225" rIns="96451" bIns="48225" anchor="b"/>
          <a:lstStyle/>
          <a:p>
            <a:pPr algn="r">
              <a:lnSpc>
                <a:spcPct val="100000"/>
              </a:lnSpc>
            </a:pPr>
            <a:fld id="{9955D534-503A-41FB-A4CD-EE287AA47BD5}" type="slidenum">
              <a:rPr lang="hu-HU" sz="13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43</a:t>
            </a:fld>
            <a:endParaRPr lang="hu-HU" sz="13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323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  <p:pic>
        <p:nvPicPr>
          <p:cNvPr id="14" name="Google Shape;14;p3" descr="A képen szöveg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31850" y="99630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1850" y="387603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21548" y="365125"/>
            <a:ext cx="115235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172200" y="1909187"/>
            <a:ext cx="5672850" cy="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6728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321548" y="1909187"/>
            <a:ext cx="5672852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4"/>
          </p:nvPr>
        </p:nvSpPr>
        <p:spPr>
          <a:xfrm>
            <a:off x="321548" y="2505075"/>
            <a:ext cx="567285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  <p:pic>
        <p:nvPicPr>
          <p:cNvPr id="9" name="Google Shape;9;p2" descr="A képen szöveg látható&#10;&#10;Automatikusan generált leírá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402977" y="1122363"/>
            <a:ext cx="9144000" cy="12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hu-HU" sz="3600" dirty="0"/>
              <a:t> Irányított CO</a:t>
            </a:r>
            <a:r>
              <a:rPr lang="hu-HU" sz="3600" baseline="-25000" dirty="0"/>
              <a:t>2 </a:t>
            </a:r>
            <a:r>
              <a:rPr lang="hu-HU" sz="3600" dirty="0"/>
              <a:t>szabályozás és termesztőközeg monitoring a precíziós zöldséghajtatásban</a:t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389530" y="3602038"/>
            <a:ext cx="9144000" cy="4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</a:pPr>
            <a:r>
              <a:rPr lang="en-GB" dirty="0"/>
              <a:t>Szerkesztette :Varga Péter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szén – dioxid trágyázás</a:t>
            </a:r>
            <a:r>
              <a:rPr lang="en-GB" dirty="0"/>
              <a:t> </a:t>
            </a:r>
            <a:r>
              <a:rPr lang="hu-HU" dirty="0"/>
              <a:t>hatását rontható tényezők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2200" dirty="0"/>
              <a:t>Az  eredményes CO</a:t>
            </a:r>
            <a:r>
              <a:rPr lang="hu-HU" sz="2200" baseline="-25000" dirty="0"/>
              <a:t>2 </a:t>
            </a:r>
            <a:r>
              <a:rPr lang="hu-HU" sz="2200" dirty="0"/>
              <a:t> trágyázás elengedhetetlen feltétele a növények fejlődése szempontjából fontos környezeti tényezők, mint a fényviszonyok, hőmérséklet, páratartalom és  tápanyagszint optimalizálása.</a:t>
            </a:r>
          </a:p>
          <a:p>
            <a:pPr marL="114300" indent="0">
              <a:buNone/>
            </a:pPr>
            <a:r>
              <a:rPr lang="hu-HU" sz="2200" dirty="0"/>
              <a:t>A trágyázás hatását ronthatja :</a:t>
            </a:r>
          </a:p>
          <a:p>
            <a:r>
              <a:rPr lang="hu-HU" sz="2200" dirty="0"/>
              <a:t>nem megfelelő éjszakai hőmérséklet</a:t>
            </a:r>
          </a:p>
          <a:p>
            <a:r>
              <a:rPr lang="hu-HU" sz="2200" dirty="0"/>
              <a:t>a termesztőközeg nem megfelelő tápanyag szintje</a:t>
            </a:r>
          </a:p>
          <a:p>
            <a:r>
              <a:rPr lang="hu-HU" sz="2200" dirty="0"/>
              <a:t>A magasabb CO</a:t>
            </a:r>
            <a:r>
              <a:rPr lang="hu-HU" sz="2200" baseline="-25000" dirty="0"/>
              <a:t>2 </a:t>
            </a:r>
            <a:r>
              <a:rPr lang="hu-HU" sz="2200" dirty="0"/>
              <a:t> koncentráció nem megfelelő fényviszonyok és túl magas páratartalom mellett kalcium és bór hiánytüneteket eredményezhet uborka és paradicsom kultúrákban</a:t>
            </a:r>
          </a:p>
          <a:p>
            <a:r>
              <a:rPr lang="hu-HU" sz="2200" dirty="0"/>
              <a:t>CO</a:t>
            </a:r>
            <a:r>
              <a:rPr lang="hu-HU" sz="2200" baseline="-25000" dirty="0"/>
              <a:t>2 -</a:t>
            </a:r>
            <a:r>
              <a:rPr lang="hu-HU" sz="2200" dirty="0"/>
              <a:t>túladagolás perzseléses tüneteket és levél csavarodást okozhat</a:t>
            </a:r>
          </a:p>
        </p:txBody>
      </p:sp>
    </p:spTree>
    <p:extLst>
      <p:ext uri="{BB962C8B-B14F-4D97-AF65-F5344CB8AC3E}">
        <p14:creationId xmlns:p14="http://schemas.microsoft.com/office/powerpoint/2010/main" val="307874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szén – dioxid trágyázás technológiai</a:t>
            </a:r>
            <a:r>
              <a:rPr lang="en-GB" dirty="0"/>
              <a:t> elemei</a:t>
            </a:r>
            <a:endParaRPr lang="hu-HU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</p:spPr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hu-HU" sz="2400" b="1" dirty="0"/>
              <a:t>A szén-dioxid szint emelésének mértéke és időszaka a hajtatóberendezésekben</a:t>
            </a:r>
          </a:p>
          <a:p>
            <a:r>
              <a:rPr lang="hu-HU" sz="2200" dirty="0"/>
              <a:t>Az irányított </a:t>
            </a:r>
            <a:r>
              <a:rPr lang="hu-HU" sz="2200" dirty="0" err="1"/>
              <a:t>légterű</a:t>
            </a:r>
            <a:r>
              <a:rPr lang="hu-HU" sz="2200" dirty="0"/>
              <a:t> termesztő berendezések szén-dioxid szintjének szabályozását a külső normál levegő 400 ppm körüli értékéhez viszonyítva, mintegy 800 -1000 ppm közötti tartományig érdemes növelni</a:t>
            </a:r>
          </a:p>
          <a:p>
            <a:r>
              <a:rPr lang="hu-HU" sz="2200" dirty="0"/>
              <a:t>Közép – európai viszonylatban maximálisan 4-5 hónapra tervezhető gazdaságosan az adagolás, november elejétől március végéig, amikor a termesztő berendezések szellőzőinek nyitottsága nem haladja túl a 20%-ot. </a:t>
            </a:r>
          </a:p>
          <a:p>
            <a:r>
              <a:rPr lang="hu-HU" sz="2200" dirty="0"/>
              <a:t>A késő tavaszi, nyári és kora őszi túlzott szellőztetés alatt az eljárás beiktatása már nem biztos, hogy kifizetődő.</a:t>
            </a:r>
          </a:p>
          <a:p>
            <a:r>
              <a:rPr lang="hu-HU" sz="2200" dirty="0"/>
              <a:t>A napi adagolás mennyisége több más, klimatikus tényezőtől és a termesztett kultúra igényétől is függ.</a:t>
            </a:r>
            <a:endParaRPr lang="hu-HU" sz="2200" b="1" dirty="0"/>
          </a:p>
        </p:txBody>
      </p:sp>
    </p:spTree>
    <p:extLst>
      <p:ext uri="{BB962C8B-B14F-4D97-AF65-F5344CB8AC3E}">
        <p14:creationId xmlns:p14="http://schemas.microsoft.com/office/powerpoint/2010/main" val="1642267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/>
              <a:t>A növényházak fényfüggő CO</a:t>
            </a:r>
            <a:r>
              <a:rPr lang="hu-HU" sz="2400" baseline="-25000" dirty="0"/>
              <a:t>2 </a:t>
            </a:r>
            <a:r>
              <a:rPr lang="hu-HU" sz="2400" dirty="0"/>
              <a:t> adagolása megvilágítási szint alapján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2251709"/>
            <a:ext cx="11555605" cy="4216521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 algn="ctr">
              <a:buNone/>
            </a:pPr>
            <a:r>
              <a:rPr lang="hu-HU" dirty="0"/>
              <a:t> </a:t>
            </a:r>
            <a:endParaRPr lang="en-GB" dirty="0"/>
          </a:p>
          <a:p>
            <a:pPr marL="114300" indent="0" algn="ctr">
              <a:buNone/>
            </a:pPr>
            <a:endParaRPr lang="en-GB" sz="1500" dirty="0"/>
          </a:p>
          <a:p>
            <a:pPr marL="114300" indent="0" algn="ctr">
              <a:buNone/>
            </a:pPr>
            <a:r>
              <a:rPr lang="hu-HU" sz="1500" dirty="0"/>
              <a:t>Kép forrás: SLEZÁK K., TERBE I. (szerk., 2008): Talaj nélküli zöldséghajtatás. Mezőgazda Kiadó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" y="1492233"/>
            <a:ext cx="10058400" cy="45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4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320040"/>
            <a:ext cx="11555605" cy="5856923"/>
          </a:xfrm>
        </p:spPr>
        <p:txBody>
          <a:bodyPr/>
          <a:lstStyle/>
          <a:p>
            <a:pPr marL="114300" indent="0">
              <a:buNone/>
            </a:pPr>
            <a:r>
              <a:rPr lang="en-GB" sz="2400" b="1" dirty="0"/>
              <a:t>2. </a:t>
            </a:r>
            <a:r>
              <a:rPr lang="hu-HU" sz="2400" b="1" dirty="0"/>
              <a:t>A </a:t>
            </a:r>
            <a:r>
              <a:rPr lang="en-GB" sz="2400" b="1" dirty="0"/>
              <a:t>CO</a:t>
            </a:r>
            <a:r>
              <a:rPr lang="en-GB" sz="2400" b="1" baseline="-25000" dirty="0"/>
              <a:t>2 </a:t>
            </a:r>
            <a:r>
              <a:rPr lang="hu-HU" sz="2400" b="1" dirty="0"/>
              <a:t>pótlás módjai</a:t>
            </a:r>
            <a:endParaRPr lang="en-GB" sz="2400" b="1" dirty="0"/>
          </a:p>
          <a:p>
            <a:pPr marL="114300" indent="0">
              <a:buNone/>
            </a:pPr>
            <a:r>
              <a:rPr lang="hu-HU" sz="2200" dirty="0"/>
              <a:t>A CO2  adagolásának a hajtatóberendezésekben többféle módozata terjedt el az elmúlt évtizedekben, melyek közül mára több a hátérbe szorult valamilyen felmerülő alkalmazási hátrány következtében miközben jelentkeztek új innovatív technológiai megoldások is a légköri szén dioxid hasznosítása és felhasználása kapcsán.</a:t>
            </a:r>
          </a:p>
          <a:p>
            <a:pPr marL="114300" indent="0">
              <a:buNone/>
            </a:pPr>
            <a:r>
              <a:rPr lang="hu-HU" sz="2200" dirty="0"/>
              <a:t> </a:t>
            </a:r>
            <a:r>
              <a:rPr lang="hu-HU" sz="2200" b="1" dirty="0"/>
              <a:t>A következő széndioxid fejlesztési  és adagolási lehetőségek ismertek:</a:t>
            </a:r>
          </a:p>
          <a:p>
            <a:pPr marL="114300" indent="0">
              <a:buNone/>
            </a:pPr>
            <a:endParaRPr lang="hu-HU" sz="2400" dirty="0"/>
          </a:p>
          <a:p>
            <a:pPr marL="114300" indent="0">
              <a:buNone/>
            </a:pPr>
            <a:r>
              <a:rPr lang="hu-HU" sz="2400" dirty="0"/>
              <a:t>• folyékony </a:t>
            </a:r>
            <a:r>
              <a:rPr lang="en-GB" sz="2400" dirty="0"/>
              <a:t>CO</a:t>
            </a:r>
            <a:r>
              <a:rPr lang="en-GB" sz="2400" baseline="-25000" dirty="0"/>
              <a:t>2</a:t>
            </a:r>
            <a:r>
              <a:rPr lang="hu-HU" sz="2400" dirty="0"/>
              <a:t>   adagolása  /napjainkban a leggyakoribb és leghatékonyabb /</a:t>
            </a:r>
          </a:p>
          <a:p>
            <a:pPr marL="114300" indent="0">
              <a:buNone/>
            </a:pPr>
            <a:r>
              <a:rPr lang="hu-HU" sz="2400" dirty="0"/>
              <a:t>• a f</a:t>
            </a:r>
            <a:r>
              <a:rPr lang="en-GB" sz="2400" dirty="0"/>
              <a:t>ű</a:t>
            </a:r>
            <a:r>
              <a:rPr lang="hu-HU" sz="2400" dirty="0"/>
              <a:t>tőkazán által előállított </a:t>
            </a:r>
            <a:r>
              <a:rPr lang="en-GB" sz="2400" dirty="0"/>
              <a:t>CO</a:t>
            </a:r>
            <a:r>
              <a:rPr lang="en-GB" sz="2400" baseline="-25000" dirty="0"/>
              <a:t>2</a:t>
            </a:r>
            <a:r>
              <a:rPr lang="hu-HU" sz="2400" dirty="0"/>
              <a:t>   felhasználása /földgázégetésű fűt</a:t>
            </a:r>
            <a:r>
              <a:rPr lang="en-GB" sz="2400" dirty="0"/>
              <a:t>ő</a:t>
            </a:r>
            <a:r>
              <a:rPr lang="hu-HU" sz="2400" dirty="0"/>
              <a:t>berendezés  másodlagos hasznosítása /</a:t>
            </a:r>
          </a:p>
          <a:p>
            <a:pPr marL="114300" indent="0">
              <a:buNone/>
            </a:pPr>
            <a:r>
              <a:rPr lang="hu-HU" sz="2400" dirty="0"/>
              <a:t>• </a:t>
            </a:r>
            <a:r>
              <a:rPr lang="en-GB" sz="2400" dirty="0"/>
              <a:t>CO</a:t>
            </a:r>
            <a:r>
              <a:rPr lang="en-GB" sz="2400" baseline="-25000" dirty="0"/>
              <a:t>2</a:t>
            </a:r>
            <a:r>
              <a:rPr lang="hu-HU" sz="2400" dirty="0"/>
              <a:t>  előállítása gázégetővel ,generátorral / napjainkban visszaszorulóban van/</a:t>
            </a:r>
          </a:p>
          <a:p>
            <a:pPr marL="114300" indent="0">
              <a:buNone/>
            </a:pPr>
            <a:r>
              <a:rPr lang="hu-HU" sz="2400" dirty="0"/>
              <a:t>• szárazjég kihelyezés /drága technológia ,nem költséghatékony nincs alkalmazásban/</a:t>
            </a:r>
          </a:p>
          <a:p>
            <a:pPr marL="114300" indent="0">
              <a:buNone/>
            </a:pPr>
            <a:r>
              <a:rPr lang="hu-HU" sz="2400" dirty="0"/>
              <a:t>• légköri </a:t>
            </a:r>
            <a:r>
              <a:rPr lang="en-GB" sz="2400" dirty="0"/>
              <a:t>CO</a:t>
            </a:r>
            <a:r>
              <a:rPr lang="en-GB" sz="2400" baseline="-25000" dirty="0"/>
              <a:t>2</a:t>
            </a:r>
            <a:r>
              <a:rPr lang="hu-HU" sz="2400" dirty="0"/>
              <a:t>  abszorbeáló technológiák alkalmazása /új kísérleti innovatív megoldás /</a:t>
            </a:r>
          </a:p>
          <a:p>
            <a:pPr marL="114300" indent="0">
              <a:buNone/>
            </a:pPr>
            <a:endParaRPr lang="en-GB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571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A cseppfolyós CO</a:t>
            </a:r>
            <a:r>
              <a:rPr lang="hu-HU" sz="2400" baseline="-25000" dirty="0"/>
              <a:t>2 </a:t>
            </a:r>
            <a:r>
              <a:rPr lang="hu-HU" sz="2400" dirty="0"/>
              <a:t> kijuttatásának technológiai elemei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200" dirty="0"/>
              <a:t>cseppfolyós CO</a:t>
            </a:r>
            <a:r>
              <a:rPr lang="hu-HU" sz="2200" baseline="-25000" dirty="0"/>
              <a:t>2 </a:t>
            </a:r>
            <a:r>
              <a:rPr lang="hu-HU" sz="2200" dirty="0"/>
              <a:t> tartály</a:t>
            </a:r>
          </a:p>
          <a:p>
            <a:r>
              <a:rPr lang="hu-HU" sz="2200" dirty="0"/>
              <a:t>elpárologtató egység</a:t>
            </a:r>
          </a:p>
          <a:p>
            <a:r>
              <a:rPr lang="hu-HU" sz="2200" dirty="0"/>
              <a:t>szabályzó szelep</a:t>
            </a:r>
          </a:p>
          <a:p>
            <a:r>
              <a:rPr lang="hu-HU" sz="2200" dirty="0"/>
              <a:t>vezérlő és szabályzó egység</a:t>
            </a:r>
          </a:p>
          <a:p>
            <a:r>
              <a:rPr lang="hu-HU" sz="2200" dirty="0"/>
              <a:t>átfolyás mérő</a:t>
            </a:r>
          </a:p>
          <a:p>
            <a:r>
              <a:rPr lang="hu-HU" sz="2200" dirty="0"/>
              <a:t>CO</a:t>
            </a:r>
            <a:r>
              <a:rPr lang="hu-HU" sz="2200" baseline="-25000" dirty="0"/>
              <a:t>2</a:t>
            </a:r>
            <a:r>
              <a:rPr lang="hu-HU" sz="2200" dirty="0"/>
              <a:t> gázvezeték</a:t>
            </a:r>
          </a:p>
          <a:p>
            <a:r>
              <a:rPr lang="hu-HU" sz="2200" dirty="0"/>
              <a:t>CO</a:t>
            </a:r>
            <a:r>
              <a:rPr lang="hu-HU" sz="2200" baseline="-25000" dirty="0"/>
              <a:t>2</a:t>
            </a:r>
            <a:r>
              <a:rPr lang="hu-HU" sz="2200" dirty="0"/>
              <a:t> szenzor</a:t>
            </a:r>
          </a:p>
          <a:p>
            <a:r>
              <a:rPr lang="hu-HU" sz="2200" dirty="0"/>
              <a:t>adatfeldolgozás és mobil adatközlés</a:t>
            </a:r>
          </a:p>
          <a:p>
            <a:endParaRPr lang="en-GB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389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A cseppfolyós CO</a:t>
            </a:r>
            <a:r>
              <a:rPr lang="hu-HU" sz="2400" baseline="-25000" dirty="0"/>
              <a:t>2 </a:t>
            </a:r>
            <a:r>
              <a:rPr lang="hu-HU" sz="2400" dirty="0"/>
              <a:t> kijuttatásának előnyei a gázégetésű technológiákkal szemben 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200" dirty="0"/>
              <a:t>tisztaság</a:t>
            </a:r>
          </a:p>
          <a:p>
            <a:r>
              <a:rPr lang="hu-HU" sz="2200" dirty="0"/>
              <a:t>pontos és egyszerű adagolás</a:t>
            </a:r>
          </a:p>
          <a:p>
            <a:r>
              <a:rPr lang="hu-HU" sz="2200" dirty="0"/>
              <a:t>egyenletes elosztás a termesztőberendezésben</a:t>
            </a:r>
          </a:p>
          <a:p>
            <a:r>
              <a:rPr lang="hu-HU" sz="2200" dirty="0"/>
              <a:t>független a fűtési rendszertől</a:t>
            </a:r>
          </a:p>
          <a:p>
            <a:r>
              <a:rPr lang="hu-HU" sz="2200" dirty="0"/>
              <a:t>kijuttatása nem növeli a légtér páratartalmát és hőmérsékletét</a:t>
            </a:r>
          </a:p>
          <a:p>
            <a:r>
              <a:rPr lang="hu-HU" sz="2200" dirty="0"/>
              <a:t>nincs melléktermék</a:t>
            </a:r>
          </a:p>
          <a:p>
            <a:r>
              <a:rPr lang="hu-HU" sz="2200" dirty="0"/>
              <a:t>vegyipari melléktermékként újrahasznosított</a:t>
            </a:r>
          </a:p>
        </p:txBody>
      </p:sp>
    </p:spTree>
    <p:extLst>
      <p:ext uri="{BB962C8B-B14F-4D97-AF65-F5344CB8AC3E}">
        <p14:creationId xmlns:p14="http://schemas.microsoft.com/office/powerpoint/2010/main" val="120638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sz="2400" dirty="0"/>
              <a:t>A cseppfolyós CO</a:t>
            </a:r>
            <a:r>
              <a:rPr lang="en-GB" sz="2400" baseline="-25000" dirty="0"/>
              <a:t>2 </a:t>
            </a:r>
            <a:r>
              <a:rPr lang="en-GB" sz="2400" dirty="0"/>
              <a:t> </a:t>
            </a:r>
            <a:r>
              <a:rPr lang="hu-HU" sz="2400" dirty="0"/>
              <a:t>kijuttatásának sémája </a:t>
            </a:r>
            <a:endParaRPr lang="hu-HU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805940" y="1825625"/>
            <a:ext cx="8721090" cy="4575175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sz="1800" dirty="0"/>
              <a:t>                                                                               Kép forrása : www.messer.hu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11" y="1481836"/>
            <a:ext cx="7245176" cy="39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5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/>
              <a:t>Földgázégetésű fűtőrendszer CO</a:t>
            </a:r>
            <a:r>
              <a:rPr lang="hu-HU" sz="2400" baseline="-25000" dirty="0"/>
              <a:t>2</a:t>
            </a:r>
            <a:r>
              <a:rPr lang="hu-HU" sz="2400" dirty="0"/>
              <a:t> termelésének sémája termesztési körülményeket optimalizáló rendszerben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1348740"/>
            <a:ext cx="11555605" cy="497205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14300" indent="0">
              <a:buNone/>
            </a:pPr>
            <a:r>
              <a:rPr lang="en-GB" sz="1400" dirty="0"/>
              <a:t>                                                            </a:t>
            </a:r>
          </a:p>
          <a:p>
            <a:pPr marL="114300" indent="0">
              <a:buNone/>
            </a:pPr>
            <a:r>
              <a:rPr lang="en-GB" sz="1400" dirty="0"/>
              <a:t>                                                                   Kép forrása : [Brinkman Hungary Kft.], [TAKÁCSNÉ HÁJOS MÁRIA ,ZÖLDSÉGHAJTATÁS(2014)]</a:t>
            </a:r>
            <a:endParaRPr lang="hu-HU" sz="1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0" y="1348740"/>
            <a:ext cx="6667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8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CO2   előállításának sémája gázégetővel, generátorral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14300" indent="0">
              <a:buNone/>
            </a:pPr>
            <a:r>
              <a:rPr lang="hu-HU" sz="1400" dirty="0"/>
              <a:t>                                               </a:t>
            </a:r>
            <a:endParaRPr lang="en-GB" sz="1400" dirty="0"/>
          </a:p>
          <a:p>
            <a:pPr marL="114300" indent="0">
              <a:buNone/>
            </a:pPr>
            <a:r>
              <a:rPr lang="en-GB" sz="1400" dirty="0"/>
              <a:t>                                                            </a:t>
            </a:r>
            <a:r>
              <a:rPr lang="hu-HU" sz="1400" dirty="0"/>
              <a:t>  Kép forrása : </a:t>
            </a:r>
            <a:r>
              <a:rPr lang="en-GB" sz="1400" dirty="0" err="1" smtClean="0"/>
              <a:t>Varga</a:t>
            </a:r>
            <a:r>
              <a:rPr lang="en-GB" sz="1400" dirty="0" smtClean="0"/>
              <a:t> </a:t>
            </a:r>
            <a:r>
              <a:rPr lang="en-GB" sz="1400" smtClean="0"/>
              <a:t>Péter,szerkesztés</a:t>
            </a:r>
            <a:endParaRPr lang="hu-HU" sz="1400" dirty="0"/>
          </a:p>
          <a:p>
            <a:pPr marL="114300" indent="0">
              <a:buNone/>
            </a:pPr>
            <a:endParaRPr lang="hu-HU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" y="1190881"/>
            <a:ext cx="10058400" cy="46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0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5"/>
            <a:ext cx="6970793" cy="1325563"/>
          </a:xfrm>
        </p:spPr>
        <p:txBody>
          <a:bodyPr>
            <a:normAutofit/>
          </a:bodyPr>
          <a:lstStyle/>
          <a:p>
            <a:r>
              <a:rPr lang="hu-HU" sz="2400" dirty="0"/>
              <a:t>A környezeti levegőből a szén-dioxid közvetlen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hu-HU" sz="2400" dirty="0"/>
              <a:t> leválasztási (Direct Air Capture) eljárása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1520190"/>
            <a:ext cx="7256543" cy="465677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2200" dirty="0"/>
              <a:t>1 – környezeti levegő, </a:t>
            </a:r>
            <a:endParaRPr lang="en-GB" sz="2200" dirty="0"/>
          </a:p>
          <a:p>
            <a:pPr marL="114300" indent="0">
              <a:buNone/>
            </a:pPr>
            <a:r>
              <a:rPr lang="hu-HU" sz="2200" dirty="0"/>
              <a:t>2 – </a:t>
            </a:r>
            <a:r>
              <a:rPr lang="en-GB" sz="2000" dirty="0"/>
              <a:t>CO</a:t>
            </a:r>
            <a:r>
              <a:rPr lang="en-GB" sz="2000" baseline="-25000" dirty="0"/>
              <a:t>2</a:t>
            </a:r>
            <a:r>
              <a:rPr lang="hu-HU" sz="2200" dirty="0"/>
              <a:t> szűrőlapon áthaladó levegő, </a:t>
            </a:r>
            <a:endParaRPr lang="en-GB" sz="2200" dirty="0"/>
          </a:p>
          <a:p>
            <a:pPr marL="114300" indent="0">
              <a:buNone/>
            </a:pPr>
            <a:r>
              <a:rPr lang="hu-HU" sz="2200" dirty="0"/>
              <a:t>3 – adszorbeálódott </a:t>
            </a:r>
            <a:r>
              <a:rPr lang="en-GB" sz="2000" dirty="0"/>
              <a:t>CO</a:t>
            </a:r>
            <a:r>
              <a:rPr lang="en-GB" sz="2000" baseline="-25000" dirty="0"/>
              <a:t>2</a:t>
            </a:r>
            <a:r>
              <a:rPr lang="hu-HU" sz="2200" dirty="0"/>
              <a:t> , </a:t>
            </a:r>
            <a:endParaRPr lang="en-GB" sz="2200" dirty="0"/>
          </a:p>
          <a:p>
            <a:pPr marL="114300" indent="0">
              <a:buNone/>
            </a:pPr>
            <a:r>
              <a:rPr lang="hu-HU" sz="2200" dirty="0"/>
              <a:t>4 – hővel leválasztott </a:t>
            </a:r>
            <a:r>
              <a:rPr lang="en-GB" sz="2000" dirty="0"/>
              <a:t>CO</a:t>
            </a:r>
            <a:r>
              <a:rPr lang="en-GB" sz="2000" baseline="-25000" dirty="0"/>
              <a:t>2</a:t>
            </a:r>
            <a:r>
              <a:rPr lang="hu-HU" sz="2200" dirty="0"/>
              <a:t> ,</a:t>
            </a:r>
            <a:endParaRPr lang="en-GB" sz="2200" dirty="0"/>
          </a:p>
          <a:p>
            <a:pPr marL="114300" indent="0">
              <a:buNone/>
            </a:pPr>
            <a:r>
              <a:rPr lang="hu-HU" sz="2200" dirty="0"/>
              <a:t> 5 – élelmiszeripari felhasználás, </a:t>
            </a:r>
            <a:endParaRPr lang="en-GB" sz="2200" dirty="0"/>
          </a:p>
          <a:p>
            <a:pPr marL="114300" indent="0">
              <a:buNone/>
            </a:pPr>
            <a:r>
              <a:rPr lang="hu-HU" sz="2200" dirty="0"/>
              <a:t>6 – növénytermesztési felhasználás, </a:t>
            </a:r>
            <a:endParaRPr lang="en-GB" sz="2200" dirty="0"/>
          </a:p>
          <a:p>
            <a:pPr marL="114300" indent="0">
              <a:buNone/>
            </a:pPr>
            <a:r>
              <a:rPr lang="hu-HU" sz="2200" dirty="0"/>
              <a:t>7 – tüzelőanyag- és anyag-előállítás</a:t>
            </a:r>
            <a:endParaRPr lang="en-GB" sz="2200" dirty="0"/>
          </a:p>
          <a:p>
            <a:pPr marL="114300" indent="0">
              <a:buNone/>
            </a:pPr>
            <a:endParaRPr lang="en-GB" sz="2200" dirty="0"/>
          </a:p>
          <a:p>
            <a:pPr marL="114300" indent="0">
              <a:buNone/>
            </a:pPr>
            <a:endParaRPr lang="en-GB" sz="2200" dirty="0"/>
          </a:p>
          <a:p>
            <a:pPr marL="114300" indent="0">
              <a:buNone/>
            </a:pPr>
            <a:r>
              <a:rPr lang="en-GB" sz="2200" dirty="0"/>
              <a:t>           </a:t>
            </a:r>
            <a:r>
              <a:rPr lang="en-GB" sz="1400" dirty="0"/>
              <a:t>Kép forrása: https://autotechnika.hu/cikkek/egyeb/13246/levegobol-kinyert-co2                                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40" y="365125"/>
            <a:ext cx="4106694" cy="63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dirty="0"/>
              <a:t>Tartalomjegyzék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405890"/>
            <a:ext cx="11555700" cy="47709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/>
            <a:r>
              <a:rPr lang="hu-HU" sz="2200" dirty="0"/>
              <a:t>Bevezetés, szakmai kiegészítés indokoltsága				     	        3. dia</a:t>
            </a:r>
          </a:p>
          <a:p>
            <a:pPr marL="342900"/>
            <a:r>
              <a:rPr lang="hu-HU" sz="2200" dirty="0"/>
              <a:t>Témaspecifikus szakmai kérdések					     	        4. dia</a:t>
            </a:r>
          </a:p>
          <a:p>
            <a:pPr marL="342900"/>
            <a:r>
              <a:rPr lang="hu-HU" sz="2200" dirty="0"/>
              <a:t>Amit a szén –dioxid trágyázás alapjairól tudni kell                                         		     5-7. dia</a:t>
            </a:r>
          </a:p>
          <a:p>
            <a:pPr marL="342900"/>
            <a:r>
              <a:rPr lang="hu-HU" sz="2200" dirty="0"/>
              <a:t>A szén – dioxid trágyázás gyakorlati hozadéka                                                  		     8-9. dia</a:t>
            </a:r>
          </a:p>
          <a:p>
            <a:pPr marL="342900"/>
            <a:r>
              <a:rPr lang="hu-HU" sz="2200" dirty="0"/>
              <a:t>A szén – dioxid trágyázás hatását rontható tényezők                                         		      10. dia</a:t>
            </a:r>
          </a:p>
          <a:p>
            <a:pPr marL="342900"/>
            <a:r>
              <a:rPr lang="hu-HU" sz="2200" dirty="0"/>
              <a:t>A szén – dioxid trágyázás technológiai elemei                                                  		11-19. dia                             </a:t>
            </a:r>
          </a:p>
          <a:p>
            <a:pPr marL="342900"/>
            <a:r>
              <a:rPr lang="hu-HU" sz="2200" dirty="0"/>
              <a:t>Termesztőközeg  </a:t>
            </a:r>
            <a:r>
              <a:rPr lang="hu-HU" sz="2200" dirty="0" err="1"/>
              <a:t>vízkapacitásának,sótartalmának,hőmérsékletének</a:t>
            </a:r>
            <a:r>
              <a:rPr lang="hu-HU" sz="2200" dirty="0"/>
              <a:t> monitoringja        20 -2</a:t>
            </a:r>
            <a:r>
              <a:rPr lang="en-GB" sz="2200" dirty="0"/>
              <a:t>7</a:t>
            </a:r>
            <a:r>
              <a:rPr lang="hu-HU" sz="2200" dirty="0"/>
              <a:t>. dia</a:t>
            </a:r>
          </a:p>
          <a:p>
            <a:pPr marL="342900"/>
            <a:r>
              <a:rPr lang="hu-HU" sz="2200" dirty="0"/>
              <a:t>Gyakorlati esettanulmányok                                                                                                        2</a:t>
            </a:r>
            <a:r>
              <a:rPr lang="en-GB" sz="2200" dirty="0"/>
              <a:t>8</a:t>
            </a:r>
            <a:r>
              <a:rPr lang="hu-HU" sz="2200" dirty="0"/>
              <a:t>-39. dia </a:t>
            </a:r>
          </a:p>
          <a:p>
            <a:pPr marL="342900"/>
            <a:r>
              <a:rPr lang="hu-HU" sz="2200" dirty="0"/>
              <a:t>Gyakorló kérdések                                                                                                                               40. dia </a:t>
            </a:r>
          </a:p>
          <a:p>
            <a:pPr marL="342900"/>
            <a:r>
              <a:rPr lang="hu-HU" sz="2200" dirty="0"/>
              <a:t>Felhasznált irodalom                                                                                                                           41. dia </a:t>
            </a:r>
          </a:p>
          <a:p>
            <a:pPr marL="342900"/>
            <a:r>
              <a:rPr lang="hu-HU" sz="2200" dirty="0"/>
              <a:t>Fogalomtár 								                       42. dia </a:t>
            </a:r>
          </a:p>
          <a:p>
            <a:pPr marL="342900"/>
            <a:r>
              <a:rPr lang="hu-HU" sz="2200" dirty="0"/>
              <a:t>TAG –ek 								                       43. dia </a:t>
            </a:r>
          </a:p>
          <a:p>
            <a:pPr marL="0" indent="0">
              <a:buNone/>
            </a:pPr>
            <a:endParaRPr lang="hu-HU" sz="2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dirty="0"/>
              <a:t>Termesztőközeg  vízkapacitásának, sótartalmának, hőmérsékletének monitoringja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2200" b="1" dirty="0"/>
              <a:t>A  talaj nélküli támasztóközeges  precíziós zöldséghajtatás fontos termesztés-technológiai eleme a termesztőközeg környezeti tulajdonságainak monitoringja.</a:t>
            </a:r>
          </a:p>
          <a:p>
            <a:pPr marL="114300" indent="0">
              <a:buNone/>
            </a:pPr>
            <a:r>
              <a:rPr lang="hu-HU" sz="2200" dirty="0"/>
              <a:t>      </a:t>
            </a:r>
          </a:p>
          <a:p>
            <a:pPr marL="114300" indent="0">
              <a:buNone/>
            </a:pPr>
            <a:r>
              <a:rPr lang="hu-HU" sz="2200" dirty="0"/>
              <a:t> </a:t>
            </a:r>
            <a:r>
              <a:rPr lang="hu-HU" sz="2200" b="1" dirty="0"/>
              <a:t>Támasztóközegek csoportosítása:</a:t>
            </a:r>
          </a:p>
          <a:p>
            <a:pPr marL="114300" indent="0">
              <a:buNone/>
            </a:pPr>
            <a:r>
              <a:rPr lang="hu-HU" sz="2200" dirty="0"/>
              <a:t>• természetes szerves anyagok: tőzeg, kókuszrost, szalma, fakéreg, rizspelyva, faforgács stb.,</a:t>
            </a:r>
          </a:p>
          <a:p>
            <a:pPr marL="114300" indent="0">
              <a:buNone/>
            </a:pPr>
            <a:r>
              <a:rPr lang="hu-HU" sz="2200" dirty="0"/>
              <a:t>• természetes szervetlen anyagok: homok, kavics, bazaltzúzalék, zeolit, vulkáni tufa, habkő stb.,</a:t>
            </a:r>
          </a:p>
          <a:p>
            <a:pPr marL="114300" indent="0">
              <a:buNone/>
            </a:pPr>
            <a:r>
              <a:rPr lang="hu-HU" sz="2200" dirty="0"/>
              <a:t>• természetes anyagokból gyártott: perlit, kőgyapot, üveggyapot, vermikulit, égetett agyaggranulátum stb.,</a:t>
            </a:r>
          </a:p>
          <a:p>
            <a:pPr marL="114300" indent="0">
              <a:buNone/>
            </a:pPr>
            <a:r>
              <a:rPr lang="hu-HU" sz="2200" dirty="0"/>
              <a:t>• szintetikus anyagokból gyártott: poliuretánéter hab (aggrofoam), oázis, biolaston, styroplast stb. </a:t>
            </a:r>
          </a:p>
          <a:p>
            <a:pPr marL="114300" indent="0">
              <a:buNone/>
            </a:pPr>
            <a:r>
              <a:rPr lang="hu-HU" sz="2200" dirty="0"/>
              <a:t>          A hazai gyakorlati alkalmazásban legelterjedtebbek: KÓKUSZROST, KŐGYAPOT</a:t>
            </a:r>
          </a:p>
        </p:txBody>
      </p:sp>
    </p:spTree>
    <p:extLst>
      <p:ext uri="{BB962C8B-B14F-4D97-AF65-F5344CB8AC3E}">
        <p14:creationId xmlns:p14="http://schemas.microsoft.com/office/powerpoint/2010/main" val="587874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Támasztóközeg feladata 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1258784"/>
            <a:ext cx="11555605" cy="491817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2200" dirty="0"/>
              <a:t>A növények gyökerei számára optimális feltételek biztosítása a megfelelő  víz- és tápanyagfelvételhez. Fizikai, és kémiai tulajdonságaik tekintetében ideális körülményeket kell teremteniük a gyökerek működéséhez.</a:t>
            </a:r>
          </a:p>
          <a:p>
            <a:pPr marL="114300" indent="0">
              <a:buNone/>
            </a:pPr>
            <a:r>
              <a:rPr lang="hu-HU" sz="2200" b="1" dirty="0"/>
              <a:t>A fizikai tulajdonságok közül a legfontosabbak: </a:t>
            </a:r>
          </a:p>
          <a:p>
            <a:pPr marL="114300" indent="0">
              <a:buNone/>
            </a:pPr>
            <a:r>
              <a:rPr lang="hu-HU" sz="2200" dirty="0"/>
              <a:t>• tartós szerkezet (legalább egyéves termesztési időszakra)</a:t>
            </a:r>
          </a:p>
          <a:p>
            <a:pPr marL="114300" indent="0">
              <a:buNone/>
            </a:pPr>
            <a:r>
              <a:rPr lang="hu-HU" sz="2200" dirty="0"/>
              <a:t>• vízmegkötő és -leadó képesség, amely biztosítja a növény mindenkori igényének megfelelő mennyiségű vizet.</a:t>
            </a:r>
          </a:p>
          <a:p>
            <a:pPr marL="114300" indent="0">
              <a:buNone/>
            </a:pPr>
            <a:r>
              <a:rPr lang="hu-HU" sz="2200" b="1" dirty="0"/>
              <a:t>A kémiai tulajdonságok közül a legfontosabbak: </a:t>
            </a:r>
          </a:p>
          <a:p>
            <a:pPr marL="114300" indent="0">
              <a:buNone/>
            </a:pPr>
            <a:r>
              <a:rPr lang="hu-HU" sz="2200" dirty="0"/>
              <a:t>• a kémhatás (pH) lehetőleg semleges legyen,</a:t>
            </a:r>
          </a:p>
          <a:p>
            <a:pPr marL="114300" indent="0">
              <a:buNone/>
            </a:pPr>
            <a:r>
              <a:rPr lang="hu-HU" sz="2200" dirty="0"/>
              <a:t>• összessó-tartalom (EC) minél alacsonyabb legyen,</a:t>
            </a:r>
          </a:p>
          <a:p>
            <a:pPr marL="114300" indent="0">
              <a:buNone/>
            </a:pPr>
            <a:r>
              <a:rPr lang="hu-HU" sz="2200" dirty="0"/>
              <a:t>• kémiailag indifferens legyen, tehát ne befolyásolja a tápoldat összetételét.</a:t>
            </a:r>
          </a:p>
          <a:p>
            <a:pPr marL="114300" indent="0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20903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Termesztőközeg tulajdonságainak mérése a gyakorlati termesztésben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u-HU" sz="2200" dirty="0"/>
              <a:t>1. Kézi /fizikai/ mérés digitális mérőműszerekkel</a:t>
            </a:r>
          </a:p>
          <a:p>
            <a:r>
              <a:rPr lang="hu-HU" sz="2200" dirty="0"/>
              <a:t>EC és PH mérők</a:t>
            </a:r>
          </a:p>
          <a:p>
            <a:r>
              <a:rPr lang="hu-HU" sz="2200" dirty="0"/>
              <a:t>Nedvességtartalommérők</a:t>
            </a:r>
          </a:p>
          <a:p>
            <a:r>
              <a:rPr lang="hu-HU" sz="2200" dirty="0"/>
              <a:t>Talajhőmérők</a:t>
            </a:r>
          </a:p>
          <a:p>
            <a:pPr marL="114300" indent="0">
              <a:buNone/>
            </a:pPr>
            <a:endParaRPr lang="hu-HU" sz="2200" dirty="0"/>
          </a:p>
          <a:p>
            <a:pPr marL="114300" indent="0">
              <a:buNone/>
            </a:pPr>
            <a:r>
              <a:rPr lang="hu-HU" sz="2200" dirty="0"/>
              <a:t>2. Automatizált digitális adatgyűjtés, adatfeldolgozás </a:t>
            </a:r>
          </a:p>
          <a:p>
            <a:r>
              <a:rPr lang="hu-HU" sz="2200" dirty="0"/>
              <a:t> Különálló egyedi  mérőszenzorok klímakomputer-rendszerhez csatlakoztatva</a:t>
            </a:r>
          </a:p>
          <a:p>
            <a:pPr marL="114300" indent="0">
              <a:buNone/>
            </a:pPr>
            <a:r>
              <a:rPr lang="hu-HU" sz="2200" dirty="0"/>
              <a:t>          /közeghőmérséklet ,  vízkapacitás ,EC ,PH,/</a:t>
            </a:r>
          </a:p>
          <a:p>
            <a:r>
              <a:rPr lang="hu-HU" sz="2200" dirty="0"/>
              <a:t> Komplex  digitális innovatív adatgyűjtő- és értékelő rendszerek / CARA MET/</a:t>
            </a:r>
          </a:p>
          <a:p>
            <a:pPr marL="114300" indent="0">
              <a:buNone/>
            </a:pPr>
            <a:endParaRPr lang="hu-HU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87" y="2190132"/>
            <a:ext cx="3553321" cy="98121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805854" y="3238812"/>
            <a:ext cx="3691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</a:rPr>
              <a:t>Kép forrás : </a:t>
            </a:r>
            <a:r>
              <a:rPr lang="hu-HU" sz="1200" dirty="0">
                <a:solidFill>
                  <a:srgbClr val="00B050"/>
                </a:solidFill>
              </a:rPr>
              <a:t>https://web.milwaukeeinst.com</a:t>
            </a:r>
          </a:p>
        </p:txBody>
      </p:sp>
    </p:spTree>
    <p:extLst>
      <p:ext uri="{BB962C8B-B14F-4D97-AF65-F5344CB8AC3E}">
        <p14:creationId xmlns:p14="http://schemas.microsoft.com/office/powerpoint/2010/main" val="27931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/>
              <a:t>Digitális adatgyűjtés CARA MET szenzor alkalmazásával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92" y="1935987"/>
            <a:ext cx="1300616" cy="1312887"/>
          </a:xfrm>
          <a:prstGeom prst="rect">
            <a:avLst/>
          </a:prstGeom>
        </p:spPr>
      </p:pic>
      <p:pic>
        <p:nvPicPr>
          <p:cNvPr id="5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478" y="1935986"/>
            <a:ext cx="1270935" cy="1312887"/>
          </a:xfrm>
          <a:prstGeom prst="rect">
            <a:avLst/>
          </a:prstGeom>
        </p:spPr>
      </p:pic>
      <p:pic>
        <p:nvPicPr>
          <p:cNvPr id="6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839" y="1935986"/>
            <a:ext cx="1403879" cy="1312887"/>
          </a:xfrm>
          <a:prstGeom prst="rect">
            <a:avLst/>
          </a:prstGeom>
        </p:spPr>
      </p:pic>
      <p:pic>
        <p:nvPicPr>
          <p:cNvPr id="7" name="Afbeelding 6" descr="image0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5178" r="9017" b="12471"/>
          <a:stretch/>
        </p:blipFill>
        <p:spPr bwMode="auto">
          <a:xfrm>
            <a:off x="5747595" y="2060096"/>
            <a:ext cx="6129557" cy="411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29889"/>
              </p:ext>
            </p:extLst>
          </p:nvPr>
        </p:nvGraphicFramePr>
        <p:xfrm>
          <a:off x="439801" y="4401017"/>
          <a:ext cx="812799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55662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712040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43225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900" dirty="0"/>
                        <a:t>Mérési paraméter</a:t>
                      </a:r>
                      <a:endParaRPr lang="pl-PL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Tartomány</a:t>
                      </a:r>
                      <a:endParaRPr lang="pl-PL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Pontosság</a:t>
                      </a:r>
                      <a:endParaRPr lang="pl-PL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5912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dirty="0"/>
                        <a:t>Vízkapacítás</a:t>
                      </a:r>
                      <a:r>
                        <a:rPr lang="en-GB" sz="1900" baseline="0" dirty="0"/>
                        <a:t>   VK</a:t>
                      </a:r>
                      <a:endParaRPr lang="pl-PL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0-100%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5%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9139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dirty="0"/>
                        <a:t> Sótartalom</a:t>
                      </a:r>
                      <a:r>
                        <a:rPr lang="en-GB" sz="1900" baseline="0" dirty="0"/>
                        <a:t>     </a:t>
                      </a:r>
                      <a:r>
                        <a:rPr lang="pl-PL" sz="1900" dirty="0"/>
                        <a:t>EC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0-7/7-12 EC </a:t>
                      </a:r>
                      <a:r>
                        <a:rPr lang="pl-PL" sz="1900" dirty="0" err="1"/>
                        <a:t>mS</a:t>
                      </a:r>
                      <a:r>
                        <a:rPr lang="pl-PL" sz="1900" dirty="0"/>
                        <a:t>/cm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+/- 0,3/0,7 </a:t>
                      </a:r>
                      <a:r>
                        <a:rPr lang="pl-PL" sz="1900" dirty="0" err="1"/>
                        <a:t>mS</a:t>
                      </a:r>
                      <a:r>
                        <a:rPr lang="pl-PL" sz="1900" dirty="0"/>
                        <a:t>/cm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9925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dirty="0"/>
                        <a:t> Hőmérséklet</a:t>
                      </a:r>
                      <a:endParaRPr lang="pl-PL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0-50°C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1°C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9128335"/>
                  </a:ext>
                </a:extLst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4318000" y="6311900"/>
            <a:ext cx="4249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Forrás : </a:t>
            </a:r>
            <a:r>
              <a:rPr lang="hu-HU" dirty="0">
                <a:solidFill>
                  <a:schemeClr val="accent6"/>
                </a:solidFill>
              </a:rPr>
              <a:t>https://cultilene.com</a:t>
            </a:r>
            <a:r>
              <a:rPr lang="en-GB" dirty="0">
                <a:solidFill>
                  <a:schemeClr val="accent6"/>
                </a:solidFill>
              </a:rPr>
              <a:t>,szerzői szerkesztés</a:t>
            </a:r>
            <a:endParaRPr lang="hu-H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23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/>
              <a:t>A szenzor alkalmazási tulajdonságai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2200" dirty="0"/>
              <a:t>Plug and Play – könnyű telepítés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2200" dirty="0"/>
              <a:t>Pontos mérés az  1-12 EC tartományban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2200" dirty="0"/>
              <a:t>EC mérés a termesztőközeg porózusságának figyelembevételével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2200" dirty="0"/>
              <a:t>5 érzékelő tű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2200" dirty="0"/>
              <a:t>A mérések korrekciója, figyelembe véve a szubsztrátum hőmérsékletét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2200" dirty="0"/>
              <a:t>Vízálló IP65 eszköz, könnyen tisztítható és fertőtleníthető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2200" dirty="0"/>
              <a:t>Vezeték nélküli rendszer kapcsolat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2200" dirty="0"/>
              <a:t>A mérések vizualizálása a letsgrow.com platformon keresztül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2200" dirty="0"/>
              <a:t>10 szenzorral már 1ha terület mérése lefedhető</a:t>
            </a:r>
          </a:p>
          <a:p>
            <a:endParaRPr lang="hu-HU" dirty="0"/>
          </a:p>
        </p:txBody>
      </p:sp>
      <p:pic>
        <p:nvPicPr>
          <p:cNvPr id="4" name="Afbeelding 5" descr="image0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t="10029" r="30547" b="14713"/>
          <a:stretch/>
        </p:blipFill>
        <p:spPr bwMode="auto">
          <a:xfrm>
            <a:off x="9517575" y="1690688"/>
            <a:ext cx="1832459" cy="232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 descr="image0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0" t="14853" r="6967" b="25876"/>
          <a:stretch/>
        </p:blipFill>
        <p:spPr bwMode="auto">
          <a:xfrm>
            <a:off x="9517576" y="4015734"/>
            <a:ext cx="1796892" cy="235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4454651" y="6064450"/>
            <a:ext cx="4044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Forrás : </a:t>
            </a:r>
            <a:r>
              <a:rPr lang="hu-HU" dirty="0">
                <a:solidFill>
                  <a:schemeClr val="accent6"/>
                </a:solidFill>
              </a:rPr>
              <a:t>https://cultilene.com</a:t>
            </a:r>
            <a:r>
              <a:rPr lang="en-GB" dirty="0">
                <a:solidFill>
                  <a:schemeClr val="accent6"/>
                </a:solidFill>
              </a:rPr>
              <a:t>,szerzői szerkesztés</a:t>
            </a:r>
            <a:endParaRPr lang="hu-H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96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/>
              <a:t>A mérés és adatfeldolgozás rendszerének sémája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73" y="1569615"/>
            <a:ext cx="10634351" cy="439081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BlokTextu 6"/>
          <p:cNvSpPr txBox="1"/>
          <p:nvPr/>
        </p:nvSpPr>
        <p:spPr>
          <a:xfrm>
            <a:off x="2588821" y="5652655"/>
            <a:ext cx="2268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Bázis állomás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419605" y="1825625"/>
            <a:ext cx="2470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Felhő alapú adatfeldolgozás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065818" y="5960432"/>
            <a:ext cx="43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Mérések vizualizációja –számítógép,mobil </a:t>
            </a:r>
            <a:r>
              <a:rPr lang="hu-HU" dirty="0">
                <a:solidFill>
                  <a:schemeClr val="accent6"/>
                </a:solidFill>
              </a:rPr>
              <a:t>applikáció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297875" y="1580490"/>
            <a:ext cx="2850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10 érzékelő 1 </a:t>
            </a:r>
            <a:r>
              <a:rPr lang="hu-HU" dirty="0">
                <a:solidFill>
                  <a:schemeClr val="accent6"/>
                </a:solidFill>
              </a:rPr>
              <a:t>ha területre</a:t>
            </a:r>
          </a:p>
        </p:txBody>
      </p:sp>
      <p:sp>
        <p:nvSpPr>
          <p:cNvPr id="5" name="Obdĺžnik 4"/>
          <p:cNvSpPr/>
          <p:nvPr/>
        </p:nvSpPr>
        <p:spPr>
          <a:xfrm>
            <a:off x="2834659" y="6268209"/>
            <a:ext cx="4044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Forrás : </a:t>
            </a:r>
            <a:r>
              <a:rPr lang="hu-HU" dirty="0">
                <a:solidFill>
                  <a:schemeClr val="accent6"/>
                </a:solidFill>
              </a:rPr>
              <a:t>https://cultilene.com,szerzői szerkesztés</a:t>
            </a:r>
          </a:p>
        </p:txBody>
      </p:sp>
    </p:spTree>
    <p:extLst>
      <p:ext uri="{BB962C8B-B14F-4D97-AF65-F5344CB8AC3E}">
        <p14:creationId xmlns:p14="http://schemas.microsoft.com/office/powerpoint/2010/main" val="850710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/>
              <a:t>A rendszerinformációk valós idejű megjelenítése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427" y="2393914"/>
            <a:ext cx="7489359" cy="35225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Obdĺžnik 4"/>
          <p:cNvSpPr/>
          <p:nvPr/>
        </p:nvSpPr>
        <p:spPr>
          <a:xfrm>
            <a:off x="4477811" y="2535400"/>
            <a:ext cx="2303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Távfelügyelet valós időben</a:t>
            </a:r>
          </a:p>
        </p:txBody>
      </p:sp>
      <p:sp>
        <p:nvSpPr>
          <p:cNvPr id="6" name="Obdĺžnik 5"/>
          <p:cNvSpPr/>
          <p:nvPr/>
        </p:nvSpPr>
        <p:spPr>
          <a:xfrm>
            <a:off x="4077000" y="6220798"/>
            <a:ext cx="4044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Forrás : </a:t>
            </a:r>
            <a:r>
              <a:rPr lang="hu-HU" dirty="0">
                <a:solidFill>
                  <a:schemeClr val="accent6"/>
                </a:solidFill>
              </a:rPr>
              <a:t>https://cultilene.com,szerzői szerkesztés</a:t>
            </a:r>
          </a:p>
        </p:txBody>
      </p:sp>
    </p:spTree>
    <p:extLst>
      <p:ext uri="{BB962C8B-B14F-4D97-AF65-F5344CB8AC3E}">
        <p14:creationId xmlns:p14="http://schemas.microsoft.com/office/powerpoint/2010/main" val="744118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281997"/>
            <a:ext cx="11555605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A termesztőközeg tulajdonságainak  komplex digitalizált  mérésének előnyei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200" dirty="0"/>
              <a:t>A fizikai lokális mérés teljesen kiiktatható</a:t>
            </a:r>
          </a:p>
          <a:p>
            <a:r>
              <a:rPr lang="hu-HU" sz="2200" dirty="0"/>
              <a:t>Drótnélküli telepítés, </a:t>
            </a:r>
            <a:r>
              <a:rPr lang="hu-HU" sz="2200" dirty="0" err="1"/>
              <a:t>wi</a:t>
            </a:r>
            <a:r>
              <a:rPr lang="hu-HU" sz="2200" dirty="0"/>
              <a:t>-fi alapú megoldások</a:t>
            </a:r>
          </a:p>
          <a:p>
            <a:r>
              <a:rPr lang="hu-HU" sz="2200" dirty="0"/>
              <a:t>Több adat egyidejű mérését teszi lehetővé, reális időben </a:t>
            </a:r>
          </a:p>
          <a:p>
            <a:r>
              <a:rPr lang="hu-HU" sz="2200" dirty="0"/>
              <a:t>Nagy volumenű és pontos adatgyűjtés és feldolgozás</a:t>
            </a:r>
          </a:p>
          <a:p>
            <a:r>
              <a:rPr lang="hu-HU" sz="2200" dirty="0"/>
              <a:t>Gyors értékelés és az információ visszacsatolása a termesztőnek</a:t>
            </a:r>
          </a:p>
          <a:p>
            <a:r>
              <a:rPr lang="hu-HU" sz="2200" dirty="0"/>
              <a:t>Könnyű telepítés és áttekinthető adatforgalom</a:t>
            </a:r>
          </a:p>
          <a:p>
            <a:r>
              <a:rPr lang="hu-HU" sz="2200" dirty="0"/>
              <a:t>Felhő alapú adatfeldolgozás  - mobil applikáció alkalmazása, távvezérlés</a:t>
            </a:r>
          </a:p>
          <a:p>
            <a:r>
              <a:rPr lang="hu-HU" sz="2200" dirty="0"/>
              <a:t>Idealizált technológiai beavatkozásokat tesz lehetővé, ezáltal stabilabb hozamalakulást, termésminőséget  és gazdaságosságot eredményez.</a:t>
            </a:r>
          </a:p>
        </p:txBody>
      </p:sp>
    </p:spTree>
    <p:extLst>
      <p:ext uri="{BB962C8B-B14F-4D97-AF65-F5344CB8AC3E}">
        <p14:creationId xmlns:p14="http://schemas.microsoft.com/office/powerpoint/2010/main" val="3136502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751602" y="1690688"/>
            <a:ext cx="6083637" cy="401008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hu-HU" sz="2200" b="1" dirty="0"/>
              <a:t>Régió: 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Felvidék, Csallóköz, Dunamente, Garammente</a:t>
            </a:r>
          </a:p>
          <a:p>
            <a:pPr>
              <a:spcBef>
                <a:spcPts val="0"/>
              </a:spcBef>
            </a:pPr>
            <a:endParaRPr lang="hu-HU" sz="2200" dirty="0"/>
          </a:p>
          <a:p>
            <a:pPr>
              <a:spcBef>
                <a:spcPts val="0"/>
              </a:spcBef>
              <a:buNone/>
            </a:pPr>
            <a:r>
              <a:rPr lang="hu-HU" sz="2200" b="1" dirty="0"/>
              <a:t>Alap probléma:</a:t>
            </a:r>
            <a:r>
              <a:rPr lang="hu-HU" sz="2200" dirty="0"/>
              <a:t>  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Hajtatott zöldségfélék CO2 trágyázása és a termesztőközeg változó tulajdonságainak ellenőrzése. A folyamatos termésmennyiség és -minőség a sikeres gazdálkodás alapfeltétele</a:t>
            </a:r>
          </a:p>
          <a:p>
            <a:pPr>
              <a:spcBef>
                <a:spcPts val="0"/>
              </a:spcBef>
            </a:pPr>
            <a:endParaRPr lang="hu-HU" sz="2200" dirty="0"/>
          </a:p>
          <a:p>
            <a:pPr>
              <a:spcBef>
                <a:spcPts val="0"/>
              </a:spcBef>
              <a:buNone/>
            </a:pPr>
            <a:r>
              <a:rPr lang="hu-HU" sz="2200" b="1" dirty="0"/>
              <a:t>Technológiák:</a:t>
            </a:r>
            <a:r>
              <a:rPr lang="hu-HU" sz="2200" dirty="0"/>
              <a:t> 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Egész éves paradicsomhajtatás üvegházban,  egy ültetés egy kultúra egy évben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9 hónapos uborkahajtatás blokk rendszerű fóliaházban, 2 kultúra egy évben</a:t>
            </a:r>
          </a:p>
          <a:p>
            <a:pPr>
              <a:spcBef>
                <a:spcPts val="0"/>
              </a:spcBef>
            </a:pPr>
            <a:endParaRPr lang="hu-HU" sz="22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4294967295"/>
          </p:nvPr>
        </p:nvSpPr>
        <p:spPr>
          <a:xfrm>
            <a:off x="7061200" y="1690688"/>
            <a:ext cx="5130800" cy="44592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hu-HU" sz="2200" b="1" dirty="0"/>
              <a:t>Megoldandó feladatok:</a:t>
            </a:r>
            <a:endParaRPr lang="en-GB" sz="2200" b="1" dirty="0"/>
          </a:p>
          <a:p>
            <a:pPr>
              <a:spcBef>
                <a:spcPts val="0"/>
              </a:spcBef>
              <a:buNone/>
            </a:pPr>
            <a:endParaRPr lang="hu-HU" sz="2200" b="1" dirty="0"/>
          </a:p>
          <a:p>
            <a:pPr>
              <a:spcBef>
                <a:spcPts val="0"/>
              </a:spcBef>
            </a:pPr>
            <a:r>
              <a:rPr lang="hu-HU" sz="2200" dirty="0"/>
              <a:t>A klímaszabályozás mellett megfelelő mennyiségű CO2 kijuttatása</a:t>
            </a:r>
          </a:p>
          <a:p>
            <a:pPr>
              <a:spcBef>
                <a:spcPts val="0"/>
              </a:spcBef>
            </a:pPr>
            <a:endParaRPr lang="hu-HU" sz="2200" dirty="0"/>
          </a:p>
          <a:p>
            <a:pPr>
              <a:spcBef>
                <a:spcPts val="0"/>
              </a:spcBef>
            </a:pPr>
            <a:r>
              <a:rPr lang="hu-HU" sz="2200" dirty="0"/>
              <a:t>Termesztőközeg folyamatos </a:t>
            </a:r>
            <a:r>
              <a:rPr lang="hu-HU" sz="2200" dirty="0" err="1"/>
              <a:t>monitoringja</a:t>
            </a:r>
            <a:r>
              <a:rPr lang="hu-HU" sz="2200" dirty="0"/>
              <a:t>, különös tekintettel a sótartalom és vízkapacitás ingadozására</a:t>
            </a:r>
          </a:p>
          <a:p>
            <a:pPr marL="50800" indent="0">
              <a:buNone/>
            </a:pPr>
            <a:endParaRPr lang="hu-HU" sz="2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887716" y="5947193"/>
            <a:ext cx="6871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accent6"/>
                </a:solidFill>
                <a:latin typeface="Calibri"/>
                <a:cs typeface="Calibri"/>
              </a:rPr>
              <a:t>Forrás: </a:t>
            </a:r>
            <a:r>
              <a:rPr lang="en-GB" sz="1200" dirty="0">
                <a:solidFill>
                  <a:schemeClr val="accent6"/>
                </a:solidFill>
                <a:latin typeface="Calibri"/>
                <a:cs typeface="Calibri"/>
              </a:rPr>
              <a:t>Hájas László- Green Coop</a:t>
            </a:r>
            <a:r>
              <a:rPr lang="hu-HU" sz="1200" dirty="0">
                <a:solidFill>
                  <a:schemeClr val="accent6"/>
                </a:solidFill>
                <a:latin typeface="Calibri"/>
                <a:cs typeface="Calibri"/>
              </a:rPr>
              <a:t>,</a:t>
            </a:r>
            <a:r>
              <a:rPr lang="en-GB" sz="1200" dirty="0">
                <a:solidFill>
                  <a:schemeClr val="accent6"/>
                </a:solidFill>
                <a:latin typeface="Calibri"/>
                <a:cs typeface="Calibri"/>
              </a:rPr>
              <a:t> Dániel András- Barti paradicsom farm,Plauter Szilárd- Vitazel,</a:t>
            </a:r>
            <a:r>
              <a:rPr lang="hu-HU" sz="1200" dirty="0">
                <a:solidFill>
                  <a:schemeClr val="accent6"/>
                </a:solidFill>
                <a:latin typeface="Calibri"/>
                <a:cs typeface="Calibri"/>
              </a:rPr>
              <a:t> interjú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                           Gyakorlati esettanulmányok </a:t>
            </a:r>
            <a:br>
              <a:rPr lang="hu-HU" dirty="0"/>
            </a:br>
            <a:r>
              <a:rPr lang="hu-HU" dirty="0"/>
              <a:t>         </a:t>
            </a:r>
            <a:r>
              <a:rPr lang="hu-HU" sz="2200" dirty="0"/>
              <a:t>/Felvidéki tapasztalatok a CO</a:t>
            </a:r>
            <a:r>
              <a:rPr lang="hu-HU" sz="2200" baseline="-25000" dirty="0"/>
              <a:t>2 </a:t>
            </a:r>
            <a:r>
              <a:rPr lang="hu-HU" sz="2200" dirty="0"/>
              <a:t> szabályzása és a termesztőközeg monitoringja kapcsán /</a:t>
            </a:r>
          </a:p>
        </p:txBody>
      </p:sp>
    </p:spTree>
    <p:extLst>
      <p:ext uri="{BB962C8B-B14F-4D97-AF65-F5344CB8AC3E}">
        <p14:creationId xmlns:p14="http://schemas.microsoft.com/office/powerpoint/2010/main" val="37957355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hu-HU" dirty="0"/>
              <a:t>Jó gyakorlatok / esettanulmányok </a:t>
            </a:r>
            <a:br>
              <a:rPr lang="hu-HU" dirty="0"/>
            </a:br>
            <a:r>
              <a:rPr lang="hu-HU" dirty="0"/>
              <a:t>         </a:t>
            </a:r>
            <a:r>
              <a:rPr lang="hu-HU" sz="2200" dirty="0"/>
              <a:t>/Felvidéki tapasztalatok a CO</a:t>
            </a:r>
            <a:r>
              <a:rPr lang="hu-HU" sz="2200" baseline="-25000" dirty="0"/>
              <a:t>2 </a:t>
            </a:r>
            <a:r>
              <a:rPr lang="hu-HU" sz="2200" dirty="0"/>
              <a:t> szabályzása és a termesztőközeg </a:t>
            </a:r>
            <a:r>
              <a:rPr lang="hu-HU" sz="2200" dirty="0" err="1"/>
              <a:t>monitoringja</a:t>
            </a:r>
            <a:r>
              <a:rPr lang="hu-HU" sz="2200" dirty="0"/>
              <a:t> kapcsán/</a:t>
            </a:r>
            <a:endParaRPr lang="hu-HU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410447" y="1771650"/>
            <a:ext cx="11555605" cy="456564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hu-HU" sz="2200" dirty="0"/>
              <a:t>1.Üvegházi paradicsomhajtatás / Venlo t</a:t>
            </a:r>
            <a:r>
              <a:rPr lang="en-GB" sz="2200" dirty="0"/>
              <a:t>í</a:t>
            </a:r>
            <a:r>
              <a:rPr lang="hu-HU" sz="2200" dirty="0"/>
              <a:t>pusú üvegházak / </a:t>
            </a:r>
          </a:p>
          <a:p>
            <a:pPr marL="114300" indent="0">
              <a:buNone/>
            </a:pPr>
            <a:r>
              <a:rPr lang="hu-HU" sz="2200" dirty="0"/>
              <a:t>Helyszín: a. Aranyos – Green Coop cégcsoport /Vidám paradicsom / 4,5 ha</a:t>
            </a:r>
          </a:p>
          <a:p>
            <a:pPr marL="114300" indent="0">
              <a:buNone/>
            </a:pPr>
            <a:r>
              <a:rPr lang="hu-HU" sz="2200" dirty="0"/>
              <a:t>                 b. Bart paradicsomfarm – OVOZELA cégcsoport 5 ha</a:t>
            </a:r>
          </a:p>
          <a:p>
            <a:pPr marL="114300" indent="0">
              <a:buNone/>
            </a:pPr>
            <a:r>
              <a:rPr lang="hu-HU" sz="2200" dirty="0"/>
              <a:t>     Termesztési technológia </a:t>
            </a:r>
          </a:p>
          <a:p>
            <a:r>
              <a:rPr lang="hu-HU" sz="2200" dirty="0"/>
              <a:t>Egész éves/11 hónap / egykultúrás hajtatás, januári és áprilisi ültetési idők</a:t>
            </a:r>
          </a:p>
          <a:p>
            <a:r>
              <a:rPr lang="hu-HU" sz="2200" dirty="0"/>
              <a:t>Fajtahasználat : fürtös paradicsom, fürtös koktél, </a:t>
            </a:r>
            <a:r>
              <a:rPr lang="hu-HU" sz="2200" dirty="0" err="1"/>
              <a:t>chery</a:t>
            </a:r>
            <a:r>
              <a:rPr lang="hu-HU" sz="2200" dirty="0"/>
              <a:t>, datolya, szilva, fürtnélküli klasszikus, datolya, szilva</a:t>
            </a:r>
          </a:p>
          <a:p>
            <a:r>
              <a:rPr lang="hu-HU" sz="2200" dirty="0"/>
              <a:t>Termesztőközeg :    aranyosi farm – kőgyapot, </a:t>
            </a:r>
            <a:r>
              <a:rPr lang="hu-HU" sz="2200" dirty="0" err="1"/>
              <a:t>barti</a:t>
            </a:r>
            <a:r>
              <a:rPr lang="hu-HU" sz="2200" dirty="0"/>
              <a:t> farm – kókuszrost</a:t>
            </a:r>
          </a:p>
          <a:p>
            <a:r>
              <a:rPr lang="hu-HU" sz="2200" dirty="0"/>
              <a:t>Fűtéstechnológia : termálvizes hőcserélés, kiegészítő földgáz</a:t>
            </a:r>
          </a:p>
          <a:p>
            <a:r>
              <a:rPr lang="hu-HU" sz="2200" dirty="0"/>
              <a:t>Növényvédelem :  95 % biológiai  / természetes </a:t>
            </a:r>
            <a:r>
              <a:rPr lang="hu-HU" sz="2200" dirty="0" err="1"/>
              <a:t>ragadozók,ferromon</a:t>
            </a:r>
            <a:r>
              <a:rPr lang="hu-HU" sz="2200" dirty="0"/>
              <a:t> csapdák, ragasztószalagok/</a:t>
            </a:r>
          </a:p>
        </p:txBody>
      </p:sp>
    </p:spTree>
    <p:extLst>
      <p:ext uri="{BB962C8B-B14F-4D97-AF65-F5344CB8AC3E}">
        <p14:creationId xmlns:p14="http://schemas.microsoft.com/office/powerpoint/2010/main" val="191381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/>
              <a:t>Bevezetés, szakmai kiegészítés indokoltsága</a:t>
            </a:r>
            <a:endParaRPr dirty="0"/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hu-HU" sz="2200" dirty="0"/>
              <a:t>A modern precíziós és digitális technológiákkal felszerelt hajtatóberendezések klímaszabályozásának és egyben tápanyagutánpótlási lehetőségének napjaink elengedhetetlen műszaki megoldásai közé tartozik a  hajtatóberendezések légköri  szén – dioxid tartalmának szabályozása /</a:t>
            </a:r>
            <a:r>
              <a:rPr lang="hu-HU" sz="2000" b="1" dirty="0"/>
              <a:t> CO</a:t>
            </a:r>
            <a:r>
              <a:rPr lang="hu-HU" sz="2000" b="1" baseline="-25000" dirty="0"/>
              <a:t>2  </a:t>
            </a:r>
            <a:r>
              <a:rPr lang="hu-HU" sz="2000" b="1" dirty="0"/>
              <a:t> trágyázás /,</a:t>
            </a:r>
            <a:r>
              <a:rPr lang="hu-HU" sz="2200" dirty="0"/>
              <a:t>a  többi klimatikus tényező, mint a fény, hőmérséklet, páratartalom klímakomputerek által optimalizált szintű szabályozásának függvényében, figyelembe véve az egyes kultúrák eltérő igényeit is . A légtér szabályozása mellett a termesztőközeg monitoringja a talaj nélküli zöldséghajtatásban   fontos eleme a precíziós gazdálkodásnak, amellyel tovább optimalizálhatók a termelési folyamatok.</a:t>
            </a:r>
          </a:p>
          <a:p>
            <a:pPr marL="0" lvl="0" indent="0">
              <a:buNone/>
            </a:pPr>
            <a:r>
              <a:rPr lang="hu-HU" sz="2200" dirty="0"/>
              <a:t>A jelen tananyagkiegészítés összefoglalja azokat a szakmai ismereteket  a szén-dioxid szabályozásával   és a termesztőközeg  monitorijával kapcsolatban, amelyek rávilágítanak a technológiák alkalmazási lehetőségeire, figyelembe véve annak  növénytermesztési és gazdasági hozadékait. A technológiák gyakorlati kihasználását  esettanulmányok mutatják be.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5"/>
            <a:ext cx="11555605" cy="257175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622300"/>
            <a:ext cx="11555605" cy="5554663"/>
          </a:xfrm>
        </p:spPr>
        <p:txBody>
          <a:bodyPr>
            <a:normAutofit fontScale="92500" lnSpcReduction="20000"/>
          </a:bodyPr>
          <a:lstStyle/>
          <a:p>
            <a:r>
              <a:rPr lang="hu-HU" sz="2200" dirty="0"/>
              <a:t>  Klíma és CO</a:t>
            </a:r>
            <a:r>
              <a:rPr lang="hu-HU" sz="2200" baseline="-25000" dirty="0"/>
              <a:t>2 </a:t>
            </a:r>
            <a:r>
              <a:rPr lang="hu-HU" sz="2200" dirty="0"/>
              <a:t> szabályozás - Priva klímakomputer  ,adagolási tartományok:</a:t>
            </a:r>
          </a:p>
          <a:p>
            <a:pPr marL="114300" indent="0">
              <a:buNone/>
            </a:pPr>
            <a:r>
              <a:rPr lang="hu-HU" sz="2200" dirty="0"/>
              <a:t>                                                       a. aranyosi farm  400-1200 ppm</a:t>
            </a:r>
          </a:p>
          <a:p>
            <a:pPr marL="114300" indent="0">
              <a:buNone/>
            </a:pPr>
            <a:r>
              <a:rPr lang="hu-HU" sz="2200" dirty="0"/>
              <a:t>                                                       </a:t>
            </a:r>
            <a:r>
              <a:rPr lang="hu-HU" sz="2200" dirty="0" err="1"/>
              <a:t>b.</a:t>
            </a:r>
            <a:r>
              <a:rPr lang="hu-HU" sz="2200" dirty="0"/>
              <a:t> </a:t>
            </a:r>
            <a:r>
              <a:rPr lang="hu-HU" sz="2200" dirty="0" err="1"/>
              <a:t>barti</a:t>
            </a:r>
            <a:r>
              <a:rPr lang="hu-HU" sz="2200" dirty="0"/>
              <a:t> farm  400-800 ppm</a:t>
            </a:r>
          </a:p>
          <a:p>
            <a:pPr marL="114300" indent="0">
              <a:buNone/>
            </a:pPr>
            <a:r>
              <a:rPr lang="hu-HU" sz="2200" dirty="0"/>
              <a:t>A termelők folyékony CO</a:t>
            </a:r>
            <a:r>
              <a:rPr lang="hu-HU" sz="2200" baseline="-25000" dirty="0"/>
              <a:t>2</a:t>
            </a:r>
            <a:r>
              <a:rPr lang="hu-HU" sz="2200" dirty="0"/>
              <a:t>   adagolási technológiát alkalmaznak :</a:t>
            </a:r>
          </a:p>
          <a:p>
            <a:pPr marL="114300" indent="0">
              <a:buNone/>
            </a:pPr>
            <a:r>
              <a:rPr lang="hu-HU" sz="2200" dirty="0"/>
              <a:t>             aranyosi farm – Linde cég rendszerével dolgozik  </a:t>
            </a:r>
          </a:p>
          <a:p>
            <a:pPr marL="114300" indent="0">
              <a:buNone/>
            </a:pPr>
            <a:r>
              <a:rPr lang="hu-HU" sz="2200" dirty="0"/>
              <a:t>             </a:t>
            </a:r>
            <a:r>
              <a:rPr lang="hu-HU" sz="2200" dirty="0" err="1"/>
              <a:t>barti</a:t>
            </a:r>
            <a:r>
              <a:rPr lang="hu-HU" sz="2200" dirty="0"/>
              <a:t> farm - Messer cég rendszerével dolgozik</a:t>
            </a:r>
          </a:p>
          <a:p>
            <a:pPr marL="114300" indent="0">
              <a:buNone/>
            </a:pPr>
            <a:r>
              <a:rPr lang="hu-HU" sz="2200" dirty="0"/>
              <a:t>Az adagolás a termesztőközeg alatt rögzített membránszelepes műanyag csőrendszeren keresztül történik.</a:t>
            </a:r>
          </a:p>
          <a:p>
            <a:pPr marL="114300" indent="0">
              <a:buNone/>
            </a:pPr>
            <a:r>
              <a:rPr lang="hu-HU" sz="2200" dirty="0"/>
              <a:t>Mindkét termelő a nyári időszakban az intenzív szellőztetés megkezdése előtt is adagol.</a:t>
            </a:r>
          </a:p>
          <a:p>
            <a:endParaRPr lang="hu-HU" sz="2200" dirty="0"/>
          </a:p>
          <a:p>
            <a:r>
              <a:rPr lang="hu-HU" sz="2200" dirty="0"/>
              <a:t>Termesztőközeg monitoring :</a:t>
            </a:r>
          </a:p>
          <a:p>
            <a:pPr marL="114300" indent="0">
              <a:buNone/>
            </a:pPr>
            <a:r>
              <a:rPr lang="hu-HU" sz="2200" dirty="0"/>
              <a:t>                                                            a. aranyosi farm - komplex termesztőközeg diagnosztika CARA MET</a:t>
            </a:r>
          </a:p>
          <a:p>
            <a:pPr marL="114300" indent="0">
              <a:buNone/>
            </a:pPr>
            <a:r>
              <a:rPr lang="hu-HU" sz="2200" dirty="0"/>
              <a:t>                                                            </a:t>
            </a:r>
            <a:r>
              <a:rPr lang="hu-HU" sz="2200" dirty="0" err="1"/>
              <a:t>b.</a:t>
            </a:r>
            <a:r>
              <a:rPr lang="hu-HU" sz="2200" dirty="0"/>
              <a:t> </a:t>
            </a:r>
            <a:r>
              <a:rPr lang="hu-HU" sz="2200" dirty="0" err="1"/>
              <a:t>barti</a:t>
            </a:r>
            <a:r>
              <a:rPr lang="hu-HU" sz="2200" dirty="0"/>
              <a:t> farm - egyedi  mérőszenzorok, lokális EC mérés</a:t>
            </a:r>
          </a:p>
          <a:p>
            <a:pPr marL="114300" indent="0">
              <a:buNone/>
            </a:pPr>
            <a:endParaRPr lang="hu-HU" sz="2200" dirty="0"/>
          </a:p>
          <a:p>
            <a:pPr marL="114300" indent="0">
              <a:buNone/>
            </a:pPr>
            <a:r>
              <a:rPr lang="hu-HU" sz="2200" dirty="0"/>
              <a:t> Megjegyzés : a termelői tapasztalatok alapján a termesztőközeg túl magas EC szintjénél /pl. adagolási meghibásodás következtében /a megfelelő érték kókuszrost alapú termesztőközegnél gyorsabban helyreállítható a közeg átmostatásával.</a:t>
            </a:r>
          </a:p>
        </p:txBody>
      </p:sp>
    </p:spTree>
    <p:extLst>
      <p:ext uri="{BB962C8B-B14F-4D97-AF65-F5344CB8AC3E}">
        <p14:creationId xmlns:p14="http://schemas.microsoft.com/office/powerpoint/2010/main" val="859825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 Gyakorlati esettanulmányok</a:t>
            </a:r>
            <a:br>
              <a:rPr lang="hu-HU" dirty="0"/>
            </a:br>
            <a:r>
              <a:rPr lang="hu-HU" dirty="0"/>
              <a:t>         </a:t>
            </a:r>
            <a:r>
              <a:rPr lang="hu-HU" sz="2200" dirty="0"/>
              <a:t>/Felvidéki tapasztalatok a CO</a:t>
            </a:r>
            <a:r>
              <a:rPr lang="hu-HU" sz="2200" baseline="-25000" dirty="0"/>
              <a:t>2 </a:t>
            </a:r>
            <a:r>
              <a:rPr lang="hu-HU" sz="2200" dirty="0"/>
              <a:t> szabályzása és a termesztőközeg monitoringja kapcsán /</a:t>
            </a:r>
            <a:endParaRPr lang="hu-HU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228601" y="1538868"/>
            <a:ext cx="11737452" cy="4798431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GB" sz="2200" dirty="0"/>
              <a:t>2. </a:t>
            </a:r>
            <a:r>
              <a:rPr lang="hu-HU" sz="2200" dirty="0"/>
              <a:t>Uborkahajtatás blokk rendszerű fóliaházban   Helyszín: Marcelháza Vitazel-OVOZELA cégcsoport</a:t>
            </a:r>
          </a:p>
          <a:p>
            <a:pPr marL="114300" indent="0">
              <a:buNone/>
            </a:pPr>
            <a:r>
              <a:rPr lang="hu-HU" sz="2200" dirty="0"/>
              <a:t>              / RICHEL hajtatóblokk /                                                                    terület 3,5 ha</a:t>
            </a:r>
          </a:p>
          <a:p>
            <a:pPr marL="114300" indent="0">
              <a:buNone/>
            </a:pPr>
            <a:endParaRPr lang="hu-HU" sz="2200" dirty="0"/>
          </a:p>
          <a:p>
            <a:pPr marL="114300" indent="0">
              <a:buNone/>
            </a:pPr>
            <a:r>
              <a:rPr lang="hu-HU" sz="2400" dirty="0"/>
              <a:t>Termesztési technológia </a:t>
            </a:r>
          </a:p>
          <a:p>
            <a:r>
              <a:rPr lang="hu-HU" sz="2400" dirty="0"/>
              <a:t>9 hónapos  két kultúrás hajtatás februártól novemberig /február végi és június végi ültetési idők/</a:t>
            </a:r>
          </a:p>
          <a:p>
            <a:r>
              <a:rPr lang="hu-HU" sz="2400" dirty="0"/>
              <a:t>Fajtahasználat: félhosszú és hosszú kígyó</a:t>
            </a:r>
          </a:p>
          <a:p>
            <a:r>
              <a:rPr lang="hu-HU" sz="2400" dirty="0"/>
              <a:t>Termesztőközeg:  kőgyapot </a:t>
            </a:r>
          </a:p>
          <a:p>
            <a:r>
              <a:rPr lang="hu-HU" sz="2400" dirty="0"/>
              <a:t>Fűtéstechnológia – földgáz alapú</a:t>
            </a:r>
          </a:p>
          <a:p>
            <a:pPr lvl="0"/>
            <a:r>
              <a:rPr lang="hu-HU" sz="2400" dirty="0"/>
              <a:t>Növényvédelem :  95 % biológiai  / természetes ragadozók, </a:t>
            </a:r>
            <a:r>
              <a:rPr lang="hu-HU" sz="2400" dirty="0" err="1"/>
              <a:t>ferromon</a:t>
            </a:r>
            <a:r>
              <a:rPr lang="hu-HU" sz="2400" dirty="0"/>
              <a:t> csapdák, ragasztószalagok/</a:t>
            </a:r>
          </a:p>
          <a:p>
            <a:r>
              <a:rPr lang="hu-HU" sz="2400" dirty="0"/>
              <a:t>Klíma és CO</a:t>
            </a:r>
            <a:r>
              <a:rPr lang="hu-HU" sz="2400" baseline="-25000" dirty="0"/>
              <a:t>2 </a:t>
            </a:r>
            <a:r>
              <a:rPr lang="hu-HU" sz="2400" dirty="0"/>
              <a:t> szabályozás - </a:t>
            </a:r>
            <a:r>
              <a:rPr lang="hu-HU" sz="2400" dirty="0" err="1"/>
              <a:t>Priva</a:t>
            </a:r>
            <a:r>
              <a:rPr lang="hu-HU" sz="2400" dirty="0"/>
              <a:t> klímakomputer, adagolási tartomány  400-600 ppm</a:t>
            </a:r>
          </a:p>
          <a:p>
            <a:pPr marL="114300" indent="0">
              <a:buNone/>
            </a:pPr>
            <a:r>
              <a:rPr lang="hu-HU" sz="2400" dirty="0"/>
              <a:t>        A termelő a nyári időszakban az intenzív szellőztetés megkezdése előtt is adagol.</a:t>
            </a:r>
          </a:p>
          <a:p>
            <a:r>
              <a:rPr lang="hu-HU" sz="2400" dirty="0"/>
              <a:t>Termesztőközeg monitoring: egyedi  mérőszenzorok , lokális EC mérés</a:t>
            </a:r>
          </a:p>
        </p:txBody>
      </p:sp>
    </p:spTree>
    <p:extLst>
      <p:ext uri="{BB962C8B-B14F-4D97-AF65-F5344CB8AC3E}">
        <p14:creationId xmlns:p14="http://schemas.microsoft.com/office/powerpoint/2010/main" val="697245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24831" y="267629"/>
            <a:ext cx="4462729" cy="2397512"/>
          </a:xfrm>
        </p:spPr>
        <p:txBody>
          <a:bodyPr>
            <a:normAutofit/>
          </a:bodyPr>
          <a:lstStyle/>
          <a:p>
            <a:r>
              <a:rPr lang="en-GB" sz="2400" dirty="0"/>
              <a:t>                                                                            </a:t>
            </a:r>
            <a:br>
              <a:rPr lang="en-GB" sz="2400" dirty="0"/>
            </a:br>
            <a:r>
              <a:rPr lang="en-GB" sz="2400" dirty="0"/>
              <a:t>                                                                                         </a:t>
            </a:r>
            <a:r>
              <a:rPr lang="hu-HU" sz="2200" dirty="0"/>
              <a:t>CO</a:t>
            </a:r>
            <a:r>
              <a:rPr lang="hu-HU" sz="2200" baseline="-25000" dirty="0"/>
              <a:t>2  </a:t>
            </a:r>
            <a:r>
              <a:rPr lang="hu-HU" sz="2200" dirty="0"/>
              <a:t> adagolás a gyakorlatban,</a:t>
            </a:r>
            <a:br>
              <a:rPr lang="hu-HU" sz="2200" dirty="0"/>
            </a:br>
            <a:r>
              <a:rPr lang="hu-HU" sz="2200" dirty="0"/>
              <a:t>cseppfolyós CO</a:t>
            </a:r>
            <a:r>
              <a:rPr lang="hu-HU" sz="2200" baseline="-25000" dirty="0"/>
              <a:t>2</a:t>
            </a:r>
            <a:r>
              <a:rPr lang="hu-HU" sz="2200" dirty="0"/>
              <a:t> elpárologtatók</a:t>
            </a:r>
            <a:br>
              <a:rPr lang="hu-HU" sz="2200" dirty="0"/>
            </a:br>
            <a:r>
              <a:rPr lang="hu-HU" sz="2400" dirty="0"/>
              <a:t>    </a:t>
            </a:r>
            <a:r>
              <a:rPr lang="hu-HU" sz="1200" dirty="0"/>
              <a:t>Messer –Bart, paradicsomfarm                                                                           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    </a:t>
            </a:r>
            <a:r>
              <a:rPr lang="hu-HU" sz="1200" dirty="0"/>
              <a:t>Linde- Marcelháza,uborkafarm</a:t>
            </a:r>
            <a:r>
              <a:rPr lang="en-GB" sz="2400" dirty="0"/>
              <a:t>                                                                                                                  </a:t>
            </a:r>
            <a:endParaRPr lang="hu-HU" sz="2400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25" y="693738"/>
            <a:ext cx="1986107" cy="267071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25" y="3364453"/>
            <a:ext cx="5369688" cy="2847322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4003217" y="6306371"/>
            <a:ext cx="2741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Forrás: </a:t>
            </a:r>
            <a:r>
              <a:rPr lang="en-GB" dirty="0">
                <a:solidFill>
                  <a:schemeClr val="accent6"/>
                </a:solidFill>
                <a:latin typeface="Calibri"/>
                <a:cs typeface="Calibri"/>
              </a:rPr>
              <a:t>Varga Péter</a:t>
            </a:r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, szerzői gyűjtés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6" y="693738"/>
            <a:ext cx="5217179" cy="275272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6" y="3367668"/>
            <a:ext cx="5241175" cy="2844107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8051180" y="3056676"/>
            <a:ext cx="349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membránszelepes csővezeték</a:t>
            </a:r>
          </a:p>
        </p:txBody>
      </p:sp>
    </p:spTree>
    <p:extLst>
      <p:ext uri="{BB962C8B-B14F-4D97-AF65-F5344CB8AC3E}">
        <p14:creationId xmlns:p14="http://schemas.microsoft.com/office/powerpoint/2010/main" val="3319368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         </a:t>
            </a:r>
            <a:r>
              <a:rPr lang="hu-HU" sz="2200" dirty="0"/>
              <a:t>Termesztőközeg tulajdonságainak  </a:t>
            </a:r>
            <a:br>
              <a:rPr lang="hu-HU" sz="2200" dirty="0"/>
            </a:br>
            <a:r>
              <a:rPr lang="hu-HU" sz="2200" dirty="0"/>
              <a:t>               komplex mérése CARA MET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idx="3"/>
          </p:nvPr>
        </p:nvSpPr>
        <p:spPr>
          <a:xfrm>
            <a:off x="482600" y="1909187"/>
            <a:ext cx="5689596" cy="59588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   </a:t>
            </a:r>
            <a:r>
              <a:rPr lang="hu-HU" dirty="0"/>
              <a:t>Termesztés kőgyapoton- </a:t>
            </a:r>
            <a:r>
              <a:rPr lang="en-GB" dirty="0"/>
              <a:t>Aranyos Green Coop cégcsoport </a:t>
            </a:r>
            <a:endParaRPr lang="hu-HU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8" y="-3995"/>
            <a:ext cx="5084049" cy="332596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321970"/>
            <a:ext cx="5105401" cy="301902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67" y="2626149"/>
            <a:ext cx="5309830" cy="3543300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4734278" y="6300570"/>
            <a:ext cx="2746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Forrás: </a:t>
            </a:r>
            <a:r>
              <a:rPr lang="en-GB" dirty="0">
                <a:solidFill>
                  <a:schemeClr val="accent6"/>
                </a:solidFill>
                <a:latin typeface="Calibri"/>
                <a:cs typeface="Calibri"/>
              </a:rPr>
              <a:t>Varga Péter</a:t>
            </a:r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, szerzői gyűj</a:t>
            </a:r>
            <a:r>
              <a:rPr lang="en-GB" dirty="0">
                <a:solidFill>
                  <a:schemeClr val="accent6"/>
                </a:solidFill>
                <a:latin typeface="Calibri"/>
                <a:cs typeface="Calibri"/>
              </a:rPr>
              <a:t>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5235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6"/>
            <a:ext cx="11555605" cy="437676"/>
          </a:xfrm>
        </p:spPr>
        <p:txBody>
          <a:bodyPr>
            <a:normAutofit/>
          </a:bodyPr>
          <a:lstStyle/>
          <a:p>
            <a:pPr algn="ctr"/>
            <a:r>
              <a:rPr lang="hu-HU" sz="2200" dirty="0"/>
              <a:t>CO</a:t>
            </a:r>
            <a:r>
              <a:rPr lang="hu-HU" sz="2200" baseline="-25000" dirty="0"/>
              <a:t>2 </a:t>
            </a:r>
            <a:r>
              <a:rPr lang="hu-HU" sz="2200" dirty="0"/>
              <a:t> mérés feldolgozása  Priva klímakomputer 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98" y="802801"/>
            <a:ext cx="10058400" cy="53741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Obdĺžnik 4"/>
          <p:cNvSpPr/>
          <p:nvPr/>
        </p:nvSpPr>
        <p:spPr>
          <a:xfrm>
            <a:off x="5001270" y="6291263"/>
            <a:ext cx="3488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Forrás: </a:t>
            </a:r>
            <a:r>
              <a:rPr lang="en-GB" dirty="0">
                <a:solidFill>
                  <a:schemeClr val="accent6"/>
                </a:solidFill>
                <a:latin typeface="Calibri"/>
                <a:cs typeface="Calibri"/>
              </a:rPr>
              <a:t>Hájas László</a:t>
            </a:r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, Green Coop cégcsoport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8929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5"/>
            <a:ext cx="11555605" cy="552195"/>
          </a:xfrm>
        </p:spPr>
        <p:txBody>
          <a:bodyPr>
            <a:normAutofit/>
          </a:bodyPr>
          <a:lstStyle/>
          <a:p>
            <a:pPr algn="ctr"/>
            <a:r>
              <a:rPr lang="en-GB" sz="2200" dirty="0"/>
              <a:t>Klímagrafikon  Priva klímakomputer </a:t>
            </a:r>
            <a:endParaRPr lang="hu-HU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47" y="917320"/>
            <a:ext cx="10058400" cy="525964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Obdĺžnik 4"/>
          <p:cNvSpPr/>
          <p:nvPr/>
        </p:nvSpPr>
        <p:spPr>
          <a:xfrm>
            <a:off x="4554972" y="6310412"/>
            <a:ext cx="3488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Forrás: </a:t>
            </a:r>
            <a:r>
              <a:rPr lang="en-GB" dirty="0">
                <a:solidFill>
                  <a:schemeClr val="accent6"/>
                </a:solidFill>
                <a:latin typeface="Calibri"/>
                <a:cs typeface="Calibri"/>
              </a:rPr>
              <a:t>Hájas László</a:t>
            </a:r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, Green Coop cégcsoport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9826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273133"/>
            <a:ext cx="11555605" cy="819397"/>
          </a:xfrm>
        </p:spPr>
        <p:txBody>
          <a:bodyPr/>
          <a:lstStyle/>
          <a:p>
            <a:pPr algn="ctr"/>
            <a:r>
              <a:rPr lang="hu-HU" sz="2200" dirty="0"/>
              <a:t>Klímaszabályozási beállítások   Priva klímakomputer </a:t>
            </a:r>
            <a:endParaRPr lang="hu-HU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1442100"/>
            <a:ext cx="8882743" cy="47348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Obdĺžnik 4"/>
          <p:cNvSpPr/>
          <p:nvPr/>
        </p:nvSpPr>
        <p:spPr>
          <a:xfrm>
            <a:off x="4643872" y="6323112"/>
            <a:ext cx="3488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Forrás: </a:t>
            </a:r>
            <a:r>
              <a:rPr lang="en-GB" dirty="0">
                <a:solidFill>
                  <a:schemeClr val="accent6"/>
                </a:solidFill>
                <a:latin typeface="Calibri"/>
                <a:cs typeface="Calibri"/>
              </a:rPr>
              <a:t>Hájas László</a:t>
            </a:r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, Green Coop cégcsoport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9908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190005"/>
            <a:ext cx="11555605" cy="1009403"/>
          </a:xfrm>
        </p:spPr>
        <p:txBody>
          <a:bodyPr>
            <a:normAutofit/>
          </a:bodyPr>
          <a:lstStyle/>
          <a:p>
            <a:pPr algn="ctr"/>
            <a:r>
              <a:rPr lang="hu-HU" sz="2200" dirty="0"/>
              <a:t>Szén – dioxid adagolási séma      Priva klímakomputer   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75" y="958540"/>
            <a:ext cx="10058400" cy="521842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Obdĺžnik 3"/>
          <p:cNvSpPr/>
          <p:nvPr/>
        </p:nvSpPr>
        <p:spPr>
          <a:xfrm>
            <a:off x="4355121" y="6331800"/>
            <a:ext cx="3488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Forrás: </a:t>
            </a:r>
            <a:r>
              <a:rPr lang="en-GB" dirty="0">
                <a:solidFill>
                  <a:schemeClr val="accent6"/>
                </a:solidFill>
                <a:latin typeface="Calibri"/>
                <a:cs typeface="Calibri"/>
              </a:rPr>
              <a:t>Hájas László</a:t>
            </a:r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, Green Coop cégcsoport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4169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6"/>
            <a:ext cx="11555605" cy="504670"/>
          </a:xfrm>
        </p:spPr>
        <p:txBody>
          <a:bodyPr>
            <a:normAutofit/>
          </a:bodyPr>
          <a:lstStyle/>
          <a:p>
            <a:pPr algn="ctr"/>
            <a:r>
              <a:rPr lang="hu-HU" sz="2200" dirty="0"/>
              <a:t>A termesztőközeg valós idejű EC mérése  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8" y="1147763"/>
            <a:ext cx="10058400" cy="50292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Obdĺžnik 4"/>
          <p:cNvSpPr/>
          <p:nvPr/>
        </p:nvSpPr>
        <p:spPr>
          <a:xfrm>
            <a:off x="4355121" y="6373912"/>
            <a:ext cx="3488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Forrás: </a:t>
            </a:r>
            <a:r>
              <a:rPr lang="en-GB" dirty="0">
                <a:solidFill>
                  <a:schemeClr val="accent6"/>
                </a:solidFill>
                <a:latin typeface="Calibri"/>
                <a:cs typeface="Calibri"/>
              </a:rPr>
              <a:t>Hájas László</a:t>
            </a:r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, Green Coop cégcsoport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3648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6"/>
            <a:ext cx="11555605" cy="627334"/>
          </a:xfrm>
        </p:spPr>
        <p:txBody>
          <a:bodyPr/>
          <a:lstStyle/>
          <a:p>
            <a:pPr algn="ctr"/>
            <a:r>
              <a:rPr lang="hu-HU" sz="2200" dirty="0"/>
              <a:t>A termesztőközeg valós idejű  vízkapacitásának mérése </a:t>
            </a:r>
            <a:endParaRPr lang="hu-HU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" y="1164009"/>
            <a:ext cx="10058400" cy="50328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Obdĺžnik 3"/>
          <p:cNvSpPr/>
          <p:nvPr/>
        </p:nvSpPr>
        <p:spPr>
          <a:xfrm>
            <a:off x="4745472" y="6348512"/>
            <a:ext cx="3488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Forrás: </a:t>
            </a:r>
            <a:r>
              <a:rPr lang="en-GB" dirty="0">
                <a:solidFill>
                  <a:schemeClr val="accent6"/>
                </a:solidFill>
                <a:latin typeface="Calibri"/>
                <a:cs typeface="Calibri"/>
              </a:rPr>
              <a:t>Hájas László</a:t>
            </a:r>
            <a:r>
              <a:rPr lang="hu-HU" dirty="0">
                <a:solidFill>
                  <a:schemeClr val="accent6"/>
                </a:solidFill>
                <a:latin typeface="Calibri"/>
                <a:cs typeface="Calibri"/>
              </a:rPr>
              <a:t>, Green Coop cégcsoport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26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/>
              <a:t>Témaspecifikus szakmai kérdések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buNone/>
            </a:pPr>
            <a:r>
              <a:rPr lang="hu-HU" sz="2200" dirty="0"/>
              <a:t>1.Min alapszik a </a:t>
            </a:r>
            <a:r>
              <a:rPr lang="hu-HU" sz="2200" b="1" dirty="0"/>
              <a:t>CO</a:t>
            </a:r>
            <a:r>
              <a:rPr lang="hu-HU" sz="2200" b="1" baseline="-25000" dirty="0"/>
              <a:t>2</a:t>
            </a:r>
            <a:r>
              <a:rPr lang="hu-HU" sz="2200" dirty="0"/>
              <a:t> trágyázás létjogosultsága a modern növényhajtatásban?</a:t>
            </a:r>
          </a:p>
          <a:p>
            <a:pPr marL="0" indent="0">
              <a:buNone/>
            </a:pPr>
            <a:r>
              <a:rPr lang="hu-HU" sz="2200" dirty="0"/>
              <a:t>2. Miért tartozik a </a:t>
            </a:r>
            <a:r>
              <a:rPr lang="hu-HU" sz="2200" b="1" dirty="0"/>
              <a:t>CO</a:t>
            </a:r>
            <a:r>
              <a:rPr lang="hu-HU" sz="2200" b="1" baseline="-25000" dirty="0"/>
              <a:t>2</a:t>
            </a:r>
            <a:r>
              <a:rPr lang="hu-HU" sz="2200" dirty="0"/>
              <a:t> trágyázás a hajtatóberendezés klímaszabályozásához ?</a:t>
            </a:r>
          </a:p>
          <a:p>
            <a:pPr marL="0" lvl="0" indent="0">
              <a:buNone/>
            </a:pPr>
            <a:r>
              <a:rPr lang="hu-HU" sz="2200" dirty="0"/>
              <a:t>3. Mik a technológia bevezetésének hozadékai ?</a:t>
            </a:r>
          </a:p>
          <a:p>
            <a:pPr marL="0" lvl="0" indent="0">
              <a:buNone/>
            </a:pPr>
            <a:r>
              <a:rPr lang="hu-HU" sz="2200" dirty="0"/>
              <a:t>4. Milyen típusú technológiai megoldások vannak a gyakorlatban ?</a:t>
            </a:r>
          </a:p>
          <a:p>
            <a:pPr marL="0" lvl="0" indent="0">
              <a:buNone/>
            </a:pPr>
            <a:r>
              <a:rPr lang="hu-HU" sz="2200" dirty="0"/>
              <a:t>5. Mik az egyes gyakorlatban elterjedt technológiák főbb elemei ?</a:t>
            </a:r>
          </a:p>
          <a:p>
            <a:pPr marL="0" lvl="0" indent="0">
              <a:buNone/>
            </a:pPr>
            <a:r>
              <a:rPr lang="hu-HU" sz="2200" dirty="0"/>
              <a:t>6. Milyen körülmények között és mikor kifizetődő a technológiát alkalmazni ?</a:t>
            </a:r>
          </a:p>
          <a:p>
            <a:pPr marL="0" lvl="0" indent="0">
              <a:buNone/>
            </a:pPr>
            <a:r>
              <a:rPr lang="hu-HU" sz="2200" dirty="0"/>
              <a:t>7. Milyen egész évben hajtatott zöldségfélék termesztésében vált be alkalmazása ?</a:t>
            </a:r>
          </a:p>
          <a:p>
            <a:pPr marL="0" lvl="0" indent="0">
              <a:buNone/>
            </a:pPr>
            <a:r>
              <a:rPr lang="hu-HU" sz="2200" dirty="0"/>
              <a:t>8. Mért van szükség a termesztőközeg folyamatos monitoringjára?</a:t>
            </a:r>
          </a:p>
          <a:p>
            <a:pPr marL="0" lvl="0" indent="0">
              <a:buNone/>
            </a:pPr>
            <a:r>
              <a:rPr lang="hu-HU" sz="2200" dirty="0"/>
              <a:t>9.A termesztő közeg milyen tulajdonságait figyeljük?</a:t>
            </a:r>
          </a:p>
          <a:p>
            <a:pPr marL="0" lvl="0" indent="0">
              <a:buNone/>
            </a:pPr>
            <a:r>
              <a:rPr lang="hu-HU" sz="2200" dirty="0"/>
              <a:t>10. A termelői gyakorlatban a termesztő közeg mérésére milyen módszereket alkalmazhatunk 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79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2"/>
          <p:cNvSpPr txBox="1"/>
          <p:nvPr/>
        </p:nvSpPr>
        <p:spPr>
          <a:xfrm>
            <a:off x="841729" y="1437808"/>
            <a:ext cx="10515240" cy="456929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Mit eredményez az optimalizált CO</a:t>
            </a:r>
            <a:r>
              <a:rPr lang="hu-HU" sz="2200" baseline="-250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hu-HU" sz="2000" baseline="-250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  </a:t>
            </a:r>
            <a:r>
              <a:rPr lang="hu-HU" sz="20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 adagolás</a:t>
            </a: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Mik a </a:t>
            </a:r>
            <a:r>
              <a:rPr lang="hu-HU" sz="22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CO</a:t>
            </a:r>
            <a:r>
              <a:rPr lang="hu-HU" sz="2200" baseline="-250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hu-HU" sz="2400" baseline="-250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koncentráció zárt térbeli növelésének  alapvető kritériumai?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Milyen termesztési és gazdasági előnyei vannak a szén- dioxid trágyázásnak?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Melyik a leggyakoribb </a:t>
            </a:r>
            <a:r>
              <a:rPr lang="hu-HU" sz="22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CO</a:t>
            </a:r>
            <a:r>
              <a:rPr lang="hu-HU" sz="2200" baseline="-250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2 </a:t>
            </a:r>
            <a:r>
              <a:rPr lang="hu-HU" sz="22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 kijuttatási technológia a gyakorlati termelésben</a:t>
            </a: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Milyen egységben van meghatározva a termesztőberendezésben kimutatható </a:t>
            </a:r>
            <a:r>
              <a:rPr lang="hu-HU" sz="22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CO</a:t>
            </a:r>
            <a:r>
              <a:rPr lang="hu-HU" sz="2200" baseline="-250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Milyen időszakokban alkalmazzuk a </a:t>
            </a:r>
            <a:r>
              <a:rPr lang="hu-HU" sz="22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CO</a:t>
            </a:r>
            <a:r>
              <a:rPr lang="hu-HU" sz="2200" baseline="-250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2 </a:t>
            </a:r>
            <a:r>
              <a:rPr lang="hu-HU" sz="2200" dirty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 szabályozást</a:t>
            </a: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Mik a termesztőközegek legfontosabb alapvető tulajdonságai?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A gyakorlati termelésben milyen tulajdonságokat mérnek a termesztő közegben? 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Mik a</a:t>
            </a:r>
            <a:r>
              <a:rPr lang="hu-HU" sz="2000" dirty="0">
                <a:solidFill>
                  <a:srgbClr val="00B050"/>
                </a:solidFill>
              </a:rPr>
              <a:t> termesztőközeg tulajdonságainak  komplex digitalizált  mérésének előnyei</a:t>
            </a: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Milyen innovatív adatgyűjtési és feldolgozási rendszert ismer a termesztőközeg tulajdonságainak elemzéséhez?</a:t>
            </a:r>
          </a:p>
          <a:p>
            <a:pPr>
              <a:lnSpc>
                <a:spcPct val="90000"/>
              </a:lnSpc>
              <a:buClr>
                <a:srgbClr val="1C9E4A"/>
              </a:buClr>
              <a:buSzPts val="1800"/>
            </a:pPr>
            <a:endParaRPr lang="hu-HU" sz="2200" b="1" dirty="0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indent="-514350" algn="just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endParaRPr lang="hu-HU" sz="2000" spc="-1" dirty="0">
              <a:solidFill>
                <a:srgbClr val="3F3F3F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Gyakorló kérdések </a:t>
            </a:r>
          </a:p>
        </p:txBody>
      </p:sp>
    </p:spTree>
    <p:extLst>
      <p:ext uri="{BB962C8B-B14F-4D97-AF65-F5344CB8AC3E}">
        <p14:creationId xmlns:p14="http://schemas.microsoft.com/office/powerpoint/2010/main" val="11224283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89211"/>
            <a:ext cx="11555605" cy="1215482"/>
          </a:xfrm>
        </p:spPr>
        <p:txBody>
          <a:bodyPr/>
          <a:lstStyle/>
          <a:p>
            <a:r>
              <a:rPr lang="hu-HU" dirty="0"/>
              <a:t>Felhasznált irodalom, hivatkozások jegyzéke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1304693"/>
            <a:ext cx="11555605" cy="4872270"/>
          </a:xfrm>
        </p:spPr>
        <p:txBody>
          <a:bodyPr>
            <a:normAutofit fontScale="92500" lnSpcReduction="10000"/>
          </a:bodyPr>
          <a:lstStyle/>
          <a:p>
            <a:r>
              <a:rPr lang="hu-HU" sz="2200" dirty="0"/>
              <a:t>SLEZÁK K., TERBE I. (szerk., 2008): Talaj nélküli zöldséghajtatás. Mezőgazda Kiadó</a:t>
            </a:r>
          </a:p>
          <a:p>
            <a:r>
              <a:rPr lang="hu-HU" sz="2200" dirty="0"/>
              <a:t>TAKÁCSNÉ DR. HÁJOS MÁRIA (2014): Zöldséghajtatás, </a:t>
            </a:r>
            <a:r>
              <a:rPr lang="hu-HU" sz="1400" dirty="0"/>
              <a:t>Agrár– és Gazdálkodástudományok Centruma Mezőgazdaság–, Élelmiszertudományi és  Környezetgazdálkodási Kar Kertészettudományi Intézet, Debreceni Egyetemi Kiadó,Debrecen</a:t>
            </a:r>
          </a:p>
          <a:p>
            <a:r>
              <a:rPr lang="hu-HU" sz="2200" dirty="0"/>
              <a:t>Ing. Miroslav Šlosár, PhD.  ŠPECIÁLNE ZELENINÁRSTVO Vydavateľstvo SPU,Nitra 2017</a:t>
            </a:r>
          </a:p>
          <a:p>
            <a:r>
              <a:rPr lang="hu-HU" sz="2200" dirty="0"/>
              <a:t>https://www.exkalapalatt.info/wp-content/uploads/2015/07/52158776-talajnelkuli-zoldseghajtatas-2008-bw.pdf</a:t>
            </a:r>
          </a:p>
          <a:p>
            <a:r>
              <a:rPr lang="hu-HU" sz="2200" dirty="0"/>
              <a:t>https://regi.tankonyvtar.hu/hu/tartalom/tamop425/2011_0001_521_Novenyhazi-disznovenyek-termesztese/ch01s03.html</a:t>
            </a:r>
          </a:p>
          <a:p>
            <a:r>
              <a:rPr lang="hu-HU" sz="2200" dirty="0"/>
              <a:t>https://agraragazat.hu/hir/a-co2-tragyazas-akar-10-30-kal-tobbet-hoz/</a:t>
            </a:r>
          </a:p>
          <a:p>
            <a:r>
              <a:rPr lang="hu-HU" sz="2200" dirty="0"/>
              <a:t>https://royalbrinkman.hu/tudasbazis/noevenyapolas/hogyan-lehet-noevelni-a-noevenyhaz-co2-koncentraciojat</a:t>
            </a:r>
          </a:p>
          <a:p>
            <a:r>
              <a:rPr lang="hu-HU" sz="2200" dirty="0"/>
              <a:t>www.messer.hu</a:t>
            </a:r>
          </a:p>
          <a:p>
            <a:r>
              <a:rPr lang="hu-HU" sz="2200" dirty="0"/>
              <a:t>https://autotechnika.hu/cikkek/egyeb/13246/levegobol-kinyert-co2</a:t>
            </a:r>
          </a:p>
          <a:p>
            <a:r>
              <a:rPr lang="hu-HU" sz="2200" dirty="0">
                <a:solidFill>
                  <a:srgbClr val="00B050"/>
                </a:solidFill>
              </a:rPr>
              <a:t>https://cultilene.com</a:t>
            </a:r>
          </a:p>
          <a:p>
            <a:endParaRPr lang="en-GB" sz="2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9050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Fogalomtár</a:t>
            </a:r>
            <a:endParaRPr lang="hu-HU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200" dirty="0"/>
              <a:t>ppm -     part per million (Az egész milliomod része), koncentrációra utaló egység </a:t>
            </a:r>
          </a:p>
          <a:p>
            <a:r>
              <a:rPr lang="hu-HU" sz="2200" dirty="0"/>
              <a:t>EC – </a:t>
            </a:r>
            <a:r>
              <a:rPr lang="hu-HU" sz="2200" b="1" dirty="0"/>
              <a:t>E</a:t>
            </a:r>
            <a:r>
              <a:rPr lang="hu-HU" sz="2200" dirty="0"/>
              <a:t>lectrical</a:t>
            </a:r>
            <a:r>
              <a:rPr lang="en-GB" sz="2200" dirty="0"/>
              <a:t> </a:t>
            </a:r>
            <a:r>
              <a:rPr lang="hu-HU" sz="2200" b="1" dirty="0"/>
              <a:t>C</a:t>
            </a:r>
            <a:r>
              <a:rPr lang="hu-HU" sz="2200" dirty="0"/>
              <a:t>onductivity (elektromos vezetőképesség), a közeg sókoncentrációjára utal</a:t>
            </a:r>
          </a:p>
          <a:p>
            <a:r>
              <a:rPr lang="hu-HU" sz="2200" dirty="0"/>
              <a:t>pH - pondus hidrogenii (hidrogénion-kitevő), az oldat kémhatását (savasságát vagy lúgosságát) jellemzi</a:t>
            </a:r>
          </a:p>
          <a:p>
            <a:r>
              <a:rPr lang="hu-HU" sz="2200" dirty="0"/>
              <a:t>szárazjég - szén-dioxid szilárd formája</a:t>
            </a:r>
          </a:p>
          <a:p>
            <a:r>
              <a:rPr lang="hu-HU" sz="2200" dirty="0"/>
              <a:t>Indifferens – semleges</a:t>
            </a:r>
          </a:p>
          <a:p>
            <a:r>
              <a:rPr lang="hu-HU" sz="2200" dirty="0"/>
              <a:t>monitoring – folyamatos ellenőrzés</a:t>
            </a:r>
          </a:p>
          <a:p>
            <a:r>
              <a:rPr lang="hu-HU" sz="2200" dirty="0"/>
              <a:t>komplex – összetett</a:t>
            </a:r>
          </a:p>
          <a:p>
            <a:r>
              <a:rPr lang="hu-HU" sz="2200" dirty="0"/>
              <a:t>szenzor - érzékelő</a:t>
            </a:r>
          </a:p>
        </p:txBody>
      </p:sp>
    </p:spTree>
    <p:extLst>
      <p:ext uri="{BB962C8B-B14F-4D97-AF65-F5344CB8AC3E}">
        <p14:creationId xmlns:p14="http://schemas.microsoft.com/office/powerpoint/2010/main" val="1073774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3F3F3F"/>
              </a:buClr>
              <a:buFont typeface="Arial"/>
              <a:buChar char="•"/>
            </a:pPr>
            <a:endParaRPr lang="hu-HU" sz="1600" spc="-1" dirty="0">
              <a:solidFill>
                <a:srgbClr val="3F3F3F"/>
              </a:solidFill>
              <a:latin typeface="Calibri"/>
            </a:endParaRP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3F3F3F"/>
              </a:buClr>
              <a:buFont typeface="Arial"/>
              <a:buChar char="•"/>
            </a:pPr>
            <a:endParaRPr lang="hu-HU" sz="1600" spc="-1" dirty="0">
              <a:solidFill>
                <a:srgbClr val="3F3F3F"/>
              </a:solidFill>
              <a:latin typeface="Calibri"/>
            </a:endParaRP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3F3F3F"/>
              </a:buClr>
              <a:buFont typeface="Arial"/>
              <a:buChar char="•"/>
            </a:pPr>
            <a:endParaRPr lang="hu-HU" sz="1600" b="0" strike="noStrike" spc="-1" dirty="0">
              <a:solidFill>
                <a:srgbClr val="3F3F3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u-HU" sz="1600" b="0" strike="noStrike" spc="-1" dirty="0">
              <a:solidFill>
                <a:srgbClr val="3F3F3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u-HU" sz="1600" b="0" strike="noStrike" spc="-1" dirty="0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TAG-ek</a:t>
            </a:r>
          </a:p>
        </p:txBody>
      </p:sp>
      <p:sp>
        <p:nvSpPr>
          <p:cNvPr id="5" name="Alcím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80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/>
              <a:t>Szén –dioxid trágyázás</a:t>
            </a:r>
          </a:p>
          <a:p>
            <a:pPr marL="4680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/>
              <a:t>CO</a:t>
            </a:r>
            <a:r>
              <a:rPr lang="hu-HU" sz="2000" baseline="-25000" dirty="0"/>
              <a:t>2 </a:t>
            </a:r>
            <a:r>
              <a:rPr lang="hu-HU" sz="2000" dirty="0"/>
              <a:t>koncentráció </a:t>
            </a:r>
          </a:p>
          <a:p>
            <a:pPr marL="4680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/>
              <a:t>Termesztők</a:t>
            </a:r>
            <a:r>
              <a:rPr lang="en-GB" sz="2000" dirty="0"/>
              <a:t>ö</a:t>
            </a:r>
            <a:r>
              <a:rPr lang="hu-HU" sz="2000" dirty="0"/>
              <a:t>zeg</a:t>
            </a:r>
          </a:p>
          <a:p>
            <a:pPr marL="4680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/>
              <a:t>Klímakomputer</a:t>
            </a:r>
          </a:p>
          <a:p>
            <a:pPr marL="4680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/>
              <a:t>Termesztési technológia </a:t>
            </a:r>
          </a:p>
          <a:p>
            <a:pPr marL="4680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/>
              <a:t>Szenzor</a:t>
            </a:r>
          </a:p>
          <a:p>
            <a:pPr marL="4680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/>
              <a:t>Digitalizált</a:t>
            </a:r>
          </a:p>
          <a:p>
            <a:pPr marL="10800" indent="0">
              <a:lnSpc>
                <a:spcPct val="120000"/>
              </a:lnSpc>
              <a:spcBef>
                <a:spcPts val="0"/>
              </a:spcBef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0534469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156117"/>
            <a:ext cx="11555700" cy="153470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/>
              <a:t>Amit a szén –</a:t>
            </a:r>
            <a:r>
              <a:rPr lang="en-GB" dirty="0"/>
              <a:t> </a:t>
            </a:r>
            <a:r>
              <a:rPr lang="hu-HU" dirty="0"/>
              <a:t>dioxid trágyázás</a:t>
            </a:r>
            <a:r>
              <a:rPr lang="en-GB" dirty="0"/>
              <a:t> </a:t>
            </a:r>
            <a:r>
              <a:rPr lang="hu-HU" dirty="0"/>
              <a:t>alapjairól</a:t>
            </a:r>
            <a:r>
              <a:rPr lang="en-GB" dirty="0"/>
              <a:t> </a:t>
            </a:r>
            <a:r>
              <a:rPr lang="hu-HU" dirty="0"/>
              <a:t>tudni kell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282390"/>
            <a:ext cx="11555700" cy="531913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400" b="1" dirty="0"/>
              <a:t>1</a:t>
            </a:r>
            <a:r>
              <a:rPr lang="hu-HU" sz="2400" b="1" dirty="0"/>
              <a:t>. A zöld növények CO</a:t>
            </a:r>
            <a:r>
              <a:rPr lang="hu-HU" sz="2400" b="1" baseline="-25000" dirty="0"/>
              <a:t>2</a:t>
            </a:r>
            <a:r>
              <a:rPr lang="hu-HU" sz="2400" b="1" dirty="0"/>
              <a:t> felhasználása</a:t>
            </a:r>
          </a:p>
          <a:p>
            <a:pPr marL="0" lvl="0" indent="0">
              <a:buNone/>
            </a:pPr>
            <a:r>
              <a:rPr lang="hu-HU" sz="2200" dirty="0"/>
              <a:t> – Fotoszintézis</a:t>
            </a:r>
          </a:p>
          <a:p>
            <a:pPr marL="0" lvl="0" indent="0">
              <a:buNone/>
            </a:pPr>
            <a:r>
              <a:rPr lang="hu-HU" sz="2200" dirty="0"/>
              <a:t> – Szervesanyag építés</a:t>
            </a:r>
          </a:p>
          <a:p>
            <a:pPr marL="0" lvl="0" indent="0">
              <a:buNone/>
            </a:pPr>
            <a:r>
              <a:rPr lang="hu-HU" sz="2200" dirty="0"/>
              <a:t> – Oxigén termelés</a:t>
            </a:r>
          </a:p>
          <a:p>
            <a:pPr marL="0" lvl="0" indent="0">
              <a:buNone/>
            </a:pPr>
            <a:r>
              <a:rPr lang="hu-HU" sz="2200" dirty="0"/>
              <a:t>Optimalizált </a:t>
            </a:r>
            <a:r>
              <a:rPr lang="hu-HU" sz="2000" dirty="0"/>
              <a:t>CO</a:t>
            </a:r>
            <a:r>
              <a:rPr lang="hu-HU" sz="2000" baseline="-25000" dirty="0"/>
              <a:t>2  </a:t>
            </a:r>
            <a:r>
              <a:rPr lang="hu-HU" sz="2000" dirty="0"/>
              <a:t> adagolással fokozódik a </a:t>
            </a:r>
          </a:p>
          <a:p>
            <a:pPr marL="0" lvl="0" indent="0">
              <a:buNone/>
            </a:pPr>
            <a:r>
              <a:rPr lang="hu-HU" sz="2000" dirty="0"/>
              <a:t>szervesanyag képződés, így a növekedés is</a:t>
            </a:r>
            <a:endParaRPr lang="hu-HU" sz="2200" dirty="0"/>
          </a:p>
          <a:p>
            <a:pPr marL="0" lvl="0" indent="0">
              <a:buNone/>
            </a:pPr>
            <a:endParaRPr lang="hu-HU" sz="2200" dirty="0"/>
          </a:p>
          <a:p>
            <a:pPr marL="0" lv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1600" dirty="0"/>
              <a:t>Kép forrás: </a:t>
            </a:r>
          </a:p>
          <a:p>
            <a:pPr marL="0" indent="0">
              <a:buNone/>
            </a:pPr>
            <a:r>
              <a:rPr lang="hu-HU" sz="1400" dirty="0"/>
              <a:t>https://agraragazat.hu/hir/a-co2-tragyazas-akar-10-30-kal-tobbet-hoz/</a:t>
            </a:r>
          </a:p>
          <a:p>
            <a:pPr marL="0" lvl="0" indent="0">
              <a:buNone/>
            </a:pPr>
            <a:endParaRPr lang="en-GB" sz="2200" dirty="0"/>
          </a:p>
          <a:p>
            <a:pPr marL="0" lvl="0" indent="0">
              <a:buNone/>
            </a:pPr>
            <a:endParaRPr lang="en-GB" sz="2200" dirty="0"/>
          </a:p>
          <a:p>
            <a:pPr marL="0" lvl="0" indent="0">
              <a:buNone/>
            </a:pPr>
            <a:endParaRPr lang="en-GB" sz="22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632" y="1690825"/>
            <a:ext cx="3983024" cy="49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0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6"/>
            <a:ext cx="11555605" cy="15898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524108"/>
            <a:ext cx="11555605" cy="5652855"/>
          </a:xfrm>
        </p:spPr>
        <p:txBody>
          <a:bodyPr/>
          <a:lstStyle/>
          <a:p>
            <a:pPr marL="114300" indent="0">
              <a:buNone/>
            </a:pPr>
            <a:r>
              <a:rPr lang="hu-HU" sz="2400" b="1" dirty="0"/>
              <a:t>2. A szabad külső légtér és a belső zárt légtér  közti CO</a:t>
            </a:r>
            <a:r>
              <a:rPr lang="hu-HU" sz="2400" b="1" baseline="-25000" dirty="0"/>
              <a:t>2</a:t>
            </a:r>
            <a:r>
              <a:rPr lang="hu-HU" sz="2400" b="1" dirty="0"/>
              <a:t> koncentráció külön</a:t>
            </a:r>
            <a:r>
              <a:rPr lang="hu-HU" sz="2200" b="1" dirty="0"/>
              <a:t>bség</a:t>
            </a:r>
          </a:p>
          <a:p>
            <a:pPr lvl="1"/>
            <a:r>
              <a:rPr lang="hu-HU" sz="2200" dirty="0"/>
              <a:t>külső természetes légtér  300-400 ppm </a:t>
            </a:r>
          </a:p>
          <a:p>
            <a:pPr lvl="1"/>
            <a:r>
              <a:rPr lang="hu-HU" sz="2200" dirty="0"/>
              <a:t>belső zárt </a:t>
            </a:r>
            <a:r>
              <a:rPr lang="hu-HU" sz="2200" dirty="0" err="1"/>
              <a:t>légterű</a:t>
            </a:r>
            <a:r>
              <a:rPr lang="hu-HU" sz="2200" dirty="0"/>
              <a:t> hajtatóberendezések légtere   60-70 ppm / a növények intenzív </a:t>
            </a:r>
            <a:r>
              <a:rPr lang="hu-HU" sz="2200" b="1" dirty="0"/>
              <a:t>CO</a:t>
            </a:r>
            <a:r>
              <a:rPr lang="hu-HU" sz="2200" b="1" baseline="-25000" dirty="0"/>
              <a:t>2 </a:t>
            </a:r>
            <a:r>
              <a:rPr lang="hu-HU" sz="2200" dirty="0"/>
              <a:t>felhasználása /</a:t>
            </a:r>
          </a:p>
          <a:p>
            <a:pPr marL="571500" lvl="1" indent="0">
              <a:buNone/>
            </a:pPr>
            <a:endParaRPr lang="hu-HU" sz="2200" dirty="0"/>
          </a:p>
          <a:p>
            <a:pPr marL="114300" lvl="0" indent="0">
              <a:buNone/>
            </a:pPr>
            <a:r>
              <a:rPr lang="hu-HU" sz="2400" b="1" dirty="0"/>
              <a:t>3. A CO</a:t>
            </a:r>
            <a:r>
              <a:rPr lang="hu-HU" sz="2400" b="1" baseline="-25000" dirty="0"/>
              <a:t>2</a:t>
            </a:r>
            <a:r>
              <a:rPr lang="hu-HU" sz="2400" b="1" dirty="0"/>
              <a:t> koncentráció növelése zárt térben</a:t>
            </a:r>
          </a:p>
          <a:p>
            <a:pPr lvl="1"/>
            <a:r>
              <a:rPr lang="hu-HU" sz="2200" dirty="0"/>
              <a:t>szellőztetéssel / </a:t>
            </a:r>
            <a:r>
              <a:rPr lang="hu-HU" sz="2200" b="1" dirty="0"/>
              <a:t>  hátránya - energiakiesés a téli időszakban, nehezen szabályozható/</a:t>
            </a:r>
          </a:p>
          <a:p>
            <a:pPr lvl="1"/>
            <a:r>
              <a:rPr lang="hu-HU" sz="1800" b="1" dirty="0"/>
              <a:t> </a:t>
            </a:r>
            <a:r>
              <a:rPr lang="hu-HU" sz="2200" b="1" dirty="0"/>
              <a:t>CO</a:t>
            </a:r>
            <a:r>
              <a:rPr lang="hu-HU" sz="2200" b="1" baseline="-25000" dirty="0"/>
              <a:t>2 </a:t>
            </a:r>
            <a:r>
              <a:rPr lang="hu-HU" sz="2200" b="1" dirty="0"/>
              <a:t> </a:t>
            </a:r>
            <a:r>
              <a:rPr lang="hu-HU" sz="2200" dirty="0"/>
              <a:t>mesterséges adagolásával / </a:t>
            </a:r>
            <a:r>
              <a:rPr lang="hu-HU" sz="2200" b="1" dirty="0"/>
              <a:t>előnye – pontos adagolás és szabályozás </a:t>
            </a:r>
            <a:r>
              <a:rPr lang="hu-HU" sz="2200" dirty="0"/>
              <a:t>/</a:t>
            </a:r>
          </a:p>
          <a:p>
            <a:pPr lvl="1"/>
            <a:endParaRPr lang="hu-HU" sz="1800" dirty="0"/>
          </a:p>
          <a:p>
            <a:pPr marL="114300" lvl="0" indent="0">
              <a:buNone/>
            </a:pPr>
            <a:r>
              <a:rPr lang="hu-HU" sz="2200" b="1" dirty="0"/>
              <a:t>4. </a:t>
            </a:r>
            <a:r>
              <a:rPr lang="hu-HU" sz="2400" b="1" dirty="0"/>
              <a:t>A CO</a:t>
            </a:r>
            <a:r>
              <a:rPr lang="hu-HU" sz="2400" b="1" baseline="-25000" dirty="0"/>
              <a:t>2</a:t>
            </a:r>
            <a:r>
              <a:rPr lang="hu-HU" sz="2400" b="1" dirty="0"/>
              <a:t> koncentráció zárt térbeli növelésének  alapvető kritériumai</a:t>
            </a:r>
            <a:endParaRPr lang="hu-HU" sz="2400" dirty="0"/>
          </a:p>
          <a:p>
            <a:pPr lvl="1"/>
            <a:r>
              <a:rPr lang="hu-HU" sz="1400" dirty="0"/>
              <a:t> </a:t>
            </a:r>
            <a:r>
              <a:rPr lang="hu-HU" sz="2200" dirty="0"/>
              <a:t>a növények egyéni igényeihez és a belső és külső tér klimatikus tényezőihez igazodó adagolás</a:t>
            </a:r>
          </a:p>
          <a:p>
            <a:pPr lvl="1"/>
            <a:r>
              <a:rPr lang="hu-HU" sz="2200" dirty="0"/>
              <a:t>megfelelő adagolási időpont és tartam </a:t>
            </a:r>
            <a:r>
              <a:rPr lang="hu-HU" sz="2200" b="1" dirty="0"/>
              <a:t>/ kezdet napfelkelte után 1-2 óra, befejezés naplemente előtt 1-2 óra /</a:t>
            </a:r>
          </a:p>
          <a:p>
            <a:pPr marL="1485900" lvl="3" indent="0">
              <a:buNone/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57668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/>
              <a:t>A fotoszintézis a fényintenzitás és a CO</a:t>
            </a:r>
            <a:r>
              <a:rPr lang="hu-HU" sz="2400" baseline="-25000" dirty="0"/>
              <a:t>2 </a:t>
            </a:r>
            <a:r>
              <a:rPr lang="hu-HU" sz="2400" dirty="0"/>
              <a:t>-koncentráció közti összefüggés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2375210"/>
            <a:ext cx="11555605" cy="4070194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14300" indent="0">
              <a:buNone/>
            </a:pPr>
            <a:r>
              <a:rPr lang="hu-HU" sz="1400" dirty="0"/>
              <a:t>                                                </a:t>
            </a:r>
            <a:endParaRPr lang="en-GB" sz="1400" dirty="0"/>
          </a:p>
          <a:p>
            <a:pPr marL="114300" indent="0">
              <a:buNone/>
            </a:pPr>
            <a:endParaRPr lang="en-GB" sz="1400" dirty="0"/>
          </a:p>
          <a:p>
            <a:pPr marL="114300" indent="0">
              <a:buNone/>
            </a:pPr>
            <a:endParaRPr lang="en-GB" sz="1400" dirty="0"/>
          </a:p>
          <a:p>
            <a:pPr marL="114300" indent="0">
              <a:buNone/>
            </a:pPr>
            <a:r>
              <a:rPr lang="en-GB" sz="1400" dirty="0"/>
              <a:t>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en-GB" sz="1400" dirty="0"/>
              <a:t>                                                                       </a:t>
            </a:r>
            <a:r>
              <a:rPr lang="hu-HU" sz="1400" dirty="0"/>
              <a:t> Kép forrás: SLEZÁK K., TERBE I. (szerk., 2008): Talaj nélküli zöldséghajtatás. Mezőgazda Kiadó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52" y="1226634"/>
            <a:ext cx="6856047" cy="4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szén – dioxid trágyázás gyakorlati hozadéka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2400" b="1" dirty="0"/>
              <a:t>1. Termesztési előnyök</a:t>
            </a:r>
            <a:endParaRPr lang="en-GB" sz="2400" dirty="0"/>
          </a:p>
          <a:p>
            <a:pPr lvl="0"/>
            <a:r>
              <a:rPr lang="hu-HU" sz="2200" dirty="0"/>
              <a:t>gyorsabb növekedés, ezáltal a tenyészidő lerövidülése</a:t>
            </a:r>
            <a:endParaRPr lang="en-GB" sz="2200" dirty="0"/>
          </a:p>
          <a:p>
            <a:pPr lvl="0"/>
            <a:r>
              <a:rPr lang="hu-HU" sz="2200" dirty="0"/>
              <a:t>a hajtatott növénykultúrák koraisága fokozódik</a:t>
            </a:r>
            <a:endParaRPr lang="en-GB" sz="2200" dirty="0"/>
          </a:p>
          <a:p>
            <a:pPr lvl="0"/>
            <a:r>
              <a:rPr lang="hu-HU" sz="2200" dirty="0"/>
              <a:t>erősebb, fejlettebb gyökérzet, szár, levélzet, termés</a:t>
            </a:r>
            <a:endParaRPr lang="en-GB" sz="2200" dirty="0"/>
          </a:p>
          <a:p>
            <a:pPr lvl="0"/>
            <a:r>
              <a:rPr lang="hu-HU" sz="2200" dirty="0"/>
              <a:t>intenzívebb virágképződés, ezáltal terméshozam növekedés</a:t>
            </a:r>
            <a:endParaRPr lang="en-GB" sz="2200" dirty="0"/>
          </a:p>
          <a:p>
            <a:pPr lvl="0"/>
            <a:r>
              <a:rPr lang="hu-HU" sz="2200" dirty="0"/>
              <a:t>fokozottabb ellenálló képesség</a:t>
            </a:r>
            <a:endParaRPr lang="en-GB" sz="2200" dirty="0"/>
          </a:p>
          <a:p>
            <a:pPr lvl="0"/>
            <a:r>
              <a:rPr lang="hu-HU" sz="2200" dirty="0"/>
              <a:t>jobb minőségi bel- és kültartalmi értékek</a:t>
            </a:r>
            <a:endParaRPr lang="en-GB" sz="2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335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365125"/>
            <a:ext cx="11555605" cy="892175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/>
            </a:r>
            <a:br>
              <a:rPr lang="en-GB" sz="2800" dirty="0"/>
            </a:br>
            <a:r>
              <a:rPr lang="hu-HU" sz="2700" dirty="0"/>
              <a:t>2. Gazdasági előnyök</a:t>
            </a:r>
            <a:r>
              <a:rPr lang="en-GB" sz="2700" dirty="0"/>
              <a:t/>
            </a:r>
            <a:br>
              <a:rPr lang="en-GB" sz="2700" dirty="0"/>
            </a:br>
            <a:endParaRPr lang="hu-HU" sz="2700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948690"/>
            <a:ext cx="11555605" cy="5228273"/>
          </a:xfrm>
        </p:spPr>
        <p:txBody>
          <a:bodyPr/>
          <a:lstStyle/>
          <a:p>
            <a:pPr marL="114300" indent="0">
              <a:buNone/>
            </a:pPr>
            <a:endParaRPr lang="en-GB" dirty="0"/>
          </a:p>
          <a:p>
            <a:r>
              <a:rPr lang="hu-HU" sz="2200" dirty="0"/>
              <a:t>korábbi piaci teljesítés, piaci versenyképeség</a:t>
            </a:r>
          </a:p>
          <a:p>
            <a:r>
              <a:rPr lang="hu-HU" sz="2200" dirty="0"/>
              <a:t>terméshozamok  emelkedéséhez köthető többlet nyereség</a:t>
            </a:r>
          </a:p>
          <a:p>
            <a:r>
              <a:rPr lang="hu-HU" sz="2200" dirty="0"/>
              <a:t> minőséghez köthető többletnyereség</a:t>
            </a:r>
          </a:p>
          <a:p>
            <a:r>
              <a:rPr lang="hu-HU" sz="2200" dirty="0"/>
              <a:t>a technológia beruházásának pozitív megtérülési rátája</a:t>
            </a:r>
          </a:p>
          <a:p>
            <a:r>
              <a:rPr lang="hu-HU" sz="2200" dirty="0"/>
              <a:t>a termelés folyamatosságának elősegítése, egész éves termesztési folyamatokban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1862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2542</Words>
  <Application>Microsoft Office PowerPoint</Application>
  <PresentationFormat>Širokouhlá</PresentationFormat>
  <Paragraphs>367</Paragraphs>
  <Slides>43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Office-téma</vt:lpstr>
      <vt:lpstr> Irányított CO2 szabályozás és termesztőközeg monitoring a precíziós zöldséghajtatásban </vt:lpstr>
      <vt:lpstr>Tartalomjegyzék</vt:lpstr>
      <vt:lpstr>Bevezetés, szakmai kiegészítés indokoltsága</vt:lpstr>
      <vt:lpstr>Témaspecifikus szakmai kérdések</vt:lpstr>
      <vt:lpstr>Amit a szén – dioxid trágyázás alapjairól tudni kell</vt:lpstr>
      <vt:lpstr>Prezentácia programu PowerPoint</vt:lpstr>
      <vt:lpstr>A fotoszintézis a fényintenzitás és a CO2 -koncentráció közti összefüggés</vt:lpstr>
      <vt:lpstr>A szén – dioxid trágyázás gyakorlati hozadéka</vt:lpstr>
      <vt:lpstr> 2. Gazdasági előnyök </vt:lpstr>
      <vt:lpstr>A szén – dioxid trágyázás hatását rontható tényezők</vt:lpstr>
      <vt:lpstr>A szén – dioxid trágyázás technológiai elemei</vt:lpstr>
      <vt:lpstr>A növényházak fényfüggő CO2  adagolása megvilágítási szint alapján</vt:lpstr>
      <vt:lpstr>Prezentácia programu PowerPoint</vt:lpstr>
      <vt:lpstr>A cseppfolyós CO2  kijuttatásának technológiai elemei</vt:lpstr>
      <vt:lpstr>A cseppfolyós CO2  kijuttatásának előnyei a gázégetésű technológiákkal szemben </vt:lpstr>
      <vt:lpstr> A cseppfolyós CO2  kijuttatásának sémája </vt:lpstr>
      <vt:lpstr>Földgázégetésű fűtőrendszer CO2 termelésének sémája termesztési körülményeket optimalizáló rendszerben</vt:lpstr>
      <vt:lpstr>CO2   előállításának sémája gázégetővel, generátorral</vt:lpstr>
      <vt:lpstr>A környezeti levegőből a szén-dioxid közvetlen  leválasztási (Direct Air Capture) eljárása</vt:lpstr>
      <vt:lpstr>Termesztőközeg  vízkapacitásának, sótartalmának, hőmérsékletének monitoringja</vt:lpstr>
      <vt:lpstr>Támasztóközeg feladata </vt:lpstr>
      <vt:lpstr>Termesztőközeg tulajdonságainak mérése a gyakorlati termesztésben</vt:lpstr>
      <vt:lpstr>Digitális adatgyűjtés CARA MET szenzor alkalmazásával</vt:lpstr>
      <vt:lpstr>A szenzor alkalmazási tulajdonságai</vt:lpstr>
      <vt:lpstr>A mérés és adatfeldolgozás rendszerének sémája</vt:lpstr>
      <vt:lpstr>A rendszerinformációk valós idejű megjelenítése</vt:lpstr>
      <vt:lpstr>A termesztőközeg tulajdonságainak  komplex digitalizált  mérésének előnyei</vt:lpstr>
      <vt:lpstr>                             Gyakorlati esettanulmányok           /Felvidéki tapasztalatok a CO2  szabályzása és a termesztőközeg monitoringja kapcsán /</vt:lpstr>
      <vt:lpstr> Jó gyakorlatok / esettanulmányok           /Felvidéki tapasztalatok a CO2  szabályzása és a termesztőközeg monitoringja kapcsán/</vt:lpstr>
      <vt:lpstr>Prezentácia programu PowerPoint</vt:lpstr>
      <vt:lpstr> Gyakorlati esettanulmányok          /Felvidéki tapasztalatok a CO2  szabályzása és a termesztőközeg monitoringja kapcsán /</vt:lpstr>
      <vt:lpstr>                                                                                                                                                                      CO2   adagolás a gyakorlatban, cseppfolyós CO2 elpárologtatók     Messer –Bart, paradicsomfarm                                                                                 Linde- Marcelháza,uborkafarm                                                                                                                  </vt:lpstr>
      <vt:lpstr>         Termesztőközeg tulajdonságainak                  komplex mérése CARA MET</vt:lpstr>
      <vt:lpstr>CO2  mérés feldolgozása  Priva klímakomputer </vt:lpstr>
      <vt:lpstr>Klímagrafikon  Priva klímakomputer </vt:lpstr>
      <vt:lpstr>Klímaszabályozási beállítások   Priva klímakomputer </vt:lpstr>
      <vt:lpstr>Szén – dioxid adagolási séma      Priva klímakomputer   </vt:lpstr>
      <vt:lpstr>A termesztőközeg valós idejű EC mérése  </vt:lpstr>
      <vt:lpstr>A termesztőközeg valós idejű  vízkapacitásának mérése </vt:lpstr>
      <vt:lpstr>Gyakorló kérdések </vt:lpstr>
      <vt:lpstr>Felhasznált irodalom, hivatkozások jegyzéke</vt:lpstr>
      <vt:lpstr>Fogalomtár</vt:lpstr>
      <vt:lpstr>TAG-ek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Péter Varga</dc:creator>
  <cp:lastModifiedBy>Peter</cp:lastModifiedBy>
  <cp:revision>183</cp:revision>
  <dcterms:created xsi:type="dcterms:W3CDTF">2021-04-21T15:27:09Z</dcterms:created>
  <dcterms:modified xsi:type="dcterms:W3CDTF">2021-06-11T15:07:40Z</dcterms:modified>
</cp:coreProperties>
</file>