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60" r:id="rId3"/>
    <p:sldId id="261" r:id="rId4"/>
    <p:sldId id="263" r:id="rId5"/>
    <p:sldId id="264" r:id="rId6"/>
    <p:sldId id="265" r:id="rId7"/>
    <p:sldId id="266" r:id="rId8"/>
    <p:sldId id="268" r:id="rId9"/>
    <p:sldId id="269" r:id="rId10"/>
    <p:sldId id="270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3" r:id="rId20"/>
    <p:sldId id="281" r:id="rId21"/>
    <p:sldId id="282" r:id="rId22"/>
    <p:sldId id="285" r:id="rId23"/>
    <p:sldId id="284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305" r:id="rId32"/>
    <p:sldId id="294" r:id="rId33"/>
    <p:sldId id="295" r:id="rId34"/>
    <p:sldId id="296" r:id="rId35"/>
    <p:sldId id="302" r:id="rId36"/>
    <p:sldId id="303" r:id="rId37"/>
    <p:sldId id="304" r:id="rId38"/>
    <p:sldId id="300" r:id="rId39"/>
    <p:sldId id="301" r:id="rId40"/>
    <p:sldId id="299" r:id="rId41"/>
    <p:sldId id="267" r:id="rId42"/>
    <p:sldId id="257" r:id="rId43"/>
    <p:sldId id="259" r:id="rId44"/>
    <p:sldId id="258" r:id="rId4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j/YgChDxrHdlbjqiZlReiv6js5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playlist?list=PLTVzmA6y7BCJdNxv1IQJULoJL2j68x37w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ov-lex.sk/pravne-predpisy/SK/ZZ/2014/342/20210418" TargetMode="External"/><Relationship Id="rId2" Type="http://schemas.openxmlformats.org/officeDocument/2006/relationships/hyperlink" Target="https://www.slov-lex.sk/pravne-predpisy/SK/ZZ/2000/136/2019010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 sz="4800" dirty="0"/>
              <a:t>Térinformatikai</a:t>
            </a:r>
            <a:r>
              <a:rPr lang="sk-SK" sz="4800" dirty="0"/>
              <a:t> rendszerek használata a gazdálkodási gyakorlatban Szlovákiában </a:t>
            </a:r>
            <a:endParaRPr sz="4800"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sk-SK" dirty="0"/>
              <a:t>Szerkesztette: Csicsay Péter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A825FD-AFD4-4B49-81F9-CEEAFD4C6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strike="noStrike" spc="-1" dirty="0">
                <a:solidFill>
                  <a:srgbClr val="FF0000"/>
                </a:solidFill>
              </a:rPr>
              <a:t>Mennyi időt vesz igénybe ezen rendszerek használata?</a:t>
            </a:r>
            <a:br>
              <a:rPr lang="hu-HU" sz="3600" strike="noStrike" spc="-1" dirty="0">
                <a:solidFill>
                  <a:srgbClr val="FF0000"/>
                </a:solidFill>
              </a:rPr>
            </a:b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F00EA5-E354-4C68-9048-DD14208E0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u-HU" dirty="0"/>
              <a:t>A rendszerek használata általában gyors, sokkal kevesebb időbe telik mint a papíralapú vagy egyéb ügyintézés/adatszerzés lebonyolítása. Természetesen objektíven a rendszerhasználat gyakorisága illetve a megszerezni kívánt adatmennyiség és az internetkapcsolat minősége is igen jelentősen befolyásolhatja az adatszerzési vagy adatszolgáltatási gyorsaságot.</a:t>
            </a:r>
          </a:p>
        </p:txBody>
      </p:sp>
    </p:spTree>
    <p:extLst>
      <p:ext uri="{BB962C8B-B14F-4D97-AF65-F5344CB8AC3E}">
        <p14:creationId xmlns:p14="http://schemas.microsoft.com/office/powerpoint/2010/main" val="3108112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9EE98-A61A-495E-A5F5-07D9A9EC4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600" spc="-1" dirty="0">
                <a:solidFill>
                  <a:srgbClr val="FF0000"/>
                </a:solidFill>
              </a:rPr>
              <a:t>Milyen döntéseimben tud támogatni a térinformatikai rendszerekből nyerhető információ?</a:t>
            </a:r>
            <a:br>
              <a:rPr lang="hu-HU" sz="3600" spc="-1" dirty="0">
                <a:solidFill>
                  <a:srgbClr val="FF0000"/>
                </a:solidFill>
              </a:rPr>
            </a:b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97EB006-EFB9-4192-9419-4271D22BD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hu-HU" sz="2600" dirty="0"/>
              <a:t>Különösen hasznos gyors tulajdonjogi, földhasználati információk megszerzéséhez (gsaa-földhasználat vagy skgeodesy-tulajdonosi háttér, valamint a nagyértékű vagy nagypontosságú beruházások (pl. ültetvények) létesítésének, kiindulási adatainak megszerzéséhez (podnemapy.sk - pl. talajminőség,) vagy olyan aktuális adatokhoz, melyeket egyébként nem tudnánk más módon beszerezni, csak rendkívül körülményesen vagy szinte lehetetlenül bonyolultan  (intersucho.sk heti adatok a talajok szárazságának mértékéről az 1 méter vastagságú talajprofilban).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41443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F9DD6B-D5DD-430F-BA87-4ADAE39D8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97" y="500062"/>
            <a:ext cx="11555605" cy="1325563"/>
          </a:xfrm>
        </p:spPr>
        <p:txBody>
          <a:bodyPr/>
          <a:lstStyle/>
          <a:p>
            <a:r>
              <a:rPr lang="hu-HU" sz="3600" dirty="0">
                <a:solidFill>
                  <a:srgbClr val="FF0000"/>
                </a:solidFill>
              </a:rPr>
              <a:t>Amit a GSAA</a:t>
            </a:r>
            <a:r>
              <a:rPr lang="en-GB" sz="3600" dirty="0">
                <a:solidFill>
                  <a:srgbClr val="FF0000"/>
                </a:solidFill>
              </a:rPr>
              <a:t> </a:t>
            </a:r>
            <a:r>
              <a:rPr lang="sk-SK" sz="3600" dirty="0">
                <a:solidFill>
                  <a:srgbClr val="FF0000"/>
                </a:solidFill>
              </a:rPr>
              <a:t>területalapú térinformatikai rendszer </a:t>
            </a:r>
            <a:r>
              <a:rPr lang="en-GB" sz="3600" dirty="0">
                <a:solidFill>
                  <a:srgbClr val="FF0000"/>
                </a:solidFill>
              </a:rPr>
              <a:t>alapjairól</a:t>
            </a:r>
            <a:r>
              <a:rPr lang="hu-HU" sz="3600" dirty="0">
                <a:solidFill>
                  <a:srgbClr val="FF0000"/>
                </a:solidFill>
              </a:rPr>
              <a:t> tudni kell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59BA253-A693-4D29-AE1C-A230DFFE6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8" y="1825625"/>
            <a:ext cx="5275750" cy="4351338"/>
          </a:xfrm>
        </p:spPr>
        <p:txBody>
          <a:bodyPr>
            <a:noAutofit/>
          </a:bodyPr>
          <a:lstStyle/>
          <a:p>
            <a:r>
              <a:rPr lang="hu-HU" sz="2400" dirty="0"/>
              <a:t>2016: csupán próbaév, 7 igénylő rajzával, </a:t>
            </a:r>
          </a:p>
          <a:p>
            <a:r>
              <a:rPr lang="hu-HU" sz="2400" dirty="0"/>
              <a:t>2017: kötelező térképrajzolás, lehetséges az igénylő parcellaszintű azonosítása</a:t>
            </a:r>
          </a:p>
          <a:p>
            <a:r>
              <a:rPr lang="hu-HU" sz="2400" dirty="0"/>
              <a:t>2018-tól a térképrajzoláson túl az egyéb parcellaszintű adatok kötelező adatszolgáltatása</a:t>
            </a:r>
          </a:p>
          <a:p>
            <a:r>
              <a:rPr lang="hu-HU" sz="2400" dirty="0"/>
              <a:t>2021-től műholdfelvételek - Sentinel 2 és DPZ rétegek is és új lejtőszögazonosítás is működik.</a:t>
            </a:r>
          </a:p>
          <a:p>
            <a:r>
              <a:rPr lang="hu-HU" sz="2400" dirty="0"/>
              <a:t>Forrás:  gsaa.mpsr.sk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EE293CD-00F2-48DA-8CD1-9F762CB7A5C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FA8216AE-CA17-45F3-B906-B214D1C29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197"/>
          <a:stretch/>
        </p:blipFill>
        <p:spPr>
          <a:xfrm>
            <a:off x="5597297" y="1825625"/>
            <a:ext cx="6594703" cy="453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58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93FB4E-1463-4D93-BE71-9D570E2ED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>
                <a:solidFill>
                  <a:srgbClr val="FF0000"/>
                </a:solidFill>
              </a:rPr>
              <a:t>Amit a GSAA</a:t>
            </a:r>
            <a:r>
              <a:rPr lang="en-GB" sz="3600" dirty="0">
                <a:solidFill>
                  <a:srgbClr val="FF0000"/>
                </a:solidFill>
              </a:rPr>
              <a:t> </a:t>
            </a:r>
            <a:r>
              <a:rPr lang="sk-SK" sz="3600" dirty="0">
                <a:solidFill>
                  <a:srgbClr val="FF0000"/>
                </a:solidFill>
              </a:rPr>
              <a:t>területalapú térinformatikai rendszer </a:t>
            </a:r>
            <a:r>
              <a:rPr lang="en-GB" sz="3600" dirty="0">
                <a:solidFill>
                  <a:srgbClr val="FF0000"/>
                </a:solidFill>
              </a:rPr>
              <a:t>alapjairól</a:t>
            </a:r>
            <a:r>
              <a:rPr lang="hu-HU" sz="3600" dirty="0">
                <a:solidFill>
                  <a:srgbClr val="FF0000"/>
                </a:solidFill>
              </a:rPr>
              <a:t> tudni kell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24385C2-3586-4FCD-959E-BED2F0EE9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sk-SK" sz="2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használati</a:t>
            </a:r>
            <a:r>
              <a:rPr lang="sk-SK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segédlet</a:t>
            </a:r>
            <a:r>
              <a:rPr lang="sk-SK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bemutató</a:t>
            </a:r>
            <a:r>
              <a:rPr lang="sk-SK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videókkal</a:t>
            </a:r>
            <a:r>
              <a:rPr lang="sk-SK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elérhető</a:t>
            </a:r>
            <a:r>
              <a:rPr lang="sk-SK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sk-SK" sz="2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youtube</a:t>
            </a:r>
            <a:r>
              <a:rPr lang="sk-SK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-on</a:t>
            </a:r>
          </a:p>
          <a:p>
            <a:r>
              <a:rPr lang="sk-SK" sz="2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forrás</a:t>
            </a:r>
            <a:r>
              <a:rPr lang="sk-SK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sk-SK" sz="2400" b="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https://www.youtube.com/playlist?list=PLTVzmA6y7BCJdNxv1IQJULoJL2j68x37w</a:t>
            </a:r>
            <a:endParaRPr lang="sk-SK" sz="2400" b="0" i="0" dirty="0">
              <a:solidFill>
                <a:srgbClr val="00B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sz="24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sk-SK" sz="2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funkciók</a:t>
            </a:r>
            <a:r>
              <a:rPr lang="sk-SK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leírása</a:t>
            </a:r>
            <a:r>
              <a:rPr lang="sk-SK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sk-SK" sz="2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kézikönyvi</a:t>
            </a:r>
            <a:r>
              <a:rPr lang="sk-SK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segédlet</a:t>
            </a:r>
            <a:r>
              <a:rPr lang="sk-SK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elérhető</a:t>
            </a:r>
            <a:r>
              <a:rPr lang="sk-SK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sk-SK" sz="2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forrás</a:t>
            </a:r>
            <a:r>
              <a:rPr lang="sk-SK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sk-SK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https://gsaa.mpsr.sk/2020/help/ziadatel/help.html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0294F90-9E73-45D2-9DFE-AB26781BF7A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F8077FBF-778B-405B-8F7A-7983A1038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63" r="22163"/>
          <a:stretch/>
        </p:blipFill>
        <p:spPr>
          <a:xfrm>
            <a:off x="6172201" y="1136679"/>
            <a:ext cx="5857352" cy="504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44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07BDB-12A6-4FA6-8A38-A1D05C5AF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>
                <a:solidFill>
                  <a:srgbClr val="FF0000"/>
                </a:solidFill>
              </a:rPr>
              <a:t>A kataszteri nyilvántartás SKGEODESY honlap alapjai használatához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15EAA68-0624-42F2-84F6-46A89E0B7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8" y="1825625"/>
            <a:ext cx="4685882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hu-HU" sz="2400" dirty="0"/>
              <a:t>A mapový klient – térképes ügyfél oldalon keresztül belépve lehet pontosan a parcella tulajdonosát megállapítani, E-KN régi telekkönyvi vagy C-KN letisztázott azonosítású parcellára.</a:t>
            </a:r>
          </a:p>
          <a:p>
            <a:pPr>
              <a:lnSpc>
                <a:spcPct val="150000"/>
              </a:lnSpc>
            </a:pPr>
            <a:r>
              <a:rPr lang="sk-SK" sz="2400" dirty="0"/>
              <a:t>Forrás: www.skgeodesy.sk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A1338DB-7E23-4853-97B3-353A0B87350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D25A1CEC-C611-49E8-A448-19E2BBEE1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6" t="817" r="4112"/>
          <a:stretch/>
        </p:blipFill>
        <p:spPr>
          <a:xfrm>
            <a:off x="5007429" y="1138335"/>
            <a:ext cx="7184571" cy="680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53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28CF1C-CC7C-48FF-AAE9-32167A0E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>
                <a:solidFill>
                  <a:srgbClr val="FF0000"/>
                </a:solidFill>
              </a:rPr>
              <a:t>A kataszteri nyilvántartás SKGEODESY honlap alapjai használatához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D86EF51-7EE5-48BA-89B4-6E9F89852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825625"/>
            <a:ext cx="2593910" cy="4351338"/>
          </a:xfrm>
        </p:spPr>
        <p:txBody>
          <a:bodyPr/>
          <a:lstStyle/>
          <a:p>
            <a:r>
              <a:rPr lang="hu-HU" sz="2400" dirty="0">
                <a:solidFill>
                  <a:srgbClr val="00B050"/>
                </a:solidFill>
              </a:rPr>
              <a:t>A piros kataster nehnutelnosti parcely C, E, listy vlastníctva kiválasztásával jutunk be a rendszerbe.</a:t>
            </a:r>
          </a:p>
          <a:p>
            <a:r>
              <a:rPr lang="sk-SK" sz="2400" dirty="0"/>
              <a:t>Forrás: https://zbgis.skgeodesy.sk/mkzbgis/?bm=zgbis&amp;z=8&amp;c</a:t>
            </a:r>
            <a:endParaRPr lang="sk-SK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CD57349-FAC8-4A38-9DFF-6461F23C48C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52807A66-853E-4DAA-B827-A464D459F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910" y="1584665"/>
            <a:ext cx="9598090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49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27DCC-3055-4FB1-ACF8-CC0739802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>
                <a:solidFill>
                  <a:srgbClr val="FF0000"/>
                </a:solidFill>
              </a:rPr>
              <a:t>Amit a podnemapy honlap használatához tudni érdemes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7D6A5C3-FAB7-47A7-AE29-09AB2D712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8" y="1376985"/>
            <a:ext cx="5610332" cy="4799978"/>
          </a:xfrm>
        </p:spPr>
        <p:txBody>
          <a:bodyPr>
            <a:normAutofit fontScale="92500"/>
          </a:bodyPr>
          <a:lstStyle/>
          <a:p>
            <a:r>
              <a:rPr lang="hu-HU" dirty="0"/>
              <a:t>A podnemapy honlap több gyakorlati térinformatikai térképes funkcióval rendelkezik, melyek közül néhányat a  későbbiekben 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gyakorlati példák között bemutatok, a termőföldekkel kapcsolatos bizonyos funkciói térképeken keresztül kiváló ala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p-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információforrások és általános bontásban térítésmentesen, nyilvánosan is hozzáférhető.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dirty="0"/>
              <a:t>Forrás: podnemapy.sk/default.aspx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771C50B-EDF1-42AF-AFFE-7548FD92A48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C257D6F-3193-4D07-82F5-9BA1690F7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31" y="1376986"/>
            <a:ext cx="6574970" cy="479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7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B686B-AC32-4326-AA8A-33E3D272A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>
                <a:solidFill>
                  <a:srgbClr val="FF0000"/>
                </a:solidFill>
              </a:rPr>
              <a:t>Amit a podnemapy honlap használatához tudni érdemes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543BC4F-C39E-4588-B027-21E09EA0F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8" y="1825625"/>
            <a:ext cx="3202592" cy="4351338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Az oldal néhány funkciója sajnos nem teljesen működőképes. Hátránya, hogy bizonyos részeit nem frissítik és a térinformatikai igénylőfelülettel csak részben van összehangolva. </a:t>
            </a:r>
          </a:p>
          <a:p>
            <a:r>
              <a:rPr lang="sk-SK" dirty="0"/>
              <a:t>Forrás: portal.vupop.sk/portal/apps/webappviewer/index.html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DAC599E-3153-489C-8724-BB1040679CA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ECB8C37-D5A3-45A2-971D-F9EA639F6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2" t="5324" r="1122" b="5324"/>
          <a:stretch/>
        </p:blipFill>
        <p:spPr>
          <a:xfrm>
            <a:off x="3524139" y="1825625"/>
            <a:ext cx="8667861" cy="452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95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50AE8D-AA7F-4746-BD37-6DB2A0415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FF0000"/>
                </a:solidFill>
              </a:rPr>
              <a:t>A</a:t>
            </a:r>
            <a:r>
              <a:rPr lang="sk-SK" sz="3600" dirty="0">
                <a:solidFill>
                  <a:srgbClr val="FF0000"/>
                </a:solidFill>
              </a:rPr>
              <a:t>mit az ÚKSÚP honlap használatához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tudni</a:t>
            </a:r>
            <a:r>
              <a:rPr lang="sk-SK" dirty="0">
                <a:solidFill>
                  <a:srgbClr val="FF0000"/>
                </a:solidFill>
              </a:rPr>
              <a:t> érdemes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71FFDC3-AE2F-4985-91BF-AA5E25FF8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83976" y="1825625"/>
            <a:ext cx="5159829" cy="4351338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Az uksup honlapján keresztül lehet eljutni a HRIS trágyázási kivételeket engedélyeztető rendszerhez, illetve itt lehet a kézileg vezetett gazdálkodási naplókat </a:t>
            </a:r>
            <a:r>
              <a:rPr lang="hu-H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elektronikusan </a:t>
            </a:r>
            <a:r>
              <a:rPr 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leadni a FORMULÁR ikonról letölthető programon keresztül, valamint az ISPOR rendszerben kikereshető az engedélyezett vegyszerek etikettjeinek többsége + egyéb szekció információk, </a:t>
            </a:r>
            <a:r>
              <a:rPr lang="hu-H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hivatalos űrlapokkal egyetemben itt megtalálhatók.</a:t>
            </a:r>
          </a:p>
          <a:p>
            <a:endParaRPr lang="sk-SK" dirty="0"/>
          </a:p>
          <a:p>
            <a:r>
              <a:rPr lang="sk-SK" dirty="0"/>
              <a:t>Forrás: www.uksup.sk/sk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18B9496-4D70-49EA-B9FE-F47C0F48D5C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F6FA2CE5-7E53-403D-8202-63BEE4FF4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894" y="1570026"/>
            <a:ext cx="7256106" cy="501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5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BDA211-6B8A-4E56-A6CE-A9C86CD93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FF0000"/>
                </a:solidFill>
              </a:rPr>
              <a:t>A</a:t>
            </a:r>
            <a:r>
              <a:rPr lang="sk-SK" sz="3600" dirty="0">
                <a:solidFill>
                  <a:srgbClr val="FF0000"/>
                </a:solidFill>
              </a:rPr>
              <a:t>mit az ÚKSÚP honlap </a:t>
            </a:r>
            <a:r>
              <a:rPr lang="sk-SK" sz="3600" dirty="0" err="1">
                <a:solidFill>
                  <a:srgbClr val="FF0000"/>
                </a:solidFill>
              </a:rPr>
              <a:t>használatához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hu-HU" dirty="0">
                <a:solidFill>
                  <a:srgbClr val="FF0000"/>
                </a:solidFill>
              </a:rPr>
              <a:t>tudni érdemes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702E86-C65B-434E-A8EA-3CC368D03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8" y="1825625"/>
            <a:ext cx="4791628" cy="443521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u-HU" sz="2400" dirty="0"/>
              <a:t>A GSAA térinformatikai rendszerében tárolt adatok alapján vezeti az ÚKSÚP az új és a régi gyümölcsösök adatbázisait és regisztrációját is, valamint a regisztrált ökológiai termesztők termesztési területeit is.</a:t>
            </a:r>
          </a:p>
          <a:p>
            <a:pPr>
              <a:lnSpc>
                <a:spcPct val="150000"/>
              </a:lnSpc>
            </a:pPr>
            <a:r>
              <a:rPr lang="sk-SK" sz="2400" dirty="0"/>
              <a:t>Forrás: www.uksup.sk/ooepv-ziadosti-a-tlaciva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181C226-589A-455A-AE71-42B99E480D4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59AF1AC4-3C3E-4056-9611-5CD3DB0C6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69" t="5324" r="11760" b="4354"/>
          <a:stretch/>
        </p:blipFill>
        <p:spPr>
          <a:xfrm>
            <a:off x="5193196" y="1690688"/>
            <a:ext cx="6909454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37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F3BF4A-62DD-44B7-A39B-ACEC8511B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334278"/>
            <a:ext cx="11555605" cy="4842685"/>
          </a:xfrm>
        </p:spPr>
        <p:txBody>
          <a:bodyPr>
            <a:normAutofit fontScale="62500" lnSpcReduction="20000"/>
          </a:bodyPr>
          <a:lstStyle/>
          <a:p>
            <a:pPr marL="342900"/>
            <a:r>
              <a:rPr lang="hu-HU" sz="2800" dirty="0"/>
              <a:t>Bevezetés, szakmai kiegészítés indokoltsága				                    3. dia</a:t>
            </a:r>
          </a:p>
          <a:p>
            <a:pPr marL="342900"/>
            <a:r>
              <a:rPr lang="hu-HU" sz="2800" dirty="0"/>
              <a:t>Témaspecifikus szakmai kérdések					            </a:t>
            </a:r>
            <a:r>
              <a:rPr lang="hu-HU" dirty="0"/>
              <a:t> </a:t>
            </a:r>
            <a:r>
              <a:rPr lang="hu-HU" sz="2800" dirty="0"/>
              <a:t> 4-11. dia</a:t>
            </a:r>
          </a:p>
          <a:p>
            <a:pPr marL="342900"/>
            <a:r>
              <a:rPr lang="hu-HU" sz="2800" dirty="0"/>
              <a:t>Amit a GSAA területalapú támogatási térinformatikai rendszer alapjairól tudni kell </a:t>
            </a:r>
            <a:r>
              <a:rPr lang="hu-HU" dirty="0"/>
              <a:t>12-13</a:t>
            </a:r>
            <a:r>
              <a:rPr lang="hu-HU" sz="2800" dirty="0"/>
              <a:t>. dia</a:t>
            </a:r>
          </a:p>
          <a:p>
            <a:pPr marL="342900"/>
            <a:r>
              <a:rPr lang="hu-HU" sz="2800" dirty="0"/>
              <a:t>A kataszteri nyilvántartás SKGEODESY honlap alapjai használatához                           14-15. dia</a:t>
            </a:r>
          </a:p>
          <a:p>
            <a:pPr marL="342900"/>
            <a:r>
              <a:rPr lang="hu-HU" sz="2800" dirty="0"/>
              <a:t>Amit a podnemapy honlap használatához tudni érdemes                                             16-17. dia</a:t>
            </a:r>
          </a:p>
          <a:p>
            <a:pPr marL="342900"/>
            <a:r>
              <a:rPr lang="hu-HU" sz="2800" dirty="0"/>
              <a:t>Amit az ÚKSÚP honlap használatához</a:t>
            </a:r>
            <a:r>
              <a:rPr lang="hu-HU" dirty="0"/>
              <a:t> tudni érdemes</a:t>
            </a:r>
            <a:r>
              <a:rPr lang="hu-HU" sz="2800" dirty="0"/>
              <a:t>                                        </a:t>
            </a:r>
            <a:r>
              <a:rPr lang="hu-HU" dirty="0"/>
              <a:t>           </a:t>
            </a:r>
            <a:r>
              <a:rPr lang="hu-HU" sz="2800" dirty="0"/>
              <a:t>18-19. dia  </a:t>
            </a:r>
          </a:p>
          <a:p>
            <a:pPr marL="342900"/>
            <a:r>
              <a:rPr lang="hu-HU" sz="2800" dirty="0"/>
              <a:t>Amit a HRIS rendszeroldal használatához tudni kell			                  20. dia   </a:t>
            </a:r>
          </a:p>
          <a:p>
            <a:pPr marL="342900"/>
            <a:r>
              <a:rPr lang="hu-HU" sz="2800" dirty="0"/>
              <a:t>Amit sz SHMU rendszeroldal használatához tudni érdemes    		                  21. dia</a:t>
            </a:r>
          </a:p>
          <a:p>
            <a:pPr marL="342900"/>
            <a:r>
              <a:rPr lang="hu-HU" dirty="0"/>
              <a:t>Amit az Intersucho rendszeroldal használatáról tudni érdemes		                  22. dia</a:t>
            </a:r>
            <a:endParaRPr lang="hu-HU" sz="2800" dirty="0"/>
          </a:p>
          <a:p>
            <a:pPr marL="342900"/>
            <a:r>
              <a:rPr lang="hu-HU" sz="2800" dirty="0"/>
              <a:t>Gyakorlati esettanulmányok                                                                                </a:t>
            </a:r>
            <a:r>
              <a:rPr lang="hu-HU" dirty="0"/>
              <a:t>                23</a:t>
            </a:r>
            <a:r>
              <a:rPr lang="hu-HU" sz="2800" dirty="0"/>
              <a:t>-39. dia </a:t>
            </a:r>
          </a:p>
          <a:p>
            <a:pPr marL="342900"/>
            <a:r>
              <a:rPr lang="hu-HU" sz="2800" dirty="0"/>
              <a:t>Gyakorló kérdések                                                                                                                      40. dia </a:t>
            </a:r>
          </a:p>
          <a:p>
            <a:pPr marL="342900"/>
            <a:r>
              <a:rPr lang="hu-HU" sz="2800" dirty="0"/>
              <a:t>Felhasznált irodalom és internetes hivatkozások                                                                  41. dia </a:t>
            </a:r>
          </a:p>
          <a:p>
            <a:pPr marL="342900"/>
            <a:r>
              <a:rPr lang="hu-HU" sz="2800" dirty="0"/>
              <a:t>Fogalomtár és a rövidítések szlovák – magyar jegyzéke 			             42-43. dia </a:t>
            </a:r>
          </a:p>
          <a:p>
            <a:pPr marL="342900"/>
            <a:r>
              <a:rPr lang="hu-HU" sz="2800" dirty="0"/>
              <a:t>TAG –ek 	</a:t>
            </a:r>
            <a:r>
              <a:rPr lang="sk-SK" sz="2800" dirty="0"/>
              <a:t>							 44. dia </a:t>
            </a:r>
          </a:p>
          <a:p>
            <a:endParaRPr lang="sk-SK" dirty="0"/>
          </a:p>
        </p:txBody>
      </p:sp>
      <p:sp>
        <p:nvSpPr>
          <p:cNvPr id="4" name="Google Shape;74;gd03d5b2036_1_5">
            <a:extLst>
              <a:ext uri="{FF2B5EF4-FFF2-40B4-BE49-F238E27FC236}">
                <a16:creationId xmlns:a16="http://schemas.microsoft.com/office/drawing/2014/main" id="{93E30B11-B3AC-414A-A8E9-86B15F0701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hu-HU" dirty="0">
                <a:solidFill>
                  <a:srgbClr val="FF0000"/>
                </a:solidFill>
              </a:rPr>
              <a:t>Tartalomjegyzék</a:t>
            </a:r>
          </a:p>
        </p:txBody>
      </p:sp>
    </p:spTree>
    <p:extLst>
      <p:ext uri="{BB962C8B-B14F-4D97-AF65-F5344CB8AC3E}">
        <p14:creationId xmlns:p14="http://schemas.microsoft.com/office/powerpoint/2010/main" val="2096980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C6E163-9183-4654-8A88-1E0C81746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>
                <a:solidFill>
                  <a:srgbClr val="FF0000"/>
                </a:solidFill>
              </a:rPr>
              <a:t>Amit a HRIS rendszeroldal használatához tudni kell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72D02630-8E0A-4C4E-B780-85B7DF162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564052"/>
            <a:ext cx="5505060" cy="4612911"/>
          </a:xfrm>
        </p:spPr>
        <p:txBody>
          <a:bodyPr>
            <a:normAutofit fontScale="85000" lnSpcReduction="10000"/>
          </a:bodyPr>
          <a:lstStyle/>
          <a:p>
            <a:r>
              <a:rPr lang="hu-HU" dirty="0"/>
              <a:t>A HRIS rendszerbe a már regisztrált igénylő csakis a GSAA rendszere jelszavával, a trágyázási tilalmi időszak kezdetekor októberben illetve a tilalom feloldása előtt februárban tud belépni, pontosan kell kitölteni, mert 100%-os helyszíni ellenőrzést von maga után, ha az időjárási feltételek megfelelőek az SHMU oldala alapján és az NDIR-A vagy NDIR-B besorolású parcellára 5° alatti lejtésű és 5°C feletti lesz a napi átlaghőmérséklet, 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ezt általában 48 órán belül ki is adják.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dirty="0"/>
              <a:t>Forrás: https://hris.land.gov.sk/hris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870F80DB-2F0F-417B-BE06-F9B79011C52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3EEBF34B-D5E6-4813-85A6-CFED9C0B0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994" y="1564052"/>
            <a:ext cx="6919367" cy="461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56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E610F7C-467A-49E4-A677-CA1F8954F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>
                <a:solidFill>
                  <a:srgbClr val="FF0000"/>
                </a:solidFill>
              </a:rPr>
              <a:t>Amit </a:t>
            </a:r>
            <a:r>
              <a:rPr lang="sk-SK" dirty="0">
                <a:solidFill>
                  <a:srgbClr val="FF0000"/>
                </a:solidFill>
              </a:rPr>
              <a:t>a</a:t>
            </a:r>
            <a:r>
              <a:rPr lang="sk-SK" sz="3600" dirty="0">
                <a:solidFill>
                  <a:srgbClr val="FF0000"/>
                </a:solidFill>
              </a:rPr>
              <a:t>z SHMU rendszeroldal használatához tudni érdemes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E3EFFE3-1F64-491F-8D08-F71743B675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400" dirty="0"/>
              <a:t>Az SHMU internetes oldal ALADIN nevű előrejelzés rendszerének adatai alapján adható ki a nitrogént tartalmazó  műtrágyák trágyaszórási tilalmi időszakának eseti szórási engedélye októberben vagy februárban.</a:t>
            </a:r>
          </a:p>
          <a:p>
            <a:endParaRPr lang="hu-HU" sz="2400" dirty="0"/>
          </a:p>
          <a:p>
            <a:endParaRPr lang="hu-HU" sz="2400" dirty="0"/>
          </a:p>
          <a:p>
            <a:r>
              <a:rPr lang="sk-SK" sz="2400" dirty="0"/>
              <a:t>Forrás: www.shmu.sk/?page=1</a:t>
            </a:r>
            <a:r>
              <a:rPr lang="sk-SK" dirty="0"/>
              <a:t>&amp;id=meteo_num_egram8&amp;nwp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EC17FCC-455D-4F87-89BA-C802A2F6428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8E78A421-44A7-4A35-891B-927EDEEAF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72" y="1166327"/>
            <a:ext cx="5794481" cy="58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43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7C97FB-4BD0-4A08-888F-E644F97D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7" y="365124"/>
            <a:ext cx="11555605" cy="1325563"/>
          </a:xfrm>
        </p:spPr>
        <p:txBody>
          <a:bodyPr/>
          <a:lstStyle/>
          <a:p>
            <a:r>
              <a:rPr lang="sk-SK" dirty="0">
                <a:solidFill>
                  <a:srgbClr val="FF0000"/>
                </a:solidFill>
              </a:rPr>
              <a:t>Amit az Intersucho rendszeroldal használatáról tudni érdemes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86E91FC-2442-43A7-9239-AD4DFAA56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483568"/>
            <a:ext cx="4049486" cy="5009308"/>
          </a:xfrm>
        </p:spPr>
        <p:txBody>
          <a:bodyPr>
            <a:normAutofit lnSpcReduction="10000"/>
          </a:bodyPr>
          <a:lstStyle/>
          <a:p>
            <a:r>
              <a:rPr lang="hu-HU" dirty="0"/>
              <a:t>Az </a:t>
            </a:r>
            <a:r>
              <a:rPr lang="hu-HU" dirty="0" err="1"/>
              <a:t>Intersucho</a:t>
            </a:r>
            <a:r>
              <a:rPr lang="hu-HU" dirty="0"/>
              <a:t> oldal egy, a talajok aktuális </a:t>
            </a:r>
            <a:r>
              <a:rPr lang="hu-HU" sz="2400" dirty="0"/>
              <a:t>talajnedvességi- és szárazsági viszonyaival foglalkozó általános információs oldal,  amelyet egy cseh-szlovák projekt keretében az Shmu is üzemeltet. </a:t>
            </a:r>
          </a:p>
          <a:p>
            <a:r>
              <a:rPr lang="sk-SK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Forrás: https://www.intersucho.sk/sk/mapy/intenzita-sucha/23-maj-2021/?mapcountry=sk</a:t>
            </a:r>
          </a:p>
          <a:p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C20F08D-BFDB-49B1-B3B5-A7029DAED0C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94C7C2D-33E1-41A9-9125-42D22C708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5" t="4218" r="18876" b="5324"/>
          <a:stretch/>
        </p:blipFill>
        <p:spPr>
          <a:xfrm>
            <a:off x="3928188" y="1027906"/>
            <a:ext cx="8098971" cy="620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87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C3146F6C-D6B9-4417-B1B5-E97BD17AB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Gyakorlati esettanulmányok – a GSAA térinformatikai rendszer használatához</a:t>
            </a:r>
            <a:r>
              <a:rPr lang="sk-SK" dirty="0"/>
              <a:t>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251BF8-E1D3-486B-8309-3F2E079E4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5326079" cy="4351338"/>
          </a:xfrm>
        </p:spPr>
        <p:txBody>
          <a:bodyPr/>
          <a:lstStyle/>
          <a:p>
            <a:r>
              <a:rPr lang="hu-HU" dirty="0"/>
              <a:t>A GSAA rendszer 2020-tól lehetőséget ad az igénylő által bizonyos konkrét, digitális formában a saját területeinek rendszerbevitelére, mégpedig kizárólag gpx vagy kml fájlban, a mellékelt kép ennek gyakorlati megvalósítási lehetőségét mutatja.</a:t>
            </a:r>
          </a:p>
          <a:p>
            <a:r>
              <a:rPr lang="sk-SK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Forrás: gsaa.mpsr.sk/2021</a:t>
            </a:r>
          </a:p>
          <a:p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CB2AEC-30B8-4EF6-BFF1-345D8494C75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3B5F9F73-5E77-4528-9C79-F3612F7C64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" r="22037"/>
          <a:stretch/>
        </p:blipFill>
        <p:spPr>
          <a:xfrm>
            <a:off x="5647626" y="1825624"/>
            <a:ext cx="6342212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05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9C3DAA-9841-435D-A5C5-819CE48FD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0000"/>
                </a:solidFill>
              </a:rPr>
              <a:t>Gyakorlati esettanulmányok – a GSAA térinformatikai rendszer használatához</a:t>
            </a:r>
            <a:r>
              <a:rPr lang="sk-SK" dirty="0"/>
              <a:t>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7309AC1-28F5-419C-8844-EC9C80FE1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511559"/>
            <a:ext cx="5590592" cy="4665404"/>
          </a:xfrm>
        </p:spPr>
        <p:txBody>
          <a:bodyPr>
            <a:normAutofit fontScale="62500" lnSpcReduction="20000"/>
          </a:bodyPr>
          <a:lstStyle/>
          <a:p>
            <a:r>
              <a:rPr lang="hu-HU" sz="3400" dirty="0"/>
              <a:t>2020-tól új funkció a jobb alsó sarokban található távolság (kék vonal a képen), a 2021-es év elejétől új, pontosított lejtésszög- -azonosító színréteg is látható, amely funkció több okból fontos – szervestrágya (szarvas) ideiglenes elhelyezése 3° lejtőig - sötétzöld szín - lehetséges csak, illetve 5° lejtésig, a kukorica és a káposztafélék esetében 50% megemelhető az egyszeri nitrogénadag NDIR A+B parcellaszintű besorolás esetében (136/2000 trágyatörvény), valamint a 12° feletti piros színű lejtőkön nem termelhető szélessoros növény (342/2014  korm.rendelet).</a:t>
            </a:r>
          </a:p>
          <a:p>
            <a:r>
              <a:rPr lang="sk-SK" dirty="0"/>
              <a:t>Forrás: </a:t>
            </a:r>
            <a:r>
              <a:rPr lang="sk-SK" dirty="0">
                <a:hlinkClick r:id="rId2"/>
              </a:rPr>
              <a:t>https://www.slov-lex.sk/pravne-predpisy/SK/ZZ/2000/136/20190101</a:t>
            </a:r>
            <a:endParaRPr lang="sk-SK" dirty="0"/>
          </a:p>
          <a:p>
            <a:r>
              <a:rPr lang="sk-SK" dirty="0"/>
              <a:t>Forrás: </a:t>
            </a:r>
            <a:r>
              <a:rPr lang="sk-SK" dirty="0">
                <a:hlinkClick r:id="rId3"/>
              </a:rPr>
              <a:t>https://www.slov-lex.sk/pravne-predpisy/SK/ZZ/2014/342/20210418</a:t>
            </a:r>
            <a:endParaRPr lang="sk-SK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BE72983-7D2C-44C0-B430-923DCF8B578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804A664F-F4ED-4578-818E-916539582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592" y="1690688"/>
            <a:ext cx="6740319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00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1A0275-5F20-4C0A-A421-5FCA43426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>
                <a:solidFill>
                  <a:srgbClr val="FF0000"/>
                </a:solidFill>
              </a:rPr>
              <a:t>Gyakorlati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esettanulmányok</a:t>
            </a:r>
            <a:r>
              <a:rPr lang="sk-SK" dirty="0">
                <a:solidFill>
                  <a:srgbClr val="FF0000"/>
                </a:solidFill>
              </a:rPr>
              <a:t> – a GSAA </a:t>
            </a:r>
            <a:r>
              <a:rPr lang="sk-SK" dirty="0" err="1">
                <a:solidFill>
                  <a:srgbClr val="FF0000"/>
                </a:solidFill>
              </a:rPr>
              <a:t>térinformatikai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rendszer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használatához</a:t>
            </a:r>
            <a:r>
              <a:rPr lang="sk-SK" dirty="0">
                <a:solidFill>
                  <a:srgbClr val="FF0000"/>
                </a:solidFill>
              </a:rPr>
              <a:t> – </a:t>
            </a:r>
            <a:r>
              <a:rPr lang="sk-SK" dirty="0" err="1">
                <a:solidFill>
                  <a:srgbClr val="FF0000"/>
                </a:solidFill>
              </a:rPr>
              <a:t>növényborítottság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állapotának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nézése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F42B469-0C1B-407A-B0D5-AB883B624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2200" y="1690688"/>
            <a:ext cx="5672850" cy="804339"/>
          </a:xfrm>
        </p:spPr>
        <p:txBody>
          <a:bodyPr anchor="t">
            <a:normAutofit fontScale="92500" lnSpcReduction="10000"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sk-SK" dirty="0" err="1"/>
              <a:t>Új</a:t>
            </a:r>
            <a:r>
              <a:rPr lang="sk-SK" dirty="0"/>
              <a:t> </a:t>
            </a:r>
            <a:r>
              <a:rPr lang="sk-SK" dirty="0" err="1"/>
              <a:t>funkció</a:t>
            </a:r>
            <a:r>
              <a:rPr lang="sk-SK" dirty="0"/>
              <a:t> a </a:t>
            </a:r>
            <a:r>
              <a:rPr lang="sk-SK" dirty="0" err="1"/>
              <a:t>Sentinel</a:t>
            </a:r>
            <a:r>
              <a:rPr lang="sk-SK" dirty="0"/>
              <a:t> 2 </a:t>
            </a:r>
            <a:r>
              <a:rPr lang="sk-SK" dirty="0" err="1"/>
              <a:t>műhold</a:t>
            </a:r>
            <a:r>
              <a:rPr lang="sk-SK" dirty="0"/>
              <a:t> </a:t>
            </a:r>
            <a:r>
              <a:rPr lang="sk-SK" dirty="0" err="1"/>
              <a:t>képeinek</a:t>
            </a:r>
            <a:r>
              <a:rPr lang="sk-SK" dirty="0"/>
              <a:t> </a:t>
            </a:r>
            <a:r>
              <a:rPr lang="sk-SK" dirty="0" err="1"/>
              <a:t>parcellára</a:t>
            </a:r>
            <a:r>
              <a:rPr lang="sk-SK" dirty="0"/>
              <a:t> </a:t>
            </a:r>
            <a:r>
              <a:rPr lang="sk-SK" dirty="0" err="1"/>
              <a:t>való</a:t>
            </a:r>
            <a:r>
              <a:rPr lang="sk-SK" dirty="0"/>
              <a:t> </a:t>
            </a:r>
            <a:r>
              <a:rPr lang="sk-SK" dirty="0" err="1"/>
              <a:t>kivetítése</a:t>
            </a:r>
            <a:r>
              <a:rPr lang="sk-SK" dirty="0"/>
              <a:t> – 2021 </a:t>
            </a:r>
            <a:r>
              <a:rPr lang="sk-SK" dirty="0" err="1"/>
              <a:t>tavasz</a:t>
            </a:r>
            <a:r>
              <a:rPr lang="sk-SK" dirty="0"/>
              <a:t> </a:t>
            </a:r>
          </a:p>
          <a:p>
            <a:endParaRPr lang="sk-SK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FCF2640-5A17-4118-A419-6A0D2BA1E53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BC11B52D-23D7-45C3-8D95-8C60CDC0EAE5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21548" y="1502229"/>
            <a:ext cx="5672852" cy="1002846"/>
          </a:xfrm>
        </p:spPr>
        <p:txBody>
          <a:bodyPr>
            <a:normAutofit fontScale="92500"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sk-SK" dirty="0" err="1"/>
              <a:t>Új</a:t>
            </a:r>
            <a:r>
              <a:rPr lang="sk-SK" dirty="0"/>
              <a:t> </a:t>
            </a:r>
            <a:r>
              <a:rPr lang="sk-SK" dirty="0" err="1"/>
              <a:t>funkció</a:t>
            </a:r>
            <a:r>
              <a:rPr lang="sk-SK" dirty="0"/>
              <a:t> a </a:t>
            </a:r>
            <a:r>
              <a:rPr lang="sk-SK" dirty="0" err="1"/>
              <a:t>Sentinel</a:t>
            </a:r>
            <a:r>
              <a:rPr lang="sk-SK" dirty="0"/>
              <a:t> 2 </a:t>
            </a:r>
            <a:r>
              <a:rPr lang="sk-SK" dirty="0" err="1"/>
              <a:t>műhold</a:t>
            </a:r>
            <a:r>
              <a:rPr lang="sk-SK" dirty="0"/>
              <a:t> </a:t>
            </a:r>
            <a:r>
              <a:rPr lang="sk-SK" dirty="0" err="1"/>
              <a:t>képeinek</a:t>
            </a:r>
            <a:r>
              <a:rPr lang="sk-SK" dirty="0"/>
              <a:t> </a:t>
            </a:r>
            <a:r>
              <a:rPr lang="sk-SK" dirty="0" err="1"/>
              <a:t>parcellára</a:t>
            </a:r>
            <a:r>
              <a:rPr lang="sk-SK" dirty="0"/>
              <a:t> </a:t>
            </a:r>
            <a:r>
              <a:rPr lang="sk-SK" dirty="0" err="1"/>
              <a:t>való</a:t>
            </a:r>
            <a:r>
              <a:rPr lang="sk-SK" dirty="0"/>
              <a:t> </a:t>
            </a:r>
            <a:r>
              <a:rPr lang="sk-SK" dirty="0" err="1"/>
              <a:t>kivetítése</a:t>
            </a:r>
            <a:r>
              <a:rPr lang="sk-SK" dirty="0"/>
              <a:t> – 2020 </a:t>
            </a:r>
            <a:r>
              <a:rPr lang="sk-SK" dirty="0" err="1"/>
              <a:t>ősz</a:t>
            </a:r>
            <a:r>
              <a:rPr lang="sk-SK" dirty="0"/>
              <a:t> 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30F0534-2012-4AD1-B772-1ED78DA152E3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064E8DFA-ABF1-4E2F-A9FF-ED06CDAD5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86" r="4293"/>
          <a:stretch/>
        </p:blipFill>
        <p:spPr>
          <a:xfrm>
            <a:off x="321547" y="2515122"/>
            <a:ext cx="6064122" cy="3879761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AB28DD1E-B29E-422E-9204-C4DEBF336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91" r="4414"/>
          <a:stretch/>
        </p:blipFill>
        <p:spPr>
          <a:xfrm>
            <a:off x="6470536" y="2505075"/>
            <a:ext cx="5584698" cy="387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62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804794-16ED-4665-9A3B-85BD35362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>
                <a:solidFill>
                  <a:srgbClr val="FF0000"/>
                </a:solidFill>
              </a:rPr>
              <a:t>Gyakorlati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esettanulmányok</a:t>
            </a:r>
            <a:r>
              <a:rPr lang="sk-SK" dirty="0">
                <a:solidFill>
                  <a:srgbClr val="FF0000"/>
                </a:solidFill>
              </a:rPr>
              <a:t> – a GSAA </a:t>
            </a:r>
            <a:r>
              <a:rPr lang="sk-SK" dirty="0" err="1">
                <a:solidFill>
                  <a:srgbClr val="FF0000"/>
                </a:solidFill>
              </a:rPr>
              <a:t>térinformatikai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rendszer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használatához</a:t>
            </a:r>
            <a:r>
              <a:rPr lang="sk-SK" dirty="0">
                <a:solidFill>
                  <a:srgbClr val="FF0000"/>
                </a:solidFill>
              </a:rPr>
              <a:t> - DPZ </a:t>
            </a:r>
            <a:r>
              <a:rPr lang="sk-SK" dirty="0" err="1">
                <a:solidFill>
                  <a:srgbClr val="FF0000"/>
                </a:solidFill>
              </a:rPr>
              <a:t>ellenőrző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kép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és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valós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idejű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kép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2A47943-1D8F-442C-B591-E07A4D9DD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2200" y="1427584"/>
            <a:ext cx="5672850" cy="1240971"/>
          </a:xfrm>
        </p:spPr>
        <p:txBody>
          <a:bodyPr anchor="t">
            <a:noAutofit/>
          </a:bodyPr>
          <a:lstStyle/>
          <a:p>
            <a:pPr marL="571500" indent="-342900" algn="ctr">
              <a:buFont typeface="Arial" panose="020B0604020202020204" pitchFamily="34" charset="0"/>
              <a:buChar char="•"/>
            </a:pPr>
            <a:r>
              <a:rPr lang="hu-HU" sz="2000" dirty="0"/>
              <a:t>Ciklikus aktualizációban 2020 augusztusi valós ortofotókép, most Nyugat-Szlovákia esetében aktualizálják a régiókat amely még jelenleg is zajlik a GSAA rendszerben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C8100B5-0845-44BF-9A53-FF151C51773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536D4314-065D-4033-B5A4-DE78B7207D89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21548" y="1586204"/>
            <a:ext cx="5672852" cy="918871"/>
          </a:xfrm>
        </p:spPr>
        <p:txBody>
          <a:bodyPr anchor="t">
            <a:normAutofit fontScale="85000" lnSpcReduction="10000"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sk-SK" dirty="0"/>
              <a:t>DPZ </a:t>
            </a:r>
            <a:r>
              <a:rPr lang="sk-SK" dirty="0" err="1"/>
              <a:t>ellenőrzőkép</a:t>
            </a:r>
            <a:r>
              <a:rPr lang="sk-SK" dirty="0"/>
              <a:t> 2020 </a:t>
            </a:r>
            <a:r>
              <a:rPr lang="sk-SK" dirty="0" err="1"/>
              <a:t>nyár</a:t>
            </a:r>
            <a:r>
              <a:rPr lang="sk-SK" dirty="0"/>
              <a:t>, </a:t>
            </a:r>
            <a:r>
              <a:rPr lang="sk-SK" dirty="0" err="1"/>
              <a:t>csakis</a:t>
            </a:r>
            <a:r>
              <a:rPr lang="sk-SK" dirty="0"/>
              <a:t> </a:t>
            </a:r>
            <a:r>
              <a:rPr lang="sk-SK" dirty="0" err="1"/>
              <a:t>az</a:t>
            </a:r>
            <a:r>
              <a:rPr lang="sk-SK" dirty="0"/>
              <a:t> </a:t>
            </a:r>
            <a:r>
              <a:rPr lang="sk-SK" dirty="0" err="1"/>
              <a:t>adott</a:t>
            </a:r>
            <a:r>
              <a:rPr lang="sk-SK" dirty="0"/>
              <a:t> </a:t>
            </a:r>
            <a:r>
              <a:rPr lang="sk-SK" dirty="0" err="1"/>
              <a:t>négyzet</a:t>
            </a:r>
            <a:r>
              <a:rPr lang="sk-SK" dirty="0"/>
              <a:t> </a:t>
            </a:r>
            <a:r>
              <a:rPr lang="sk-SK" dirty="0" err="1"/>
              <a:t>szintjén</a:t>
            </a:r>
            <a:r>
              <a:rPr lang="sk-SK" dirty="0"/>
              <a:t>, </a:t>
            </a:r>
            <a:r>
              <a:rPr lang="sk-SK" dirty="0" err="1"/>
              <a:t>ahol</a:t>
            </a:r>
            <a:r>
              <a:rPr lang="sk-SK" dirty="0"/>
              <a:t> </a:t>
            </a:r>
            <a:r>
              <a:rPr lang="sk-SK" dirty="0" err="1"/>
              <a:t>ez</a:t>
            </a:r>
            <a:r>
              <a:rPr lang="sk-SK" dirty="0"/>
              <a:t> </a:t>
            </a:r>
            <a:r>
              <a:rPr lang="sk-SK" dirty="0" err="1"/>
              <a:t>megvalósult</a:t>
            </a:r>
            <a:r>
              <a:rPr lang="sk-SK" dirty="0"/>
              <a:t> 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9CC29205-C132-44B8-977B-CF201B49D7BA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40BA180A-9645-423A-B993-EC3B8113E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90" t="2232" r="1449" b="-2232"/>
          <a:stretch/>
        </p:blipFill>
        <p:spPr>
          <a:xfrm>
            <a:off x="321548" y="2344062"/>
            <a:ext cx="5672850" cy="4017727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E8684105-4F0A-41FF-9333-D8D08BB39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79" r="4566"/>
          <a:stretch/>
        </p:blipFill>
        <p:spPr>
          <a:xfrm>
            <a:off x="6057123" y="2668555"/>
            <a:ext cx="6134877" cy="384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99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981F1-3041-4DEF-8366-8EDA6287B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err="1">
                <a:solidFill>
                  <a:srgbClr val="FF0000"/>
                </a:solidFill>
              </a:rPr>
              <a:t>Gyakorlati</a:t>
            </a:r>
            <a:r>
              <a:rPr lang="sk-SK" sz="2800" dirty="0">
                <a:solidFill>
                  <a:srgbClr val="FF0000"/>
                </a:solidFill>
              </a:rPr>
              <a:t> </a:t>
            </a:r>
            <a:r>
              <a:rPr lang="sk-SK" sz="2800" dirty="0" err="1">
                <a:solidFill>
                  <a:srgbClr val="FF0000"/>
                </a:solidFill>
              </a:rPr>
              <a:t>esettanulmányok</a:t>
            </a:r>
            <a:r>
              <a:rPr lang="sk-SK" sz="2800" dirty="0">
                <a:solidFill>
                  <a:srgbClr val="FF0000"/>
                </a:solidFill>
              </a:rPr>
              <a:t> – a GSAA </a:t>
            </a:r>
            <a:r>
              <a:rPr lang="sk-SK" sz="2800" dirty="0" err="1">
                <a:solidFill>
                  <a:srgbClr val="FF0000"/>
                </a:solidFill>
              </a:rPr>
              <a:t>térinformatikai</a:t>
            </a:r>
            <a:r>
              <a:rPr lang="sk-SK" sz="2800" dirty="0">
                <a:solidFill>
                  <a:srgbClr val="FF0000"/>
                </a:solidFill>
              </a:rPr>
              <a:t> </a:t>
            </a:r>
            <a:r>
              <a:rPr lang="sk-SK" sz="2800" dirty="0" err="1">
                <a:solidFill>
                  <a:srgbClr val="FF0000"/>
                </a:solidFill>
              </a:rPr>
              <a:t>rendszer</a:t>
            </a:r>
            <a:r>
              <a:rPr lang="sk-SK" sz="2800" dirty="0">
                <a:solidFill>
                  <a:srgbClr val="FF0000"/>
                </a:solidFill>
              </a:rPr>
              <a:t> </a:t>
            </a:r>
            <a:r>
              <a:rPr lang="sk-SK" sz="2800" dirty="0" err="1">
                <a:solidFill>
                  <a:srgbClr val="FF0000"/>
                </a:solidFill>
              </a:rPr>
              <a:t>használatához</a:t>
            </a:r>
            <a:r>
              <a:rPr lang="sk-SK" sz="2800" dirty="0">
                <a:solidFill>
                  <a:srgbClr val="FF0000"/>
                </a:solidFill>
              </a:rPr>
              <a:t> - </a:t>
            </a:r>
            <a:r>
              <a:rPr lang="sk-SK" sz="2800" dirty="0" err="1">
                <a:solidFill>
                  <a:srgbClr val="FF0000"/>
                </a:solidFill>
              </a:rPr>
              <a:t>átfedések</a:t>
            </a:r>
            <a:r>
              <a:rPr lang="sk-SK" sz="2800" dirty="0">
                <a:solidFill>
                  <a:srgbClr val="FF0000"/>
                </a:solidFill>
              </a:rPr>
              <a:t> </a:t>
            </a:r>
            <a:r>
              <a:rPr lang="sk-SK" sz="2800" dirty="0" err="1">
                <a:solidFill>
                  <a:srgbClr val="FF0000"/>
                </a:solidFill>
              </a:rPr>
              <a:t>ellenőrzése</a:t>
            </a:r>
            <a:r>
              <a:rPr lang="sk-SK" sz="2800" dirty="0">
                <a:solidFill>
                  <a:srgbClr val="FF0000"/>
                </a:solidFill>
              </a:rPr>
              <a:t> </a:t>
            </a:r>
            <a:r>
              <a:rPr lang="sk-SK" sz="2800" dirty="0" err="1">
                <a:solidFill>
                  <a:srgbClr val="FF0000"/>
                </a:solidFill>
              </a:rPr>
              <a:t>és</a:t>
            </a:r>
            <a:r>
              <a:rPr lang="sk-SK" sz="2800" dirty="0">
                <a:solidFill>
                  <a:srgbClr val="FF0000"/>
                </a:solidFill>
              </a:rPr>
              <a:t> </a:t>
            </a:r>
            <a:r>
              <a:rPr lang="sk-SK" sz="2800" dirty="0" err="1">
                <a:solidFill>
                  <a:srgbClr val="FF0000"/>
                </a:solidFill>
              </a:rPr>
              <a:t>központi</a:t>
            </a:r>
            <a:r>
              <a:rPr lang="sk-SK" sz="2800" dirty="0">
                <a:solidFill>
                  <a:srgbClr val="FF0000"/>
                </a:solidFill>
              </a:rPr>
              <a:t> </a:t>
            </a:r>
            <a:r>
              <a:rPr lang="sk-SK" sz="2800" dirty="0" err="1">
                <a:solidFill>
                  <a:srgbClr val="FF0000"/>
                </a:solidFill>
              </a:rPr>
              <a:t>ellenőrzés</a:t>
            </a:r>
            <a:r>
              <a:rPr lang="sk-SK" sz="2800" dirty="0">
                <a:solidFill>
                  <a:srgbClr val="FF0000"/>
                </a:solidFill>
              </a:rPr>
              <a:t> </a:t>
            </a:r>
            <a:r>
              <a:rPr lang="sk-SK" sz="2800" dirty="0" err="1">
                <a:solidFill>
                  <a:srgbClr val="FF0000"/>
                </a:solidFill>
              </a:rPr>
              <a:t>jelzése</a:t>
            </a:r>
            <a:endParaRPr lang="sk-SK" sz="2800" dirty="0">
              <a:solidFill>
                <a:srgbClr val="FF0000"/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8C12AC-E1B4-445B-8D9C-54EB92B3C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7563" y="1352939"/>
            <a:ext cx="5997487" cy="1152135"/>
          </a:xfrm>
        </p:spPr>
        <p:txBody>
          <a:bodyPr anchor="t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hu-HU" sz="1800" dirty="0"/>
              <a:t>Amennyiben valamiféle ellenőrzés zajlik – ez augusztustól szokott indulni a DPZ esetében, szürkés határok jelzik ezt, csakis jelszavas belépés után, nem pedig sárga színű a rendes igénylési határvonal </a:t>
            </a:r>
            <a:r>
              <a:rPr lang="sk-SK" sz="1800" dirty="0" err="1"/>
              <a:t>látható</a:t>
            </a:r>
            <a:endParaRPr lang="sk-SK" sz="180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9C6A2FD-1111-4E36-97DD-ED615EE6990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82BD854-0BF6-4BED-BF06-B122013B6BD3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21548" y="1268963"/>
            <a:ext cx="5672852" cy="1236111"/>
          </a:xfrm>
        </p:spPr>
        <p:txBody>
          <a:bodyPr anchor="t">
            <a:normAutofit fontScale="77500" lnSpcReduction="20000"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hu-HU" dirty="0"/>
              <a:t>A rendszer többféle módon, de csakis jelszavas belépés után mutatja az átfedéseket – </a:t>
            </a:r>
            <a:r>
              <a:rPr lang="hu-HU" dirty="0" err="1"/>
              <a:t>prekryv</a:t>
            </a:r>
            <a:r>
              <a:rPr lang="hu-HU" dirty="0"/>
              <a:t>, ha a rendszergazda kontroll programja lefutott, piros színnel jelzi, másképpen önellenőrzéssel látható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89E568B2-8C01-4D9F-9285-6A545183CCE8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0D1F8119-9143-4CF4-B4DC-57DDB4B03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758" y="2495027"/>
            <a:ext cx="4095022" cy="382771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D9A2035B-02AF-4E0C-8956-494B8D697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399" y="2505074"/>
            <a:ext cx="5727847" cy="394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85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047209-A37E-49D0-828B-82992C4FB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>
                <a:solidFill>
                  <a:srgbClr val="FF0000"/>
                </a:solidFill>
              </a:rPr>
              <a:t>Gyakorlati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esettanulmányok</a:t>
            </a:r>
            <a:r>
              <a:rPr lang="sk-SK" dirty="0">
                <a:solidFill>
                  <a:srgbClr val="FF0000"/>
                </a:solidFill>
              </a:rPr>
              <a:t> – a GSAA </a:t>
            </a:r>
            <a:r>
              <a:rPr lang="sk-SK" dirty="0" err="1">
                <a:solidFill>
                  <a:srgbClr val="FF0000"/>
                </a:solidFill>
              </a:rPr>
              <a:t>térinformatikai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rendszer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és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az</a:t>
            </a:r>
            <a:r>
              <a:rPr lang="sk-SK" dirty="0">
                <a:solidFill>
                  <a:srgbClr val="FF0000"/>
                </a:solidFill>
              </a:rPr>
              <a:t> SKGEODESY portál </a:t>
            </a:r>
            <a:r>
              <a:rPr lang="sk-SK" dirty="0" err="1">
                <a:solidFill>
                  <a:srgbClr val="FF0000"/>
                </a:solidFill>
              </a:rPr>
              <a:t>kataszteri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parcella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tulajdonosi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párosítása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EF060F6-730A-454A-AFE2-80116F484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2199" y="1399592"/>
            <a:ext cx="6019801" cy="1240971"/>
          </a:xfrm>
        </p:spPr>
        <p:txBody>
          <a:bodyPr anchor="t">
            <a:normAutofit fontScale="77500" lnSpcReduction="20000"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hu-HU" dirty="0"/>
              <a:t>Az skgeodesy.sk piros kataszteri térképfunkcióban a kataszter nevének beírása után a lakat ikonra kattintva ezt kiválasztjuk és beírjuk a parcella számát - a rendszer megmutatja a parcella tulajdonosát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304FD4F-12CE-4EF3-BC94-064BDEA4D8A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A24E394-1707-427F-8437-0529DDA3E1B3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21548" y="1399592"/>
            <a:ext cx="5672852" cy="1105483"/>
          </a:xfrm>
        </p:spPr>
        <p:txBody>
          <a:bodyPr>
            <a:normAutofit fontScale="85000" lnSpcReduction="20000"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hu-HU" dirty="0"/>
              <a:t>A GSAA rendszer a bal alsó ikonsoron bekapcsolt kataszter funkcióval, a parcellára kattintva kimutatja az adott kataszter nevét és a parcella számát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96E8868-57D9-438B-B864-C65DB719FF85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32CE643E-C86C-459E-AB0B-C4D9776B3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67718"/>
            <a:ext cx="5484439" cy="4290282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FFA12227-F6B7-4BB1-BFC1-35D42C1C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996" y="2495027"/>
            <a:ext cx="4862805" cy="433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04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590635-C992-4F09-913C-B186AA280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>
                <a:solidFill>
                  <a:srgbClr val="FF0000"/>
                </a:solidFill>
              </a:rPr>
              <a:t>Gyakorlati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esettanulmányok</a:t>
            </a:r>
            <a:r>
              <a:rPr lang="sk-SK" dirty="0">
                <a:solidFill>
                  <a:srgbClr val="FF0000"/>
                </a:solidFill>
              </a:rPr>
              <a:t> – a </a:t>
            </a:r>
            <a:r>
              <a:rPr lang="sk-SK" dirty="0" err="1">
                <a:solidFill>
                  <a:srgbClr val="FF0000"/>
                </a:solidFill>
              </a:rPr>
              <a:t>podnemapy</a:t>
            </a:r>
            <a:r>
              <a:rPr lang="sk-SK" dirty="0">
                <a:solidFill>
                  <a:srgbClr val="FF0000"/>
                </a:solidFill>
              </a:rPr>
              <a:t> portál </a:t>
            </a:r>
            <a:r>
              <a:rPr lang="sk-SK" dirty="0" err="1">
                <a:solidFill>
                  <a:srgbClr val="FF0000"/>
                </a:solidFill>
              </a:rPr>
              <a:t>használatával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nyerhető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információk</a:t>
            </a:r>
            <a:r>
              <a:rPr lang="sk-SK" dirty="0">
                <a:solidFill>
                  <a:srgbClr val="0070C0"/>
                </a:solidFill>
              </a:rPr>
              <a:t/>
            </a:r>
            <a:br>
              <a:rPr lang="sk-SK" dirty="0">
                <a:solidFill>
                  <a:srgbClr val="0070C0"/>
                </a:solidFill>
              </a:rPr>
            </a:br>
            <a:endParaRPr lang="sk-SK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4EDFFFF-8ECA-4541-BCD0-5EF6F043C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690688"/>
            <a:ext cx="4534678" cy="44862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sk-SK" sz="2400" dirty="0"/>
              <a:t>A podnemapy.sk </a:t>
            </a:r>
            <a:r>
              <a:rPr lang="sk-SK" sz="2400" dirty="0" err="1"/>
              <a:t>portálon</a:t>
            </a:r>
            <a:r>
              <a:rPr lang="sk-SK" sz="2400" dirty="0"/>
              <a:t> </a:t>
            </a:r>
            <a:r>
              <a:rPr lang="sk-SK" sz="2400" dirty="0" err="1"/>
              <a:t>keresztül</a:t>
            </a:r>
            <a:r>
              <a:rPr lang="sk-SK" sz="2400" dirty="0"/>
              <a:t> a </a:t>
            </a:r>
            <a:r>
              <a:rPr lang="sk-SK" sz="2400" dirty="0" err="1"/>
              <a:t>gyakorló</a:t>
            </a:r>
            <a:r>
              <a:rPr lang="sk-SK" sz="2400" dirty="0"/>
              <a:t> </a:t>
            </a:r>
            <a:r>
              <a:rPr lang="sk-SK" sz="2400" dirty="0" err="1"/>
              <a:t>gazdák</a:t>
            </a:r>
            <a:r>
              <a:rPr lang="sk-SK" sz="2400" dirty="0"/>
              <a:t> </a:t>
            </a:r>
            <a:r>
              <a:rPr lang="sk-SK" sz="2400" dirty="0" err="1"/>
              <a:t>rendkívül</a:t>
            </a:r>
            <a:r>
              <a:rPr lang="sk-SK" sz="2400" dirty="0"/>
              <a:t> </a:t>
            </a:r>
            <a:r>
              <a:rPr lang="sk-SK" sz="2400" dirty="0" err="1"/>
              <a:t>hasznos</a:t>
            </a:r>
            <a:r>
              <a:rPr lang="sk-SK" sz="2400" dirty="0"/>
              <a:t> </a:t>
            </a:r>
            <a:r>
              <a:rPr lang="sk-SK" sz="2400" dirty="0" err="1"/>
              <a:t>információkat</a:t>
            </a:r>
            <a:r>
              <a:rPr lang="sk-SK" sz="2400" dirty="0"/>
              <a:t> </a:t>
            </a:r>
            <a:r>
              <a:rPr lang="sk-SK" sz="2400" dirty="0" err="1"/>
              <a:t>szerezhetnek</a:t>
            </a:r>
            <a:r>
              <a:rPr lang="sk-SK" sz="2400" dirty="0"/>
              <a:t> </a:t>
            </a:r>
            <a:r>
              <a:rPr lang="sk-SK" sz="2400" dirty="0" err="1"/>
              <a:t>meg</a:t>
            </a:r>
            <a:r>
              <a:rPr lang="sk-SK" sz="2400" dirty="0"/>
              <a:t>, </a:t>
            </a:r>
            <a:r>
              <a:rPr lang="sk-SK" sz="2400" dirty="0" err="1"/>
              <a:t>az</a:t>
            </a:r>
            <a:r>
              <a:rPr lang="sk-SK" sz="2400" dirty="0"/>
              <a:t> </a:t>
            </a:r>
            <a:r>
              <a:rPr lang="sk-SK" sz="2400" dirty="0" err="1"/>
              <a:t>itt</a:t>
            </a:r>
            <a:r>
              <a:rPr lang="sk-SK" sz="2400" dirty="0"/>
              <a:t> </a:t>
            </a:r>
            <a:r>
              <a:rPr lang="sk-SK" sz="2400" dirty="0" err="1"/>
              <a:t>látható</a:t>
            </a:r>
            <a:r>
              <a:rPr lang="sk-SK" sz="2400" dirty="0"/>
              <a:t> </a:t>
            </a:r>
            <a:r>
              <a:rPr lang="sk-SK" sz="2400" dirty="0" err="1"/>
              <a:t>térkép</a:t>
            </a:r>
            <a:r>
              <a:rPr lang="sk-SK" sz="2400" dirty="0"/>
              <a:t> </a:t>
            </a:r>
            <a:r>
              <a:rPr lang="sk-SK" sz="2400" dirty="0" err="1"/>
              <a:t>Szlovákia</a:t>
            </a:r>
            <a:r>
              <a:rPr lang="sk-SK" sz="2400" dirty="0"/>
              <a:t> </a:t>
            </a:r>
            <a:r>
              <a:rPr lang="sk-SK" sz="2400" dirty="0" err="1"/>
              <a:t>talajainak</a:t>
            </a:r>
            <a:r>
              <a:rPr lang="sk-SK" sz="2400" dirty="0"/>
              <a:t> </a:t>
            </a:r>
            <a:r>
              <a:rPr lang="sk-SK" sz="2400" dirty="0" err="1"/>
              <a:t>termelési</a:t>
            </a:r>
            <a:r>
              <a:rPr lang="sk-SK" sz="2400" dirty="0"/>
              <a:t> </a:t>
            </a:r>
            <a:r>
              <a:rPr lang="sk-SK" sz="2400" dirty="0" err="1"/>
              <a:t>potenciálját</a:t>
            </a:r>
            <a:r>
              <a:rPr lang="sk-SK" sz="2400" dirty="0"/>
              <a:t> </a:t>
            </a:r>
            <a:r>
              <a:rPr lang="sk-SK" sz="2400" dirty="0" err="1"/>
              <a:t>mutatja</a:t>
            </a:r>
            <a:r>
              <a:rPr lang="sk-SK" sz="2400" dirty="0"/>
              <a:t> </a:t>
            </a:r>
            <a:r>
              <a:rPr lang="sk-SK" sz="2400" dirty="0" err="1"/>
              <a:t>járási</a:t>
            </a:r>
            <a:r>
              <a:rPr lang="sk-SK" sz="2400" dirty="0"/>
              <a:t> </a:t>
            </a:r>
            <a:r>
              <a:rPr lang="sk-SK" sz="2400" dirty="0" err="1"/>
              <a:t>bontásban</a:t>
            </a:r>
            <a:r>
              <a:rPr lang="sk-SK" sz="2400" dirty="0"/>
              <a:t> a </a:t>
            </a:r>
            <a:r>
              <a:rPr lang="sk-SK" sz="2400" dirty="0" err="1"/>
              <a:t>legtermékenyebb</a:t>
            </a:r>
            <a:r>
              <a:rPr lang="sk-SK" sz="2400" dirty="0"/>
              <a:t> – 1- </a:t>
            </a:r>
            <a:r>
              <a:rPr lang="sk-SK" sz="2400" dirty="0" err="1"/>
              <a:t>barnától</a:t>
            </a:r>
            <a:r>
              <a:rPr lang="sk-SK" sz="2400" dirty="0"/>
              <a:t> a </a:t>
            </a:r>
            <a:r>
              <a:rPr lang="sk-SK" sz="2400" dirty="0" err="1"/>
              <a:t>legrosszabb</a:t>
            </a:r>
            <a:r>
              <a:rPr lang="sk-SK" sz="2400" dirty="0"/>
              <a:t> - 10 - </a:t>
            </a:r>
            <a:r>
              <a:rPr lang="sk-SK" sz="2400" dirty="0" err="1"/>
              <a:t>lila</a:t>
            </a:r>
            <a:r>
              <a:rPr lang="sk-SK" sz="2400" dirty="0"/>
              <a:t> </a:t>
            </a:r>
            <a:r>
              <a:rPr lang="sk-SK" sz="2400" dirty="0" err="1"/>
              <a:t>területekig</a:t>
            </a:r>
            <a:endParaRPr lang="sk-SK" sz="2400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815D4D12-0FB0-45E0-B05F-BEA58284430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3A13BB5-614C-4763-A112-41D4680C9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5" t="4218" r="16505" b="5324"/>
          <a:stretch/>
        </p:blipFill>
        <p:spPr>
          <a:xfrm>
            <a:off x="4368642" y="1097297"/>
            <a:ext cx="7501811" cy="55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60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DD45CA-0435-45E6-B909-43E067853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0000"/>
                </a:solidFill>
              </a:rPr>
              <a:t>Bevezetés, szakmai kiegészítés indokoltsága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518340-CDF4-448E-8F85-8F7AA3D66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sz="2600" dirty="0">
                <a:solidFill>
                  <a:srgbClr val="00B050"/>
                </a:solidFill>
              </a:rPr>
              <a:t>A digitalizáció és a térinformatikai rendszerek a mezőgazdaságban robbanás-szerűen fejlődnek, versenyképességet és egyszerűbb – praktikus, sokszor más egyéb módon beszerezhetetlen információk beszerzését is lehetővé teszik. </a:t>
            </a:r>
          </a:p>
          <a:p>
            <a:r>
              <a:rPr lang="hu-HU" sz="2600" dirty="0">
                <a:solidFill>
                  <a:srgbClr val="00B050"/>
                </a:solidFill>
              </a:rPr>
              <a:t>Az államigazgatás digitalizációja – ehhez kapcsolódóan a mezőgazdasági dotációk leadásához kapcsolódó kérelmek 2016-tól megkezdett fokozatos – először önkéntes, utána 2017-től a térképek, ill. 2018-tól a dotációs térképeken túl ma már a területek és a növények listája immár Szlovákiában is </a:t>
            </a:r>
            <a:r>
              <a:rPr lang="hu-HU" sz="2600" dirty="0" smtClean="0">
                <a:solidFill>
                  <a:srgbClr val="00B050"/>
                </a:solidFill>
              </a:rPr>
              <a:t>kötelezően </a:t>
            </a:r>
            <a:r>
              <a:rPr lang="hu-HU" sz="2600" dirty="0">
                <a:solidFill>
                  <a:srgbClr val="00B050"/>
                </a:solidFill>
              </a:rPr>
              <a:t>a térinformatikai rendszeren, a GSAA-n keresztül leadható </a:t>
            </a:r>
            <a:r>
              <a:rPr lang="en-GB" sz="2600" dirty="0" smtClean="0">
                <a:solidFill>
                  <a:srgbClr val="00B050"/>
                </a:solidFill>
              </a:rPr>
              <a:t>.A</a:t>
            </a:r>
            <a:r>
              <a:rPr lang="hu-HU" sz="2600" dirty="0" smtClean="0">
                <a:solidFill>
                  <a:srgbClr val="00B050"/>
                </a:solidFill>
              </a:rPr>
              <a:t> HRIS </a:t>
            </a:r>
            <a:r>
              <a:rPr lang="hu-HU" sz="2600" dirty="0">
                <a:solidFill>
                  <a:srgbClr val="00B050"/>
                </a:solidFill>
              </a:rPr>
              <a:t>rendszeren keresztül lehetséges csak korlátozott engedélyt kérni trágyázásra a nitrátérzékeny területeken a tilalmi időszak legelején vagy legvégén, amennyiben az időjárási körülmények megfelelőek erre . </a:t>
            </a:r>
          </a:p>
          <a:p>
            <a:r>
              <a:rPr lang="hu-HU" sz="2600" dirty="0">
                <a:solidFill>
                  <a:srgbClr val="00B050"/>
                </a:solidFill>
              </a:rPr>
              <a:t>2023-tól további digitális funkciók és kötelezettségek megjelenésével kell számolniuk a Szlovákiában gazdálkodóknak.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58579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EAAF78-F568-49ED-827C-3167D87E0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rgbClr val="FF0000"/>
                </a:solidFill>
              </a:rPr>
              <a:t>Gyakorlati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esettanulmányok</a:t>
            </a:r>
            <a:r>
              <a:rPr lang="sk-SK" dirty="0">
                <a:solidFill>
                  <a:srgbClr val="FF0000"/>
                </a:solidFill>
              </a:rPr>
              <a:t> – a </a:t>
            </a:r>
            <a:r>
              <a:rPr lang="sk-SK" dirty="0" err="1">
                <a:solidFill>
                  <a:srgbClr val="FF0000"/>
                </a:solidFill>
              </a:rPr>
              <a:t>podnemapy</a:t>
            </a:r>
            <a:r>
              <a:rPr lang="sk-SK" dirty="0">
                <a:solidFill>
                  <a:srgbClr val="FF0000"/>
                </a:solidFill>
              </a:rPr>
              <a:t> portál </a:t>
            </a:r>
            <a:r>
              <a:rPr lang="sk-SK" dirty="0" err="1">
                <a:solidFill>
                  <a:srgbClr val="FF0000"/>
                </a:solidFill>
              </a:rPr>
              <a:t>használatával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nyerhető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információk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0222DA1-F182-4DF9-87F5-B3F670EFC8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k-SK" dirty="0"/>
              <a:t>2. </a:t>
            </a:r>
            <a:r>
              <a:rPr lang="sk-SK" dirty="0" err="1"/>
              <a:t>Térkép</a:t>
            </a:r>
            <a:r>
              <a:rPr lang="sk-SK" dirty="0"/>
              <a:t> a </a:t>
            </a:r>
            <a:r>
              <a:rPr lang="sk-SK" dirty="0" err="1"/>
              <a:t>humuszhorizont</a:t>
            </a:r>
            <a:r>
              <a:rPr lang="sk-SK" dirty="0"/>
              <a:t> </a:t>
            </a:r>
            <a:r>
              <a:rPr lang="sk-SK" dirty="0" err="1"/>
              <a:t>vastagságát</a:t>
            </a:r>
            <a:r>
              <a:rPr lang="sk-SK" dirty="0"/>
              <a:t> </a:t>
            </a:r>
            <a:r>
              <a:rPr lang="sk-SK" dirty="0" err="1"/>
              <a:t>mutatja</a:t>
            </a:r>
            <a:endParaRPr lang="sk-SK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467093E9-FBB1-4CA7-B1E5-CD21CDFF0F0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9D052D2A-8E37-47B8-A02A-E1A2F069C96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k-SK" dirty="0"/>
              <a:t>1. </a:t>
            </a:r>
            <a:r>
              <a:rPr lang="sk-SK" dirty="0" err="1"/>
              <a:t>Térkép</a:t>
            </a:r>
            <a:r>
              <a:rPr lang="sk-SK" dirty="0"/>
              <a:t> a </a:t>
            </a:r>
            <a:r>
              <a:rPr lang="sk-SK" dirty="0" err="1"/>
              <a:t>mezőgazdasági</a:t>
            </a:r>
            <a:r>
              <a:rPr lang="sk-SK" dirty="0"/>
              <a:t> </a:t>
            </a:r>
            <a:r>
              <a:rPr lang="sk-SK" dirty="0" err="1"/>
              <a:t>talaj</a:t>
            </a:r>
            <a:r>
              <a:rPr lang="sk-SK" dirty="0"/>
              <a:t> </a:t>
            </a:r>
            <a:r>
              <a:rPr lang="sk-SK" dirty="0" err="1"/>
              <a:t>minőségét</a:t>
            </a:r>
            <a:r>
              <a:rPr lang="sk-SK" dirty="0"/>
              <a:t> </a:t>
            </a:r>
            <a:r>
              <a:rPr lang="sk-SK" dirty="0" err="1"/>
              <a:t>mutatja</a:t>
            </a:r>
            <a:endParaRPr lang="sk-SK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6591233F-86A4-467D-979E-1C5325D06F44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3DB202C5-D905-462F-BAC8-1BDCC1951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2" b="8651"/>
          <a:stretch/>
        </p:blipFill>
        <p:spPr>
          <a:xfrm>
            <a:off x="-11281" y="2495028"/>
            <a:ext cx="6330658" cy="3616524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FA6BEDC2-4E5C-4EF0-9B4E-761CB45EAB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b="13266"/>
          <a:stretch/>
        </p:blipFill>
        <p:spPr>
          <a:xfrm>
            <a:off x="6254729" y="2495026"/>
            <a:ext cx="5937271" cy="39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24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B395B70-7389-4FA9-AFF8-E2BC1715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err="1">
                <a:solidFill>
                  <a:srgbClr val="FF0000"/>
                </a:solidFill>
              </a:rPr>
              <a:t>Gyakorlati</a:t>
            </a:r>
            <a:r>
              <a:rPr lang="sk-SK" sz="2800" dirty="0">
                <a:solidFill>
                  <a:srgbClr val="FF0000"/>
                </a:solidFill>
              </a:rPr>
              <a:t> </a:t>
            </a:r>
            <a:r>
              <a:rPr lang="sk-SK" sz="2800" dirty="0" err="1">
                <a:solidFill>
                  <a:srgbClr val="FF0000"/>
                </a:solidFill>
              </a:rPr>
              <a:t>esettanulmányok</a:t>
            </a:r>
            <a:r>
              <a:rPr lang="sk-SK" sz="2800" dirty="0">
                <a:solidFill>
                  <a:srgbClr val="FF0000"/>
                </a:solidFill>
              </a:rPr>
              <a:t> – a </a:t>
            </a:r>
            <a:r>
              <a:rPr lang="sk-SK" sz="2800" dirty="0" err="1">
                <a:solidFill>
                  <a:srgbClr val="FF0000"/>
                </a:solidFill>
              </a:rPr>
              <a:t>podnemapy</a:t>
            </a:r>
            <a:r>
              <a:rPr lang="sk-SK" sz="2800" dirty="0">
                <a:solidFill>
                  <a:srgbClr val="FF0000"/>
                </a:solidFill>
              </a:rPr>
              <a:t> portál </a:t>
            </a:r>
            <a:r>
              <a:rPr lang="sk-SK" sz="2800" dirty="0" err="1">
                <a:solidFill>
                  <a:srgbClr val="FF0000"/>
                </a:solidFill>
              </a:rPr>
              <a:t>használatával</a:t>
            </a:r>
            <a:r>
              <a:rPr lang="sk-SK" sz="2800" dirty="0">
                <a:solidFill>
                  <a:srgbClr val="FF0000"/>
                </a:solidFill>
              </a:rPr>
              <a:t> </a:t>
            </a:r>
            <a:r>
              <a:rPr lang="sk-SK" sz="2800" dirty="0" err="1">
                <a:solidFill>
                  <a:srgbClr val="FF0000"/>
                </a:solidFill>
              </a:rPr>
              <a:t>nyerhető</a:t>
            </a:r>
            <a:r>
              <a:rPr lang="sk-SK" sz="2800" dirty="0">
                <a:solidFill>
                  <a:srgbClr val="FF0000"/>
                </a:solidFill>
              </a:rPr>
              <a:t> </a:t>
            </a:r>
            <a:r>
              <a:rPr lang="sk-SK" sz="2800" dirty="0" err="1">
                <a:solidFill>
                  <a:srgbClr val="FF0000"/>
                </a:solidFill>
              </a:rPr>
              <a:t>információk</a:t>
            </a:r>
            <a:endParaRPr lang="sk-SK" sz="2800" dirty="0">
              <a:solidFill>
                <a:srgbClr val="FF0000"/>
              </a:solidFill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901BE4C-D451-4248-BF26-89DF0D7D5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2200" y="1614196"/>
            <a:ext cx="5672850" cy="880831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4. </a:t>
            </a:r>
            <a:r>
              <a:rPr lang="hu-HU" dirty="0"/>
              <a:t>Térkép az adott terület termékenységi potenciálját mutatja meg, pontértékben meghatározva, a maximális 100-tól lefelé. 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D3B0B27-0A6F-4F4F-807D-FD026377471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4A7BB431-6421-4158-BF6C-3761367002AD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21548" y="1408923"/>
            <a:ext cx="5672852" cy="1091682"/>
          </a:xfrm>
        </p:spPr>
        <p:txBody>
          <a:bodyPr anchor="t">
            <a:normAutofit fontScale="70000" lnSpcReduction="20000"/>
          </a:bodyPr>
          <a:lstStyle/>
          <a:p>
            <a:r>
              <a:rPr lang="sk-SK" dirty="0"/>
              <a:t>3. </a:t>
            </a:r>
            <a:r>
              <a:rPr lang="hu-HU" sz="2600" dirty="0"/>
              <a:t>Térkép a termékenységi kategória típusát mutatja, itt látható hogy a térképes funkciókban többes funkciót tud ábrázolni a rendszer, itt konkrétan a termőföld minőségével kombinált képet mutat.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AE044110-7E75-4A84-AEF7-FFAAD2B1F4FB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280BBA2C-086A-4608-B02A-2FD1D0E40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5"/>
          <a:stretch/>
        </p:blipFill>
        <p:spPr>
          <a:xfrm>
            <a:off x="0" y="2515123"/>
            <a:ext cx="6130212" cy="3415632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4B215783-6C41-4252-A78B-DA276423CB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21"/>
          <a:stretch/>
        </p:blipFill>
        <p:spPr>
          <a:xfrm>
            <a:off x="6096000" y="2495027"/>
            <a:ext cx="6631990" cy="364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38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34E273C-6BCC-4CFA-9B17-F31EA42F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 err="1">
                <a:solidFill>
                  <a:srgbClr val="FF0000"/>
                </a:solidFill>
              </a:rPr>
              <a:t>Gyakorlati</a:t>
            </a:r>
            <a:r>
              <a:rPr lang="sk-SK" sz="2400" dirty="0">
                <a:solidFill>
                  <a:srgbClr val="FF0000"/>
                </a:solidFill>
              </a:rPr>
              <a:t> </a:t>
            </a:r>
            <a:r>
              <a:rPr lang="sk-SK" sz="2400" dirty="0" err="1">
                <a:solidFill>
                  <a:srgbClr val="FF0000"/>
                </a:solidFill>
              </a:rPr>
              <a:t>esettanulmányok</a:t>
            </a:r>
            <a:r>
              <a:rPr lang="sk-SK" sz="2400" dirty="0">
                <a:solidFill>
                  <a:srgbClr val="FF0000"/>
                </a:solidFill>
              </a:rPr>
              <a:t> – a </a:t>
            </a:r>
            <a:r>
              <a:rPr lang="sk-SK" sz="2400" dirty="0" err="1">
                <a:solidFill>
                  <a:srgbClr val="FF0000"/>
                </a:solidFill>
              </a:rPr>
              <a:t>podnemapy</a:t>
            </a:r>
            <a:r>
              <a:rPr lang="sk-SK" sz="2400" dirty="0">
                <a:solidFill>
                  <a:srgbClr val="FF0000"/>
                </a:solidFill>
              </a:rPr>
              <a:t> portál </a:t>
            </a:r>
            <a:r>
              <a:rPr lang="sk-SK" sz="2400" dirty="0" err="1">
                <a:solidFill>
                  <a:srgbClr val="FF0000"/>
                </a:solidFill>
              </a:rPr>
              <a:t>használatával</a:t>
            </a:r>
            <a:r>
              <a:rPr lang="sk-SK" sz="2400" dirty="0">
                <a:solidFill>
                  <a:srgbClr val="FF0000"/>
                </a:solidFill>
              </a:rPr>
              <a:t> </a:t>
            </a:r>
            <a:r>
              <a:rPr lang="sk-SK" sz="2400" dirty="0" err="1">
                <a:solidFill>
                  <a:srgbClr val="FF0000"/>
                </a:solidFill>
              </a:rPr>
              <a:t>nyerhető</a:t>
            </a:r>
            <a:r>
              <a:rPr lang="sk-SK" sz="2400" dirty="0">
                <a:solidFill>
                  <a:srgbClr val="FF0000"/>
                </a:solidFill>
              </a:rPr>
              <a:t> </a:t>
            </a:r>
            <a:r>
              <a:rPr lang="sk-SK" sz="2400" dirty="0" err="1">
                <a:solidFill>
                  <a:srgbClr val="FF0000"/>
                </a:solidFill>
              </a:rPr>
              <a:t>információk</a:t>
            </a:r>
            <a:endParaRPr lang="sk-SK" sz="2400" dirty="0">
              <a:solidFill>
                <a:srgbClr val="FF0000"/>
              </a:solidFill>
            </a:endParaRP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F50FECE4-595F-48A8-8F37-D6DE87C206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k-SK" dirty="0"/>
              <a:t>6. </a:t>
            </a:r>
            <a:r>
              <a:rPr lang="sk-SK" dirty="0" err="1"/>
              <a:t>Térkép</a:t>
            </a:r>
            <a:r>
              <a:rPr lang="sk-SK" dirty="0"/>
              <a:t> a </a:t>
            </a:r>
            <a:r>
              <a:rPr lang="sk-SK" dirty="0" err="1"/>
              <a:t>potenciális</a:t>
            </a:r>
            <a:r>
              <a:rPr lang="sk-SK" dirty="0"/>
              <a:t> </a:t>
            </a:r>
            <a:r>
              <a:rPr lang="sk-SK" dirty="0" err="1"/>
              <a:t>vízerózió</a:t>
            </a:r>
            <a:r>
              <a:rPr lang="sk-SK" dirty="0"/>
              <a:t> </a:t>
            </a:r>
            <a:r>
              <a:rPr lang="sk-SK" dirty="0" err="1"/>
              <a:t>mértékét</a:t>
            </a:r>
            <a:r>
              <a:rPr lang="sk-SK" dirty="0"/>
              <a:t> </a:t>
            </a:r>
            <a:r>
              <a:rPr lang="sk-SK" dirty="0" err="1"/>
              <a:t>mutaja</a:t>
            </a:r>
            <a:r>
              <a:rPr lang="sk-SK" dirty="0"/>
              <a:t> </a:t>
            </a:r>
            <a:r>
              <a:rPr lang="sk-SK" dirty="0" err="1"/>
              <a:t>meg</a:t>
            </a:r>
            <a:r>
              <a:rPr lang="sk-SK" dirty="0"/>
              <a:t>.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353DA528-AAE1-4827-B1AD-1B226C1A1EB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15" name="Zástupný text 14">
            <a:extLst>
              <a:ext uri="{FF2B5EF4-FFF2-40B4-BE49-F238E27FC236}">
                <a16:creationId xmlns:a16="http://schemas.microsoft.com/office/drawing/2014/main" id="{748E286E-6E7A-4CDD-B85A-F5C0A73F4DFA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74645" y="1179512"/>
            <a:ext cx="6021355" cy="1325563"/>
          </a:xfrm>
        </p:spPr>
        <p:txBody>
          <a:bodyPr>
            <a:normAutofit fontScale="70000" lnSpcReduction="20000"/>
          </a:bodyPr>
          <a:lstStyle/>
          <a:p>
            <a:r>
              <a:rPr lang="sk-SK" dirty="0"/>
              <a:t>5. </a:t>
            </a:r>
            <a:r>
              <a:rPr lang="hu-HU" dirty="0"/>
              <a:t>Térkép a termőföld értékét mutatja korona/m2 árban, ami jelenleg csak viszonyítási érték, melyet a kataszteri rendezés során vesznek figyelembe, ez ma reálisan jó minőségű csernozjom talajok esetében 3x magasabb, 10 000 euró feletti is lehet, illetve befolyásolja az invesztíciók lehetősége.</a:t>
            </a:r>
          </a:p>
        </p:txBody>
      </p:sp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7984219A-DED3-40F0-8D3E-129DDC01DF31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5BBA9A7A-D946-4118-AEA1-950A37FC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78" t="416" r="-164" b="1845"/>
          <a:stretch/>
        </p:blipFill>
        <p:spPr>
          <a:xfrm>
            <a:off x="74645" y="2495027"/>
            <a:ext cx="7343192" cy="3867279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2AF3C502-7606-45BD-871A-C5F2D55738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64"/>
          <a:stretch/>
        </p:blipFill>
        <p:spPr>
          <a:xfrm>
            <a:off x="5994047" y="4181131"/>
            <a:ext cx="6197953" cy="320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39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4472CA1-67DA-4291-B5B6-367A53902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rgbClr val="FF0000"/>
                </a:solidFill>
              </a:rPr>
              <a:t>Gyakorlati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esettanulmányok</a:t>
            </a:r>
            <a:r>
              <a:rPr lang="sk-SK" dirty="0">
                <a:solidFill>
                  <a:srgbClr val="FF0000"/>
                </a:solidFill>
              </a:rPr>
              <a:t> – a </a:t>
            </a:r>
            <a:r>
              <a:rPr lang="sk-SK" dirty="0" err="1">
                <a:solidFill>
                  <a:srgbClr val="FF0000"/>
                </a:solidFill>
              </a:rPr>
              <a:t>podnemapy</a:t>
            </a:r>
            <a:r>
              <a:rPr lang="sk-SK" dirty="0">
                <a:solidFill>
                  <a:srgbClr val="FF0000"/>
                </a:solidFill>
              </a:rPr>
              <a:t> portál </a:t>
            </a:r>
            <a:r>
              <a:rPr lang="sk-SK" dirty="0" err="1">
                <a:solidFill>
                  <a:srgbClr val="FF0000"/>
                </a:solidFill>
              </a:rPr>
              <a:t>használatával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nyerhető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információk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583B880-6A86-45B8-BD07-380B9D4A9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2200" y="1394766"/>
            <a:ext cx="5672850" cy="1100261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A 8. térkép a talajok egyöntetűségét mutatja, ami a magyarlakta vidékek folyóvölgyi területein jelentősen egyenetlen, mivel itt  1 hektáron akár 3-4 féle talajtípus is előfordulhat.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1755A81-4C39-42EB-AA79-394EEB7E64A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06915BFC-D792-441B-999A-716A23CBEB74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21548" y="1576873"/>
            <a:ext cx="5672852" cy="1159590"/>
          </a:xfrm>
        </p:spPr>
        <p:txBody>
          <a:bodyPr anchor="t">
            <a:normAutofit fontScale="85000" lnSpcReduction="20000"/>
          </a:bodyPr>
          <a:lstStyle/>
          <a:p>
            <a:r>
              <a:rPr lang="hu-HU" dirty="0"/>
              <a:t>A 7. térkép a potenciális szélerózió mértékét mutatja meg, ami a csallóközi és a </a:t>
            </a:r>
            <a:r>
              <a:rPr lang="hu-HU" dirty="0" err="1"/>
              <a:t>mátyusföldi</a:t>
            </a:r>
            <a:r>
              <a:rPr lang="hu-HU" dirty="0"/>
              <a:t> homoktalajok esetében akár igen jelentős mértékű is lehet.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2F18DCDA-97C3-47EE-85A1-C29D26ABABC8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334C306F-57BA-4795-AF7F-43CB4F7A1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32" t="294" r="-104" b="10755"/>
          <a:stretch/>
        </p:blipFill>
        <p:spPr>
          <a:xfrm>
            <a:off x="0" y="2736463"/>
            <a:ext cx="7109926" cy="3241907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3DE7BE8B-7038-4D36-96E9-935E20F1C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24" t="-1633" b="-1"/>
          <a:stretch/>
        </p:blipFill>
        <p:spPr>
          <a:xfrm>
            <a:off x="6320652" y="4347369"/>
            <a:ext cx="5549800" cy="29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98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E5F41C0-A406-47FA-B45F-566EB83A4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rgbClr val="FF0000"/>
                </a:solidFill>
              </a:rPr>
              <a:t>Gyakorlati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esettanulmányok</a:t>
            </a:r>
            <a:r>
              <a:rPr lang="sk-SK" dirty="0">
                <a:solidFill>
                  <a:srgbClr val="FF0000"/>
                </a:solidFill>
              </a:rPr>
              <a:t> – a </a:t>
            </a:r>
            <a:r>
              <a:rPr lang="sk-SK" dirty="0" err="1">
                <a:solidFill>
                  <a:srgbClr val="FF0000"/>
                </a:solidFill>
              </a:rPr>
              <a:t>podnemapy</a:t>
            </a:r>
            <a:r>
              <a:rPr lang="sk-SK" dirty="0">
                <a:solidFill>
                  <a:srgbClr val="FF0000"/>
                </a:solidFill>
              </a:rPr>
              <a:t> portál </a:t>
            </a:r>
            <a:r>
              <a:rPr lang="sk-SK" dirty="0" err="1">
                <a:solidFill>
                  <a:srgbClr val="FF0000"/>
                </a:solidFill>
              </a:rPr>
              <a:t>használatával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nyerhető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információk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417472E-0549-43B7-86D4-014BB86F1E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F5FE4A6-4C02-40C4-9352-D9A407D5CDF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455158" y="4982547"/>
            <a:ext cx="4389891" cy="1207115"/>
          </a:xfrm>
        </p:spPr>
        <p:txBody>
          <a:bodyPr>
            <a:normAutofit fontScale="85000" lnSpcReduction="10000"/>
          </a:bodyPr>
          <a:lstStyle/>
          <a:p>
            <a:pPr marL="114300" indent="0">
              <a:buNone/>
            </a:pPr>
            <a:r>
              <a:rPr lang="hu-HU" sz="2200" b="1" dirty="0"/>
              <a:t>A 10. térkép a szerves eredetű szennyeződések transzportját mutatja, így pl. akár hígtrágyák kijuttatáskori szennyezőképességét is előre jelezheti.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842B01AC-24CC-44EB-9C6A-233983B266C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0" y="1464906"/>
            <a:ext cx="5749051" cy="1040169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9. </a:t>
            </a:r>
            <a:r>
              <a:rPr lang="hu-HU" dirty="0"/>
              <a:t>Térkép az esetleges szerves eredetű szennyeződések lekötési képességét mutatja meg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69614ED0-2020-49C0-938A-53A72C369CF6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DA20B9B9-CFCB-4BD3-A8DF-4370FB3E8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59" b="13601"/>
          <a:stretch/>
        </p:blipFill>
        <p:spPr>
          <a:xfrm>
            <a:off x="0" y="2495027"/>
            <a:ext cx="7376405" cy="3827849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C713721A-8276-40F1-BB7C-A9D7E3651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199" y="1690688"/>
            <a:ext cx="6095999" cy="314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42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91381BC9-6C6C-400B-9E92-83B02D6FD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rgbClr val="FF0000"/>
                </a:solidFill>
              </a:rPr>
              <a:t>Gyakorlati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esettanulmányok</a:t>
            </a:r>
            <a:r>
              <a:rPr lang="sk-SK" dirty="0">
                <a:solidFill>
                  <a:srgbClr val="FF0000"/>
                </a:solidFill>
              </a:rPr>
              <a:t> – a </a:t>
            </a:r>
            <a:r>
              <a:rPr lang="sk-SK" dirty="0" err="1">
                <a:solidFill>
                  <a:srgbClr val="FF0000"/>
                </a:solidFill>
              </a:rPr>
              <a:t>podnemapy</a:t>
            </a:r>
            <a:r>
              <a:rPr lang="sk-SK" dirty="0">
                <a:solidFill>
                  <a:srgbClr val="FF0000"/>
                </a:solidFill>
              </a:rPr>
              <a:t> portál </a:t>
            </a:r>
            <a:r>
              <a:rPr lang="sk-SK" dirty="0" err="1">
                <a:solidFill>
                  <a:srgbClr val="FF0000"/>
                </a:solidFill>
              </a:rPr>
              <a:t>használatával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nyerhető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információk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ADA8CA17-C491-476C-B902-C92F1E8DA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4549033" cy="4351338"/>
          </a:xfrm>
        </p:spPr>
        <p:txBody>
          <a:bodyPr>
            <a:normAutofit/>
          </a:bodyPr>
          <a:lstStyle/>
          <a:p>
            <a:r>
              <a:rPr lang="hu-HU" sz="2400" dirty="0"/>
              <a:t>A podnemapy honlapon részletes térkép található a lehetséges kukorica termőterületek alkalmasságáról és terméspotenciáljáról valamint még a repce esetében is ilyen információt szintén megmutat a honlap.</a:t>
            </a:r>
          </a:p>
        </p:txBody>
      </p:sp>
      <p:sp>
        <p:nvSpPr>
          <p:cNvPr id="15" name="Zástupný text 14">
            <a:extLst>
              <a:ext uri="{FF2B5EF4-FFF2-40B4-BE49-F238E27FC236}">
                <a16:creationId xmlns:a16="http://schemas.microsoft.com/office/drawing/2014/main" id="{D5E982A4-D952-437C-A75F-EF54BB32C41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7" name="Obrázok 16">
            <a:extLst>
              <a:ext uri="{FF2B5EF4-FFF2-40B4-BE49-F238E27FC236}">
                <a16:creationId xmlns:a16="http://schemas.microsoft.com/office/drawing/2014/main" id="{FC04C521-CF56-4D9B-AE0B-610134680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905" y="1493431"/>
            <a:ext cx="7492095" cy="536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95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A725CE-54A2-46CE-8B35-269FD9BDD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rgbClr val="FF0000"/>
                </a:solidFill>
              </a:rPr>
              <a:t>Gyakorlati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esettanulmányok</a:t>
            </a:r>
            <a:r>
              <a:rPr lang="sk-SK" dirty="0">
                <a:solidFill>
                  <a:srgbClr val="FF0000"/>
                </a:solidFill>
              </a:rPr>
              <a:t> – a </a:t>
            </a:r>
            <a:r>
              <a:rPr lang="sk-SK" dirty="0" err="1">
                <a:solidFill>
                  <a:srgbClr val="FF0000"/>
                </a:solidFill>
              </a:rPr>
              <a:t>podnemapy</a:t>
            </a:r>
            <a:r>
              <a:rPr lang="sk-SK" dirty="0">
                <a:solidFill>
                  <a:srgbClr val="FF0000"/>
                </a:solidFill>
              </a:rPr>
              <a:t> portál </a:t>
            </a:r>
            <a:r>
              <a:rPr lang="sk-SK" dirty="0" err="1">
                <a:solidFill>
                  <a:srgbClr val="FF0000"/>
                </a:solidFill>
              </a:rPr>
              <a:t>használatával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nyerhető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információk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8AA763A2-9565-4BB3-9EDA-388F1D933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725" y="1690688"/>
            <a:ext cx="5471955" cy="4486275"/>
          </a:xfrm>
        </p:spPr>
        <p:txBody>
          <a:bodyPr/>
          <a:lstStyle/>
          <a:p>
            <a:r>
              <a:rPr lang="hu-HU" b="1" dirty="0"/>
              <a:t>A bioenergia termőképességet mutató térkép segítséget nyújt az esetleges energia fa telepítésének hatékonyságához, ami a régió esetében azért érdekes, mert az Ikea cég Szlovákiába telepített gyára próbálja a termelőket a számukra kedvező fafajok telepítésére rávenni.  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2980316F-359D-4212-9517-1860DEC403B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E3D9E64B-DDAC-42CD-8899-71298F6DC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878" y="1690688"/>
            <a:ext cx="6820397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9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2FACD4-C53A-4EAF-8348-32FAC4BF9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rgbClr val="FF0000"/>
                </a:solidFill>
              </a:rPr>
              <a:t>Gyakorlati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esettanulmányok</a:t>
            </a:r>
            <a:r>
              <a:rPr lang="sk-SK" dirty="0">
                <a:solidFill>
                  <a:srgbClr val="FF0000"/>
                </a:solidFill>
              </a:rPr>
              <a:t> – a </a:t>
            </a:r>
            <a:r>
              <a:rPr lang="sk-SK" dirty="0" err="1">
                <a:solidFill>
                  <a:srgbClr val="FF0000"/>
                </a:solidFill>
              </a:rPr>
              <a:t>podnemapy</a:t>
            </a:r>
            <a:r>
              <a:rPr lang="sk-SK" dirty="0">
                <a:solidFill>
                  <a:srgbClr val="FF0000"/>
                </a:solidFill>
              </a:rPr>
              <a:t> portál </a:t>
            </a:r>
            <a:r>
              <a:rPr lang="sk-SK" dirty="0" err="1">
                <a:solidFill>
                  <a:srgbClr val="FF0000"/>
                </a:solidFill>
              </a:rPr>
              <a:t>használatával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nyerhető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információk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18262C7-000A-4A5F-8F08-BB37D397F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90688"/>
            <a:ext cx="4762490" cy="4486275"/>
          </a:xfrm>
        </p:spPr>
        <p:txBody>
          <a:bodyPr>
            <a:normAutofit fontScale="92500" lnSpcReduction="10000"/>
          </a:bodyPr>
          <a:lstStyle/>
          <a:p>
            <a:r>
              <a:rPr lang="hu-HU" b="1" dirty="0"/>
              <a:t>Ez a funkció egy részletes térképtanulmányozást tesz lehetővé, ahol ki vannak  jelölve kék színnel a telepítésre leginkább alkalmas területek a gyorsan növő fafajok számára, elsősorban bizonyos nyár- és fűzfa-fajok, valamint egyes gyertyán-, éger-, kőris- és nyírfa-fajok támogatottak csak a területalapú támogatások keretében. 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AFD0FC54-143A-4CE6-AE70-AE92C39AA68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DBB1BF35-D291-45AB-A9C3-35EC28B85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489" y="1595536"/>
            <a:ext cx="7429511" cy="458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97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6E36F-77A5-4202-83D5-90829BDC2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>
                <a:solidFill>
                  <a:srgbClr val="FF0000"/>
                </a:solidFill>
              </a:rPr>
              <a:t>Gyakorlati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esettanulmányok</a:t>
            </a:r>
            <a:r>
              <a:rPr lang="sk-SK" dirty="0">
                <a:solidFill>
                  <a:srgbClr val="FF0000"/>
                </a:solidFill>
              </a:rPr>
              <a:t> – </a:t>
            </a:r>
            <a:r>
              <a:rPr lang="sk-SK" dirty="0" err="1">
                <a:solidFill>
                  <a:srgbClr val="FF0000"/>
                </a:solidFill>
              </a:rPr>
              <a:t>az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Intersucho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rendszeroldal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használatához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D0DC66-E975-4EBB-A8AB-C42579A2B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8" y="1574037"/>
            <a:ext cx="4694434" cy="4602926"/>
          </a:xfrm>
        </p:spPr>
        <p:txBody>
          <a:bodyPr>
            <a:normAutofit fontScale="85000" lnSpcReduction="10000"/>
          </a:bodyPr>
          <a:lstStyle/>
          <a:p>
            <a:r>
              <a:rPr lang="hu-HU" b="1" dirty="0"/>
              <a:t>Részletes tájékoztatást ad az 1 méteres talajszelvény kb. egy hetes szárazsági adatairól kétréteges bontásban, 0-40 cm felszíni és 40-100 cm mélységi, valamint régebbi adatok és a közép-európai szárazsági információk is megtalálhatóak az oldalon.</a:t>
            </a:r>
            <a:r>
              <a:rPr lang="sk-SK" b="1" dirty="0"/>
              <a:t> Forrás: https://www.intersucho.sk/sk/?measurementid=937&amp;popup=1&amp;mapcountry=sk&amp;from=2021-04-28&amp;to=2021-05-26&amp;current=2021-05-23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BD6C9B-4D78-4FEF-BD69-EBBCA52C455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A7B2204-B378-4D0B-99C9-5F0AEF513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981" y="1574037"/>
            <a:ext cx="7253773" cy="42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08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6E36F-77A5-4202-83D5-90829BDC2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rgbClr val="FF0000"/>
                </a:solidFill>
              </a:rPr>
              <a:t>Gyakorlati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esettanulmányok</a:t>
            </a:r>
            <a:r>
              <a:rPr lang="sk-SK" dirty="0">
                <a:solidFill>
                  <a:srgbClr val="FF0000"/>
                </a:solidFill>
              </a:rPr>
              <a:t> – </a:t>
            </a:r>
            <a:r>
              <a:rPr lang="sk-SK" dirty="0" err="1">
                <a:solidFill>
                  <a:srgbClr val="FF0000"/>
                </a:solidFill>
              </a:rPr>
              <a:t>az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Intersucho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rendszeroldal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használatához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D0DC66-E975-4EBB-A8AB-C42579A2B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83567"/>
            <a:ext cx="4758612" cy="4693396"/>
          </a:xfrm>
        </p:spPr>
        <p:txBody>
          <a:bodyPr>
            <a:normAutofit/>
          </a:bodyPr>
          <a:lstStyle/>
          <a:p>
            <a:r>
              <a:rPr lang="hu-HU" sz="2400" b="1" dirty="0"/>
              <a:t>Részletes tájékoztatást ad az 1 méteres talajszelvény kb. egy-két hetes nedvességi adatairól is, felszíni és mélységi bontásban.</a:t>
            </a:r>
          </a:p>
          <a:p>
            <a:r>
              <a:rPr lang="sk-SK" sz="2400" b="1" dirty="0"/>
              <a:t>Forrás: https://www.intersucho.sk/sk/mapy/nasytenia-podneho-profilu/?pageimage=imageSmall&amp;pageimagenode=5129&amp;mapcountry=sk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BD6C9B-4D78-4FEF-BD69-EBBCA52C455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A5BF8399-0667-4380-90E9-267E8BF3E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640" y="1408971"/>
            <a:ext cx="7676399" cy="484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5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605E5-BECF-40AD-B434-C2F7977EB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FF0000"/>
                </a:solidFill>
              </a:rPr>
              <a:t>Témaspecifikus szakmai kérdések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BAC507C-737D-4751-B100-716545D3AF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326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hu-HU" sz="2600" strike="noStrike" spc="-1" dirty="0">
                <a:solidFill>
                  <a:srgbClr val="00B050"/>
                </a:solidFill>
                <a:latin typeface="Calibri"/>
                <a:cs typeface="Calibri"/>
              </a:rPr>
              <a:t>Mit értünk a térinformatika fogalma alatt?</a:t>
            </a:r>
          </a:p>
          <a:p>
            <a:pPr marL="34326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hu-HU" sz="2600" strike="noStrike" spc="-1" dirty="0">
                <a:solidFill>
                  <a:srgbClr val="00B050"/>
                </a:solidFill>
                <a:latin typeface="Calibri"/>
                <a:cs typeface="Calibri"/>
              </a:rPr>
              <a:t>Miért szükséges ezen alkalmazások</a:t>
            </a:r>
            <a:r>
              <a:rPr lang="hu-HU" sz="2600" b="1" strike="noStrike" spc="-1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hu-HU" sz="2600" strike="noStrike" spc="-1" dirty="0">
                <a:solidFill>
                  <a:srgbClr val="00B050"/>
                </a:solidFill>
                <a:latin typeface="Calibri"/>
                <a:cs typeface="Calibri"/>
              </a:rPr>
              <a:t>használata?</a:t>
            </a:r>
          </a:p>
          <a:p>
            <a:pPr marL="34326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hu-HU" sz="2600" strike="noStrike" spc="-1" dirty="0">
                <a:solidFill>
                  <a:srgbClr val="00B050"/>
                </a:solidFill>
                <a:latin typeface="Calibri"/>
                <a:cs typeface="Calibri"/>
              </a:rPr>
              <a:t>Milyen eszközök szükségesek rendszer használatához?</a:t>
            </a:r>
          </a:p>
          <a:p>
            <a:pPr marL="343260" algn="just">
              <a:lnSpc>
                <a:spcPct val="100000"/>
              </a:lnSpc>
              <a:buFont typeface="+mj-lt"/>
              <a:buAutoNum type="arabicPeriod"/>
            </a:pPr>
            <a:r>
              <a:rPr lang="hu-HU" sz="2600" spc="-1" dirty="0">
                <a:solidFill>
                  <a:srgbClr val="00B050"/>
                </a:solidFill>
                <a:latin typeface="Calibri"/>
                <a:cs typeface="Calibri"/>
              </a:rPr>
              <a:t>Milyen hivatalos adatszolgáltatási kötelezettségek leadásában segít ez?</a:t>
            </a:r>
          </a:p>
          <a:p>
            <a:pPr marL="34326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hu-HU" sz="2600" strike="noStrike" spc="-1" dirty="0">
                <a:solidFill>
                  <a:srgbClr val="00B050"/>
                </a:solidFill>
                <a:latin typeface="Calibri"/>
                <a:cs typeface="Calibri"/>
              </a:rPr>
              <a:t>Milyen gazdaságok számára alkalmas a térinformatikai adatok használata?</a:t>
            </a:r>
          </a:p>
          <a:p>
            <a:pPr marL="34326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hu-HU" sz="2600" strike="noStrike" spc="-1" dirty="0">
                <a:solidFill>
                  <a:srgbClr val="00B050"/>
                </a:solidFill>
                <a:latin typeface="Calibri"/>
                <a:cs typeface="Calibri"/>
              </a:rPr>
              <a:t>Mennyi időt vesz igénybe ezen rendszerek használata?</a:t>
            </a:r>
          </a:p>
          <a:p>
            <a:pPr marL="34326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hu-HU" sz="2600" spc="-1" dirty="0">
                <a:solidFill>
                  <a:srgbClr val="00B050"/>
                </a:solidFill>
                <a:latin typeface="Calibri"/>
                <a:cs typeface="Calibri"/>
              </a:rPr>
              <a:t>Milyen döntéseimben tud támogatni a térinformatikai rendszerekből nyerhető információ?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864778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1C59B-4BD7-4199-9521-6D6886659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err="1">
                <a:solidFill>
                  <a:srgbClr val="FF0000"/>
                </a:solidFill>
              </a:rPr>
              <a:t>Gyakorló</a:t>
            </a:r>
            <a:r>
              <a:rPr lang="sk-SK" sz="2800" dirty="0">
                <a:solidFill>
                  <a:srgbClr val="FF0000"/>
                </a:solidFill>
              </a:rPr>
              <a:t> </a:t>
            </a:r>
            <a:r>
              <a:rPr lang="sk-SK" sz="2800" dirty="0" err="1">
                <a:solidFill>
                  <a:srgbClr val="FF0000"/>
                </a:solidFill>
              </a:rPr>
              <a:t>kérdések</a:t>
            </a:r>
            <a:r>
              <a:rPr lang="sk-SK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F71F6A-EB4D-453D-B5A3-E286471EB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035698"/>
            <a:ext cx="11555605" cy="5141265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Milyen célt szolgál az mpsr.gsaa.sk honlap? (a területalapú támogatások, benyújtási és törvényi megkötések térképes információs adatbázisa) </a:t>
            </a:r>
          </a:p>
          <a:p>
            <a:r>
              <a:rPr lang="hu-HU" dirty="0"/>
              <a:t>Milyen nevű honlapon található meg a kataszteri nyilvántartás illetve lehetséges térinformatikailag a gsaa és az </a:t>
            </a:r>
            <a:r>
              <a:rPr lang="hu-HU" dirty="0" err="1"/>
              <a:t>skgeodesy</a:t>
            </a:r>
            <a:r>
              <a:rPr lang="hu-HU" dirty="0"/>
              <a:t> oldalakról területi és tulajdonjogi adatszerzés? (igen)</a:t>
            </a:r>
          </a:p>
          <a:p>
            <a:r>
              <a:rPr lang="hu-HU" dirty="0"/>
              <a:t>Melyik ingatlankataszteri réteg mutatja meg a letisztázott jogviszonyt? (CKN)</a:t>
            </a:r>
          </a:p>
          <a:p>
            <a:r>
              <a:rPr lang="hu-HU" dirty="0"/>
              <a:t>Az uksup.sk oldal milyen regiszterei vannak összekötve a gsaa oldal térinformatikai adattartalmával ( a gyümölcsösök nyilvántartása és az ökológiai termőterületek adatbázisa)</a:t>
            </a:r>
          </a:p>
          <a:p>
            <a:r>
              <a:rPr lang="hu-HU" dirty="0"/>
              <a:t>Milyen oldalon keresztül kérvényezhető a nitrogéntrágyázás kivételes engedélyezése és milyen módon? (a hris.sk oldalon, a gsaa azonosító és belépési kód megadásával)</a:t>
            </a:r>
          </a:p>
          <a:p>
            <a:r>
              <a:rPr lang="hu-HU" dirty="0"/>
              <a:t>Az shmu oldal Aladin </a:t>
            </a:r>
            <a:r>
              <a:rPr lang="hu-HU" dirty="0" err="1"/>
              <a:t>előrejelző</a:t>
            </a:r>
            <a:r>
              <a:rPr lang="hu-HU" dirty="0"/>
              <a:t> adatbázisa mely esetben mérvadó? (a trágyázási engedély megadásához elengedhetetlen az időjárási előrejelzés használata) </a:t>
            </a:r>
          </a:p>
          <a:p>
            <a:r>
              <a:rPr lang="hu-HU" dirty="0"/>
              <a:t>Milyen adatszolgáltatást biztosít a podnemapy.sk honlap? (ingyenes információkat, a legfontosabb talajminőségi és talajértékelési adatokkal)</a:t>
            </a:r>
          </a:p>
          <a:p>
            <a:r>
              <a:rPr lang="hu-HU" dirty="0"/>
              <a:t>Az intersucho.sk honlapon az aktuális szárazsági adatokon túl milyen talajállapot-adatbázis található még meg? (egy-két heti bontásban a talajnedvességi állapotok is szelvényenként)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34294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354692-E75E-4323-A014-DCAA97ADC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 </a:t>
            </a:r>
            <a:r>
              <a:rPr lang="sk-SK" dirty="0" err="1"/>
              <a:t>felhasznált</a:t>
            </a:r>
            <a:r>
              <a:rPr lang="sk-SK" dirty="0"/>
              <a:t> </a:t>
            </a:r>
            <a:r>
              <a:rPr lang="sk-SK" dirty="0" err="1"/>
              <a:t>irodalmi</a:t>
            </a:r>
            <a:r>
              <a:rPr lang="sk-SK" dirty="0"/>
              <a:t> </a:t>
            </a:r>
            <a:r>
              <a:rPr lang="sk-SK" dirty="0" err="1"/>
              <a:t>és</a:t>
            </a:r>
            <a:r>
              <a:rPr lang="sk-SK" dirty="0"/>
              <a:t> </a:t>
            </a:r>
            <a:r>
              <a:rPr lang="sk-SK" dirty="0" err="1"/>
              <a:t>internetes</a:t>
            </a:r>
            <a:r>
              <a:rPr lang="sk-SK" dirty="0"/>
              <a:t> </a:t>
            </a:r>
            <a:r>
              <a:rPr lang="sk-SK" dirty="0" err="1"/>
              <a:t>hivatkozások</a:t>
            </a:r>
            <a:r>
              <a:rPr lang="sk-SK" dirty="0"/>
              <a:t> </a:t>
            </a:r>
            <a:r>
              <a:rPr lang="sk-SK" dirty="0" err="1"/>
              <a:t>jegyzéke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B8AC2A-DE23-4FED-B378-43838847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605" y="1278294"/>
            <a:ext cx="11662548" cy="4898669"/>
          </a:xfrm>
        </p:spPr>
        <p:txBody>
          <a:bodyPr>
            <a:normAutofit fontScale="77500" lnSpcReduction="20000"/>
          </a:bodyPr>
          <a:lstStyle/>
          <a:p>
            <a:r>
              <a:rPr lang="sk-SK" dirty="0"/>
              <a:t>https://gsaa.mpsr.sk</a:t>
            </a:r>
          </a:p>
          <a:p>
            <a:r>
              <a:rPr lang="sk-SK" dirty="0"/>
              <a:t>https://gsaa.mpsr.sk/2020/help/ziadatel/help.html</a:t>
            </a:r>
          </a:p>
          <a:p>
            <a:r>
              <a:rPr lang="sk-SK" dirty="0"/>
              <a:t>https://www.youtube.com/playlist?list=PLFppmczEaLcHwDG0V71GvU0t3ZMdRDR8S</a:t>
            </a:r>
          </a:p>
          <a:p>
            <a:r>
              <a:rPr lang="sk-SK" dirty="0"/>
              <a:t>https://www.mpsr.sk/index.php?navID=47&amp;sID=200&amp;navID2=1371</a:t>
            </a:r>
          </a:p>
          <a:p>
            <a:r>
              <a:rPr lang="sk-SK" dirty="0"/>
              <a:t>https://zbgis.skgeodesy.sk/mkzbgis/sk/kataster</a:t>
            </a:r>
          </a:p>
          <a:p>
            <a:r>
              <a:rPr lang="sk-SK" dirty="0"/>
              <a:t>https://hris.land.gov.sk/hris/login</a:t>
            </a:r>
          </a:p>
          <a:p>
            <a:r>
              <a:rPr lang="sk-SK" dirty="0"/>
              <a:t>https://www.slov-lex.sk/pravne-predpisy/SK</a:t>
            </a:r>
          </a:p>
          <a:p>
            <a:r>
              <a:rPr lang="sk-SK" dirty="0"/>
              <a:t>http://www.podnemapy.sk/bpej_vlast/viewer.htm?activelayer=0&amp;layers=000001</a:t>
            </a:r>
          </a:p>
          <a:p>
            <a:r>
              <a:rPr lang="sk-SK" dirty="0"/>
              <a:t>https://www.vupop.sk/data/metodika_LPIS_2018.pdf</a:t>
            </a:r>
          </a:p>
          <a:p>
            <a:r>
              <a:rPr lang="sk-SK" dirty="0"/>
              <a:t>http://www.podnemapy.sk/portal/vseobecne/navod/navod.aspx</a:t>
            </a:r>
          </a:p>
          <a:p>
            <a:r>
              <a:rPr lang="sk-SK" dirty="0"/>
              <a:t>https://www.intersucho.sk/sk/mapy/intenzita-sucha/23-maj-2021/?mapcountry=sk</a:t>
            </a:r>
          </a:p>
          <a:p>
            <a:r>
              <a:rPr lang="sk-SK" dirty="0">
                <a:solidFill>
                  <a:srgbClr val="00B050"/>
                </a:solidFill>
              </a:rPr>
              <a:t>http://www.shmu.sk/sk/?page=1&amp;id=meteo_num_mgram&amp;nwp_mesto</a:t>
            </a:r>
          </a:p>
          <a:p>
            <a:r>
              <a:rPr lang="sk-SK" dirty="0"/>
              <a:t>https://regi.tankonyvtar.hu/hu/tartalom/tamop425/0033_SCORM_MFGGT6002/sco_01_01.htm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42268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sk-SK" altLang="sk-SK" sz="3600" dirty="0" err="1">
                <a:solidFill>
                  <a:srgbClr val="BA3925"/>
                </a:solidFill>
                <a:latin typeface="Open Sans" panose="020B0604020202020204" pitchFamily="34" charset="0"/>
              </a:rPr>
              <a:t>Fogalomtár</a:t>
            </a:r>
            <a:r>
              <a:rPr lang="sk-SK" altLang="sk-SK" sz="3600" dirty="0">
                <a:solidFill>
                  <a:srgbClr val="BA3925"/>
                </a:solidFill>
                <a:latin typeface="Open Sans" panose="020B0604020202020204" pitchFamily="34" charset="0"/>
              </a:rPr>
              <a:t> – </a:t>
            </a:r>
            <a:r>
              <a:rPr lang="sk-SK" altLang="sk-SK" sz="3600" dirty="0" err="1">
                <a:latin typeface="Open Sans" panose="020B0604020202020204" pitchFamily="34" charset="0"/>
              </a:rPr>
              <a:t>rövidítések</a:t>
            </a:r>
            <a:r>
              <a:rPr lang="sk-SK" altLang="sk-SK" sz="3600" dirty="0">
                <a:latin typeface="Open Sans" panose="020B0604020202020204" pitchFamily="34" charset="0"/>
              </a:rPr>
              <a:t> </a:t>
            </a:r>
            <a:r>
              <a:rPr lang="sk-SK" altLang="sk-SK" sz="3600" dirty="0" err="1">
                <a:latin typeface="Open Sans" panose="020B0604020202020204" pitchFamily="34" charset="0"/>
              </a:rPr>
              <a:t>szlovák</a:t>
            </a:r>
            <a:r>
              <a:rPr lang="sk-SK" altLang="sk-SK" sz="3600" dirty="0">
                <a:latin typeface="Open Sans" panose="020B0604020202020204" pitchFamily="34" charset="0"/>
              </a:rPr>
              <a:t> </a:t>
            </a:r>
            <a:r>
              <a:rPr lang="sk-SK" altLang="sk-SK" sz="3600" dirty="0">
                <a:solidFill>
                  <a:srgbClr val="BA3925"/>
                </a:solidFill>
                <a:latin typeface="Open Sans" panose="020B0604020202020204" pitchFamily="34" charset="0"/>
              </a:rPr>
              <a:t>– </a:t>
            </a:r>
            <a:r>
              <a:rPr lang="sk-SK" altLang="sk-SK" sz="3600" dirty="0" err="1">
                <a:solidFill>
                  <a:srgbClr val="00B050"/>
                </a:solidFill>
                <a:latin typeface="Open Sans" panose="020B0604020202020204" pitchFamily="34" charset="0"/>
              </a:rPr>
              <a:t>magyar</a:t>
            </a:r>
            <a:r>
              <a:rPr lang="sk-SK" altLang="sk-SK" sz="3600" dirty="0">
                <a:solidFill>
                  <a:srgbClr val="00B050"/>
                </a:solidFill>
                <a:latin typeface="Open Sans" panose="020B0604020202020204" pitchFamily="34" charset="0"/>
              </a:rPr>
              <a:t> </a:t>
            </a:r>
            <a:r>
              <a:rPr lang="sk-SK" altLang="sk-SK" sz="3600" dirty="0" err="1">
                <a:solidFill>
                  <a:srgbClr val="00B050"/>
                </a:solidFill>
                <a:latin typeface="Open Sans" panose="020B0604020202020204" pitchFamily="34" charset="0"/>
              </a:rPr>
              <a:t>jegyzéke</a:t>
            </a:r>
            <a:r>
              <a:rPr kumimoji="0" lang="sk-SK" altLang="sk-SK" sz="3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pen Sans" panose="020B0604020202020204" pitchFamily="34" charset="0"/>
              </a:rPr>
              <a:t/>
            </a:r>
            <a:br>
              <a:rPr kumimoji="0" lang="sk-SK" altLang="sk-SK" sz="3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pen Sans" panose="020B0604020202020204" pitchFamily="34" charset="0"/>
              </a:rPr>
            </a:br>
            <a:endParaRPr lang="sk-SK" dirty="0"/>
          </a:p>
        </p:txBody>
      </p:sp>
      <p:graphicFrame>
        <p:nvGraphicFramePr>
          <p:cNvPr id="2" name="Tabuľka 1">
            <a:extLst>
              <a:ext uri="{FF2B5EF4-FFF2-40B4-BE49-F238E27FC236}">
                <a16:creationId xmlns:a16="http://schemas.microsoft.com/office/drawing/2014/main" id="{C21B63D3-37D0-47E4-A993-06D847E28C16}"/>
              </a:ext>
            </a:extLst>
          </p:cNvPr>
          <p:cNvGraphicFramePr>
            <a:graphicFrameLocks noGrp="1"/>
          </p:cNvGraphicFramePr>
          <p:nvPr/>
        </p:nvGraphicFramePr>
        <p:xfrm>
          <a:off x="2405793" y="3848894"/>
          <a:ext cx="7388352" cy="3048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1306161998"/>
                    </a:ext>
                  </a:extLst>
                </a:gridCol>
                <a:gridCol w="6778752">
                  <a:extLst>
                    <a:ext uri="{9D8B030D-6E8A-4147-A177-3AD203B41FA5}">
                      <a16:colId xmlns:a16="http://schemas.microsoft.com/office/drawing/2014/main" val="13659353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/>
                      <a:endParaRPr lang="sk-SK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7620" cap="flat" cmpd="sng" algn="ctr">
                      <a:solidFill>
                        <a:srgbClr val="DDD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sk-SK">
                          <a:effectLst/>
                        </a:rPr>
                        <a:t>Podmienka na spustenie nástroja</a:t>
                      </a:r>
                    </a:p>
                  </a:txBody>
                  <a:tcPr anchor="ctr">
                    <a:lnL w="7620" cap="flat" cmpd="sng" algn="ctr">
                      <a:solidFill>
                        <a:srgbClr val="DDD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124224"/>
                  </a:ext>
                </a:extLst>
              </a:tr>
            </a:tbl>
          </a:graphicData>
        </a:graphic>
      </p:graphicFrame>
      <p:graphicFrame>
        <p:nvGraphicFramePr>
          <p:cNvPr id="3" name="Tabuľka 2">
            <a:extLst>
              <a:ext uri="{FF2B5EF4-FFF2-40B4-BE49-F238E27FC236}">
                <a16:creationId xmlns:a16="http://schemas.microsoft.com/office/drawing/2014/main" id="{A6C3B8D4-E046-4585-915F-663B2028E867}"/>
              </a:ext>
            </a:extLst>
          </p:cNvPr>
          <p:cNvGraphicFramePr>
            <a:graphicFrameLocks noGrp="1"/>
          </p:cNvGraphicFramePr>
          <p:nvPr/>
        </p:nvGraphicFramePr>
        <p:xfrm>
          <a:off x="2405793" y="3848894"/>
          <a:ext cx="7388352" cy="3048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146764785"/>
                    </a:ext>
                  </a:extLst>
                </a:gridCol>
                <a:gridCol w="6778752">
                  <a:extLst>
                    <a:ext uri="{9D8B030D-6E8A-4147-A177-3AD203B41FA5}">
                      <a16:colId xmlns:a16="http://schemas.microsoft.com/office/drawing/2014/main" val="35373276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/>
                      <a:endParaRPr lang="sk-SK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7620" cap="flat" cmpd="sng" algn="ctr">
                      <a:solidFill>
                        <a:srgbClr val="DDD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sk-SK">
                          <a:effectLst/>
                        </a:rPr>
                        <a:t>Upozornenie</a:t>
                      </a:r>
                    </a:p>
                  </a:txBody>
                  <a:tcPr anchor="ctr">
                    <a:lnL w="7620" cap="flat" cmpd="sng" algn="ctr">
                      <a:solidFill>
                        <a:srgbClr val="DDD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4469211"/>
                  </a:ext>
                </a:extLst>
              </a:tr>
            </a:tbl>
          </a:graphicData>
        </a:graphic>
      </p:graphicFrame>
      <p:graphicFrame>
        <p:nvGraphicFramePr>
          <p:cNvPr id="4" name="Tabuľka 3">
            <a:extLst>
              <a:ext uri="{FF2B5EF4-FFF2-40B4-BE49-F238E27FC236}">
                <a16:creationId xmlns:a16="http://schemas.microsoft.com/office/drawing/2014/main" id="{F7355357-0A9B-4D9A-AC23-3BB70BF56BAA}"/>
              </a:ext>
            </a:extLst>
          </p:cNvPr>
          <p:cNvGraphicFramePr>
            <a:graphicFrameLocks noGrp="1"/>
          </p:cNvGraphicFramePr>
          <p:nvPr/>
        </p:nvGraphicFramePr>
        <p:xfrm>
          <a:off x="2405793" y="3848894"/>
          <a:ext cx="7388352" cy="3048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671035278"/>
                    </a:ext>
                  </a:extLst>
                </a:gridCol>
                <a:gridCol w="6778752">
                  <a:extLst>
                    <a:ext uri="{9D8B030D-6E8A-4147-A177-3AD203B41FA5}">
                      <a16:colId xmlns:a16="http://schemas.microsoft.com/office/drawing/2014/main" val="15643899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/>
                      <a:endParaRPr lang="sk-SK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7620" cap="flat" cmpd="sng" algn="ctr">
                      <a:solidFill>
                        <a:srgbClr val="DDD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sk-SK" dirty="0">
                          <a:effectLst/>
                        </a:rPr>
                        <a:t>Doplnkové informácie</a:t>
                      </a:r>
                    </a:p>
                  </a:txBody>
                  <a:tcPr anchor="ctr">
                    <a:lnL w="7620" cap="flat" cmpd="sng" algn="ctr">
                      <a:solidFill>
                        <a:srgbClr val="DDD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02295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74F1F6A-A18A-414D-B8EE-4EB411E2D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2262" y="243849"/>
            <a:ext cx="11956824" cy="71653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7935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altLang="sk-SK" sz="2000" b="1" dirty="0" err="1">
                <a:solidFill>
                  <a:srgbClr val="BA3925"/>
                </a:solidFill>
                <a:latin typeface="Open Sans" panose="020B0604020202020204" pitchFamily="34" charset="0"/>
              </a:rPr>
              <a:t>Fogalomtár</a:t>
            </a:r>
            <a:r>
              <a:rPr lang="sk-SK" altLang="sk-SK" sz="2000" b="1" dirty="0">
                <a:solidFill>
                  <a:srgbClr val="BA3925"/>
                </a:solidFill>
                <a:latin typeface="Open Sans" panose="020B0604020202020204" pitchFamily="34" charset="0"/>
              </a:rPr>
              <a:t> – </a:t>
            </a:r>
            <a:r>
              <a:rPr lang="sk-SK" altLang="sk-SK" sz="2000" b="1" dirty="0" err="1">
                <a:latin typeface="Open Sans" panose="020B0604020202020204" pitchFamily="34" charset="0"/>
              </a:rPr>
              <a:t>és</a:t>
            </a:r>
            <a:r>
              <a:rPr lang="sk-SK" altLang="sk-SK" sz="2000" b="1" dirty="0">
                <a:latin typeface="Open Sans" panose="020B0604020202020204" pitchFamily="34" charset="0"/>
              </a:rPr>
              <a:t> a </a:t>
            </a:r>
            <a:r>
              <a:rPr lang="sk-SK" altLang="sk-SK" sz="2000" b="1" dirty="0" err="1">
                <a:latin typeface="Open Sans" panose="020B0604020202020204" pitchFamily="34" charset="0"/>
              </a:rPr>
              <a:t>rövidítések</a:t>
            </a:r>
            <a:r>
              <a:rPr lang="sk-SK" altLang="sk-SK" sz="2000" b="1" dirty="0">
                <a:latin typeface="Open Sans" panose="020B0604020202020204" pitchFamily="34" charset="0"/>
              </a:rPr>
              <a:t> </a:t>
            </a:r>
            <a:r>
              <a:rPr lang="sk-SK" altLang="sk-SK" sz="2000" b="1" dirty="0" err="1">
                <a:latin typeface="Open Sans" panose="020B0604020202020204" pitchFamily="34" charset="0"/>
              </a:rPr>
              <a:t>szlovák</a:t>
            </a:r>
            <a:r>
              <a:rPr lang="sk-SK" altLang="sk-SK" sz="2000" b="1" dirty="0">
                <a:latin typeface="Open Sans" panose="020B0604020202020204" pitchFamily="34" charset="0"/>
              </a:rPr>
              <a:t> </a:t>
            </a:r>
            <a:r>
              <a:rPr lang="sk-SK" altLang="sk-SK" sz="2000" b="1" dirty="0">
                <a:solidFill>
                  <a:srgbClr val="BA3925"/>
                </a:solidFill>
                <a:latin typeface="Open Sans" panose="020B0604020202020204" pitchFamily="34" charset="0"/>
              </a:rPr>
              <a:t>– </a:t>
            </a:r>
            <a:r>
              <a:rPr lang="sk-SK" altLang="sk-SK" sz="2000" b="1" dirty="0" err="1">
                <a:solidFill>
                  <a:srgbClr val="00B050"/>
                </a:solidFill>
                <a:latin typeface="Open Sans" panose="020B0604020202020204" pitchFamily="34" charset="0"/>
              </a:rPr>
              <a:t>magyar</a:t>
            </a:r>
            <a:r>
              <a:rPr lang="sk-SK" altLang="sk-SK" sz="2000" b="1" dirty="0">
                <a:solidFill>
                  <a:srgbClr val="00B050"/>
                </a:solidFill>
                <a:latin typeface="Open Sans" panose="020B0604020202020204" pitchFamily="34" charset="0"/>
              </a:rPr>
              <a:t> </a:t>
            </a:r>
            <a:r>
              <a:rPr lang="sk-SK" altLang="sk-SK" sz="2000" b="1" dirty="0" err="1">
                <a:solidFill>
                  <a:srgbClr val="00B050"/>
                </a:solidFill>
                <a:latin typeface="Open Sans" panose="020B0604020202020204" pitchFamily="34" charset="0"/>
              </a:rPr>
              <a:t>jegyzéke</a:t>
            </a:r>
            <a:endParaRPr lang="sk-SK" altLang="sk-SK" sz="2000" b="1" dirty="0">
              <a:solidFill>
                <a:srgbClr val="00B050"/>
              </a:solidFill>
              <a:latin typeface="Open Sans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sz="1400" b="0" i="1" dirty="0">
              <a:effectLst/>
              <a:latin typeface="Noto 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1400" b="1" dirty="0">
                <a:latin typeface="Noto Serif"/>
              </a:rPr>
              <a:t>GSAA - </a:t>
            </a:r>
            <a:r>
              <a:rPr lang="sk-SK" sz="1200" dirty="0" err="1">
                <a:effectLst/>
                <a:latin typeface="Noto Serif"/>
              </a:rPr>
              <a:t>Geopriestorová</a:t>
            </a:r>
            <a:r>
              <a:rPr lang="sk-SK" sz="1200" dirty="0">
                <a:effectLst/>
                <a:latin typeface="Noto Serif"/>
              </a:rPr>
              <a:t> žiadosť o podporu – </a:t>
            </a:r>
            <a:r>
              <a:rPr lang="sk-SK" sz="1200" dirty="0" err="1">
                <a:effectLst/>
                <a:latin typeface="Noto Serif"/>
              </a:rPr>
              <a:t>Térinformatikai</a:t>
            </a:r>
            <a:r>
              <a:rPr lang="sk-SK" sz="1200" dirty="0">
                <a:effectLst/>
                <a:latin typeface="Noto Serif"/>
              </a:rPr>
              <a:t> </a:t>
            </a:r>
            <a:r>
              <a:rPr lang="sk-SK" sz="1200" dirty="0" err="1">
                <a:effectLst/>
                <a:latin typeface="Noto Serif"/>
              </a:rPr>
              <a:t>kérvényezési</a:t>
            </a:r>
            <a:r>
              <a:rPr lang="sk-SK" sz="1200" dirty="0">
                <a:effectLst/>
                <a:latin typeface="Noto Serif"/>
              </a:rPr>
              <a:t> </a:t>
            </a:r>
            <a:r>
              <a:rPr lang="sk-SK" sz="1200" dirty="0" err="1">
                <a:effectLst/>
                <a:latin typeface="Noto Serif"/>
              </a:rPr>
              <a:t>felület</a:t>
            </a:r>
            <a:r>
              <a:rPr lang="sk-SK" sz="1200" dirty="0">
                <a:effectLst/>
                <a:latin typeface="Noto Serif"/>
              </a:rPr>
              <a:t> - </a:t>
            </a:r>
            <a:r>
              <a:rPr lang="sk-SK" sz="1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azonosító</a:t>
            </a:r>
            <a:r>
              <a:rPr lang="sk-SK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sk-SK" sz="1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hivatkozási</a:t>
            </a:r>
            <a:r>
              <a:rPr lang="sk-SK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sk-SK" sz="1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és</a:t>
            </a:r>
            <a:r>
              <a:rPr lang="sk-SK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területi</a:t>
            </a:r>
            <a:r>
              <a:rPr lang="sk-SK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információs</a:t>
            </a:r>
            <a:r>
              <a:rPr lang="sk-SK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rendszer</a:t>
            </a:r>
            <a:r>
              <a:rPr lang="sk-SK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(</a:t>
            </a:r>
            <a:r>
              <a:rPr lang="sk-SK" sz="1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MePAR</a:t>
            </a:r>
            <a:r>
              <a:rPr kumimoji="0" lang="sk-SK" altLang="sk-SK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KD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kultúrny diel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művelt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terület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LPIS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register poľnohospodárskych produkčných plôch (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Land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Parcel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Information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System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)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mezőgazdasági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termelésre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alkalmas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parcella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azonosító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rendszer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HU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hranica užívania - parcela, na ktorej žiadateľ pestuje určitý druh plodiny a žiada na nej o podporu –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használati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határ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,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amelyen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a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gazdálkodó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egy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adott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támogatási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kérelem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igénylés</a:t>
            </a:r>
            <a:r>
              <a:rPr kumimoji="0" lang="hu-HU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ű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növény</a:t>
            </a:r>
            <a:r>
              <a:rPr lang="sk-SK" altLang="sk-SK" sz="1200" b="1" dirty="0" err="1">
                <a:solidFill>
                  <a:srgbClr val="00B050"/>
                </a:solidFill>
                <a:latin typeface="inherit"/>
              </a:rPr>
              <a:t>t</a:t>
            </a:r>
            <a:r>
              <a:rPr lang="sk-SK" altLang="sk-SK" sz="1200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sz="1200" b="1" dirty="0" err="1">
                <a:solidFill>
                  <a:srgbClr val="00B050"/>
                </a:solidFill>
                <a:latin typeface="inherit"/>
              </a:rPr>
              <a:t>termel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SAPS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jednotná platba na plochu (single 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area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payment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scheme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)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egységes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területalapú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támogatás</a:t>
            </a:r>
            <a:r>
              <a:rPr lang="sk-SK" altLang="sk-SK" sz="1200" b="1" dirty="0" err="1">
                <a:solidFill>
                  <a:srgbClr val="00B050"/>
                </a:solidFill>
                <a:latin typeface="inherit"/>
              </a:rPr>
              <a:t>i</a:t>
            </a:r>
            <a:r>
              <a:rPr lang="sk-SK" altLang="sk-SK" sz="1200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sz="1200" b="1" dirty="0" err="1">
                <a:solidFill>
                  <a:srgbClr val="00B050"/>
                </a:solidFill>
                <a:latin typeface="inherit"/>
              </a:rPr>
              <a:t>rendszer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KNM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kontrola na mieste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helyszíni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ellenőrzés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DPZ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diaľkový prieskum Zeme – 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a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földfelszín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távolsági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ellenörzése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KKa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krížová kontrola administratívna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adminisztratív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keresztellenörzés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QA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Quality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Assurance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(zabezpečenie kvality) -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minőségbiztosítás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IACS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Integrovaný administratívny a kontrolný systém (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Integrated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Administration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and 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Control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System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)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integrált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adminisztratív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-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és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ellenőrzési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rendszer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BPEJ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bonitovaná pôdno-ekologická jednotka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minösített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talaj-ökológiai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egység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NDIR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dusičnanová smernica (nitrátová direktíva)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nitrátérzékenységi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rendelet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/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irányelv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ANC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oblasti s prírodnými obmedzeniami (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Areas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of 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Natural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Constraints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)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természeti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korlátozású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(vagy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egyéb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besorolás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szerinti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hátrányos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)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területek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ZPP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Zoznam poľnohospodárskych pozemkov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mezőgazdasági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területek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listája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ZPP EFA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Zoznam poľnohospodárskych pozemkov s oblasťou ekologického záujmu 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–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ökológiai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célterületként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használható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mezőgazdasági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területek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listája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PČUV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poradové číslo užívanej výmery – 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a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használt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területek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sorszáma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OP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orná pôda -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termőföld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CHM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chmeľnica s vysadeným chmeľom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komlóültetvény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VIN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vinohrady -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szőlőültetvény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SAD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ovocný sad (vrátane drobného ovocia)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gyümölcsös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ültetvény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(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bogyós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gyümölcsökk</a:t>
            </a:r>
            <a:r>
              <a:rPr lang="sk-SK" altLang="sk-SK" sz="1200" b="1" dirty="0" err="1">
                <a:solidFill>
                  <a:srgbClr val="00B050"/>
                </a:solidFill>
                <a:latin typeface="inherit"/>
              </a:rPr>
              <a:t>el</a:t>
            </a:r>
            <a:r>
              <a:rPr lang="sk-SK" altLang="sk-SK" sz="1200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sz="1200" b="1" dirty="0" err="1">
                <a:solidFill>
                  <a:srgbClr val="00B050"/>
                </a:solidFill>
                <a:latin typeface="inherit"/>
              </a:rPr>
              <a:t>egyetemben</a:t>
            </a:r>
            <a:r>
              <a:rPr lang="sk-SK" altLang="sk-SK" sz="1200" b="1" dirty="0">
                <a:solidFill>
                  <a:srgbClr val="00B050"/>
                </a:solidFill>
                <a:latin typeface="inherit"/>
              </a:rPr>
              <a:t>)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TTP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trvalý trávny porast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rét</a:t>
            </a:r>
            <a:r>
              <a:rPr lang="sk-SK" altLang="sk-SK" sz="1200" b="1" dirty="0">
                <a:solidFill>
                  <a:srgbClr val="00B050"/>
                </a:solidFill>
                <a:latin typeface="inherit"/>
              </a:rPr>
              <a:t>/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legelő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TP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trvalé plodiny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állandó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növények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egyéb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ültetvények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KP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krajinný prvok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tájképi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elem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EFA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oblasť ekologického záujmu (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ecological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focus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sk-SK" altLang="sk-S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area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)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ökológiai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célterület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PRV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Program rozvoja vidieka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Vidékfejlesztési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program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ÚEV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Územie európskeho významu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Európai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jelentősségü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terület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IP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Integrovaná produkcia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Integrált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termesztés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CHVO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Chránená vodohospodárska oblasť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Vízvédelmi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terület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EP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Ekologické poľnohospodárstvo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Ökológiai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gazdálkodás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NZ BP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nárazníková zóna - brehový porast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ütközőterület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vízparti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növényzet</a:t>
            </a:r>
            <a:endParaRPr kumimoji="0" lang="sk-SK" altLang="sk-SK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NZ MEDZA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nárazníková zóna – medza -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ütközőterület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–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köztes</a:t>
            </a:r>
            <a:r>
              <a:rPr kumimoji="0" lang="sk-SK" altLang="sk-SK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1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növényzet</a:t>
            </a:r>
            <a:endParaRPr kumimoji="0" lang="sk-SK" altLang="sk-S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00D994-7089-42F4-94B4-7341DDC1B28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" y="0"/>
            <a:ext cx="12192000" cy="6345238"/>
          </a:xfrm>
        </p:spPr>
        <p:txBody>
          <a:bodyPr>
            <a:normAutofit fontScale="550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altLang="sk-SK" b="1" dirty="0" err="1">
                <a:solidFill>
                  <a:srgbClr val="BA3925"/>
                </a:solidFill>
                <a:latin typeface="Open Sans" panose="020B0604020202020204" pitchFamily="34" charset="0"/>
              </a:rPr>
              <a:t>Fogalomtár</a:t>
            </a:r>
            <a:r>
              <a:rPr lang="sk-SK" altLang="sk-SK" b="1" dirty="0">
                <a:solidFill>
                  <a:srgbClr val="BA3925"/>
                </a:solidFill>
                <a:latin typeface="Open Sans" panose="020B0604020202020204" pitchFamily="34" charset="0"/>
              </a:rPr>
              <a:t> </a:t>
            </a:r>
            <a:r>
              <a:rPr lang="sk-SK" altLang="sk-SK" b="1" dirty="0" err="1">
                <a:solidFill>
                  <a:schemeClr val="tx1"/>
                </a:solidFill>
                <a:latin typeface="Open Sans" panose="020B0604020202020204" pitchFamily="34" charset="0"/>
              </a:rPr>
              <a:t>és</a:t>
            </a:r>
            <a:r>
              <a:rPr lang="sk-SK" altLang="sk-SK" b="1" dirty="0">
                <a:solidFill>
                  <a:schemeClr val="tx1"/>
                </a:solidFill>
                <a:latin typeface="Open Sans" panose="020B0604020202020204" pitchFamily="34" charset="0"/>
              </a:rPr>
              <a:t> a </a:t>
            </a:r>
            <a:r>
              <a:rPr lang="sk-SK" altLang="sk-SK" b="1" dirty="0" err="1">
                <a:solidFill>
                  <a:schemeClr val="tx1"/>
                </a:solidFill>
                <a:latin typeface="Open Sans" panose="020B0604020202020204" pitchFamily="34" charset="0"/>
              </a:rPr>
              <a:t>rövidítések</a:t>
            </a:r>
            <a:r>
              <a:rPr lang="sk-SK" altLang="sk-SK" b="1" dirty="0">
                <a:solidFill>
                  <a:schemeClr val="tx1"/>
                </a:solidFill>
                <a:latin typeface="Open Sans" panose="020B0604020202020204" pitchFamily="34" charset="0"/>
              </a:rPr>
              <a:t> </a:t>
            </a:r>
            <a:r>
              <a:rPr lang="sk-SK" altLang="sk-SK" b="1" dirty="0" err="1">
                <a:solidFill>
                  <a:schemeClr val="tx1"/>
                </a:solidFill>
                <a:latin typeface="Open Sans" panose="020B0604020202020204" pitchFamily="34" charset="0"/>
              </a:rPr>
              <a:t>szlovák</a:t>
            </a:r>
            <a:r>
              <a:rPr lang="sk-SK" altLang="sk-SK" b="1" dirty="0">
                <a:solidFill>
                  <a:schemeClr val="tx1"/>
                </a:solidFill>
                <a:latin typeface="Open Sans" panose="020B0604020202020204" pitchFamily="34" charset="0"/>
              </a:rPr>
              <a:t> </a:t>
            </a:r>
            <a:r>
              <a:rPr lang="sk-SK" altLang="sk-SK" b="1" dirty="0">
                <a:solidFill>
                  <a:srgbClr val="BA3925"/>
                </a:solidFill>
                <a:latin typeface="Open Sans" panose="020B0604020202020204" pitchFamily="34" charset="0"/>
              </a:rPr>
              <a:t>– </a:t>
            </a:r>
            <a:r>
              <a:rPr lang="sk-SK" altLang="sk-SK" b="1" dirty="0" err="1">
                <a:solidFill>
                  <a:srgbClr val="00B050"/>
                </a:solidFill>
                <a:latin typeface="Open Sans" panose="020B0604020202020204" pitchFamily="34" charset="0"/>
              </a:rPr>
              <a:t>magyar</a:t>
            </a:r>
            <a:r>
              <a:rPr lang="sk-SK" altLang="sk-SK" b="1" dirty="0">
                <a:solidFill>
                  <a:srgbClr val="00B050"/>
                </a:solidFill>
                <a:latin typeface="Open Sans" panose="020B0604020202020204" pitchFamily="34" charset="0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Open Sans" panose="020B0604020202020204" pitchFamily="34" charset="0"/>
              </a:rPr>
              <a:t>jegyzéke</a:t>
            </a:r>
            <a:endParaRPr lang="sk-SK" altLang="sk-SK" b="1" dirty="0">
              <a:solidFill>
                <a:srgbClr val="00B050"/>
              </a:solidFill>
              <a:latin typeface="Open Sans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Open Sans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vertex</a:t>
            </a:r>
            <a:r>
              <a:rPr kumimoji="0" lang="sk-SK" altLang="sk-SK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lomový bod línie alebo hranice polygónu –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vonal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határának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vagy a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többszögű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terület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töréspontja</a:t>
            </a:r>
            <a:endParaRPr kumimoji="0" lang="sk-SK" altLang="sk-SK" sz="14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polygón</a:t>
            </a:r>
            <a:r>
              <a:rPr kumimoji="0" lang="sk-SK" altLang="sk-SK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plošný útvar s minimálne troma lomovými bodmi na jeho hranici –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felszíni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terület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minimálisan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három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törésponttal</a:t>
            </a:r>
            <a:endParaRPr kumimoji="0" lang="sk-SK" altLang="sk-SK" sz="14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integrátor</a:t>
            </a:r>
            <a:r>
              <a:rPr kumimoji="0" lang="sk-SK" altLang="sk-SK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- subjekt, ktorý je autorizovaný žiadateľom na správu jeho žiadosti cez rozhrania tretích strán –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alany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,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aki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a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kérvényező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megbízottja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és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harmadik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fél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felületén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keresztül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a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kérvénye</a:t>
            </a:r>
            <a:r>
              <a:rPr kumimoji="0" lang="sk-SK" altLang="sk-SK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gondozója</a:t>
            </a:r>
            <a:endParaRPr kumimoji="0" lang="sk-SK" altLang="sk-SK" sz="28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28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altLang="sk-SK" b="1" dirty="0" err="1">
                <a:solidFill>
                  <a:schemeClr val="tx1"/>
                </a:solidFill>
                <a:latin typeface="inherit"/>
              </a:rPr>
              <a:t>Intersucho</a:t>
            </a:r>
            <a:r>
              <a:rPr lang="sk-SK" altLang="sk-SK" b="1" dirty="0">
                <a:solidFill>
                  <a:schemeClr val="tx1"/>
                </a:solidFill>
                <a:latin typeface="inherit"/>
              </a:rPr>
              <a:t> –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azon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oldal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megnevezése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,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melyen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keresztül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heti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aktualitással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lehet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a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talajszelvény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állapotát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követni</a:t>
            </a:r>
            <a:endParaRPr kumimoji="0" lang="sk-SK" altLang="sk-SK" sz="28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28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inherit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PPA – </a:t>
            </a:r>
            <a:r>
              <a:rPr kumimoji="0" lang="sk-SK" altLang="sk-SK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Pôdohospodárska platobná agentúra</a:t>
            </a:r>
            <a:r>
              <a:rPr kumimoji="0" lang="sk-SK" altLang="sk-SK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–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Mezőgazdasági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kifizető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ügynökség</a:t>
            </a:r>
            <a:endParaRPr kumimoji="0" lang="sk-SK" altLang="sk-SK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28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altLang="sk-SK" b="1" dirty="0">
                <a:solidFill>
                  <a:schemeClr val="tx1"/>
                </a:solidFill>
                <a:latin typeface="inherit"/>
              </a:rPr>
              <a:t>Slov-lex – </a:t>
            </a:r>
            <a:r>
              <a:rPr lang="sk-SK" altLang="sk-SK" dirty="0">
                <a:solidFill>
                  <a:schemeClr val="tx1"/>
                </a:solidFill>
                <a:latin typeface="inherit"/>
              </a:rPr>
              <a:t>právny a informačný portál</a:t>
            </a:r>
            <a:r>
              <a:rPr lang="sk-SK" altLang="sk-SK" b="1" dirty="0">
                <a:solidFill>
                  <a:schemeClr val="tx1"/>
                </a:solidFill>
                <a:latin typeface="inherit"/>
              </a:rPr>
              <a:t> 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–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szlovákiai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jogi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/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jogszabálygyüjteményi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/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és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információs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kapu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endParaRPr kumimoji="0" lang="sk-SK" altLang="sk-SK" sz="28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CKN – </a:t>
            </a:r>
            <a:r>
              <a:rPr kumimoji="0" lang="sk-SK" altLang="sk-SK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„C“ kataster nehnuteľnosti 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–  C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parcella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,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aktualizált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,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méréssel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visszaellenőrzött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kataszteri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parcella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,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valódi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használat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–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nincs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magyar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megfelelője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C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kataszteri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regiszter</a:t>
            </a:r>
            <a:endParaRPr kumimoji="0" lang="sk-SK" altLang="sk-SK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EKN – </a:t>
            </a:r>
            <a:r>
              <a:rPr kumimoji="0" lang="sk-SK" altLang="sk-SK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„E“ kataster nehnuteľnosti 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–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régi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telekkönyvi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-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eredeti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tulajdonjogi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parcella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register 1964-ig, E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kataszteri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regiszter</a:t>
            </a:r>
            <a:endParaRPr kumimoji="0" lang="sk-SK" altLang="sk-SK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ÚKSÚP</a:t>
            </a:r>
            <a:r>
              <a:rPr kumimoji="0" lang="sk-SK" altLang="sk-SK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– </a:t>
            </a:r>
            <a:r>
              <a:rPr kumimoji="0" lang="sk-SK" altLang="sk-SK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Ústredný kontrolný a skúšobný ústav poľnohospodársky –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Központi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mezőgazdasági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ellenőrző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és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vizsgál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ó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intézet</a:t>
            </a:r>
            <a:endParaRPr kumimoji="0" lang="sk-SK" altLang="sk-SK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altLang="sk-SK" b="1" dirty="0">
              <a:solidFill>
                <a:schemeClr val="tx1"/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altLang="sk-SK" b="1" dirty="0">
                <a:solidFill>
                  <a:schemeClr val="tx1"/>
                </a:solidFill>
                <a:latin typeface="inherit"/>
              </a:rPr>
              <a:t>HRIS - </a:t>
            </a:r>
            <a:r>
              <a:rPr lang="sk-SK" b="0" i="0" dirty="0">
                <a:solidFill>
                  <a:schemeClr val="tx1"/>
                </a:solidFill>
                <a:effectLst/>
                <a:latin typeface="Roboto" panose="020B0604020202020204" pitchFamily="2" charset="0"/>
              </a:rPr>
              <a:t>Harmonizovaný registračno-informačný systém</a:t>
            </a:r>
            <a:r>
              <a:rPr lang="sk-SK" b="1" dirty="0">
                <a:solidFill>
                  <a:schemeClr val="tx1"/>
                </a:solidFill>
                <a:latin typeface="inherit"/>
              </a:rPr>
              <a:t> </a:t>
            </a:r>
            <a:r>
              <a:rPr lang="sk-SK" b="1" dirty="0">
                <a:solidFill>
                  <a:srgbClr val="00B050"/>
                </a:solidFill>
                <a:latin typeface="inherit"/>
              </a:rPr>
              <a:t>– </a:t>
            </a:r>
            <a:r>
              <a:rPr lang="sk-SK" b="1" dirty="0" err="1">
                <a:solidFill>
                  <a:srgbClr val="00B050"/>
                </a:solidFill>
                <a:latin typeface="inherit"/>
              </a:rPr>
              <a:t>Egybehangolt</a:t>
            </a:r>
            <a:r>
              <a:rPr 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inherit"/>
              </a:rPr>
              <a:t>regisztrációs</a:t>
            </a:r>
            <a:r>
              <a:rPr 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inherit"/>
              </a:rPr>
              <a:t>és</a:t>
            </a:r>
            <a:r>
              <a:rPr 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inherit"/>
              </a:rPr>
              <a:t>információs</a:t>
            </a:r>
            <a:r>
              <a:rPr 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b="1" dirty="0" err="1">
                <a:solidFill>
                  <a:srgbClr val="00B050"/>
                </a:solidFill>
                <a:latin typeface="inherit"/>
              </a:rPr>
              <a:t>rendszer</a:t>
            </a:r>
            <a:endParaRPr lang="sk-SK" b="1" dirty="0">
              <a:solidFill>
                <a:srgbClr val="00B050"/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altLang="sk-SK" b="1" dirty="0">
                <a:solidFill>
                  <a:schemeClr val="tx1"/>
                </a:solidFill>
                <a:latin typeface="inherit"/>
              </a:rPr>
              <a:t>NPPC – VUPOP:  Národné poľnohospodárske a potravinárske centrum – Výskumný ústav pôdoznalectva a ochrany pôdy –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Nemzeti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mezőgazdasági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és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élelmiszeripari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központ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–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Talajvédelmi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és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talajtani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kutatási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  <a:r>
              <a:rPr lang="sk-SK" altLang="sk-SK" b="1" dirty="0" err="1">
                <a:solidFill>
                  <a:srgbClr val="00B050"/>
                </a:solidFill>
                <a:latin typeface="inherit"/>
              </a:rPr>
              <a:t>intézet</a:t>
            </a:r>
            <a:r>
              <a:rPr lang="sk-SK" altLang="sk-SK" b="1" dirty="0">
                <a:solidFill>
                  <a:srgbClr val="00B050"/>
                </a:solidFill>
                <a:latin typeface="inherit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SHMÚ – Slovenský hydrometeorologický ústav –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Szlovák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hydrometeorológiai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intézet</a:t>
            </a:r>
            <a:endParaRPr kumimoji="0" lang="sk-SK" altLang="sk-SK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4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03272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TAG-</a:t>
            </a:r>
            <a:r>
              <a:rPr lang="sk-SK" dirty="0" err="1"/>
              <a:t>ek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/>
              <a:t>Térinformatikai rendszerek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/>
              <a:t>Információszerzés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/>
              <a:t>Állami adatbázisok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/>
              <a:t>Távérzékelés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/>
              <a:t>Tulajdonjog azonosítás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/>
              <a:t>Termesztéstechnológiai alkalmasság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/>
              <a:t>Termőtalaj minősége</a:t>
            </a:r>
            <a:endParaRPr lang="hu-HU" dirty="0"/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/>
              <a:t>Termőhelyalkalmassági tulajdonságok	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sk-SK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sk-SK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BA789B-52F9-4E0D-9E1A-9F0666D0B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strike="noStrike" spc="-1" dirty="0">
                <a:solidFill>
                  <a:srgbClr val="FF0000"/>
                </a:solidFill>
              </a:rPr>
              <a:t>Mit értünk a térinformatika fogalma alatt?</a:t>
            </a:r>
            <a:br>
              <a:rPr lang="hu-HU" sz="3600" strike="noStrike" spc="-1" dirty="0">
                <a:solidFill>
                  <a:srgbClr val="FF0000"/>
                </a:solidFill>
              </a:rPr>
            </a:b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812421-2639-4004-A40B-F8936A56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872" y="2646364"/>
            <a:ext cx="11555605" cy="5029298"/>
          </a:xfrm>
        </p:spPr>
        <p:txBody>
          <a:bodyPr>
            <a:normAutofit/>
          </a:bodyPr>
          <a:lstStyle/>
          <a:p>
            <a:pPr marL="114300" indent="0" algn="l">
              <a:buNone/>
            </a:pPr>
            <a:r>
              <a:rPr lang="hu-HU" sz="2400" b="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 </a:t>
            </a:r>
            <a:r>
              <a:rPr lang="hu-HU" sz="24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térinformatika</a:t>
            </a:r>
            <a:r>
              <a:rPr lang="hu-HU" sz="2400" b="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 műszaki tudományok új ágazata, amely – amint azt a 1.1.1 ábra szemlélteti – az informatika, a geodézia és a földrajzi helyhez kapcsolódó, tematikus adatokkal dolgozó tudományos, társadalmi és gazdasági ágazatok határterületén alakult ki.</a:t>
            </a:r>
          </a:p>
          <a:p>
            <a:pPr algn="just"/>
            <a:r>
              <a:rPr lang="hu-HU" sz="2400" b="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Feladata a földrajzi helyhez kötött adatok számítógépes megjelenítése, tárolása és analízise.</a:t>
            </a:r>
          </a:p>
          <a:p>
            <a:pPr algn="just"/>
            <a:r>
              <a:rPr lang="hu-HU" sz="2400" b="0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térinformatika egyrészt a modern gazdasági és társadalmi tervezés valamint folyamatkövetés nélkülözhetetlen eszköze, másrészt egy dinamikusan fejlődő tudomány ágazat, amelynek fókuszában az ehhez szükséges elméleti és technikai háttér fejlesztése áll. </a:t>
            </a:r>
          </a:p>
          <a:p>
            <a:pPr algn="just"/>
            <a:r>
              <a:rPr lang="hu-HU" sz="1800" b="0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Forrás: https://regi.tankonyvtar.hu/hu/tartalom/tamop425/0033_SCORM_MFGGT6002/sco_01_01.htm</a:t>
            </a:r>
          </a:p>
          <a:p>
            <a:pPr algn="just"/>
            <a:endParaRPr lang="hu-HU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hu-HU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1D45CA0E-FC1E-4995-B456-FE3F30F3D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72" y="1037492"/>
            <a:ext cx="2970685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sk-SK" altLang="sk-SK" sz="7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sk-SK" altLang="sk-SK" sz="9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1.1.1. ábra. Térinformatika és a háttér tudományok</a:t>
            </a:r>
            <a:r>
              <a:rPr kumimoji="0" lang="sk-SK" altLang="sk-SK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sk-SK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CF43EFE3-1042-4ED3-B7D5-A121BE74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2" y="1090613"/>
            <a:ext cx="1838325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83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1B4CB7-D28F-4177-A582-142F2143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strike="noStrike" spc="-1" dirty="0">
                <a:solidFill>
                  <a:srgbClr val="FF0000"/>
                </a:solidFill>
                <a:latin typeface="Calibri"/>
                <a:cs typeface="Calibri"/>
              </a:rPr>
              <a:t>Miért szükséges ezen alkalmazások</a:t>
            </a:r>
            <a:r>
              <a:rPr lang="hu-HU" sz="3600" b="1" strike="noStrike" spc="-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hu-HU" sz="3600" strike="noStrike" spc="-1" dirty="0">
                <a:solidFill>
                  <a:srgbClr val="FF0000"/>
                </a:solidFill>
              </a:rPr>
              <a:t>használata?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353146-D09C-490F-9B94-97EBB49F1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A térinformatikai 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rendszerek ma </a:t>
            </a:r>
            <a:r>
              <a:rPr lang="hu-HU" sz="2400" spc="-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u-HU" sz="2400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földrajzi informatikán (</a:t>
            </a:r>
            <a:r>
              <a:rPr lang="hu-HU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GIS - Földrajzi Információs Rendszerek) </a:t>
            </a:r>
            <a:r>
              <a:rPr lang="hu-H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alapuló modellalkotás területei - kiterjednek mind a tervezési, mind a használati fázisokra. Nagypontosságú rendszerek, melyek megkönnyítik a nagy adathalmazok kezelhetőségét és elemzését illetve olyan pontos megoldások lehetőségét nyújtják amelyek hagyományos módon nem érhetők el. </a:t>
            </a:r>
          </a:p>
          <a:p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Az államigazgatási rendszerek digitalizálásával a digitális adatszolgáltatási kötelezettség is megjelent a mezőgazdaságban, amelyek fokozatosan kiszorítják a hagyományos papíralapú adatszolgáltatást, illetve teljesen felváltják azt. </a:t>
            </a:r>
          </a:p>
          <a:p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2023-tól a mezőgazdasági támogatási kérelmek leadása várhatólag csakis digitálisan és a helyi GSAA térinformatikai rendszeren keresztül lesz csak lehetséges szlovákiai viszonylatban.</a:t>
            </a:r>
          </a:p>
        </p:txBody>
      </p:sp>
    </p:spTree>
    <p:extLst>
      <p:ext uri="{BB962C8B-B14F-4D97-AF65-F5344CB8AC3E}">
        <p14:creationId xmlns:p14="http://schemas.microsoft.com/office/powerpoint/2010/main" val="1344852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D75AED-6FED-4D14-BE97-77FF72DB8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strike="noStrike" spc="-1" dirty="0">
                <a:solidFill>
                  <a:srgbClr val="FF0000"/>
                </a:solidFill>
              </a:rPr>
              <a:t>Milyen eszközök szükségesek a rendszerek használatához?</a:t>
            </a:r>
            <a:br>
              <a:rPr lang="hu-HU" sz="3600" strike="noStrike" spc="-1" dirty="0">
                <a:solidFill>
                  <a:srgbClr val="FF0000"/>
                </a:solidFill>
              </a:rPr>
            </a:b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4A1C72A-64A1-49B4-8605-52068A089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400" dirty="0"/>
              <a:t>Az eszközök terén jelenleg egy közepes teljesítményű asztali számítógép, megfelelő gyorsaságú internetkapcsolattal elegendő, attól függően, hogy milyen térinformatikai adatokkal kívánunk dolgozni.</a:t>
            </a:r>
          </a:p>
          <a:p>
            <a:pPr>
              <a:lnSpc>
                <a:spcPct val="150000"/>
              </a:lnSpc>
            </a:pPr>
            <a:r>
              <a:rPr lang="hu-HU" sz="2400" dirty="0"/>
              <a:t>Ajánlott nagysebességű internetkapcsolat bebiztosítása (36Mbps feletti), elsősorban a mezőgazdasági támogatási kérelem használatát biztosító GSAA térinformatikai felülete használatához, mivel csúcsidőben, az április vége és május 15. közötti időszakban a rendszer a lassabb internethozzáféréssel rendelkezőket gyakran kizárja.</a:t>
            </a:r>
          </a:p>
        </p:txBody>
      </p:sp>
    </p:spTree>
    <p:extLst>
      <p:ext uri="{BB962C8B-B14F-4D97-AF65-F5344CB8AC3E}">
        <p14:creationId xmlns:p14="http://schemas.microsoft.com/office/powerpoint/2010/main" val="1825578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B6DF1C-EE8D-415F-A981-76FBDBA39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7" y="304165"/>
            <a:ext cx="11555605" cy="1325563"/>
          </a:xfrm>
        </p:spPr>
        <p:txBody>
          <a:bodyPr>
            <a:normAutofit fontScale="90000"/>
          </a:bodyPr>
          <a:lstStyle/>
          <a:p>
            <a:r>
              <a:rPr lang="hu-HU" sz="3600" spc="-1" dirty="0">
                <a:solidFill>
                  <a:srgbClr val="FF0000"/>
                </a:solidFill>
              </a:rPr>
              <a:t>Milyen hivatalos adatszolgáltatási kötelezettségek leadásában segít ez?</a:t>
            </a:r>
            <a:br>
              <a:rPr lang="hu-HU" sz="3600" spc="-1" dirty="0">
                <a:solidFill>
                  <a:srgbClr val="FF0000"/>
                </a:solidFill>
              </a:rPr>
            </a:b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2E9086-2E2A-4A28-9DB0-8D8F00689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u-HU" dirty="0"/>
              <a:t>A gazdaság méretétől függetlenül általánosan kötelező adatszolgáltatási kötelezettség fűződik bizonyos tevékenységek elvégzéséhez valamely állami térinformatikai rendszer használatán keresztül, például gsaa.mpsr.sk. A területalapú támogatások igényléséhez csakis ezen a digitális felületen keresztül lehet  a </a:t>
            </a:r>
            <a:r>
              <a:rPr lang="hu-HU" dirty="0" smtClean="0"/>
              <a:t>terület/növény</a:t>
            </a:r>
            <a:r>
              <a:rPr lang="en-GB" dirty="0" smtClean="0"/>
              <a:t>,</a:t>
            </a:r>
            <a:r>
              <a:rPr lang="hu-HU" dirty="0" smtClean="0"/>
              <a:t> valamint</a:t>
            </a:r>
            <a:r>
              <a:rPr lang="en-GB" dirty="0" smtClean="0"/>
              <a:t> a </a:t>
            </a:r>
            <a:r>
              <a:rPr lang="hu-HU" dirty="0" smtClean="0"/>
              <a:t>vidékfejlesztési </a:t>
            </a:r>
            <a:r>
              <a:rPr lang="hu-HU" dirty="0"/>
              <a:t>alapból folyósított támogatásokhoz szükséges felhasználási adatokat </a:t>
            </a:r>
            <a:r>
              <a:rPr lang="hu-HU" dirty="0" smtClean="0"/>
              <a:t>beszolgáltatni</a:t>
            </a:r>
            <a:r>
              <a:rPr lang="en-GB" dirty="0" smtClean="0"/>
              <a:t>.</a:t>
            </a:r>
            <a:r>
              <a:rPr lang="hu-HU" dirty="0" smtClean="0"/>
              <a:t>Lehetőség </a:t>
            </a:r>
            <a:r>
              <a:rPr lang="en-GB" dirty="0" smtClean="0"/>
              <a:t>van</a:t>
            </a:r>
            <a:r>
              <a:rPr lang="hu-HU" dirty="0" smtClean="0"/>
              <a:t> </a:t>
            </a:r>
            <a:r>
              <a:rPr lang="hu-HU" dirty="0"/>
              <a:t>az uksup.sk oldalon keresztül, a hris.land.gov.sk - a nitrátérzékeny területek trágyázása eseti tilalom alóli +/-14 napos kivételének kérése is </a:t>
            </a:r>
            <a:r>
              <a:rPr lang="hu-HU" dirty="0" smtClean="0"/>
              <a:t>. </a:t>
            </a:r>
            <a:endParaRPr lang="hu-HU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51018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9C633D-4073-4ECF-97CA-EFE3AA9F8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600" strike="noStrike" spc="-1" dirty="0">
                <a:solidFill>
                  <a:srgbClr val="FF0000"/>
                </a:solidFill>
              </a:rPr>
              <a:t>Milyen gazdaságok számára alkalmasak a térinformatikai adatok használata?</a:t>
            </a:r>
            <a:br>
              <a:rPr lang="hu-HU" sz="3600" strike="noStrike" spc="-1" dirty="0">
                <a:solidFill>
                  <a:srgbClr val="FF0000"/>
                </a:solidFill>
              </a:rPr>
            </a:b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729741B-7425-48C2-94F0-23CE32BC4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u-HU" sz="2400" dirty="0"/>
              <a:t>A gazdaság méretétől függetlenül hasznos vagy általánosan kötelező valamely állami térinformatikai rendszer használata. </a:t>
            </a:r>
          </a:p>
          <a:p>
            <a:pPr>
              <a:lnSpc>
                <a:spcPct val="150000"/>
              </a:lnSpc>
            </a:pPr>
            <a:r>
              <a:rPr lang="hu-HU" sz="2400" dirty="0"/>
              <a:t>Különösen hasznos a gyors tulajdonjogi, földhasználati információk megszerzéséhez (gsaa-földhasználat vagy </a:t>
            </a:r>
            <a:r>
              <a:rPr lang="hu-HU" sz="2400" dirty="0" err="1"/>
              <a:t>skgeodesy</a:t>
            </a:r>
            <a:r>
              <a:rPr lang="hu-HU" sz="2400" dirty="0"/>
              <a:t>-tulajdonosi háttér), valamint a nagyértékű vagy nagypontosságú beruházások (pl. ültetvények) létesítésének, kiindulási adatainak megszerzéséhez (podnemapy.sk - pl. talajminőség) vagy olyan aktuális adatokhoz, melyeket egyébként nem lehetne beszerezni, csak rendkívül körülményesen (intersucho.sk szárazság az 1m vastag talajprofilban).</a:t>
            </a:r>
          </a:p>
        </p:txBody>
      </p:sp>
    </p:spTree>
    <p:extLst>
      <p:ext uri="{BB962C8B-B14F-4D97-AF65-F5344CB8AC3E}">
        <p14:creationId xmlns:p14="http://schemas.microsoft.com/office/powerpoint/2010/main" val="121202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</TotalTime>
  <Words>3267</Words>
  <Application>Microsoft Office PowerPoint</Application>
  <PresentationFormat>Širokouhlá</PresentationFormat>
  <Paragraphs>242</Paragraphs>
  <Slides>44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44</vt:i4>
      </vt:variant>
    </vt:vector>
  </HeadingPairs>
  <TitlesOfParts>
    <vt:vector size="52" baseType="lpstr">
      <vt:lpstr>Arial</vt:lpstr>
      <vt:lpstr>Calibri</vt:lpstr>
      <vt:lpstr>inherit</vt:lpstr>
      <vt:lpstr>Noto Serif</vt:lpstr>
      <vt:lpstr>Open Sans</vt:lpstr>
      <vt:lpstr>Roboto</vt:lpstr>
      <vt:lpstr>Times New Roman</vt:lpstr>
      <vt:lpstr>Office-téma</vt:lpstr>
      <vt:lpstr>Térinformatikai rendszerek használata a gazdálkodási gyakorlatban Szlovákiában </vt:lpstr>
      <vt:lpstr>Tartalomjegyzék</vt:lpstr>
      <vt:lpstr>Bevezetés, szakmai kiegészítés indokoltsága</vt:lpstr>
      <vt:lpstr>Témaspecifikus szakmai kérdések</vt:lpstr>
      <vt:lpstr>Mit értünk a térinformatika fogalma alatt? </vt:lpstr>
      <vt:lpstr>Miért szükséges ezen alkalmazások használata?</vt:lpstr>
      <vt:lpstr>Milyen eszközök szükségesek a rendszerek használatához? </vt:lpstr>
      <vt:lpstr>Milyen hivatalos adatszolgáltatási kötelezettségek leadásában segít ez? </vt:lpstr>
      <vt:lpstr>Milyen gazdaságok számára alkalmasak a térinformatikai adatok használata? </vt:lpstr>
      <vt:lpstr>Mennyi időt vesz igénybe ezen rendszerek használata? </vt:lpstr>
      <vt:lpstr>Milyen döntéseimben tud támogatni a térinformatikai rendszerekből nyerhető információ? </vt:lpstr>
      <vt:lpstr>Amit a GSAA területalapú térinformatikai rendszer alapjairól tudni kell</vt:lpstr>
      <vt:lpstr>Amit a GSAA területalapú térinformatikai rendszer alapjairól tudni kell</vt:lpstr>
      <vt:lpstr>A kataszteri nyilvántartás SKGEODESY honlap alapjai használatához</vt:lpstr>
      <vt:lpstr>A kataszteri nyilvántartás SKGEODESY honlap alapjai használatához</vt:lpstr>
      <vt:lpstr>Amit a podnemapy honlap használatához tudni érdemes</vt:lpstr>
      <vt:lpstr>Amit a podnemapy honlap használatához tudni érdemes</vt:lpstr>
      <vt:lpstr>Amit az ÚKSÚP honlap használatához tudni érdemes</vt:lpstr>
      <vt:lpstr>Amit az ÚKSÚP honlap használatához tudni érdemes</vt:lpstr>
      <vt:lpstr>Amit a HRIS rendszeroldal használatához tudni kell</vt:lpstr>
      <vt:lpstr>Amit az SHMU rendszeroldal használatához tudni érdemes</vt:lpstr>
      <vt:lpstr>Amit az Intersucho rendszeroldal használatáról tudni érdemes</vt:lpstr>
      <vt:lpstr>Gyakorlati esettanulmányok – a GSAA térinformatikai rendszer használatához </vt:lpstr>
      <vt:lpstr>Gyakorlati esettanulmányok – a GSAA térinformatikai rendszer használatához </vt:lpstr>
      <vt:lpstr>Gyakorlati esettanulmányok – a GSAA térinformatikai rendszer használatához – növényborítottság állapotának nézése</vt:lpstr>
      <vt:lpstr>Gyakorlati esettanulmányok – a GSAA térinformatikai rendszer használatához - DPZ ellenőrző kép és valós idejű kép</vt:lpstr>
      <vt:lpstr>Gyakorlati esettanulmányok – a GSAA térinformatikai rendszer használatához - átfedések ellenőrzése és központi ellenőrzés jelzése</vt:lpstr>
      <vt:lpstr>Gyakorlati esettanulmányok – a GSAA térinformatikai rendszer és az SKGEODESY portál kataszteri parcella tulajdonosi párosítása</vt:lpstr>
      <vt:lpstr>Gyakorlati esettanulmányok – a podnemapy portál használatával nyerhető információk </vt:lpstr>
      <vt:lpstr>Gyakorlati esettanulmányok – a podnemapy portál használatával nyerhető információk</vt:lpstr>
      <vt:lpstr>Gyakorlati esettanulmányok – a podnemapy portál használatával nyerhető információk</vt:lpstr>
      <vt:lpstr>Gyakorlati esettanulmányok – a podnemapy portál használatával nyerhető információk</vt:lpstr>
      <vt:lpstr>Gyakorlati esettanulmányok – a podnemapy portál használatával nyerhető információk</vt:lpstr>
      <vt:lpstr>Gyakorlati esettanulmányok – a podnemapy portál használatával nyerhető információk</vt:lpstr>
      <vt:lpstr>Gyakorlati esettanulmányok – a podnemapy portál használatával nyerhető információk</vt:lpstr>
      <vt:lpstr>Gyakorlati esettanulmányok – a podnemapy portál használatával nyerhető információk</vt:lpstr>
      <vt:lpstr>Gyakorlati esettanulmányok – a podnemapy portál használatával nyerhető információk</vt:lpstr>
      <vt:lpstr>Gyakorlati esettanulmányok – az Intersucho rendszeroldal használatához</vt:lpstr>
      <vt:lpstr>Gyakorlati esettanulmányok – az Intersucho rendszeroldal használatához</vt:lpstr>
      <vt:lpstr>Gyakorló kérdések </vt:lpstr>
      <vt:lpstr>A felhasznált irodalmi és internetes hivatkozások jegyzéke</vt:lpstr>
      <vt:lpstr>Fogalomtár – rövidítések szlovák – magyar jegyzéke </vt:lpstr>
      <vt:lpstr>Prezentácia programu PowerPoint</vt:lpstr>
      <vt:lpstr>TAG-ek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Péter Varga</dc:creator>
  <cp:lastModifiedBy>Peter</cp:lastModifiedBy>
  <cp:revision>116</cp:revision>
  <dcterms:created xsi:type="dcterms:W3CDTF">2021-04-21T15:27:09Z</dcterms:created>
  <dcterms:modified xsi:type="dcterms:W3CDTF">2021-06-10T12:28:29Z</dcterms:modified>
</cp:coreProperties>
</file>