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3"/>
  </p:notesMasterIdLst>
  <p:sldIdLst>
    <p:sldId id="589" r:id="rId3"/>
    <p:sldId id="1083" r:id="rId4"/>
    <p:sldId id="1104" r:id="rId5"/>
    <p:sldId id="1084" r:id="rId6"/>
    <p:sldId id="1085" r:id="rId7"/>
    <p:sldId id="264" r:id="rId8"/>
    <p:sldId id="1087" r:id="rId9"/>
    <p:sldId id="258" r:id="rId10"/>
    <p:sldId id="1088" r:id="rId11"/>
    <p:sldId id="1096" r:id="rId12"/>
    <p:sldId id="259" r:id="rId13"/>
    <p:sldId id="262" r:id="rId14"/>
    <p:sldId id="1017" r:id="rId15"/>
    <p:sldId id="882" r:id="rId16"/>
    <p:sldId id="1080" r:id="rId17"/>
    <p:sldId id="1067" r:id="rId18"/>
    <p:sldId id="1097" r:id="rId19"/>
    <p:sldId id="1098" r:id="rId20"/>
    <p:sldId id="968" r:id="rId21"/>
    <p:sldId id="1099" r:id="rId22"/>
    <p:sldId id="1100" r:id="rId23"/>
    <p:sldId id="983" r:id="rId24"/>
    <p:sldId id="1005" r:id="rId25"/>
    <p:sldId id="1018" r:id="rId26"/>
    <p:sldId id="1103" r:id="rId27"/>
    <p:sldId id="1019" r:id="rId28"/>
    <p:sldId id="1015" r:id="rId29"/>
    <p:sldId id="1021" r:id="rId30"/>
    <p:sldId id="1066" r:id="rId31"/>
    <p:sldId id="1022" r:id="rId32"/>
    <p:sldId id="1079" r:id="rId33"/>
    <p:sldId id="1101" r:id="rId34"/>
    <p:sldId id="1068" r:id="rId35"/>
    <p:sldId id="1092" r:id="rId36"/>
    <p:sldId id="1090" r:id="rId37"/>
    <p:sldId id="1095" r:id="rId38"/>
    <p:sldId id="1102" r:id="rId39"/>
    <p:sldId id="1093" r:id="rId40"/>
    <p:sldId id="1106" r:id="rId41"/>
    <p:sldId id="1105" r:id="rId42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ornai Gábor" initials="CG" lastIdx="2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4FED2"/>
    <a:srgbClr val="D86FE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ötét stíl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33" autoAdjust="0"/>
    <p:restoredTop sz="94790" autoAdjust="0"/>
  </p:normalViewPr>
  <p:slideViewPr>
    <p:cSldViewPr>
      <p:cViewPr varScale="1">
        <p:scale>
          <a:sx n="68" d="100"/>
          <a:sy n="68" d="100"/>
        </p:scale>
        <p:origin x="7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62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9EFC-4346-4876-A60F-677FA123FD4D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2C2C7-51DA-4A73-BF82-AC41AC5176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158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C2C7-51DA-4A73-BF82-AC41AC51767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912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4989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29:notes"/>
          <p:cNvSpPr txBox="1">
            <a:spLocks noGrp="1"/>
          </p:cNvSpPr>
          <p:nvPr>
            <p:ph type="body" idx="1"/>
          </p:nvPr>
        </p:nvSpPr>
        <p:spPr>
          <a:xfrm>
            <a:off x="687705" y="4813964"/>
            <a:ext cx="5501279" cy="39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/>
              <a:t>Szöveg: </a:t>
            </a:r>
            <a:r>
              <a:rPr lang="de-DE" sz="2400" i="1"/>
              <a:t>ennél a diánál nem releváns</a:t>
            </a:r>
            <a:endParaRPr sz="240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9:notes"/>
          <p:cNvSpPr txBox="1"/>
          <p:nvPr/>
        </p:nvSpPr>
        <p:spPr>
          <a:xfrm>
            <a:off x="3895551" y="9501121"/>
            <a:ext cx="2979694" cy="50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50" tIns="48225" rIns="96450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C2C7-51DA-4A73-BF82-AC41AC51767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606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E755-B63D-455C-81A4-B15BBCB2F8C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815D-308E-429F-9E2C-834587A6D8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9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E755-B63D-455C-81A4-B15BBCB2F8C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815D-308E-429F-9E2C-834587A6D8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250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E755-B63D-455C-81A4-B15BBCB2F8C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815D-308E-429F-9E2C-834587A6D8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071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Címdi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022420" y="1416819"/>
            <a:ext cx="6858000" cy="198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022423" y="3491511"/>
            <a:ext cx="6858000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764676" y="6486977"/>
            <a:ext cx="3806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/>
              <a:pPr/>
              <a:t>‹#›</a:t>
            </a:fld>
            <a:endParaRPr/>
          </a:p>
        </p:txBody>
      </p:sp>
      <p:pic>
        <p:nvPicPr>
          <p:cNvPr id="14" name="Google Shape;14;p3" descr="A képen szöveg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7" y="10049"/>
            <a:ext cx="2471894" cy="907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96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Cím és tartalom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241161" y="365128"/>
            <a:ext cx="86667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41161" y="1825625"/>
            <a:ext cx="86667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764676" y="6486977"/>
            <a:ext cx="3806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71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zakaszfejléc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623888" y="996310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623888" y="387603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764676" y="6486977"/>
            <a:ext cx="3806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2 tartalomrész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41161" y="365128"/>
            <a:ext cx="86667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41161" y="1825625"/>
            <a:ext cx="42736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42787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764676" y="6486977"/>
            <a:ext cx="3806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40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41162" y="365128"/>
            <a:ext cx="86426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629151" y="1909187"/>
            <a:ext cx="4254638" cy="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629151" y="2505075"/>
            <a:ext cx="42546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764676" y="6486977"/>
            <a:ext cx="3806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/>
              <a:pPr/>
              <a:t>‹#›</a:t>
            </a:fld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241162" y="1909187"/>
            <a:ext cx="4254639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4"/>
          </p:nvPr>
        </p:nvSpPr>
        <p:spPr>
          <a:xfrm>
            <a:off x="241161" y="2505075"/>
            <a:ext cx="42546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601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Csak cím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241161" y="365128"/>
            <a:ext cx="86667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764676" y="6486977"/>
            <a:ext cx="3806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774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Üre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764676" y="6486977"/>
            <a:ext cx="3806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3259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Tartalomrész képaláírássa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764676" y="6486977"/>
            <a:ext cx="3806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829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E755-B63D-455C-81A4-B15BBCB2F8C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815D-308E-429F-9E2C-834587A6D8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338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Kép képaláírássa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764676" y="6486977"/>
            <a:ext cx="3806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55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Cím és függőleges szöveg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241161" y="365128"/>
            <a:ext cx="86667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2398844" y="-332058"/>
            <a:ext cx="4351338" cy="866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764676" y="6486977"/>
            <a:ext cx="3806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597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Függőleges cím és szöveg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 rot="5400000">
            <a:off x="4623594" y="2285208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3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764676" y="6486977"/>
            <a:ext cx="3806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769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E755-B63D-455C-81A4-B15BBCB2F8C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815D-308E-429F-9E2C-834587A6D8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57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E755-B63D-455C-81A4-B15BBCB2F8C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815D-308E-429F-9E2C-834587A6D8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96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E755-B63D-455C-81A4-B15BBCB2F8C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815D-308E-429F-9E2C-834587A6D8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450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E755-B63D-455C-81A4-B15BBCB2F8C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815D-308E-429F-9E2C-834587A6D8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39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E755-B63D-455C-81A4-B15BBCB2F8C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815D-308E-429F-9E2C-834587A6D8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4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E755-B63D-455C-81A4-B15BBCB2F8C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815D-308E-429F-9E2C-834587A6D8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594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E755-B63D-455C-81A4-B15BBCB2F8C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815D-308E-429F-9E2C-834587A6D8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011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E755-B63D-455C-81A4-B15BBCB2F8C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815D-308E-429F-9E2C-834587A6D8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243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41161" y="365128"/>
            <a:ext cx="86667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41161" y="1825625"/>
            <a:ext cx="86667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764676" y="6486977"/>
            <a:ext cx="3806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  <p:pic>
        <p:nvPicPr>
          <p:cNvPr id="9" name="Google Shape;9;p2" descr="A képen szöveg látható&#10;&#10;Automatikusan generált leírá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65" y="6290230"/>
            <a:ext cx="1574318" cy="577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351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11" Type="http://schemas.openxmlformats.org/officeDocument/2006/relationships/image" Target="../media/image30.png"/><Relationship Id="rId5" Type="http://schemas.openxmlformats.org/officeDocument/2006/relationships/image" Target="../media/image60.png"/><Relationship Id="rId10" Type="http://schemas.openxmlformats.org/officeDocument/2006/relationships/image" Target="../media/image28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map.sdsu.edu/Notes/stow-remotesensing.htm&amp;psig=AOvVaw0GYk1wIX66Nk8NHL-HTw3m&amp;ust=1623420506143000&amp;source=images&amp;cd=vfe&amp;ved=0CAIQjRxqFwoTCKjPgviejfECFQAAAAAdAAAAABAL" TargetMode="External"/><Relationship Id="rId2" Type="http://schemas.openxmlformats.org/officeDocument/2006/relationships/hyperlink" Target="https://stormwise.uconn.edu/lidar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axial.hu/gps/vantage/adatmanagement/maxi-hozam-muholdas-hozamterkepezes" TargetMode="External"/><Relationship Id="rId5" Type="http://schemas.openxmlformats.org/officeDocument/2006/relationships/hyperlink" Target="https://regi.tankonyvtar.hu/" TargetMode="External"/><Relationship Id="rId4" Type="http://schemas.openxmlformats.org/officeDocument/2006/relationships/hyperlink" Target="https://ercim-news.ercim.eu/en113/special/satellite-and-aerial-image-processing-for-smart-farming-and-biodiversity-conservation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xial.hu/gps/vantage/adatmanagement/maxi-hozam-muholdas-hozamterkepezes" TargetMode="External"/><Relationship Id="rId3" Type="http://schemas.openxmlformats.org/officeDocument/2006/relationships/hyperlink" Target="https://www.scerin.eu/scerin2017/presentations/DAY1_11_Gabor_CSORNAI_SCERIN5_2017.pdf" TargetMode="External"/><Relationship Id="rId7" Type="http://schemas.openxmlformats.org/officeDocument/2006/relationships/hyperlink" Target="https://www.prega.hu/2020-prega-video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prega.hu/eloadok/mesterhazi-peter/" TargetMode="External"/><Relationship Id="rId5" Type="http://schemas.openxmlformats.org/officeDocument/2006/relationships/hyperlink" Target="https://www.youtube.com/watch?v=omvIcZ67_Wg" TargetMode="External"/><Relationship Id="rId4" Type="http://schemas.openxmlformats.org/officeDocument/2006/relationships/hyperlink" Target="https://www.youtube.com/watch?v=6OSEz6bidW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ctrTitle"/>
          </p:nvPr>
        </p:nvSpPr>
        <p:spPr>
          <a:xfrm>
            <a:off x="1691680" y="1124744"/>
            <a:ext cx="6858000" cy="2376264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Műholdas távérzékelés a precíziós gazdálkodásban</a:t>
            </a:r>
            <a:br>
              <a:rPr lang="hu-H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(ma elérhető gyakorlati alkalmazások)</a:t>
            </a:r>
            <a:br>
              <a:rPr lang="hu-H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hu-H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Narancsík</a:t>
            </a:r>
            <a:r>
              <a:rPr lang="hu-H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János és Csornai Gábor</a:t>
            </a:r>
            <a:endParaRPr lang="sk-SK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6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666704" cy="648072"/>
          </a:xfrm>
          <a:noFill/>
        </p:spPr>
        <p:txBody>
          <a:bodyPr anchor="b">
            <a:normAutofit/>
          </a:bodyPr>
          <a:lstStyle/>
          <a:p>
            <a:pPr lvl="0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Mit láthatunk a műholdfelvételeken?</a:t>
            </a:r>
            <a:endParaRPr lang="hu-H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89195" y="148478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terület,  </a:t>
            </a: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növény-összterület, </a:t>
            </a:r>
          </a:p>
          <a:p>
            <a:pPr marL="28575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talajtípusok,  </a:t>
            </a:r>
          </a:p>
          <a:p>
            <a:pPr marL="28575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szerves anyag,  </a:t>
            </a:r>
          </a:p>
          <a:p>
            <a:pPr marL="28575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nitrogén ellátottság,  </a:t>
            </a: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növényösszetétel,  </a:t>
            </a: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fejlettségi állapot</a:t>
            </a: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növénybetegségek helye, terjedése, </a:t>
            </a:r>
          </a:p>
          <a:p>
            <a:pPr marL="28575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vízhiány/vízgazdálkodás</a:t>
            </a: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elöntés összterülete, helye,   </a:t>
            </a: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vadkár</a:t>
            </a: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szennyezések mértéke, helye, </a:t>
            </a:r>
          </a:p>
          <a:p>
            <a:pPr marL="28575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hu-HU" sz="20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megtermett/várható termés/hozam</a:t>
            </a: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  </a:t>
            </a:r>
          </a:p>
        </p:txBody>
      </p:sp>
    </p:spTree>
    <p:extLst>
      <p:ext uri="{BB962C8B-B14F-4D97-AF65-F5344CB8AC3E}">
        <p14:creationId xmlns:p14="http://schemas.microsoft.com/office/powerpoint/2010/main" val="186642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10150"/>
            <a:ext cx="6486370" cy="332476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97827" y="510269"/>
            <a:ext cx="813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műhold felvételek = mért sugárzások!</a:t>
            </a:r>
            <a:endParaRPr 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043608" y="495445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ezek a sugárzások adják meg a növény állapotát, vagy mutatják be a fejlődési folyamatot, adják meg annak számszerű jellemzőjét</a:t>
            </a:r>
          </a:p>
        </p:txBody>
      </p:sp>
      <p:sp>
        <p:nvSpPr>
          <p:cNvPr id="4" name="Obdĺžnik 3"/>
          <p:cNvSpPr/>
          <p:nvPr/>
        </p:nvSpPr>
        <p:spPr>
          <a:xfrm>
            <a:off x="6856479" y="4293096"/>
            <a:ext cx="845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9. ábra</a:t>
            </a:r>
          </a:p>
        </p:txBody>
      </p:sp>
    </p:spTree>
    <p:extLst>
      <p:ext uri="{BB962C8B-B14F-4D97-AF65-F5344CB8AC3E}">
        <p14:creationId xmlns:p14="http://schemas.microsoft.com/office/powerpoint/2010/main" val="135669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5624" y="404664"/>
            <a:ext cx="775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  <a:latin typeface="Times New Roman CE" pitchFamily="18" charset="0"/>
                <a:cs typeface="Times New Roman CE" pitchFamily="18" charset="0"/>
              </a:rPr>
              <a:t>Növényállapot-fejlődés felmérése</a:t>
            </a:r>
          </a:p>
        </p:txBody>
      </p:sp>
      <p:sp>
        <p:nvSpPr>
          <p:cNvPr id="4" name="Obdĺžnik 3"/>
          <p:cNvSpPr/>
          <p:nvPr/>
        </p:nvSpPr>
        <p:spPr>
          <a:xfrm>
            <a:off x="251520" y="1700808"/>
            <a:ext cx="48245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A fénytartományok</a:t>
            </a:r>
          </a:p>
          <a:p>
            <a:endParaRPr lang="hu-H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látható fény (~0,4–0,7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m)  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közeli infravörös (</a:t>
            </a:r>
            <a:r>
              <a:rPr lang="hu-HU" sz="1400" dirty="0" err="1"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latin typeface="Times New Roman" pitchFamily="18" charset="0"/>
                <a:cs typeface="Times New Roman" pitchFamily="18" charset="0"/>
              </a:rPr>
              <a:t>Infrared</a:t>
            </a: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, NIR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~0,7–2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m)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közepes infravörös (</a:t>
            </a: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Mid </a:t>
            </a:r>
            <a:r>
              <a:rPr lang="hu-HU" sz="1400" dirty="0" err="1">
                <a:latin typeface="Times New Roman" pitchFamily="18" charset="0"/>
                <a:cs typeface="Times New Roman" pitchFamily="18" charset="0"/>
              </a:rPr>
              <a:t>Infrared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~2–10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m) 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távoli infravörös 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termális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infravörös, </a:t>
            </a: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Far </a:t>
            </a:r>
            <a:r>
              <a:rPr lang="hu-HU" sz="1400" dirty="0" err="1">
                <a:latin typeface="Times New Roman" pitchFamily="18" charset="0"/>
                <a:cs typeface="Times New Roman" pitchFamily="18" charset="0"/>
              </a:rPr>
              <a:t>Infrared</a:t>
            </a: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~10–1000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m)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mikrohullámú (</a:t>
            </a: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radar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~1 mm – 1 m)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78618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425624" y="55140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felhasznált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hullámhossz-tartomány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messze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túlnyúlik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látható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fény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tartományán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szabad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szemmel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látható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ezért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„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lényeget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szabad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szemmel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mi sem </a:t>
            </a:r>
            <a:r>
              <a:rPr lang="sk-SK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látjuk</a:t>
            </a:r>
            <a:r>
              <a:rPr lang="sk-SK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831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távérzékelés felhasználási lehetőségei a gyakorlatban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hu-HU" sz="2000" dirty="0"/>
          </a:p>
          <a:p>
            <a:pPr marL="457200" indent="-457200">
              <a:buFont typeface="+mj-lt"/>
              <a:buAutoNum type="arabicPeriod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művelési egységek (menedzsment zónák)meghatározása a táblákban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előző és az aktuális időszak termesztésének követése, elemzése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Komplex tápanyag-ellátás, differenciálás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Tőszám-differenciálás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Hatékonyságvizsgálat, mérés, a megvalósított művelési lépések elemzésére</a:t>
            </a:r>
          </a:p>
          <a:p>
            <a:pPr indent="-457200">
              <a:buFont typeface="+mj-lt"/>
              <a:buAutoNum type="arabicPeriod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kombájnokkal mért hozamtérképek utólagos kalibrálása</a:t>
            </a:r>
          </a:p>
          <a:p>
            <a:pPr marL="0" indent="0">
              <a:buNone/>
            </a:pP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5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7" y="1628800"/>
            <a:ext cx="8820473" cy="2232248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A művelési egységek, (menedzsmentzónák)</a:t>
            </a:r>
            <a:b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meghatározása</a:t>
            </a:r>
            <a:b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sz="1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7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325563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művelési zónák meghatározási folyamatának döntő mozzanata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323530" y="1095570"/>
            <a:ext cx="8528831" cy="5168578"/>
            <a:chOff x="323528" y="1066993"/>
            <a:chExt cx="8528831" cy="5168578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20"/>
            <a:stretch/>
          </p:blipFill>
          <p:spPr>
            <a:xfrm>
              <a:off x="423164" y="1114310"/>
              <a:ext cx="1478332" cy="1164988"/>
            </a:xfrm>
            <a:prstGeom prst="rect">
              <a:avLst/>
            </a:prstGeom>
          </p:spPr>
        </p:pic>
        <p:sp>
          <p:nvSpPr>
            <p:cNvPr id="4" name="Szövegdoboz 3"/>
            <p:cNvSpPr txBox="1"/>
            <p:nvPr/>
          </p:nvSpPr>
          <p:spPr>
            <a:xfrm>
              <a:off x="3629190" y="1066993"/>
              <a:ext cx="4755392" cy="1858705"/>
            </a:xfrm>
            <a:prstGeom prst="rect">
              <a:avLst/>
            </a:prstGeom>
            <a:solidFill>
              <a:schemeClr val="accent1"/>
            </a:solidFill>
            <a:ln w="38100" cap="rnd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400"/>
                </a:lnSpc>
              </a:pPr>
              <a:r>
                <a:rPr lang="hu-HU" sz="2800" b="1" dirty="0">
                  <a:solidFill>
                    <a:srgbClr val="FFFF00"/>
                  </a:solidFill>
                </a:rPr>
                <a:t>információ kivonás: sugárzásból           t/ha</a:t>
              </a:r>
              <a:r>
                <a:rPr lang="en-US" sz="2800" b="1" dirty="0">
                  <a:solidFill>
                    <a:srgbClr val="FFFF00"/>
                  </a:solidFill>
                </a:rPr>
                <a:t> </a:t>
              </a:r>
              <a:endParaRPr lang="hu-HU" sz="2800" b="1" dirty="0">
                <a:solidFill>
                  <a:srgbClr val="FFFF00"/>
                </a:solidFill>
              </a:endParaRPr>
            </a:p>
            <a:p>
              <a:pPr algn="ctr">
                <a:lnSpc>
                  <a:spcPts val="3400"/>
                </a:lnSpc>
              </a:pPr>
              <a:r>
                <a:rPr lang="hu-HU" sz="24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az abszolút hozam mérése pontosan!</a:t>
              </a:r>
              <a:endParaRPr lang="en-US" sz="2400" b="1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pic>
          <p:nvPicPr>
            <p:cNvPr id="20" name="Kép 1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189" y="3523307"/>
              <a:ext cx="2708840" cy="2065933"/>
            </a:xfrm>
            <a:prstGeom prst="rect">
              <a:avLst/>
            </a:prstGeom>
          </p:spPr>
        </p:pic>
        <p:sp>
          <p:nvSpPr>
            <p:cNvPr id="16" name="Szövegdoboz 15"/>
            <p:cNvSpPr txBox="1"/>
            <p:nvPr/>
          </p:nvSpPr>
          <p:spPr>
            <a:xfrm>
              <a:off x="611562" y="5589240"/>
              <a:ext cx="7992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 hozammérés az egyes cellák sugárzásainak elemzésével történik a </a:t>
              </a:r>
              <a:r>
                <a:rPr lang="hu-HU" b="1" u="sng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magágy előkészítéstől a betakarításig terjedő </a:t>
              </a:r>
              <a:r>
                <a:rPr lang="hu-HU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időszakban (12-20 felvétel alapján</a:t>
              </a:r>
              <a:r>
                <a:rPr lang="hu-HU" b="1" dirty="0"/>
                <a:t>)</a:t>
              </a:r>
              <a:endParaRPr lang="en-US" b="1" dirty="0"/>
            </a:p>
          </p:txBody>
        </p:sp>
        <p:sp>
          <p:nvSpPr>
            <p:cNvPr id="8" name="Jobbra nyíl 7"/>
            <p:cNvSpPr/>
            <p:nvPr/>
          </p:nvSpPr>
          <p:spPr>
            <a:xfrm>
              <a:off x="6228182" y="1667941"/>
              <a:ext cx="593096" cy="25992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CB6A80A1-F8FC-42CD-A154-C139CD44A039}"/>
                </a:ext>
              </a:extLst>
            </p:cNvPr>
            <p:cNvSpPr txBox="1"/>
            <p:nvPr/>
          </p:nvSpPr>
          <p:spPr>
            <a:xfrm>
              <a:off x="6466628" y="4950147"/>
              <a:ext cx="129449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Az elmúlt évekre is!</a:t>
              </a: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497705"/>
              <a:ext cx="2160000" cy="205120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745948"/>
              <a:ext cx="2160000" cy="205120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033980"/>
              <a:ext cx="2160000" cy="205120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303106"/>
              <a:ext cx="2160000" cy="207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359" y="3400370"/>
              <a:ext cx="2160000" cy="207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efelé nyíl 4"/>
            <p:cNvSpPr/>
            <p:nvPr/>
          </p:nvSpPr>
          <p:spPr>
            <a:xfrm rot="21052650">
              <a:off x="6688976" y="3033149"/>
              <a:ext cx="264604" cy="721992"/>
            </a:xfrm>
            <a:prstGeom prst="downArrow">
              <a:avLst/>
            </a:prstGeom>
            <a:scene3d>
              <a:camera prst="orthographicFront">
                <a:rot lat="0" lon="0" rev="1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538036"/>
              <a:ext cx="2160000" cy="205120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430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71264" y="29919"/>
            <a:ext cx="8666704" cy="806793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zónák meghatározásának </a:t>
            </a:r>
            <a:r>
              <a:rPr lang="hu-H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folymata</a:t>
            </a:r>
            <a:endParaRPr lang="hu-H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4729"/>
            <a:ext cx="2160000" cy="21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974729"/>
            <a:ext cx="2160000" cy="21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02" y="974729"/>
            <a:ext cx="2160000" cy="21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4729"/>
            <a:ext cx="2160000" cy="21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195978"/>
            <a:ext cx="214570" cy="108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2195978"/>
            <a:ext cx="214570" cy="1080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38099" y="3092194"/>
            <a:ext cx="8822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2015 repce 2,8 t/ha	      2016 búza 6,5 t/ha       2017 napraforgó 3,2 t/ha  2018 búza 5,3 t/ha</a:t>
            </a: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104745" y="974724"/>
            <a:ext cx="8787497" cy="3039632"/>
            <a:chOff x="104743" y="974724"/>
            <a:chExt cx="8787497" cy="2993813"/>
          </a:xfrm>
        </p:grpSpPr>
        <p:sp>
          <p:nvSpPr>
            <p:cNvPr id="8" name="Szövegdoboz 7"/>
            <p:cNvSpPr txBox="1"/>
            <p:nvPr/>
          </p:nvSpPr>
          <p:spPr>
            <a:xfrm>
              <a:off x="104743" y="3604772"/>
              <a:ext cx="8295797" cy="36376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00B050"/>
                  </a:solidFill>
                </a:rPr>
                <a:t>MŰVELÉSI ZÓNA MEGHATÁROZÁS = műholdas hozamtérképek több évre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976517"/>
              <a:ext cx="2160000" cy="21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765" y="974724"/>
              <a:ext cx="2160000" cy="21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976517"/>
              <a:ext cx="2160000" cy="21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704" y="975645"/>
              <a:ext cx="2160000" cy="21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églalap 13"/>
          <p:cNvSpPr/>
          <p:nvPr/>
        </p:nvSpPr>
        <p:spPr>
          <a:xfrm>
            <a:off x="107504" y="692701"/>
            <a:ext cx="8856984" cy="27363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95" y="2195978"/>
            <a:ext cx="214570" cy="108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69" y="2064362"/>
            <a:ext cx="214570" cy="1080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F41A844-7106-4B03-ACE5-811DF6F56626}"/>
              </a:ext>
            </a:extLst>
          </p:cNvPr>
          <p:cNvSpPr txBox="1"/>
          <p:nvPr/>
        </p:nvSpPr>
        <p:spPr>
          <a:xfrm flipH="1">
            <a:off x="104745" y="4509120"/>
            <a:ext cx="884774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00B050"/>
                </a:solidFill>
              </a:rPr>
              <a:t>A zónák - a tábla több éven át egyformán teljesítő részei. Megbízható megtalálásuk, határaik és teljesítményük pontos felmérése a precíziós gazdálkodás alap feladata és egyben döntő, a precíziós termesztés hatékonyságát meghatározó lépése.</a:t>
            </a:r>
          </a:p>
          <a:p>
            <a:r>
              <a:rPr lang="hu-HU" sz="1600" b="1" dirty="0">
                <a:solidFill>
                  <a:srgbClr val="00B050"/>
                </a:solidFill>
              </a:rPr>
              <a:t>Az azonos teljesítmények mögött azonos/hasonló talaj és lefolyási tulajdonságok vannak. Agrárfeladat ezek felülvizsgálata is, hogy megállapítsuk, mennyire lehet, érdemes ezeket megváltoztatni.</a:t>
            </a:r>
          </a:p>
        </p:txBody>
      </p:sp>
    </p:spTree>
    <p:extLst>
      <p:ext uri="{BB962C8B-B14F-4D97-AF65-F5344CB8AC3E}">
        <p14:creationId xmlns:p14="http://schemas.microsoft.com/office/powerpoint/2010/main" val="978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41161" y="365129"/>
            <a:ext cx="8666704" cy="687608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pontos menedzsment zónák kialakítása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7F95566-0908-4417-9A50-B186D93A1B42}"/>
              </a:ext>
            </a:extLst>
          </p:cNvPr>
          <p:cNvSpPr txBox="1"/>
          <p:nvPr/>
        </p:nvSpPr>
        <p:spPr>
          <a:xfrm>
            <a:off x="4067944" y="1484783"/>
            <a:ext cx="4427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Több év távérzékelési méréseinek összehasonlításával, megfelelő elemzésével tudunk pontos menedzsmentzónákat kialakítani 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Ez a folyamat egy rendkívül pontos és megbízható eljárás arra, hogy a táblák zónáinak stabil teljesítményét, képességét felmérjük az egyes zónák határait pontosan kialakítsuk.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A megfelelően kialakított menedzsment zónák akár a következő években is felhasználhatóak</a:t>
            </a:r>
          </a:p>
          <a:p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B03B42C-3F04-4C0E-B1DE-59E205468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3351896" cy="3240360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A81B724A-06A6-466A-A05B-9CC7BBE77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64" y="2819811"/>
            <a:ext cx="429077" cy="21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hu-HU" sz="4800" b="1" dirty="0">
                <a:solidFill>
                  <a:srgbClr val="C00000"/>
                </a:solidFill>
              </a:rPr>
            </a:br>
            <a:endParaRPr lang="hu-HU" b="1" i="1" dirty="0">
              <a:solidFill>
                <a:srgbClr val="C0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835696" y="2348880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Az előző és az aktuális időszak termesztésének követése, elemzése</a:t>
            </a:r>
          </a:p>
        </p:txBody>
      </p:sp>
    </p:spTree>
    <p:extLst>
      <p:ext uri="{BB962C8B-B14F-4D97-AF65-F5344CB8AC3E}">
        <p14:creationId xmlns:p14="http://schemas.microsoft.com/office/powerpoint/2010/main" val="556029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67623" y="381949"/>
            <a:ext cx="404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Cellahozamok térképe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44523"/>
            <a:ext cx="2448272" cy="202849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331640" y="3634996"/>
            <a:ext cx="1958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 err="1">
                <a:latin typeface="Times New Roman" pitchFamily="18" charset="0"/>
                <a:cs typeface="Times New Roman" pitchFamily="18" charset="0"/>
              </a:rPr>
              <a:t>Sentinel</a:t>
            </a:r>
            <a:r>
              <a:rPr lang="hu-HU" sz="1100" dirty="0">
                <a:latin typeface="Times New Roman" pitchFamily="18" charset="0"/>
                <a:cs typeface="Times New Roman" pitchFamily="18" charset="0"/>
              </a:rPr>
              <a:t> 2 űrfelvétel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05" y="1544524"/>
            <a:ext cx="2634492" cy="202849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767623" y="4687689"/>
            <a:ext cx="675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Egy 6 t/</a:t>
            </a:r>
            <a:r>
              <a:rPr lang="hu-HU" b="1" dirty="0" err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ha-os</a:t>
            </a:r>
            <a:r>
              <a:rPr lang="hu-HU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tábla átlag milyen értékeket takar: 1-15-ig!</a:t>
            </a:r>
          </a:p>
          <a:p>
            <a:pPr algn="ctr"/>
            <a:r>
              <a:rPr lang="hu-HU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Mit érünk el a 6 </a:t>
            </a:r>
            <a:r>
              <a:rPr lang="hu-HU" b="1" dirty="0" err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t-ra</a:t>
            </a:r>
            <a:r>
              <a:rPr lang="hu-HU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tervezett tápanyag-ellátással ezen a táblán? Mit 8-10-nél? Hogyan tudjuk meg, hogy hova pontosan mennyi kell?</a:t>
            </a:r>
          </a:p>
        </p:txBody>
      </p:sp>
      <p:sp>
        <p:nvSpPr>
          <p:cNvPr id="9" name="Obdĺžnik 8"/>
          <p:cNvSpPr/>
          <p:nvPr/>
        </p:nvSpPr>
        <p:spPr>
          <a:xfrm>
            <a:off x="4632141" y="3712101"/>
            <a:ext cx="2604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400" b="1" dirty="0">
                <a:solidFill>
                  <a:srgbClr val="000000"/>
                </a:solidFill>
              </a:rPr>
              <a:t>Abszolút cellahozam domborzattal</a:t>
            </a:r>
            <a:endParaRPr lang="hu-H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4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683568" y="365128"/>
            <a:ext cx="5904656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Tartalomjegyzék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4294967295"/>
          </p:nvPr>
        </p:nvSpPr>
        <p:spPr>
          <a:xfrm>
            <a:off x="477838" y="1700808"/>
            <a:ext cx="8666162" cy="435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>
              <a:buNone/>
            </a:pPr>
            <a:r>
              <a:rPr lang="hu-HU" sz="3700" dirty="0">
                <a:latin typeface="Times New Roman" pitchFamily="18" charset="0"/>
                <a:cs typeface="Times New Roman" pitchFamily="18" charset="0"/>
              </a:rPr>
              <a:t>A precíziós mezőgazdaság fogalma, alapelve, gyakorlati célja      			3 - 5 dia </a:t>
            </a:r>
          </a:p>
          <a:p>
            <a:pPr marL="0" lvl="0" indent="0">
              <a:buNone/>
            </a:pPr>
            <a:r>
              <a:rPr lang="hu-HU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távérzékelési eljárások,  alapelve, fizikai háttere     				6 - 8 dia  </a:t>
            </a:r>
          </a:p>
          <a:p>
            <a:pPr marL="0" lvl="0" indent="0">
              <a:buNone/>
            </a:pPr>
            <a:r>
              <a:rPr lang="hu-HU" sz="3700" dirty="0">
                <a:latin typeface="Times New Roman" pitchFamily="18" charset="0"/>
                <a:cs typeface="Times New Roman" pitchFamily="18" charset="0"/>
              </a:rPr>
              <a:t>Mit láthatunk a műholdfelvételeken, felhasználhatóságuk  				9 -12 dia</a:t>
            </a:r>
          </a:p>
          <a:p>
            <a:pPr marL="0" lvl="0" indent="0">
              <a:buNone/>
            </a:pPr>
            <a:r>
              <a:rPr lang="hu-HU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távérzékelés felhasználási lehetőségei a gyakorlatban </a:t>
            </a:r>
          </a:p>
          <a:p>
            <a:pPr marL="0" lvl="0" indent="0">
              <a:buNone/>
            </a:pPr>
            <a:r>
              <a:rPr lang="hu-HU" sz="3700" dirty="0">
                <a:latin typeface="Times New Roman" pitchFamily="18" charset="0"/>
                <a:cs typeface="Times New Roman" pitchFamily="18" charset="0"/>
              </a:rPr>
              <a:t>A művelési egységek (menedzsment zónák) meghatározása a táblákban 			</a:t>
            </a:r>
            <a:r>
              <a:rPr lang="hu-HU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13-17 dia</a:t>
            </a:r>
          </a:p>
          <a:p>
            <a:pPr marL="0" indent="0">
              <a:buNone/>
            </a:pPr>
            <a:r>
              <a:rPr lang="hu-HU" sz="3700" dirty="0">
                <a:latin typeface="Times New Roman" pitchFamily="18" charset="0"/>
                <a:cs typeface="Times New Roman" pitchFamily="18" charset="0"/>
              </a:rPr>
              <a:t>Az előző és az aktuális időszak termesztésének követése, elemzése 			18-20 dia</a:t>
            </a:r>
          </a:p>
          <a:p>
            <a:pPr marL="0" indent="0">
              <a:buNone/>
            </a:pPr>
            <a:r>
              <a:rPr lang="hu-HU" sz="3700" dirty="0">
                <a:latin typeface="Times New Roman" pitchFamily="18" charset="0"/>
                <a:cs typeface="Times New Roman" pitchFamily="18" charset="0"/>
              </a:rPr>
              <a:t>Komplex tápanyagellátás, differenciálás 					21-27 dia</a:t>
            </a:r>
          </a:p>
          <a:p>
            <a:pPr marL="0" indent="0">
              <a:buNone/>
            </a:pPr>
            <a:r>
              <a:rPr lang="hu-HU" sz="3700" dirty="0">
                <a:latin typeface="Times New Roman" pitchFamily="18" charset="0"/>
                <a:cs typeface="Times New Roman" pitchFamily="18" charset="0"/>
              </a:rPr>
              <a:t>Tőszám-differenciálás  						28-29 dia</a:t>
            </a:r>
          </a:p>
          <a:p>
            <a:pPr marL="0" indent="0">
              <a:buNone/>
            </a:pPr>
            <a:r>
              <a:rPr lang="hu-HU" sz="3700" dirty="0">
                <a:latin typeface="Times New Roman" pitchFamily="18" charset="0"/>
                <a:cs typeface="Times New Roman" pitchFamily="18" charset="0"/>
              </a:rPr>
              <a:t>Hatékonyságvizsgálat, mérés, a megvalósított művelési lépések elemzésére 		30-31 dia</a:t>
            </a:r>
          </a:p>
          <a:p>
            <a:pPr marL="0" indent="0">
              <a:buNone/>
            </a:pPr>
            <a:r>
              <a:rPr lang="hu-HU" sz="3700" dirty="0">
                <a:latin typeface="Times New Roman" pitchFamily="18" charset="0"/>
                <a:cs typeface="Times New Roman" pitchFamily="18" charset="0"/>
              </a:rPr>
              <a:t>A kombájnokkal mért hozam térképek utólagos kalibrálása 				32-34 dia</a:t>
            </a:r>
          </a:p>
          <a:p>
            <a:pPr marL="0" indent="0">
              <a:buNone/>
            </a:pPr>
            <a:r>
              <a:rPr lang="hu-HU" sz="3700" dirty="0">
                <a:latin typeface="Times New Roman" pitchFamily="18" charset="0"/>
                <a:cs typeface="Times New Roman" pitchFamily="18" charset="0"/>
              </a:rPr>
              <a:t>Zárszó 							     35 dia</a:t>
            </a:r>
          </a:p>
          <a:p>
            <a:pPr marL="0" indent="0">
              <a:buNone/>
            </a:pPr>
            <a:r>
              <a:rPr lang="hu-HU" sz="3700" dirty="0" err="1">
                <a:latin typeface="Times New Roman" pitchFamily="18" charset="0"/>
                <a:cs typeface="Times New Roman" pitchFamily="18" charset="0"/>
              </a:rPr>
              <a:t>Témaspecifikus</a:t>
            </a:r>
            <a:r>
              <a:rPr lang="hu-HU" sz="3700" dirty="0">
                <a:latin typeface="Times New Roman" pitchFamily="18" charset="0"/>
                <a:cs typeface="Times New Roman" pitchFamily="18" charset="0"/>
              </a:rPr>
              <a:t> szakmai kérdések 					     36 dia </a:t>
            </a:r>
          </a:p>
          <a:p>
            <a:pPr marL="0" indent="0">
              <a:buNone/>
            </a:pPr>
            <a:r>
              <a:rPr lang="hu-HU" sz="3700" dirty="0">
                <a:latin typeface="Times New Roman" pitchFamily="18" charset="0"/>
                <a:cs typeface="Times New Roman" pitchFamily="18" charset="0"/>
              </a:rPr>
              <a:t>Felhasznált irodalmi hivatkozások jegyzéke 					37-38 dia		</a:t>
            </a:r>
            <a:endParaRPr lang="sk-SK" sz="3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3700" dirty="0">
                <a:latin typeface="Times New Roman" pitchFamily="18" charset="0"/>
                <a:cs typeface="Times New Roman" pitchFamily="18" charset="0"/>
              </a:rPr>
              <a:t>Fogalomtár 							     39 dia		</a:t>
            </a:r>
          </a:p>
          <a:p>
            <a:pPr marL="0" indent="0">
              <a:buNone/>
            </a:pPr>
            <a:r>
              <a:rPr lang="hu-HU" sz="3700" dirty="0" err="1">
                <a:latin typeface="Times New Roman" pitchFamily="18" charset="0"/>
                <a:cs typeface="Times New Roman" pitchFamily="18" charset="0"/>
              </a:rPr>
              <a:t>TAG-ek</a:t>
            </a:r>
            <a:r>
              <a:rPr lang="hu-HU" sz="3700" dirty="0">
                <a:latin typeface="Times New Roman" pitchFamily="18" charset="0"/>
                <a:cs typeface="Times New Roman" pitchFamily="18" charset="0"/>
              </a:rPr>
              <a:t> 							     40 dia</a:t>
            </a:r>
            <a:endParaRPr lang="sk-SK" sz="3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dirty="0">
              <a:solidFill>
                <a:srgbClr val="00B050"/>
              </a:solidFill>
              <a:latin typeface="Times New Roman CE" pitchFamily="18" charset="0"/>
              <a:cs typeface="Times New Roman CE" pitchFamily="18" charset="0"/>
            </a:endParaRPr>
          </a:p>
          <a:p>
            <a:pPr marL="0" indent="0"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567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40517" y="143721"/>
            <a:ext cx="78509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Cellahozamok térképe és amire már képesek vagyunk</a:t>
            </a:r>
          </a:p>
          <a:p>
            <a:r>
              <a:rPr lang="hu-HU" sz="1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 a tábla (102 ha) iskolapélda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5" y="1062757"/>
            <a:ext cx="2515217" cy="172844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100892" y="2791200"/>
            <a:ext cx="1958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 err="1">
                <a:latin typeface="Times New Roman" pitchFamily="18" charset="0"/>
                <a:cs typeface="Times New Roman" pitchFamily="18" charset="0"/>
              </a:rPr>
              <a:t>Sentinel</a:t>
            </a:r>
            <a:r>
              <a:rPr lang="hu-HU" sz="1100" dirty="0">
                <a:latin typeface="Times New Roman" pitchFamily="18" charset="0"/>
                <a:cs typeface="Times New Roman" pitchFamily="18" charset="0"/>
              </a:rPr>
              <a:t> 2 űrfelvétel</a:t>
            </a:r>
          </a:p>
        </p:txBody>
      </p:sp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59596"/>
            <a:ext cx="321310" cy="2471642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21" y="1268759"/>
            <a:ext cx="2750330" cy="165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5652120" y="2954732"/>
            <a:ext cx="2867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latin typeface="Times New Roman" pitchFamily="18" charset="0"/>
                <a:cs typeface="Times New Roman" pitchFamily="18" charset="0"/>
              </a:rPr>
              <a:t>Kukorica táblaátlag 2013: 6,1 t/ha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2" y="3239937"/>
            <a:ext cx="3399108" cy="253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2328F6E-42B3-4838-B591-6C846A2A2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87" y="3717032"/>
            <a:ext cx="2803924" cy="168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08C2B565-6CD8-4768-9603-E44E27B4ED1B}"/>
              </a:ext>
            </a:extLst>
          </p:cNvPr>
          <p:cNvSpPr txBox="1"/>
          <p:nvPr/>
        </p:nvSpPr>
        <p:spPr>
          <a:xfrm>
            <a:off x="5730087" y="5546397"/>
            <a:ext cx="312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Times New Roman" pitchFamily="18" charset="0"/>
                <a:cs typeface="Times New Roman" pitchFamily="18" charset="0"/>
              </a:rPr>
              <a:t>Műholdas cellahozam méréssel 2019: kukorica átlaghozam: 11,6 t/ha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8C3FE03-9ADD-4380-8848-80DDED1083A8}"/>
              </a:ext>
            </a:extLst>
          </p:cNvPr>
          <p:cNvSpPr txBox="1"/>
          <p:nvPr/>
        </p:nvSpPr>
        <p:spPr>
          <a:xfrm>
            <a:off x="470794" y="5773099"/>
            <a:ext cx="552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Times New Roman" pitchFamily="18" charset="0"/>
                <a:cs typeface="Times New Roman" pitchFamily="18" charset="0"/>
              </a:rPr>
              <a:t>Abszolút cellahozam domborzattal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Google Shape;314;p22">
            <a:extLst>
              <a:ext uri="{FF2B5EF4-FFF2-40B4-BE49-F238E27FC236}">
                <a16:creationId xmlns:a16="http://schemas.microsoft.com/office/drawing/2014/main" id="{1A7256E0-D899-4D0E-B3E2-0C99E9C1880E}"/>
              </a:ext>
            </a:extLst>
          </p:cNvPr>
          <p:cNvSpPr/>
          <p:nvPr/>
        </p:nvSpPr>
        <p:spPr>
          <a:xfrm>
            <a:off x="-26925" y="6083028"/>
            <a:ext cx="396653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hu-HU" sz="700" dirty="0">
              <a:solidFill>
                <a:schemeClr val="dk1"/>
              </a:solidFill>
              <a:latin typeface="Calibri"/>
              <a:cs typeface="Calibri"/>
            </a:endParaRPr>
          </a:p>
          <a:p>
            <a:endParaRPr sz="700" dirty="0"/>
          </a:p>
        </p:txBody>
      </p:sp>
    </p:spTree>
    <p:extLst>
      <p:ext uri="{BB962C8B-B14F-4D97-AF65-F5344CB8AC3E}">
        <p14:creationId xmlns:p14="http://schemas.microsoft.com/office/powerpoint/2010/main" val="237146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hu-HU" sz="4800" b="1" dirty="0">
                <a:solidFill>
                  <a:srgbClr val="C00000"/>
                </a:solidFill>
              </a:rPr>
            </a:br>
            <a:endParaRPr lang="hu-HU" b="1" i="1" dirty="0">
              <a:solidFill>
                <a:srgbClr val="C0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195736" y="23488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Komplex tápanyagellátás, differenciálás</a:t>
            </a:r>
          </a:p>
        </p:txBody>
      </p:sp>
    </p:spTree>
    <p:extLst>
      <p:ext uri="{BB962C8B-B14F-4D97-AF65-F5344CB8AC3E}">
        <p14:creationId xmlns:p14="http://schemas.microsoft.com/office/powerpoint/2010/main" val="2890197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943611" y="1530908"/>
            <a:ext cx="2952327" cy="729430"/>
          </a:xfrm>
          <a:prstGeom prst="rect">
            <a:avLst/>
          </a:prstGeom>
          <a:solidFill>
            <a:srgbClr val="5EE62E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latin typeface="Calibri"/>
                <a:ea typeface="Calibri"/>
                <a:cs typeface="Times New Roman"/>
              </a:rPr>
              <a:t>a </a:t>
            </a:r>
            <a:r>
              <a:rPr lang="hu-HU" dirty="0">
                <a:effectLst/>
                <a:latin typeface="Calibri"/>
                <a:ea typeface="Calibri"/>
                <a:cs typeface="Times New Roman"/>
              </a:rPr>
              <a:t>zónák meghatározása,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ea typeface="Calibri"/>
                <a:cs typeface="Times New Roman"/>
              </a:rPr>
              <a:t>kijelölése</a:t>
            </a:r>
            <a:endParaRPr lang="hu-H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zövegdoboz 60"/>
          <p:cNvSpPr txBox="1">
            <a:spLocks noChangeArrowheads="1"/>
          </p:cNvSpPr>
          <p:nvPr/>
        </p:nvSpPr>
        <p:spPr bwMode="auto">
          <a:xfrm>
            <a:off x="936467" y="2460963"/>
            <a:ext cx="2952327" cy="726129"/>
          </a:xfrm>
          <a:prstGeom prst="rect">
            <a:avLst/>
          </a:prstGeom>
          <a:solidFill>
            <a:srgbClr val="5EE62E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effectLst/>
                <a:latin typeface="Calibri"/>
                <a:ea typeface="Calibri"/>
                <a:cs typeface="Times New Roman"/>
              </a:rPr>
              <a:t>zónák teljesítőképességének felmérése az előző évekre</a:t>
            </a:r>
          </a:p>
        </p:txBody>
      </p:sp>
      <p:sp>
        <p:nvSpPr>
          <p:cNvPr id="5" name="Szövegdoboz 61"/>
          <p:cNvSpPr txBox="1">
            <a:spLocks noChangeArrowheads="1"/>
          </p:cNvSpPr>
          <p:nvPr/>
        </p:nvSpPr>
        <p:spPr bwMode="auto">
          <a:xfrm>
            <a:off x="920856" y="3387717"/>
            <a:ext cx="2952327" cy="1047979"/>
          </a:xfrm>
          <a:prstGeom prst="rect">
            <a:avLst/>
          </a:prstGeom>
          <a:solidFill>
            <a:srgbClr val="AC842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effectLst/>
                <a:latin typeface="Calibri"/>
                <a:ea typeface="Calibri"/>
                <a:cs typeface="Times New Roman"/>
              </a:rPr>
              <a:t>talaj ellátottságának felmérése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effectLst/>
                <a:latin typeface="Calibri"/>
                <a:ea typeface="Calibri"/>
                <a:cs typeface="Times New Roman"/>
              </a:rPr>
              <a:t>talajmintavétel, talajlabor</a:t>
            </a:r>
          </a:p>
        </p:txBody>
      </p:sp>
      <p:sp>
        <p:nvSpPr>
          <p:cNvPr id="6" name="Szövegdoboz 62"/>
          <p:cNvSpPr txBox="1">
            <a:spLocks noChangeArrowheads="1"/>
          </p:cNvSpPr>
          <p:nvPr/>
        </p:nvSpPr>
        <p:spPr bwMode="auto">
          <a:xfrm>
            <a:off x="907301" y="4656384"/>
            <a:ext cx="2936908" cy="729430"/>
          </a:xfrm>
          <a:prstGeom prst="rect">
            <a:avLst/>
          </a:prstGeom>
          <a:solidFill>
            <a:srgbClr val="5EE62E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effectLst/>
                <a:latin typeface="Calibri"/>
                <a:ea typeface="Calibri"/>
                <a:cs typeface="Times New Roman"/>
              </a:rPr>
              <a:t>gazdaság által tervezett tábla hozam szétosztása a zónákra</a:t>
            </a:r>
          </a:p>
        </p:txBody>
      </p:sp>
      <p:sp>
        <p:nvSpPr>
          <p:cNvPr id="7" name="Szövegdoboz 64"/>
          <p:cNvSpPr txBox="1">
            <a:spLocks noChangeArrowheads="1"/>
          </p:cNvSpPr>
          <p:nvPr/>
        </p:nvSpPr>
        <p:spPr bwMode="auto">
          <a:xfrm>
            <a:off x="899592" y="5586439"/>
            <a:ext cx="2952327" cy="455369"/>
          </a:xfrm>
          <a:prstGeom prst="rect">
            <a:avLst/>
          </a:prstGeom>
          <a:solidFill>
            <a:srgbClr val="D86FE3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effectLst/>
                <a:latin typeface="Calibri"/>
                <a:ea typeface="Calibri"/>
                <a:cs typeface="Times New Roman"/>
              </a:rPr>
              <a:t>tápanyagterv elkészítése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2279974" y="3187092"/>
            <a:ext cx="0" cy="20062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2267744" y="5385814"/>
            <a:ext cx="0" cy="20062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2292204" y="2260338"/>
            <a:ext cx="0" cy="20062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279974" y="4455759"/>
            <a:ext cx="0" cy="20062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79512" y="404664"/>
            <a:ext cx="9111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Alaptrágya tervezés és kijuttatás a táblába </a:t>
            </a:r>
          </a:p>
          <a:p>
            <a:r>
              <a:rPr lang="hu-H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differenciáltan a műholdas távérzékelési eljárás támogatásával</a:t>
            </a:r>
            <a:endParaRPr lang="hu-H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48854" y="3798567"/>
            <a:ext cx="3561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zóna pontos meghatározásával a </a:t>
            </a:r>
          </a:p>
          <a:p>
            <a:r>
              <a:rPr lang="hu-HU" dirty="0"/>
              <a:t>talajmintavétel és ellátottság</a:t>
            </a:r>
          </a:p>
          <a:p>
            <a:r>
              <a:rPr lang="hu-HU" dirty="0"/>
              <a:t>erős térbeli összefüggésben vannak.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1DC7F24-9ADB-441F-9C11-2E6C575AE91B}"/>
              </a:ext>
            </a:extLst>
          </p:cNvPr>
          <p:cNvSpPr txBox="1"/>
          <p:nvPr/>
        </p:nvSpPr>
        <p:spPr>
          <a:xfrm>
            <a:off x="4257227" y="2034501"/>
            <a:ext cx="3744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Ez a 2 lépés műholdas távérzékelésen</a:t>
            </a:r>
          </a:p>
          <a:p>
            <a:r>
              <a:rPr lang="hu-HU" b="1" dirty="0">
                <a:solidFill>
                  <a:srgbClr val="FF0000"/>
                </a:solidFill>
              </a:rPr>
              <a:t>alapuló fejlett eljárással történik</a:t>
            </a:r>
          </a:p>
        </p:txBody>
      </p:sp>
      <p:sp>
        <p:nvSpPr>
          <p:cNvPr id="10" name="Pravá zložená zátvorka 9"/>
          <p:cNvSpPr/>
          <p:nvPr/>
        </p:nvSpPr>
        <p:spPr>
          <a:xfrm>
            <a:off x="3995936" y="1785846"/>
            <a:ext cx="144016" cy="11496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Pravá zložená zátvorka 16"/>
          <p:cNvSpPr/>
          <p:nvPr/>
        </p:nvSpPr>
        <p:spPr>
          <a:xfrm>
            <a:off x="4008347" y="3798567"/>
            <a:ext cx="144016" cy="11496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177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3035" y="1164863"/>
            <a:ext cx="5696587" cy="309634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1062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Műholdas távérzékeléssel ki lehet egészíteni </a:t>
            </a:r>
          </a:p>
          <a:p>
            <a:r>
              <a:rPr lang="hu-H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talajszkennerrel készített felméréseket is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2B00898-BB79-41F3-BADA-29F7ED104BF2}"/>
              </a:ext>
            </a:extLst>
          </p:cNvPr>
          <p:cNvSpPr txBox="1"/>
          <p:nvPr/>
        </p:nvSpPr>
        <p:spPr>
          <a:xfrm>
            <a:off x="248820" y="4941168"/>
            <a:ext cx="859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/>
              <a:t>Kitűnő szkenner felvétel, megalapozott eljárás, de többletet nyújthat a műholdas cellahozam-mérés.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49C330F-62E6-4D61-849B-CFE478D9CF18}"/>
              </a:ext>
            </a:extLst>
          </p:cNvPr>
          <p:cNvSpPr txBox="1"/>
          <p:nvPr/>
        </p:nvSpPr>
        <p:spPr>
          <a:xfrm>
            <a:off x="5510804" y="4221088"/>
            <a:ext cx="360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4 évet átfogó műholdas cellahozam </a:t>
            </a:r>
          </a:p>
          <a:p>
            <a:pPr algn="ctr"/>
            <a:r>
              <a:rPr lang="hu-HU" sz="1600" dirty="0"/>
              <a:t>összteljesítmény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B591377-F7EF-4586-A208-F552CF07A8FC}"/>
              </a:ext>
            </a:extLst>
          </p:cNvPr>
          <p:cNvSpPr txBox="1"/>
          <p:nvPr/>
        </p:nvSpPr>
        <p:spPr>
          <a:xfrm>
            <a:off x="429657" y="4365104"/>
            <a:ext cx="218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Talajszkenner felvétel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04AC0E7-26AE-44E2-8A12-C9D1865582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792" y="1196752"/>
            <a:ext cx="2536618" cy="309634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01" y="4035921"/>
            <a:ext cx="13620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0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6667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a. Alaptrágyaellátás  optimalizálásának támogatása műholdas távérzékelési módszerrel</a:t>
            </a:r>
            <a:br>
              <a:rPr lang="hu-HU" sz="4800" b="1" dirty="0">
                <a:solidFill>
                  <a:srgbClr val="C00000"/>
                </a:solidFill>
              </a:rPr>
            </a:br>
            <a:endParaRPr lang="hu-H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19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6" y="992484"/>
            <a:ext cx="2520000" cy="418271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979412"/>
            <a:ext cx="2520000" cy="4182711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12657"/>
              </p:ext>
            </p:extLst>
          </p:nvPr>
        </p:nvGraphicFramePr>
        <p:xfrm>
          <a:off x="2890555" y="4595512"/>
          <a:ext cx="4464495" cy="1133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u="sng" dirty="0">
                          <a:effectLst/>
                        </a:rPr>
                        <a:t>többlethaszon</a:t>
                      </a:r>
                      <a:r>
                        <a:rPr lang="hu-HU" sz="11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Műholdas elemzés+ repítő tárcsás kijuttatás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(EUR/ha)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u="sng" dirty="0">
                          <a:effectLst/>
                        </a:rPr>
                        <a:t>többlethaszon</a:t>
                      </a:r>
                      <a:r>
                        <a:rPr lang="hu-HU" sz="11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Műholdas elemzés + differenciális kijuttatás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(EUR/ha)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10t/ha-nál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57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80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 t/ha-nál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32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43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070435" y="1772816"/>
            <a:ext cx="2266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többlet haszon becsülhető*: </a:t>
            </a:r>
          </a:p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(34 ha)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-24852" y="4221088"/>
            <a:ext cx="18809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Többlethaszon:</a:t>
            </a:r>
          </a:p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hagyományos géppark </a:t>
            </a:r>
          </a:p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+ műholdas támogatás </a:t>
            </a:r>
          </a:p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10 t/</a:t>
            </a:r>
            <a:r>
              <a:rPr lang="hu-HU" sz="1400" dirty="0" err="1">
                <a:latin typeface="Times New Roman" pitchFamily="18" charset="0"/>
                <a:cs typeface="Times New Roman" pitchFamily="18" charset="0"/>
              </a:rPr>
              <a:t>ha-nál</a:t>
            </a: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: 1 950 EUR</a:t>
            </a:r>
          </a:p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 6 t/</a:t>
            </a:r>
            <a:r>
              <a:rPr lang="hu-HU" sz="1400" dirty="0" err="1">
                <a:latin typeface="Times New Roman" pitchFamily="18" charset="0"/>
                <a:cs typeface="Times New Roman" pitchFamily="18" charset="0"/>
              </a:rPr>
              <a:t>ha-nál</a:t>
            </a: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:  1 075 EUR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456725" y="3154615"/>
            <a:ext cx="22474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Többlethaszon:</a:t>
            </a:r>
          </a:p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 teljesen differenciáló szóró</a:t>
            </a:r>
          </a:p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+ műholdas támogatás</a:t>
            </a:r>
          </a:p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10 t/</a:t>
            </a:r>
            <a:r>
              <a:rPr lang="hu-HU" sz="1400" dirty="0" err="1">
                <a:latin typeface="Times New Roman" pitchFamily="18" charset="0"/>
                <a:cs typeface="Times New Roman" pitchFamily="18" charset="0"/>
              </a:rPr>
              <a:t>ha-nál</a:t>
            </a: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: 2740 EUR</a:t>
            </a:r>
          </a:p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 6 t/</a:t>
            </a:r>
            <a:r>
              <a:rPr lang="hu-HU" sz="1400" dirty="0" err="1">
                <a:latin typeface="Times New Roman" pitchFamily="18" charset="0"/>
                <a:cs typeface="Times New Roman" pitchFamily="18" charset="0"/>
              </a:rPr>
              <a:t>ha-nál</a:t>
            </a: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:  1465 EUR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915816" y="6176988"/>
            <a:ext cx="4878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170 EUR/ha műtrágya-árral számolva(alap,- és fejtrágya)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2554618" y="2824191"/>
            <a:ext cx="2880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u="sng" dirty="0">
                <a:latin typeface="Times New Roman" pitchFamily="18" charset="0"/>
                <a:cs typeface="Times New Roman" pitchFamily="18" charset="0"/>
              </a:rPr>
              <a:t>a differenciális és </a:t>
            </a:r>
          </a:p>
          <a:p>
            <a:r>
              <a:rPr lang="hu-HU" sz="1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hagyományos</a:t>
            </a:r>
            <a:r>
              <a:rPr lang="hu-HU" sz="1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eszközökkel </a:t>
            </a:r>
          </a:p>
          <a:p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történő műtrágyázásnál az állandó dózishoz képest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45A300D-100C-442A-B09D-9982C19FC698}"/>
              </a:ext>
            </a:extLst>
          </p:cNvPr>
          <p:cNvSpPr txBox="1"/>
          <p:nvPr/>
        </p:nvSpPr>
        <p:spPr>
          <a:xfrm>
            <a:off x="-24852" y="97301"/>
            <a:ext cx="8125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Lehet-e alkalmazni az eljárást hagyományos  </a:t>
            </a:r>
          </a:p>
          <a:p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pl. repítő tárcsás kijuttatás mellett?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4D97695-7E0F-41A5-9DE0-9A71FFF9D0A0}"/>
              </a:ext>
            </a:extLst>
          </p:cNvPr>
          <p:cNvSpPr txBox="1"/>
          <p:nvPr/>
        </p:nvSpPr>
        <p:spPr>
          <a:xfrm>
            <a:off x="4355976" y="5648628"/>
            <a:ext cx="32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* </a:t>
            </a:r>
            <a:r>
              <a:rPr lang="hu-HU" sz="1400" dirty="0"/>
              <a:t>Az átlag/egyenletes műveléshez képest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C1FFFF7-141C-43E0-998F-8A8F0B69C788}"/>
              </a:ext>
            </a:extLst>
          </p:cNvPr>
          <p:cNvSpPr txBox="1"/>
          <p:nvPr/>
        </p:nvSpPr>
        <p:spPr>
          <a:xfrm>
            <a:off x="1349776" y="1138270"/>
            <a:ext cx="496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latin typeface="Times New Roman" pitchFamily="18" charset="0"/>
                <a:cs typeface="Times New Roman" pitchFamily="18" charset="0"/>
              </a:rPr>
              <a:t>                                    Kijuttatási térkép</a:t>
            </a:r>
          </a:p>
          <a:p>
            <a:r>
              <a:rPr lang="hu-HU" sz="1400" i="1" dirty="0">
                <a:latin typeface="Times New Roman" pitchFamily="18" charset="0"/>
                <a:cs typeface="Times New Roman" pitchFamily="18" charset="0"/>
              </a:rPr>
              <a:t>Balra: repítő tárcsás eszközzel                     Jobbra: differenciáltan</a:t>
            </a:r>
          </a:p>
        </p:txBody>
      </p:sp>
    </p:spTree>
    <p:extLst>
      <p:ext uri="{BB962C8B-B14F-4D97-AF65-F5344CB8AC3E}">
        <p14:creationId xmlns:p14="http://schemas.microsoft.com/office/powerpoint/2010/main" val="4061862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67544" y="1700808"/>
            <a:ext cx="8281987" cy="1656183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b. Fejtrágya optimalizálásának támogatása</a:t>
            </a:r>
            <a:endParaRPr lang="hu-H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29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7504" y="250387"/>
            <a:ext cx="3052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Fejtrágya kijuttatás differenciálva, de összetettebben</a:t>
            </a:r>
          </a:p>
        </p:txBody>
      </p: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FA80209E-5CB5-4B7F-A0C3-F08B2E5EBEF2}"/>
              </a:ext>
            </a:extLst>
          </p:cNvPr>
          <p:cNvGrpSpPr/>
          <p:nvPr/>
        </p:nvGrpSpPr>
        <p:grpSpPr>
          <a:xfrm>
            <a:off x="569890" y="3418979"/>
            <a:ext cx="8004219" cy="2890341"/>
            <a:chOff x="518038" y="3411360"/>
            <a:chExt cx="8004219" cy="3188634"/>
          </a:xfrm>
        </p:grpSpPr>
        <p:pic>
          <p:nvPicPr>
            <p:cNvPr id="37" name="Kép 36">
              <a:extLst>
                <a:ext uri="{FF2B5EF4-FFF2-40B4-BE49-F238E27FC236}">
                  <a16:creationId xmlns:a16="http://schemas.microsoft.com/office/drawing/2014/main" id="{948197AC-5AD7-448C-916B-C9421FB61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38" y="3411360"/>
              <a:ext cx="2852142" cy="3064688"/>
            </a:xfrm>
            <a:prstGeom prst="rect">
              <a:avLst/>
            </a:prstGeom>
          </p:spPr>
        </p:pic>
        <p:pic>
          <p:nvPicPr>
            <p:cNvPr id="38" name="Kép 37">
              <a:extLst>
                <a:ext uri="{FF2B5EF4-FFF2-40B4-BE49-F238E27FC236}">
                  <a16:creationId xmlns:a16="http://schemas.microsoft.com/office/drawing/2014/main" id="{9DAFAD4C-CF3D-471A-9C50-84C8884E1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3570" y="4069858"/>
              <a:ext cx="2454910" cy="2368550"/>
            </a:xfrm>
            <a:prstGeom prst="rect">
              <a:avLst/>
            </a:prstGeom>
          </p:spPr>
        </p:pic>
        <p:pic>
          <p:nvPicPr>
            <p:cNvPr id="39" name="Kép 38">
              <a:extLst>
                <a:ext uri="{FF2B5EF4-FFF2-40B4-BE49-F238E27FC236}">
                  <a16:creationId xmlns:a16="http://schemas.microsoft.com/office/drawing/2014/main" id="{8FC4F8F0-F432-4F54-8681-A8D84DEAD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05"/>
            <a:stretch/>
          </p:blipFill>
          <p:spPr bwMode="auto">
            <a:xfrm>
              <a:off x="6007066" y="3667741"/>
              <a:ext cx="2515191" cy="29322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Obdĺžnik 1"/>
          <p:cNvSpPr/>
          <p:nvPr/>
        </p:nvSpPr>
        <p:spPr>
          <a:xfrm>
            <a:off x="2915816" y="250387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A fejtrágya mennyiséget általában a növényállomány aznapi állapotának megfelelően határozzák meg a különböző eljárások. Ezt még elkerülhetetlen mérési, észlelési zavarok is nehezítik.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Tágítani lehet ennek lehetőségeit a műholdas távérzékeléssel. Úgy, hogy az aktuális időszakkal plusz az előző években ugyancsak távérzékeléssel, számszerűen felmért mért zóna-adatok alapján határozzuk meg a kijuttatandó mennyiséget.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Így növeljük a fejtrágyázás hatékonyságát.</a:t>
            </a:r>
          </a:p>
        </p:txBody>
      </p:sp>
    </p:spTree>
    <p:extLst>
      <p:ext uri="{BB962C8B-B14F-4D97-AF65-F5344CB8AC3E}">
        <p14:creationId xmlns:p14="http://schemas.microsoft.com/office/powerpoint/2010/main" val="1223048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862013" y="1196975"/>
            <a:ext cx="8281987" cy="475297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Tőszám differenciálása többéves kísérletek nélkül</a:t>
            </a:r>
            <a:br>
              <a:rPr lang="hu-HU" sz="4800" b="1" dirty="0">
                <a:solidFill>
                  <a:srgbClr val="C00000"/>
                </a:solidFill>
              </a:rPr>
            </a:br>
            <a:endParaRPr lang="hu-H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1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1D40DE9-A574-4678-AE3F-E65864B34738}"/>
              </a:ext>
            </a:extLst>
          </p:cNvPr>
          <p:cNvGrpSpPr/>
          <p:nvPr/>
        </p:nvGrpSpPr>
        <p:grpSpPr>
          <a:xfrm>
            <a:off x="361865" y="764707"/>
            <a:ext cx="8522255" cy="5441774"/>
            <a:chOff x="361863" y="764705"/>
            <a:chExt cx="8522254" cy="5441774"/>
          </a:xfrm>
        </p:grpSpPr>
        <p:grpSp>
          <p:nvGrpSpPr>
            <p:cNvPr id="9" name="Csoportba foglalás 8"/>
            <p:cNvGrpSpPr/>
            <p:nvPr/>
          </p:nvGrpSpPr>
          <p:grpSpPr>
            <a:xfrm>
              <a:off x="361863" y="764705"/>
              <a:ext cx="5578286" cy="5304757"/>
              <a:chOff x="474262" y="1115692"/>
              <a:chExt cx="6455943" cy="6086858"/>
            </a:xfrm>
          </p:grpSpPr>
          <p:pic>
            <p:nvPicPr>
              <p:cNvPr id="6" name="Kép 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291" t="3239" r="1791"/>
              <a:stretch/>
            </p:blipFill>
            <p:spPr>
              <a:xfrm>
                <a:off x="885884" y="1115692"/>
                <a:ext cx="3822087" cy="4608994"/>
              </a:xfrm>
              <a:prstGeom prst="rect">
                <a:avLst/>
              </a:prstGeom>
            </p:spPr>
          </p:pic>
          <p:pic>
            <p:nvPicPr>
              <p:cNvPr id="7" name="Kép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52"/>
              <a:stretch/>
            </p:blipFill>
            <p:spPr bwMode="auto">
              <a:xfrm>
                <a:off x="3613252" y="3797360"/>
                <a:ext cx="424589" cy="180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" name="Szövegdoboz 7"/>
              <p:cNvSpPr txBox="1"/>
              <p:nvPr/>
            </p:nvSpPr>
            <p:spPr>
              <a:xfrm>
                <a:off x="474262" y="6107775"/>
                <a:ext cx="6455943" cy="109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b="1" dirty="0">
                    <a:latin typeface="Times New Roman" pitchFamily="18" charset="0"/>
                    <a:cs typeface="Times New Roman" pitchFamily="18" charset="0"/>
                  </a:rPr>
                  <a:t>Több előző év hozamteljesítményének felmérése és elemzése (zónák) alapján a reálisan tervezhető zónahozamok mellett az ezeknek megfelelő tőszám meghatározható az ismert fajta/hibrid tulajdonságok alapján</a:t>
                </a:r>
                <a:endParaRPr lang="hu-H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0" name="Kép 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6951" y="1628798"/>
              <a:ext cx="356400" cy="1075141"/>
            </a:xfrm>
            <a:prstGeom prst="rect">
              <a:avLst/>
            </a:prstGeom>
          </p:spPr>
        </p:pic>
        <p:sp>
          <p:nvSpPr>
            <p:cNvPr id="11" name="Szövegdoboz 10"/>
            <p:cNvSpPr txBox="1"/>
            <p:nvPr/>
          </p:nvSpPr>
          <p:spPr>
            <a:xfrm>
              <a:off x="4246569" y="989909"/>
              <a:ext cx="3236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latin typeface="Times New Roman" pitchFamily="18" charset="0"/>
                  <a:cs typeface="Times New Roman" pitchFamily="18" charset="0"/>
                </a:rPr>
                <a:t>Tervezett optimalizált tőszám</a:t>
              </a:r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750" t="2066" r="6541" b="1569"/>
            <a:stretch/>
          </p:blipFill>
          <p:spPr>
            <a:xfrm>
              <a:off x="4211958" y="1310330"/>
              <a:ext cx="2694048" cy="3241898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774" t="1751" r="2646" b="1575"/>
            <a:stretch/>
          </p:blipFill>
          <p:spPr>
            <a:xfrm>
              <a:off x="5999751" y="2703939"/>
              <a:ext cx="2766688" cy="3267683"/>
            </a:xfrm>
            <a:prstGeom prst="rect">
              <a:avLst/>
            </a:prstGeom>
          </p:spPr>
        </p:pic>
        <p:sp>
          <p:nvSpPr>
            <p:cNvPr id="13" name="Szövegdoboz 12"/>
            <p:cNvSpPr txBox="1"/>
            <p:nvPr/>
          </p:nvSpPr>
          <p:spPr>
            <a:xfrm>
              <a:off x="7308301" y="4781489"/>
              <a:ext cx="15758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>
                  <a:latin typeface="Times New Roman" pitchFamily="18" charset="0"/>
                  <a:cs typeface="Times New Roman" pitchFamily="18" charset="0"/>
                </a:rPr>
                <a:t>NITROSOL (l/ha)</a:t>
              </a:r>
              <a:endParaRPr lang="hu-HU" sz="1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hu-HU" dirty="0"/>
            </a:p>
          </p:txBody>
        </p:sp>
        <p:pic>
          <p:nvPicPr>
            <p:cNvPr id="14" name="Kép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108" y="5092132"/>
              <a:ext cx="581101" cy="1114347"/>
            </a:xfrm>
            <a:prstGeom prst="rect">
              <a:avLst/>
            </a:prstGeom>
          </p:spPr>
        </p:pic>
      </p:grpSp>
      <p:sp>
        <p:nvSpPr>
          <p:cNvPr id="16" name="Cím 1"/>
          <p:cNvSpPr txBox="1">
            <a:spLocks/>
          </p:cNvSpPr>
          <p:nvPr/>
        </p:nvSpPr>
        <p:spPr>
          <a:xfrm>
            <a:off x="-23156" y="0"/>
            <a:ext cx="9167156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Tőszám tervezés + tápanyagellátás</a:t>
            </a:r>
          </a:p>
        </p:txBody>
      </p:sp>
      <p:sp>
        <p:nvSpPr>
          <p:cNvPr id="15" name="Google Shape;314;p22">
            <a:extLst>
              <a:ext uri="{FF2B5EF4-FFF2-40B4-BE49-F238E27FC236}">
                <a16:creationId xmlns:a16="http://schemas.microsoft.com/office/drawing/2014/main" id="{2F3AE1AE-6128-4225-B64F-E5FD873808C6}"/>
              </a:ext>
            </a:extLst>
          </p:cNvPr>
          <p:cNvSpPr/>
          <p:nvPr/>
        </p:nvSpPr>
        <p:spPr>
          <a:xfrm>
            <a:off x="84385" y="6449995"/>
            <a:ext cx="76328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</a:t>
            </a:r>
            <a:r>
              <a:rPr lang="de-DE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hu-HU" sz="800" dirty="0"/>
              <a:t>- </a:t>
            </a: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Dr. Pecze </a:t>
            </a:r>
            <a:r>
              <a:rPr lang="hu-HU" sz="800" dirty="0" err="1">
                <a:solidFill>
                  <a:schemeClr val="dk1"/>
                </a:solidFill>
                <a:latin typeface="Calibri"/>
                <a:cs typeface="Calibri"/>
              </a:rPr>
              <a:t>Zs</a:t>
            </a: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., 2021.: Tőszám differenciálás </a:t>
            </a:r>
            <a:r>
              <a:rPr lang="hu-HU" sz="800" dirty="0" err="1">
                <a:solidFill>
                  <a:schemeClr val="dk1"/>
                </a:solidFill>
                <a:latin typeface="Calibri"/>
                <a:cs typeface="Calibri"/>
              </a:rPr>
              <a:t>zónánként</a:t>
            </a: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, Agrár Horizont 2021. tél/tavasz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              - </a:t>
            </a:r>
            <a:r>
              <a:rPr lang="hu-HU" sz="800" dirty="0" err="1">
                <a:solidFill>
                  <a:schemeClr val="dk1"/>
                </a:solidFill>
                <a:latin typeface="Calibri"/>
                <a:cs typeface="Calibri"/>
              </a:rPr>
              <a:t>Csurja</a:t>
            </a: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hu-HU" sz="800" dirty="0" err="1">
                <a:solidFill>
                  <a:schemeClr val="dk1"/>
                </a:solidFill>
                <a:latin typeface="Calibri"/>
                <a:cs typeface="Calibri"/>
              </a:rPr>
              <a:t>Zs</a:t>
            </a: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., 2020.: </a:t>
            </a:r>
            <a:r>
              <a:rPr lang="hu-HU" sz="800" b="0" i="0" dirty="0">
                <a:solidFill>
                  <a:srgbClr val="000000"/>
                </a:solidFill>
                <a:effectLst/>
                <a:latin typeface="+mj-lt"/>
              </a:rPr>
              <a:t>Hozammérés az űrből, szemléletes hozamtérkép, azonnal használható adatok a precíziós gazdálkodásban!</a:t>
            </a:r>
            <a:r>
              <a:rPr lang="hu-HU" sz="800" dirty="0">
                <a:solidFill>
                  <a:schemeClr val="dk1"/>
                </a:solidFill>
                <a:latin typeface="+mj-lt"/>
                <a:cs typeface="Calibri"/>
              </a:rPr>
              <a:t> </a:t>
            </a:r>
            <a:r>
              <a:rPr lang="hu-HU" sz="800" dirty="0" err="1">
                <a:solidFill>
                  <a:schemeClr val="dk1"/>
                </a:solidFill>
                <a:latin typeface="+mj-lt"/>
                <a:cs typeface="Calibri"/>
              </a:rPr>
              <a:t>Agro</a:t>
            </a:r>
            <a:r>
              <a:rPr lang="hu-HU" sz="800" dirty="0">
                <a:solidFill>
                  <a:schemeClr val="dk1"/>
                </a:solidFill>
                <a:latin typeface="+mj-lt"/>
                <a:cs typeface="Calibri"/>
              </a:rPr>
              <a:t> Napló 2020. 08.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              - </a:t>
            </a:r>
            <a:r>
              <a:rPr lang="hu-HU" sz="800" dirty="0" err="1">
                <a:solidFill>
                  <a:schemeClr val="dk1"/>
                </a:solidFill>
                <a:latin typeface="Calibri"/>
                <a:cs typeface="Calibri"/>
              </a:rPr>
              <a:t>Csurja</a:t>
            </a: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hu-HU" sz="800" dirty="0" err="1">
                <a:solidFill>
                  <a:schemeClr val="dk1"/>
                </a:solidFill>
                <a:latin typeface="Calibri"/>
                <a:cs typeface="Calibri"/>
              </a:rPr>
              <a:t>Zs</a:t>
            </a: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., 2021.: Ezért kincs az agrár adat -2. rész: Növényvédelem és kijuttatás technológia, </a:t>
            </a:r>
            <a:r>
              <a:rPr lang="hu-HU" sz="800" dirty="0" err="1">
                <a:solidFill>
                  <a:schemeClr val="dk1"/>
                </a:solidFill>
                <a:latin typeface="Calibri"/>
                <a:cs typeface="Calibri"/>
              </a:rPr>
              <a:t>Agro</a:t>
            </a: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 Napló 2021. 03</a:t>
            </a: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306679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683568" y="365128"/>
            <a:ext cx="5904656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precíziós mezőgazdaság fogalma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4294967295"/>
          </p:nvPr>
        </p:nvSpPr>
        <p:spPr>
          <a:xfrm>
            <a:off x="477838" y="1825625"/>
            <a:ext cx="8666162" cy="435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080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u-HU" sz="2400" dirty="0">
                <a:latin typeface="Times New Roman"/>
                <a:cs typeface="Times New Roman"/>
              </a:rPr>
              <a:t>A precíziós mezőgazdaság egy olyan menedzsment-stratégia, amely időbeli, térbeli és egyedi adatokat gyűjt, dolgoz fel és elemez, valamint azokat egyéb információkkal egészíti ki annak érdekében, hogy támogassa a táblán belüli változatosságot kezelő döntéstámogatási folyamatokat, növelve ezzel az erőforrások felhasználásának hatékonyságát, a produktivitást, a minőséget, a jövedelmezőséget és a fenntarthatóságot a mezőgazdasági termelés során.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hu-HU" sz="2400" i="1" dirty="0">
                <a:latin typeface="Times New Roman"/>
                <a:ea typeface="Times New Roman"/>
                <a:cs typeface="Times New Roman"/>
              </a:rPr>
              <a:t>URL</a:t>
            </a:r>
            <a:r>
              <a:rPr lang="hu-HU" sz="2400" i="1" baseline="30000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6903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611560" y="1988840"/>
            <a:ext cx="8281987" cy="143993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Hatékonyságvizsgálat, mérés, </a:t>
            </a:r>
            <a:b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megvalósított művelési lépések elemzésére</a:t>
            </a:r>
            <a:endParaRPr lang="hu-HU" sz="1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77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147090" y="1564806"/>
            <a:ext cx="5846808" cy="2923049"/>
            <a:chOff x="2261508" y="507065"/>
            <a:chExt cx="8692333" cy="4321240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9" t="116" r="2674"/>
            <a:stretch/>
          </p:blipFill>
          <p:spPr>
            <a:xfrm>
              <a:off x="2261508" y="512496"/>
              <a:ext cx="4320000" cy="3948359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56" t="-355" r="-579" b="1"/>
            <a:stretch/>
          </p:blipFill>
          <p:spPr>
            <a:xfrm>
              <a:off x="6490608" y="507065"/>
              <a:ext cx="4463233" cy="3948359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72" y="3856305"/>
              <a:ext cx="621203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Kép 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481" y="3856305"/>
              <a:ext cx="716280" cy="816610"/>
            </a:xfrm>
            <a:prstGeom prst="rect">
              <a:avLst/>
            </a:prstGeom>
          </p:spPr>
        </p:pic>
      </p:grpSp>
      <p:sp>
        <p:nvSpPr>
          <p:cNvPr id="8" name="Szövegdoboz 7"/>
          <p:cNvSpPr txBox="1"/>
          <p:nvPr/>
        </p:nvSpPr>
        <p:spPr>
          <a:xfrm>
            <a:off x="135050" y="4605334"/>
            <a:ext cx="6033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Times New Roman" pitchFamily="18" charset="0"/>
                <a:cs typeface="Times New Roman" pitchFamily="18" charset="0"/>
              </a:rPr>
              <a:t>Hozam növekedés 2018-2020 (t/ha)                  Nyereség/Veszteség 2020-ban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" y="260648"/>
            <a:ext cx="9144000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Előnyök, hatékonyság, megtérülés elemzése egyszerű térinformatikai eszközökkel</a:t>
            </a:r>
            <a:endParaRPr lang="hu-HU" sz="4400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30C5A18-1BFE-408E-9B96-4476C027F5A0}"/>
              </a:ext>
            </a:extLst>
          </p:cNvPr>
          <p:cNvSpPr txBox="1"/>
          <p:nvPr/>
        </p:nvSpPr>
        <p:spPr>
          <a:xfrm>
            <a:off x="6072641" y="1412776"/>
            <a:ext cx="3301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A hozamnövekedés azonos évjáratok között történt meg a műholdas támogatás segítségével 2020-ra. A nyilvánvaló terméshozam növekedésen túl a művelés költségeit és a bevételeket a termesztési egységekhez, a zónákhoz kötve is ki lehet mutatni. Ez az elemzés nemcsak a teljes táblára, de annak különböző adottságú részeire, zónáira is megmutatja a hatékonyságot, akár pénzben kifejezve</a:t>
            </a:r>
          </a:p>
          <a:p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Ezzel további tartalékokat is fel                 tudunk tárni</a:t>
            </a:r>
          </a:p>
        </p:txBody>
      </p:sp>
      <p:sp>
        <p:nvSpPr>
          <p:cNvPr id="10" name="Google Shape;314;p22">
            <a:extLst>
              <a:ext uri="{FF2B5EF4-FFF2-40B4-BE49-F238E27FC236}">
                <a16:creationId xmlns:a16="http://schemas.microsoft.com/office/drawing/2014/main" id="{917B578E-90F3-481F-A35F-B84FFC286337}"/>
              </a:ext>
            </a:extLst>
          </p:cNvPr>
          <p:cNvSpPr/>
          <p:nvPr/>
        </p:nvSpPr>
        <p:spPr>
          <a:xfrm>
            <a:off x="1757582" y="6453336"/>
            <a:ext cx="334741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</a:t>
            </a:r>
            <a:r>
              <a:rPr lang="de-DE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hu-HU" sz="800" dirty="0"/>
              <a:t>- </a:t>
            </a: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Dr. Pecze </a:t>
            </a:r>
            <a:r>
              <a:rPr lang="hu-HU" sz="800" dirty="0" err="1">
                <a:solidFill>
                  <a:schemeClr val="dk1"/>
                </a:solidFill>
                <a:latin typeface="Calibri"/>
                <a:cs typeface="Calibri"/>
              </a:rPr>
              <a:t>Zs</a:t>
            </a: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., 2020.: Finomra hangolva, Agrár Horizont 2020. ősz/tél</a:t>
            </a:r>
          </a:p>
          <a:p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             </a:t>
            </a: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1434154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67544" y="2348880"/>
            <a:ext cx="8281987" cy="151194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Precíziós kombájn adatok, </a:t>
            </a:r>
            <a:b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hozamtérképek utólagos kalibrálása</a:t>
            </a:r>
            <a:endParaRPr lang="hu-H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05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160000" cy="21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73" y="908720"/>
            <a:ext cx="2160000" cy="21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0" y="908720"/>
            <a:ext cx="2160000" cy="21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2160000" cy="21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12"/>
            <a:ext cx="2160000" cy="21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73" y="3501012"/>
            <a:ext cx="2160000" cy="21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0" y="3501012"/>
            <a:ext cx="2160000" cy="21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1012"/>
            <a:ext cx="2160000" cy="21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6" y="4653256"/>
            <a:ext cx="214570" cy="108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2" y="4653256"/>
            <a:ext cx="214570" cy="108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87" y="4653256"/>
            <a:ext cx="214570" cy="108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10" y="4653256"/>
            <a:ext cx="214570" cy="1080000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232415" y="5658106"/>
            <a:ext cx="8822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       2015 repce 2,8 t/ha              2016 búza 6,5 t/ha           2017 napraforgó 3,2 t/ha     2018 búza 5,3 t/ha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76321" y="3083362"/>
            <a:ext cx="838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Aratási hozam térképek precíziós kombájnnal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365580" y="6093296"/>
            <a:ext cx="838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Műholdas cellahozam térképek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1" y="2030723"/>
            <a:ext cx="39659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08" y="2030723"/>
            <a:ext cx="39659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44" y="2030723"/>
            <a:ext cx="3070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67" y="2030723"/>
            <a:ext cx="3070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ím 1"/>
          <p:cNvSpPr txBox="1">
            <a:spLocks/>
          </p:cNvSpPr>
          <p:nvPr/>
        </p:nvSpPr>
        <p:spPr>
          <a:xfrm>
            <a:off x="-23156" y="0"/>
            <a:ext cx="9167156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Aratási és műholdas cellahozam térképek</a:t>
            </a:r>
          </a:p>
          <a:p>
            <a:pPr algn="l"/>
            <a:r>
              <a:rPr lang="hu-H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(azonos jelkulccsal)</a:t>
            </a:r>
          </a:p>
        </p:txBody>
      </p:sp>
      <p:sp>
        <p:nvSpPr>
          <p:cNvPr id="22" name="Google Shape;314;p22">
            <a:extLst>
              <a:ext uri="{FF2B5EF4-FFF2-40B4-BE49-F238E27FC236}">
                <a16:creationId xmlns:a16="http://schemas.microsoft.com/office/drawing/2014/main" id="{31378C3C-937C-4D3B-A904-26D15AFD0076}"/>
              </a:ext>
            </a:extLst>
          </p:cNvPr>
          <p:cNvSpPr/>
          <p:nvPr/>
        </p:nvSpPr>
        <p:spPr>
          <a:xfrm>
            <a:off x="2030738" y="6462628"/>
            <a:ext cx="57096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</a:t>
            </a:r>
            <a:r>
              <a:rPr lang="de-DE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hu-HU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800" dirty="0">
                <a:solidFill>
                  <a:schemeClr val="dk1"/>
                </a:solidFill>
                <a:latin typeface="Calibri"/>
                <a:cs typeface="Calibri"/>
              </a:rPr>
              <a:t>Gábor Csornai</a:t>
            </a: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, 2017.</a:t>
            </a:r>
            <a:r>
              <a:rPr lang="en-GB" sz="800" dirty="0">
                <a:solidFill>
                  <a:schemeClr val="dk1"/>
                </a:solidFill>
                <a:latin typeface="Calibri"/>
                <a:cs typeface="Calibri"/>
              </a:rPr>
              <a:t>: Farm support via crop yield measurements by satellite data. SCERIN-5 Capacity Building Workshop</a:t>
            </a:r>
            <a:endParaRPr lang="hu-HU" sz="800" dirty="0">
              <a:solidFill>
                <a:schemeClr val="dk1"/>
              </a:solidFill>
              <a:latin typeface="Calibri"/>
              <a:cs typeface="Calibri"/>
            </a:endParaRPr>
          </a:p>
          <a:p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              - Dr. Pecze </a:t>
            </a:r>
            <a:r>
              <a:rPr lang="hu-HU" sz="800" dirty="0" err="1">
                <a:solidFill>
                  <a:schemeClr val="dk1"/>
                </a:solidFill>
                <a:latin typeface="Calibri"/>
                <a:cs typeface="Calibri"/>
              </a:rPr>
              <a:t>Zs</a:t>
            </a:r>
            <a:r>
              <a:rPr lang="hu-HU" sz="800" dirty="0">
                <a:solidFill>
                  <a:schemeClr val="dk1"/>
                </a:solidFill>
                <a:latin typeface="Calibri"/>
                <a:cs typeface="Calibri"/>
              </a:rPr>
              <a:t>., 2019.: Talajmintavétel és szaktanácsadás megbízható alapokon, Agrár Horizont 2019. ősz/tél</a:t>
            </a:r>
          </a:p>
          <a:p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1180584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611560" y="1052736"/>
            <a:ext cx="8281987" cy="4752975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műholdas távérzékelés, speciálisan a cellahozam mérés fizikai háttere lehetővé teszi, hogy a kampányokban nem megfelelően kalibrált kombájnok hozamtérképeit utólag korrigáljuk.</a:t>
            </a:r>
            <a:br>
              <a:rPr lang="hu-H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hu-H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Ez jelentős támogatás a tápanyag gazdálkodás szempontjából.</a:t>
            </a:r>
            <a:br>
              <a:rPr lang="hu-H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01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 idx="4294967295"/>
          </p:nvPr>
        </p:nvSpPr>
        <p:spPr>
          <a:xfrm>
            <a:off x="477838" y="365125"/>
            <a:ext cx="8666162" cy="61560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Zárszó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4294967295"/>
          </p:nvPr>
        </p:nvSpPr>
        <p:spPr>
          <a:xfrm>
            <a:off x="477838" y="1412776"/>
            <a:ext cx="8666162" cy="435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az elérhető precíziós gazdálkodás megfelelő, költséghatékony elemeinek bevezetésével (mint amilyenek a távérzékelési eszközök által nyújtott adatok is), már </a:t>
            </a:r>
          </a:p>
          <a:p>
            <a:pPr indent="-457200"/>
            <a:r>
              <a:rPr lang="hu-H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alacsony beruházás mellett is </a:t>
            </a:r>
          </a:p>
          <a:p>
            <a:pPr indent="-457200"/>
            <a:r>
              <a:rPr lang="hu-H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rövid idő alatt megtérülő beruházást jelentenek. </a:t>
            </a:r>
          </a:p>
          <a:p>
            <a:pPr indent="-457200"/>
            <a:endParaRPr lang="hu-H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Ezért bevezetésük egyértelműen alkalmas a kis és közepes gazdaságok számára is. Segítségükkel bizonyíthatóan állandó jövedelemnövekedéssel lehet számolni a környezetvédelmi szempontok figyelembevétele mellett is.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757661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02352F-CCF4-40A4-9E5E-2B834E267F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err="1"/>
              <a:t>Témaspecifikus</a:t>
            </a:r>
            <a:r>
              <a:rPr lang="de-DE" dirty="0"/>
              <a:t> </a:t>
            </a:r>
            <a:r>
              <a:rPr lang="de-DE" dirty="0" err="1"/>
              <a:t>szakmai</a:t>
            </a:r>
            <a:r>
              <a:rPr lang="de-DE" dirty="0"/>
              <a:t> </a:t>
            </a:r>
            <a:r>
              <a:rPr lang="de-DE" dirty="0" err="1"/>
              <a:t>kérdések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2FB525-FAC9-445A-93A2-4D3BAE9B9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03363"/>
            <a:ext cx="8229600" cy="4852987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tabLst>
                <a:tab pos="457200" algn="l"/>
              </a:tabLst>
            </a:pP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Mik a távérzékelés előnyei és a műholdfelvételek kiértékelésének célja?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 a távérzékelés szilárd fizikai háttere, mi jellemzi a földfelszínről visszaverődő sugárzást és hogyan kapcsolódnak ehhez a műholdak?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Mik a mezőgazdasági alkalmazásoknál használt Landsat8 és Sentinel-2 műholdfelvételek főbb tulajdonságai és ezek az űrfelvételek hogyan szerezhetők be?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Milyen információkat lehet kiolvasni 1-1 űrfelvételből vagy űrfelvétel idősorozatból a mezőgazdasági táblákról?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 a precíziós mezőgazdaság és gazdálkodás alapelve, gyakorlati célja?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Milyen gyakorlati alkalmazásai vannak a műholdas cellahozam térképeknek?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Mik a kezelési, művelési egységek (zónák) és hogyan határozhatók meg az optimális hozam zónák?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Milyen gyakorlati feladatokban tudja hatékonyan támogatni a távérzékelés a precíziós növénytermesztést?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270510" algn="l"/>
              </a:tabLst>
            </a:pP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Mik az előnyei és gazdasági haszna a zónák hozamteljesítményének felmérése és elemzése alapján differenciált tőszámszabályozásnak és a növény-táplálásnak?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6CAE9C3-47C0-4BA7-B56C-5017FAB3E29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u-HU"/>
              <a:t>Keve</a:t>
            </a:r>
          </a:p>
        </p:txBody>
      </p:sp>
    </p:spTree>
    <p:extLst>
      <p:ext uri="{BB962C8B-B14F-4D97-AF65-F5344CB8AC3E}">
        <p14:creationId xmlns:p14="http://schemas.microsoft.com/office/powerpoint/2010/main" val="4193904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229600" cy="936104"/>
          </a:xfrm>
        </p:spPr>
        <p:txBody>
          <a:bodyPr>
            <a:normAutofit/>
          </a:bodyPr>
          <a:lstStyle/>
          <a:p>
            <a:r>
              <a:rPr lang="sk-SK" sz="2800" dirty="0" err="1">
                <a:latin typeface="Times New Roman" pitchFamily="18" charset="0"/>
                <a:cs typeface="Times New Roman" pitchFamily="18" charset="0"/>
              </a:rPr>
              <a:t>Felhasznált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>
                <a:latin typeface="Times New Roman" pitchFamily="18" charset="0"/>
                <a:cs typeface="Times New Roman" pitchFamily="18" charset="0"/>
              </a:rPr>
              <a:t>hivatkozások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>
                <a:latin typeface="Times New Roman" pitchFamily="18" charset="0"/>
                <a:cs typeface="Times New Roman" pitchFamily="18" charset="0"/>
              </a:rPr>
              <a:t>jegyzéke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URL 1  :</a:t>
            </a:r>
            <a:r>
              <a:rPr lang="sk-SK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https</a:t>
            </a:r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://</a:t>
            </a:r>
            <a:r>
              <a:rPr lang="sk-SK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ispag.org</a:t>
            </a:r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sk-SK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about</a:t>
            </a:r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sk-SK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definition</a:t>
            </a:r>
            <a:endParaRPr lang="sk-SK" sz="1300" dirty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sk-SK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a,b</a:t>
            </a:r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ábra</a:t>
            </a:r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https://www.google.com/url?sa=i&amp;url=https%3A%2F%2Fagronaplo.hu%2Ffiles%2F2017%2F06%2F&amp;psig=AOvVaw2yVvGZHo4o751ParpOiL8t&amp;ust=1623419084169000&amp;source=images&amp;cd=vfe&amp;ved=0CAIQjRxqFwoTCLDHt8OZjfECFQAAAAAdAAAAABAJ</a:t>
            </a:r>
          </a:p>
          <a:p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sk-SK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a,b,c</a:t>
            </a:r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ábrák</a:t>
            </a:r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  <a:hlinkClick r:id="rId2"/>
              </a:rPr>
              <a:t>https://stormwise.uconn.edu/lidar/#</a:t>
            </a:r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, http://www.atomaviation.com/drone-mapping-survey-in-agra/</a:t>
            </a:r>
          </a:p>
          <a:p>
            <a:pPr marL="400050" lvl="1" indent="0">
              <a:buNone/>
            </a:pPr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  <a:hlinkClick r:id="rId3"/>
              </a:rPr>
              <a:t>https://www.google.com/url?sa=i&amp;url=https%3A%2F%2Fmap.sdsu.edu%2FNotes%2Fstow-remotesensing.htm&amp;psig=AOvVaw0GYk1wIX66Nk8NHL-HTw3m&amp;ust=1623420506143000&amp;source=images&amp;cd=vfe&amp;ved=0CAIQjRxqFwoTCKjPgviejfECFQAAAAAdAAAAABAL</a:t>
            </a:r>
            <a:endParaRPr lang="sk-SK" sz="1300" dirty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  <a:hlinkClick r:id="rId4"/>
              </a:rPr>
              <a:t>4. </a:t>
            </a:r>
            <a:r>
              <a:rPr lang="sk-SK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  <a:hlinkClick r:id="rId4"/>
              </a:rPr>
              <a:t>ábra</a:t>
            </a:r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  <a:hlinkClick r:id="rId4"/>
              </a:rPr>
              <a:t> : https://ercim-news.ercim.eu/en113/special/satellite-and-aerial-image-processing-for-smart-farming-and-biodiversity-conservation</a:t>
            </a:r>
            <a:endParaRPr lang="sk-SK" sz="1300" dirty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5.,6.,7.,9, </a:t>
            </a:r>
            <a:r>
              <a:rPr lang="sk-SK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ábra</a:t>
            </a:r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  <a:hlinkClick r:id="rId5"/>
              </a:rPr>
              <a:t>https://regi.tankonyvtar.hu</a:t>
            </a:r>
            <a:endParaRPr lang="sk-SK" sz="1300" dirty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8. ábra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Sentinel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műholdfelvétel sorozat</a:t>
            </a:r>
          </a:p>
          <a:p>
            <a:endParaRPr lang="hu-HU" sz="1300" dirty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Forrás: - Gábor Csornai, 2017.: Farm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support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via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crop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yield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measurements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by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satellite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data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. SCERIN-5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Capacity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Building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Workshop</a:t>
            </a:r>
            <a:endParaRPr lang="hu-HU" sz="1300" dirty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Csornai, G., Suba,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Zs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.,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Bánhalminé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Nemes K., 2019.: Precíziós és tábla-hozammérés műholdfelvételekkel és ezek alkalmazásai szántóterületeken,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GISOpen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Konferencia</a:t>
            </a:r>
          </a:p>
          <a:p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https://www.prega.hu/eloadok/mesterhazi-peter/</a:t>
            </a:r>
          </a:p>
          <a:p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  <a:hlinkClick r:id="rId6"/>
              </a:rPr>
              <a:t>https://www.axial.hu/gps/vantage/adatmanagement/maxi-hozam-muholdas-hozamterkepezes</a:t>
            </a:r>
            <a:endParaRPr lang="hu-HU" sz="1300" dirty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Csurja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Zs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., 2020.: Hozammérés az űrből, szemléletes hozamtérkép, azonnal használható adatok a precíziós gazdálkodásban!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Agro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Napló 2020. 08.</a:t>
            </a:r>
          </a:p>
          <a:p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Csurja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Zs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., 2021.: Ezért kincs az agrár adat -2. rész: Növényvédelem és kijuttatás technológia, </a:t>
            </a:r>
            <a:r>
              <a:rPr lang="hu-HU" sz="1300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Agro</a:t>
            </a:r>
            <a:r>
              <a:rPr lang="hu-HU" sz="1300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Napló 2021. 03</a:t>
            </a:r>
          </a:p>
          <a:p>
            <a:pPr marL="50800" indent="0">
              <a:buNone/>
            </a:pPr>
            <a:endParaRPr lang="hu-HU" sz="1300" dirty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  <a:p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u-HU"/>
              <a:t>Keve</a:t>
            </a:r>
          </a:p>
        </p:txBody>
      </p:sp>
    </p:spTree>
    <p:extLst>
      <p:ext uri="{BB962C8B-B14F-4D97-AF65-F5344CB8AC3E}">
        <p14:creationId xmlns:p14="http://schemas.microsoft.com/office/powerpoint/2010/main" val="1801834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/>
          <p:nvPr/>
        </p:nvSpPr>
        <p:spPr>
          <a:xfrm>
            <a:off x="582543" y="1577169"/>
            <a:ext cx="8093913" cy="458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Gábor Csornai: Farm support via crop yield measurements by satellite data. SCERIN-5 Capacity Building Workshop, Institute of Geography, Faculty of Sciences, University of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Pécs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, Hungary, 20-23 June, 2017.</a:t>
            </a:r>
            <a:endParaRPr lang="hu-HU" sz="1200" dirty="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      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  <a:hlinkClick r:id="rId3"/>
              </a:rPr>
              <a:t>https://www.scerin.eu/scerin2017/presentations/DAY1_11_Gabor_CSORNAI_SCERIN5_2017.pdf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n-GB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(last accessed</a:t>
            </a:r>
            <a:r>
              <a:rPr lang="hu-HU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09</a:t>
            </a:r>
            <a:r>
              <a:rPr lang="en-GB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/</a:t>
            </a:r>
            <a:r>
              <a:rPr lang="hu-HU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06</a:t>
            </a:r>
            <a:r>
              <a:rPr lang="en-GB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/202</a:t>
            </a:r>
            <a:r>
              <a:rPr lang="hu-HU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1</a:t>
            </a:r>
            <a:r>
              <a:rPr lang="en-GB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hu-HU" sz="1200" dirty="0">
              <a:latin typeface="+mj-lt"/>
              <a:ea typeface="Times New Roman" panose="02020603050405020304" pitchFamily="18" charset="0"/>
            </a:endParaRP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Csornai G., Suba,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Zs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.,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Bánhalminé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Nemes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 K., 2017.: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Növényfejlődés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vizsgálat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és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termésmérés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műhold-felvételekkel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szántóterületeken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tábla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és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precíziós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részletességgel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. (Crop development analysis and yield measurement by satellite images on arable land, at field and precision details)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cs typeface="Calibri"/>
              </a:rPr>
              <a:t>Fény-Tér-Kép</a:t>
            </a: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</a:rPr>
              <a:t> 2017. </a:t>
            </a:r>
            <a:r>
              <a:rPr lang="en-US" sz="1200" dirty="0" err="1">
                <a:solidFill>
                  <a:schemeClr val="dk1"/>
                </a:solidFill>
                <a:latin typeface="Calibri"/>
                <a:cs typeface="Calibri"/>
              </a:rPr>
              <a:t>Konferencia</a:t>
            </a: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</a:rPr>
              <a:t>. Conference </a:t>
            </a:r>
            <a:r>
              <a:rPr lang="en-US" sz="1200" dirty="0" err="1">
                <a:solidFill>
                  <a:schemeClr val="dk1"/>
                </a:solidFill>
                <a:latin typeface="Calibri"/>
                <a:cs typeface="Calibri"/>
              </a:rPr>
              <a:t>Fény-Tér-Kép</a:t>
            </a: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</a:rPr>
              <a:t> 2017, Hungary </a:t>
            </a:r>
            <a:endParaRPr lang="hu-HU" sz="12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Csornai G., Suba,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Zs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.,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Bánhalminé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cs typeface="Calibri"/>
              </a:rPr>
              <a:t>Nemes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 K., 201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9</a:t>
            </a: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</a:rPr>
              <a:t>.: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hu-HU" sz="1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Precíziós és tábla-hozammérés műholdfelvételekkel és ezek alkalmazásai szántóterületeken, </a:t>
            </a:r>
            <a:r>
              <a:rPr lang="hu-HU" sz="12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GISOpen</a:t>
            </a:r>
            <a:r>
              <a:rPr lang="hu-HU" sz="1200" dirty="0">
                <a:solidFill>
                  <a:srgbClr val="000000"/>
                </a:solidFill>
                <a:latin typeface="Calibri" panose="020F0502020204030204" pitchFamily="34" charset="0"/>
              </a:rPr>
              <a:t>, Székesfehérvár, 2019.04.16-18. </a:t>
            </a:r>
            <a:r>
              <a:rPr lang="hu-HU" sz="12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https://www.youtube.com/watch?v=6OSEz6bidWs</a:t>
            </a:r>
            <a:endParaRPr lang="hu-H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Csornai G., Keresztes </a:t>
            </a:r>
            <a:r>
              <a:rPr lang="hu-HU" sz="1200" dirty="0" err="1">
                <a:solidFill>
                  <a:schemeClr val="dk1"/>
                </a:solidFill>
                <a:latin typeface="Calibri"/>
                <a:cs typeface="Calibri"/>
              </a:rPr>
              <a:t>Zs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., 2021.: Ezért kincs az agrár adat -2. rész: Növényvédelem és kijuttatás technológia In: </a:t>
            </a:r>
            <a:r>
              <a:rPr lang="hu-HU" sz="1200" dirty="0" err="1">
                <a:solidFill>
                  <a:schemeClr val="dk1"/>
                </a:solidFill>
                <a:latin typeface="Calibri"/>
                <a:cs typeface="Calibri"/>
              </a:rPr>
              <a:t>Agro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 Napló 2021. 03. pp. 65-80.</a:t>
            </a: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Dr. Mesterházi Péter Ákos (Axiál Kft.), 2019.: Információ áramlás és adatkezelés a mezőgazdaságban, </a:t>
            </a:r>
            <a:r>
              <a:rPr lang="hu-HU" sz="12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GISOpen</a:t>
            </a:r>
            <a:r>
              <a:rPr lang="hu-HU" sz="1200" dirty="0">
                <a:solidFill>
                  <a:srgbClr val="000000"/>
                </a:solidFill>
                <a:latin typeface="Calibri" panose="020F0502020204030204" pitchFamily="34" charset="0"/>
              </a:rPr>
              <a:t>, Székesfehérvár, 2019.04.16-18.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hu-HU" sz="1200" dirty="0">
                <a:solidFill>
                  <a:srgbClr val="0000FF"/>
                </a:solidFill>
                <a:latin typeface="Calibri" panose="020F0502020204030204" pitchFamily="34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https://www.youtube.com/watch?v=omvIcZ67_Wg</a:t>
            </a:r>
            <a:endParaRPr lang="hu-HU" sz="1200" dirty="0">
              <a:solidFill>
                <a:srgbClr val="0000FF"/>
              </a:solidFill>
              <a:latin typeface="Calibri" panose="020F0502020204030204" pitchFamily="34" charset="0"/>
              <a:cs typeface="Calibri"/>
            </a:endParaRP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Dr. Mesterházi Péter Ákos (Axiál Kft.), 2020.: </a:t>
            </a:r>
            <a:r>
              <a:rPr lang="hu-HU" sz="1200" dirty="0"/>
              <a:t>Korszerű döntéshozatal a precíziós gazdálkodásban, PREGA konferencia, Budapest, 2020.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  <a:hlinkClick r:id="rId6"/>
              </a:rPr>
              <a:t>https://www.prega.hu/eloadok/mesterhazi-peter/</a:t>
            </a:r>
            <a:endParaRPr lang="hu-HU" sz="12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Dr. Mesterházi Péter Ákos (Axiál Kft.), 2020.: Adatáramlás és kompatibilitás az információból nyerhető haszonért - út a digitális mezőgazdaság felé, </a:t>
            </a:r>
            <a:r>
              <a:rPr lang="hu-HU" sz="1200" dirty="0"/>
              <a:t>PREGA konferencia, Budapest, 2020.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hu-HU" sz="12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  <a:hlinkClick r:id="rId7"/>
              </a:rPr>
              <a:t>https://www.prega.hu/2020-prega-videok/</a:t>
            </a:r>
            <a:endParaRPr lang="hu-HU" sz="12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Dr. Pecze </a:t>
            </a:r>
            <a:r>
              <a:rPr lang="hu-HU" sz="1200" dirty="0" err="1">
                <a:solidFill>
                  <a:schemeClr val="dk1"/>
                </a:solidFill>
                <a:latin typeface="Calibri"/>
                <a:cs typeface="Calibri"/>
              </a:rPr>
              <a:t>Zs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., 2019.: Talajmintavétel és szaktanácsadás megbízható alapokon, Agrár Horizont 2019. ősz/tél pp. 22-24.</a:t>
            </a: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Dr. Pecze </a:t>
            </a:r>
            <a:r>
              <a:rPr lang="hu-HU" sz="1200" dirty="0" err="1">
                <a:solidFill>
                  <a:schemeClr val="dk1"/>
                </a:solidFill>
                <a:latin typeface="Calibri"/>
                <a:cs typeface="Calibri"/>
              </a:rPr>
              <a:t>Zs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., 2020.: </a:t>
            </a:r>
            <a:r>
              <a:rPr lang="hu-HU" sz="1200" b="0" i="0" dirty="0">
                <a:solidFill>
                  <a:srgbClr val="000000"/>
                </a:solidFill>
                <a:effectLst/>
                <a:latin typeface="+mj-lt"/>
              </a:rPr>
              <a:t>Hozammérés az űrből, szemléletes hozamtérkép, azonnal használható adatok a precíziós gazdálkodásban!</a:t>
            </a:r>
            <a:r>
              <a:rPr lang="hu-HU" sz="1200" dirty="0">
                <a:solidFill>
                  <a:schemeClr val="dk1"/>
                </a:solidFill>
                <a:latin typeface="+mj-lt"/>
                <a:cs typeface="Calibri"/>
              </a:rPr>
              <a:t> In: </a:t>
            </a:r>
            <a:r>
              <a:rPr lang="hu-HU" sz="1200" dirty="0" err="1">
                <a:solidFill>
                  <a:schemeClr val="dk1"/>
                </a:solidFill>
                <a:latin typeface="+mj-lt"/>
                <a:cs typeface="Calibri"/>
              </a:rPr>
              <a:t>Agro</a:t>
            </a:r>
            <a:r>
              <a:rPr lang="hu-HU" sz="1200" dirty="0">
                <a:solidFill>
                  <a:schemeClr val="dk1"/>
                </a:solidFill>
                <a:latin typeface="+mj-lt"/>
                <a:cs typeface="Calibri"/>
              </a:rPr>
              <a:t> Napló 2020. 08. pp. 26-28.</a:t>
            </a: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Dr. Pecze </a:t>
            </a:r>
            <a:r>
              <a:rPr lang="hu-HU" sz="1200" dirty="0" err="1">
                <a:solidFill>
                  <a:schemeClr val="dk1"/>
                </a:solidFill>
                <a:latin typeface="Calibri"/>
                <a:cs typeface="Calibri"/>
              </a:rPr>
              <a:t>Zs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., 2020.: Precíziós talajmintavétel - Egyedülálló eszköz, Agrár Horizont 2020. tél/tavasz pp. 10-11.</a:t>
            </a: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Dr. Pecze </a:t>
            </a:r>
            <a:r>
              <a:rPr lang="hu-HU" sz="1200" dirty="0" err="1">
                <a:solidFill>
                  <a:schemeClr val="dk1"/>
                </a:solidFill>
                <a:latin typeface="Calibri"/>
                <a:cs typeface="Calibri"/>
              </a:rPr>
              <a:t>Zs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., 2020.: Finomra hangolva, Agrár Horizont 2020. ősz/tél pp. 14-16.</a:t>
            </a: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Dr. Pecze </a:t>
            </a:r>
            <a:r>
              <a:rPr lang="hu-HU" sz="1200" dirty="0" err="1">
                <a:solidFill>
                  <a:schemeClr val="dk1"/>
                </a:solidFill>
                <a:latin typeface="Calibri"/>
                <a:cs typeface="Calibri"/>
              </a:rPr>
              <a:t>Zs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., 2021.: Tőszám differenciálás </a:t>
            </a:r>
            <a:r>
              <a:rPr lang="hu-HU" sz="1200" dirty="0" err="1">
                <a:solidFill>
                  <a:schemeClr val="dk1"/>
                </a:solidFill>
                <a:latin typeface="Calibri"/>
                <a:cs typeface="Calibri"/>
              </a:rPr>
              <a:t>zónánként</a:t>
            </a: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</a:rPr>
              <a:t>, Agrár Horizont 2021. tél/tavasz pp. 36-37.</a:t>
            </a: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hu-HU" sz="1200" dirty="0">
                <a:solidFill>
                  <a:schemeClr val="dk1"/>
                </a:solidFill>
                <a:latin typeface="Calibri"/>
                <a:cs typeface="Calibri"/>
                <a:hlinkClick r:id="rId8"/>
              </a:rPr>
              <a:t>https://www.axial.hu/gps/vantage/adatmanagement/maxi-hozam-muholdas-hozamterkepezes</a:t>
            </a:r>
            <a:endParaRPr lang="hu-HU" sz="1200" dirty="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600"/>
            </a:pPr>
            <a:endParaRPr lang="hu-HU" sz="1200" dirty="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600"/>
            </a:pPr>
            <a:endParaRPr lang="hu-HU" sz="12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endParaRPr lang="hu-HU" sz="12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endParaRPr lang="hu-HU" sz="12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endParaRPr lang="hu-HU" sz="1200" dirty="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600"/>
            </a:pPr>
            <a:endParaRPr lang="hu-HU" sz="1200" dirty="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600"/>
            </a:pPr>
            <a:endParaRPr lang="hu-HU" sz="12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endParaRPr lang="hu-HU" sz="1200" dirty="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600"/>
            </a:pPr>
            <a:endParaRPr lang="hu-HU" sz="12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endParaRPr sz="12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80" indent="-13791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SzPts val="1600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9"/>
          <p:cNvSpPr txBox="1">
            <a:spLocks noGrp="1"/>
          </p:cNvSpPr>
          <p:nvPr>
            <p:ph type="title" idx="4294967295"/>
          </p:nvPr>
        </p:nvSpPr>
        <p:spPr>
          <a:xfrm>
            <a:off x="467544" y="260648"/>
            <a:ext cx="7978775" cy="8397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Felhasz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nált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hivatkozások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jegyzéke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Fogalomtár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137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488579" y="365125"/>
            <a:ext cx="8419356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precíziós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gazdálkodás alapelve a tábla heterogenitásához való alkalmazkodás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5E9A380-D106-41C2-A4DA-7CA7905CEADA}"/>
              </a:ext>
            </a:extLst>
          </p:cNvPr>
          <p:cNvSpPr txBox="1"/>
          <p:nvPr/>
        </p:nvSpPr>
        <p:spPr>
          <a:xfrm>
            <a:off x="488579" y="2060848"/>
            <a:ext cx="39781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Parcelláink többsége heterogén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táblákat ezért több „homogén” részre kell osztani (zónák),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zónákhoz igazodó, de eltérő művelést kell végezni (a nagyobb jövedelemért)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Hatékonyabb és környezetkímélőbb lesz a művelés</a:t>
            </a:r>
          </a:p>
        </p:txBody>
      </p:sp>
      <p:pic>
        <p:nvPicPr>
          <p:cNvPr id="2050" name="Picture 2" descr="C:\Users\Narancsik\Desktop\Tananyag_Screenshot 2021-06-10 at 15-34-33 Sentinel-hub EO-Browser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3980857" cy="36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16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Tagek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Precíziós gazdálkodás, Műholdas távérzékelés, Műhold, </a:t>
            </a:r>
            <a:r>
              <a:rPr lang="hu-HU" err="1"/>
              <a:t>Drón</a:t>
            </a:r>
            <a:r>
              <a:rPr lang="hu-HU"/>
              <a:t>, T</a:t>
            </a:r>
            <a:r>
              <a:rPr lang="hu-HU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ávérzékelési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eljárások,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Műholdfelvételek, Művelési egységek, Menedzsment zónák, Cellahozam, Komplex tápanyagellátás, Talajszkenner, Tőszám tervezés</a:t>
            </a:r>
            <a:r>
              <a:rPr lang="hu-HU">
                <a:latin typeface="Times New Roman" pitchFamily="18" charset="0"/>
                <a:cs typeface="Times New Roman" pitchFamily="18" charset="0"/>
              </a:rPr>
              <a:t>, Tápanyag-differenciálás, Hozamtérképek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Hozamtérképek kalibrálása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942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238612" y="-42692"/>
            <a:ext cx="8666775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precíziós mezőgazdaság gyakorlati célja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B26DD3D-ACE6-4E2A-A042-23EDD4D24E4C}"/>
              </a:ext>
            </a:extLst>
          </p:cNvPr>
          <p:cNvSpPr txBox="1"/>
          <p:nvPr/>
        </p:nvSpPr>
        <p:spPr>
          <a:xfrm>
            <a:off x="4427984" y="1268760"/>
            <a:ext cx="49320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tábla adottságainak megfelelő talajművelés,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Vagy tápanyag-kijuttatás, vagy tőszám-differenciálás jelenti a precíziós termesztés gyakorlatát.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Ebben a kulcstényező az, hogy a termesztési döntés (pl. kijuttatás) valóban megalapozott legyen, megfelelő K+F előkészítéssel, befektetéssel történjen!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lehetetlen, hogy a gazda(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ság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) ezt kevés felkészültséggel a kezdetektől önállóan meg tudja oldani.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b="1" dirty="0"/>
          </a:p>
        </p:txBody>
      </p:sp>
      <p:pic>
        <p:nvPicPr>
          <p:cNvPr id="3074" name="Picture 2" descr="C:\Users\Narancsik\Desktop\4 DIA_65_2_jelkulcsal ellátátott térké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66158"/>
            <a:ext cx="432048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60848"/>
            <a:ext cx="5990031" cy="3312368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6699348" y="4991895"/>
            <a:ext cx="818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3.ábra</a:t>
            </a:r>
            <a:endParaRPr lang="sk-SK" sz="12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C:\Users\Narancsik\Desktop\6 DIA_Lidar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69" y="3684015"/>
            <a:ext cx="1733817" cy="12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1040742" cy="95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674531"/>
            <a:ext cx="8408488" cy="666238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távérzékelés alapelve</a:t>
            </a:r>
            <a:endParaRPr lang="sk-SK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83568" y="558924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Számszerű a rögzített sugárzásokból növényállapot felmérés és fejlődés vizsgálat.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8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241160" y="365125"/>
            <a:ext cx="8666775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Távérzékelési eljárások a gyakorlatban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4427984" y="2060848"/>
            <a:ext cx="4248472" cy="288032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hu-HU" sz="29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Leggyakoribb távérzékelési eljárások:</a:t>
            </a:r>
          </a:p>
          <a:p>
            <a:pPr marL="0" indent="0">
              <a:buNone/>
            </a:pPr>
            <a:endParaRPr lang="hu-HU" sz="29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hu-HU" sz="29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Műholdfelvételek </a:t>
            </a:r>
          </a:p>
          <a:p>
            <a:pPr indent="-457200">
              <a:buFont typeface="Arial" pitchFamily="34" charset="0"/>
              <a:buChar char="•"/>
            </a:pPr>
            <a:r>
              <a:rPr lang="hu-HU" sz="2900" dirty="0" err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Drónfelvételek</a:t>
            </a:r>
            <a:endParaRPr lang="hu-HU" sz="29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>
              <a:buFontTx/>
              <a:buChar char="-"/>
            </a:pPr>
            <a:endParaRPr lang="hu-HU" sz="2400" dirty="0"/>
          </a:p>
          <a:p>
            <a:pPr marL="342900">
              <a:buFontTx/>
              <a:buChar char="-"/>
            </a:pPr>
            <a:endParaRPr lang="hu-HU" sz="2400" dirty="0"/>
          </a:p>
          <a:p>
            <a:pPr marL="342900">
              <a:buFontTx/>
              <a:buChar char="-"/>
            </a:pPr>
            <a:endParaRPr lang="hu-HU" sz="2400" dirty="0"/>
          </a:p>
          <a:p>
            <a:pPr marL="342900">
              <a:buFontTx/>
              <a:buChar char="-"/>
            </a:pPr>
            <a:endParaRPr lang="hu-HU" sz="2400" dirty="0"/>
          </a:p>
          <a:p>
            <a:pPr marL="0" lvl="0" indent="0">
              <a:buNone/>
            </a:pPr>
            <a:endParaRPr i="1" dirty="0"/>
          </a:p>
        </p:txBody>
      </p:sp>
      <p:pic>
        <p:nvPicPr>
          <p:cNvPr id="7174" name="Picture 6" descr="C:\Users\Narancsik\Desktop\7 DIA_satelite drone foto 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1" y="1844824"/>
            <a:ext cx="370655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3420434" y="4581127"/>
            <a:ext cx="9776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/>
              <a:t>4. ábra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16393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260648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hu-HU" sz="2400" dirty="0">
              <a:cs typeface="Calibri" pitchFamily="34" charset="0"/>
            </a:endParaRPr>
          </a:p>
          <a:p>
            <a:pPr algn="ctr"/>
            <a:endParaRPr lang="hu-HU" sz="2400" dirty="0">
              <a:solidFill>
                <a:schemeClr val="accent1"/>
              </a:solidFill>
              <a:latin typeface="Times New Roman CE" pitchFamily="16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49288" y="1988840"/>
            <a:ext cx="3528392" cy="17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hu-HU" sz="1600" dirty="0"/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Különböző felszínborítások eltérően sugároznak vissza :</a:t>
            </a:r>
          </a:p>
          <a:p>
            <a:pPr marL="285750" indent="-285750">
              <a:lnSpc>
                <a:spcPct val="7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hu-HU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növényzet</a:t>
            </a:r>
          </a:p>
          <a:p>
            <a:pPr marL="285750" indent="-285750">
              <a:lnSpc>
                <a:spcPct val="7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hu-HU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víz</a:t>
            </a:r>
          </a:p>
          <a:p>
            <a:pPr marL="285750" indent="-285750">
              <a:lnSpc>
                <a:spcPct val="7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hu-HU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talaj</a:t>
            </a:r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07387"/>
              </p:ext>
            </p:extLst>
          </p:nvPr>
        </p:nvGraphicFramePr>
        <p:xfrm>
          <a:off x="4078420" y="1988840"/>
          <a:ext cx="4346575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3" imgW="5819775" imgH="2762250" progId="CorelDraw.Graphic.8">
                  <p:embed/>
                </p:oleObj>
              </mc:Choice>
              <mc:Fallback>
                <p:oleObj name="CorelDRAW" r:id="rId3" imgW="5819775" imgH="2762250" progId="CorelDraw.Graphic.8">
                  <p:embed/>
                  <p:pic>
                    <p:nvPicPr>
                      <p:cNvPr id="717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420" y="1988840"/>
                        <a:ext cx="4346575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3" descr="\\Parcserv\demo\2003\02_06_jegyzet\2-10-b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642" y="4342523"/>
            <a:ext cx="2346606" cy="194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Szövegdoboz 1"/>
          <p:cNvSpPr txBox="1">
            <a:spLocks noChangeArrowheads="1"/>
          </p:cNvSpPr>
          <p:nvPr/>
        </p:nvSpPr>
        <p:spPr bwMode="auto">
          <a:xfrm>
            <a:off x="7020272" y="4581128"/>
            <a:ext cx="16561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2"/>
                </a:solidFill>
                <a:latin typeface="Cambria" pitchFamily="18" charset="0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Cambria" pitchFamily="18" charset="0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Cambria" pitchFamily="18" charset="0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Cambria" pitchFamily="18" charset="0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4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Eltérő nedvességtartalmú kukorica levelek spektrálisan különböző visszaverése</a:t>
            </a:r>
          </a:p>
        </p:txBody>
      </p:sp>
      <p:pic>
        <p:nvPicPr>
          <p:cNvPr id="7178" name="Picture 5" descr="\\Parcserv\demo\2003\02_06_jegyzet\2-11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342523"/>
            <a:ext cx="2304257" cy="185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Szövegdoboz 2"/>
          <p:cNvSpPr txBox="1">
            <a:spLocks noChangeArrowheads="1"/>
          </p:cNvSpPr>
          <p:nvPr/>
        </p:nvSpPr>
        <p:spPr bwMode="auto">
          <a:xfrm>
            <a:off x="2771801" y="4581128"/>
            <a:ext cx="165618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2"/>
                </a:solidFill>
                <a:latin typeface="Cambria" pitchFamily="18" charset="0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Cambria" pitchFamily="18" charset="0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Cambria" pitchFamily="18" charset="0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Cambria" pitchFamily="18" charset="0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400" b="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Bú</a:t>
            </a:r>
            <a:r>
              <a:rPr lang="hu-HU" sz="14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za spektrális visszaverése és mérhető jellemzői a kelés és a kalászolás között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648" y="383063"/>
            <a:ext cx="8666704" cy="1325563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távérzékelés fizikai háttere </a:t>
            </a:r>
            <a:b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sugárzás visszaverődése a földfelszínről és a tábláinkról, a növénytakaróról</a:t>
            </a:r>
            <a:br>
              <a:rPr lang="hu-H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084168" y="6210462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5.,6.,7, ábrák régi tankönyvtár</a:t>
            </a:r>
          </a:p>
        </p:txBody>
      </p:sp>
    </p:spTree>
    <p:extLst>
      <p:ext uri="{BB962C8B-B14F-4D97-AF65-F5344CB8AC3E}">
        <p14:creationId xmlns:p14="http://schemas.microsoft.com/office/powerpoint/2010/main" val="20266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8666704" cy="83162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Mit láthatunk a műholdfelvételeken?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28" y="1412776"/>
            <a:ext cx="6673255" cy="4680520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7081059" y="6111199"/>
            <a:ext cx="75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8. ábra</a:t>
            </a:r>
          </a:p>
        </p:txBody>
      </p:sp>
    </p:spTree>
    <p:extLst>
      <p:ext uri="{BB962C8B-B14F-4D97-AF65-F5344CB8AC3E}">
        <p14:creationId xmlns:p14="http://schemas.microsoft.com/office/powerpoint/2010/main" val="112285558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15887</TotalTime>
  <Words>2734</Words>
  <Application>Microsoft Office PowerPoint</Application>
  <PresentationFormat>Prezentácia na obrazovke (4:3)</PresentationFormat>
  <Paragraphs>304</Paragraphs>
  <Slides>40</Slides>
  <Notes>10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8" baseType="lpstr">
      <vt:lpstr>Arial</vt:lpstr>
      <vt:lpstr>Calibri</vt:lpstr>
      <vt:lpstr>Times New Roman</vt:lpstr>
      <vt:lpstr>Times New Roman CE</vt:lpstr>
      <vt:lpstr>Wingdings</vt:lpstr>
      <vt:lpstr>Egyéni tervezés</vt:lpstr>
      <vt:lpstr>1_Office-téma</vt:lpstr>
      <vt:lpstr>CorelDRAW</vt:lpstr>
      <vt:lpstr>Műholdas távérzékelés a precíziós gazdálkodásban (ma elérhető gyakorlati alkalmazások)  Narancsík János és Csornai Gábor</vt:lpstr>
      <vt:lpstr>Tartalomjegyzék</vt:lpstr>
      <vt:lpstr>A precíziós mezőgazdaság fogalma</vt:lpstr>
      <vt:lpstr>A precíziós gazdálkodás alapelve a tábla heterogenitásához való alkalmazkodás</vt:lpstr>
      <vt:lpstr>A precíziós mezőgazdaság gyakorlati célja</vt:lpstr>
      <vt:lpstr>A távérzékelés alapelve</vt:lpstr>
      <vt:lpstr>Távérzékelési eljárások a gyakorlatban</vt:lpstr>
      <vt:lpstr>A távérzékelés fizikai háttere  A sugárzás visszaverődése a földfelszínről és a tábláinkról, a növénytakaróról </vt:lpstr>
      <vt:lpstr>Mit láthatunk a műholdfelvételeken?</vt:lpstr>
      <vt:lpstr>Mit láthatunk a műholdfelvételeken?</vt:lpstr>
      <vt:lpstr>Prezentácia programu PowerPoint</vt:lpstr>
      <vt:lpstr>Prezentácia programu PowerPoint</vt:lpstr>
      <vt:lpstr>A távérzékelés felhasználási lehetőségei a gyakorlatban</vt:lpstr>
      <vt:lpstr>1. A művelési egységek, (menedzsmentzónák) meghatározása </vt:lpstr>
      <vt:lpstr>A művelési zónák meghatározási folyamatának döntő mozzanata</vt:lpstr>
      <vt:lpstr>A zónák meghatározásának folymata</vt:lpstr>
      <vt:lpstr>A pontos menedzsment zónák kialakítása </vt:lpstr>
      <vt:lpstr> </vt:lpstr>
      <vt:lpstr>Prezentácia programu PowerPoint</vt:lpstr>
      <vt:lpstr>Prezentácia programu PowerPoint</vt:lpstr>
      <vt:lpstr> </vt:lpstr>
      <vt:lpstr>Prezentácia programu PowerPoint</vt:lpstr>
      <vt:lpstr>Prezentácia programu PowerPoint</vt:lpstr>
      <vt:lpstr>3 a. Alaptrágyaellátás  optimalizálásának támogatása műholdas távérzékelési módszerrel </vt:lpstr>
      <vt:lpstr>Prezentácia programu PowerPoint</vt:lpstr>
      <vt:lpstr>3 b. Fejtrágya optimalizálásának támogatása</vt:lpstr>
      <vt:lpstr>Prezentácia programu PowerPoint</vt:lpstr>
      <vt:lpstr>4. Tőszám differenciálása többéves kísérletek nélkül </vt:lpstr>
      <vt:lpstr>Prezentácia programu PowerPoint</vt:lpstr>
      <vt:lpstr>5. Hatékonyságvizsgálat, mérés,  a megvalósított művelési lépések elemzésére</vt:lpstr>
      <vt:lpstr>Prezentácia programu PowerPoint</vt:lpstr>
      <vt:lpstr>6. Precíziós kombájn adatok,  a hozamtérképek utólagos kalibrálása</vt:lpstr>
      <vt:lpstr>Prezentácia programu PowerPoint</vt:lpstr>
      <vt:lpstr>A műholdas távérzékelés, speciálisan a cellahozam mérés fizikai háttere lehetővé teszi, hogy a kampányokban nem megfelelően kalibrált kombájnok hozamtérképeit utólag korrigáljuk.  Ez jelentős támogatás a tápanyag gazdálkodás szempontjából. </vt:lpstr>
      <vt:lpstr>Zárszó</vt:lpstr>
      <vt:lpstr>Témaspecifikus szakmai kérdések</vt:lpstr>
      <vt:lpstr>Felhasznált hivatkozások jegyzéke</vt:lpstr>
      <vt:lpstr>Felhasznált hivatkozások jegyzéke</vt:lpstr>
      <vt:lpstr>Fogalomtár</vt:lpstr>
      <vt:lpstr>Tagek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Narancsik</dc:creator>
  <cp:lastModifiedBy>Réka</cp:lastModifiedBy>
  <cp:revision>948</cp:revision>
  <cp:lastPrinted>2019-01-15T08:30:21Z</cp:lastPrinted>
  <dcterms:created xsi:type="dcterms:W3CDTF">2014-12-15T10:30:32Z</dcterms:created>
  <dcterms:modified xsi:type="dcterms:W3CDTF">2021-06-15T08:20:29Z</dcterms:modified>
</cp:coreProperties>
</file>