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96" r:id="rId5"/>
    <p:sldId id="262" r:id="rId6"/>
    <p:sldId id="261" r:id="rId7"/>
    <p:sldId id="263" r:id="rId8"/>
    <p:sldId id="298" r:id="rId9"/>
    <p:sldId id="264" r:id="rId10"/>
    <p:sldId id="291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97" r:id="rId21"/>
    <p:sldId id="289" r:id="rId22"/>
    <p:sldId id="299" r:id="rId23"/>
    <p:sldId id="290" r:id="rId24"/>
    <p:sldId id="288" r:id="rId25"/>
    <p:sldId id="274" r:id="rId26"/>
    <p:sldId id="275" r:id="rId27"/>
    <p:sldId id="276" r:id="rId28"/>
    <p:sldId id="301" r:id="rId29"/>
    <p:sldId id="300" r:id="rId30"/>
    <p:sldId id="277" r:id="rId31"/>
    <p:sldId id="278" r:id="rId32"/>
    <p:sldId id="279" r:id="rId33"/>
    <p:sldId id="280" r:id="rId34"/>
    <p:sldId id="281" r:id="rId35"/>
    <p:sldId id="286" r:id="rId36"/>
    <p:sldId id="282" r:id="rId37"/>
    <p:sldId id="292" r:id="rId38"/>
    <p:sldId id="284" r:id="rId39"/>
    <p:sldId id="285" r:id="rId40"/>
    <p:sldId id="302" r:id="rId41"/>
    <p:sldId id="260" r:id="rId42"/>
    <p:sldId id="295" r:id="rId43"/>
    <p:sldId id="293" r:id="rId44"/>
    <p:sldId id="294" r:id="rId45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41" autoAdjust="0"/>
  </p:normalViewPr>
  <p:slideViewPr>
    <p:cSldViewPr snapToGrid="0">
      <p:cViewPr varScale="1">
        <p:scale>
          <a:sx n="62" d="100"/>
          <a:sy n="62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search.html?scope=EURLEX&amp;text=2019%2F947+2019%2F945&amp;lang=hu&amp;type=quick&amp;qid=1623357711447" TargetMode="External"/><Relationship Id="rId7" Type="http://schemas.openxmlformats.org/officeDocument/2006/relationships/hyperlink" Target="https://doe.hu/sites/default/files/uploads/2021/prezentacio/szabalyos_dronhasznalat_doe_0226.pd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ozltovabbkepzes.hu/site/hu/WebRegszaktanfolyami/RegisztraciosFolyamatLeirasa" TargetMode="External"/><Relationship Id="rId5" Type="http://schemas.openxmlformats.org/officeDocument/2006/relationships/hyperlink" Target="https://www.easa.europa.eu/sites/default/files/dfu/Easy%20Access%20Rules%20for%20Unmanned%20Aircraft%20Systems_0.pdf" TargetMode="External"/><Relationship Id="rId4" Type="http://schemas.openxmlformats.org/officeDocument/2006/relationships/hyperlink" Target="https://eur-lex.europa.eu/legal-content/HU/TXT/PDF/?uri=CELEX:02019R0945-20200809&amp;rid=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237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0828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5375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A </a:t>
            </a:r>
            <a:r>
              <a:rPr lang="sk-SK" sz="1100" dirty="0" err="1">
                <a:latin typeface="Bahnschrift Condensed" panose="020B0502040204020203" pitchFamily="34" charset="0"/>
              </a:rPr>
              <a:t>dronokra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vonatkozo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szabalyok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https://www.alza.hu/a-dronokra-vonatkozo-szabalyok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a </a:t>
            </a:r>
            <a:r>
              <a:rPr lang="sk-SK" sz="1100" dirty="0" err="1">
                <a:latin typeface="Bahnschrift Condensed" panose="020B0502040204020203" pitchFamily="34" charset="0"/>
              </a:rPr>
              <a:t>jogi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háttér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uniós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szabályai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u="sng" dirty="0">
                <a:latin typeface="Bahnschrift Condensed" panose="020B0502040204020203" pitchFamily="34" charset="0"/>
                <a:hlinkClick r:id="rId3"/>
              </a:rPr>
              <a:t>https://eur-lex.europa.eu/search.html?scope=EURLEX&amp;text=2019%2F947+2019%2F945&amp;lang=hu&amp;type=quick&amp;qid=1623357711447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u="sng" dirty="0">
                <a:latin typeface="Bahnschrift Condensed" panose="020B0502040204020203" pitchFamily="34" charset="0"/>
                <a:hlinkClick r:id="rId4"/>
              </a:rPr>
              <a:t>https://eur-lex.europa.eu/legal-content/HU/TXT/PDF/?uri=CELEX:02019R0945-20200809&amp;rid=9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u="sng" dirty="0">
                <a:latin typeface="Bahnschrift Condensed" panose="020B0502040204020203" pitchFamily="34" charset="0"/>
                <a:hlinkClick r:id="rId5"/>
              </a:rPr>
              <a:t>https://www.easa.europa.eu/sites/default/files/dfu/Easy%20Access%20Rules%20for%20Unmanned%20Aircraft%20Systems_0.pdf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Infographics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for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Drones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https://www.easa.europa.eu/sites/default/files/dfu/infographics_for_drones.zip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C0 </a:t>
            </a:r>
            <a:r>
              <a:rPr lang="sk-SK" sz="1100" dirty="0" err="1">
                <a:latin typeface="Bahnschrift Condensed" panose="020B0502040204020203" pitchFamily="34" charset="0"/>
              </a:rPr>
              <a:t>kamerával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ellátott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https://www.easa.europa.eu/sites/default/files/dfu/easa_c0_with_camera_hu_v2.pdf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C0 kamera </a:t>
            </a:r>
            <a:r>
              <a:rPr lang="sk-SK" sz="1100" dirty="0" err="1">
                <a:latin typeface="Bahnschrift Condensed" panose="020B0502040204020203" pitchFamily="34" charset="0"/>
              </a:rPr>
              <a:t>nélkül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https://www.easa.europa.eu/sites/default/files/dfu/easa_c0_without_camera_hu_v2.pdf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C0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https://www.easa.europa.eu/sites/default/files/dfu/223230_easa_c0_toy.pdf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C1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https://www.easa.europa.eu/sites/default/files/dfu/easa_c1_hu_v2.pdf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C2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https://www.easa.europa.eu/sites/default/files/dfu/easa_c2_with_low_speed_mode_hu_v2.pdf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C2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https://www.easa.europa.eu/sites/default/files/dfu/easa_c2_without_low_speed_mode_hu_v2.pdf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C3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https://www.easa.europa.eu/sites/default/files/dfu/easa_c3_hu_v2.pdf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Tájékoztató</a:t>
            </a:r>
            <a:r>
              <a:rPr lang="sk-SK" sz="1100" dirty="0">
                <a:latin typeface="Bahnschrift Condensed" panose="020B0502040204020203" pitchFamily="34" charset="0"/>
              </a:rPr>
              <a:t> – C4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https://www.easa.europa.eu/sites/default/files/dfu/easa_c4_hu.pdf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https://dronefilmguide.teachable.com/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ebook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zero</a:t>
            </a:r>
            <a:r>
              <a:rPr lang="sk-SK" sz="1100" dirty="0">
                <a:latin typeface="Bahnschrift Condensed" panose="020B0502040204020203" pitchFamily="34" charset="0"/>
              </a:rPr>
              <a:t> to </a:t>
            </a:r>
            <a:r>
              <a:rPr lang="sk-SK" sz="1100" dirty="0" err="1">
                <a:latin typeface="Bahnschrift Condensed" panose="020B0502040204020203" pitchFamily="34" charset="0"/>
              </a:rPr>
              <a:t>hero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dronozas</a:t>
            </a:r>
            <a:r>
              <a:rPr lang="sk-SK" sz="1100" dirty="0">
                <a:latin typeface="Bahnschrift Condensed" panose="020B0502040204020203" pitchFamily="34" charset="0"/>
              </a:rPr>
              <a:t> a </a:t>
            </a:r>
            <a:r>
              <a:rPr lang="sk-SK" sz="1100" dirty="0" err="1">
                <a:latin typeface="Bahnschrift Condensed" panose="020B0502040204020203" pitchFamily="34" charset="0"/>
              </a:rPr>
              <a:t>nyilt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kategoriaban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https://legter.hu/blog/dronozas-nyilt-kategoriaban/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dronregisztracio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https://legter.hu/blog/dron-torveny-2021-erthetoen-szakertoktol/#dronregisztracio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dron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felelossegbiztositas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https://legter.hu/szolgaltatasaink/felelossegbiztositas/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dron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vizsgaztatas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https://vizsgakozpont.hu/dron-vizsgaztatas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dron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torveny</a:t>
            </a:r>
            <a:r>
              <a:rPr lang="sk-SK" sz="1100" dirty="0">
                <a:latin typeface="Bahnschrift Condensed" panose="020B0502040204020203" pitchFamily="34" charset="0"/>
              </a:rPr>
              <a:t> 2021 - </a:t>
            </a:r>
            <a:r>
              <a:rPr lang="sk-SK" sz="1100" dirty="0" err="1">
                <a:latin typeface="Bahnschrift Condensed" panose="020B0502040204020203" pitchFamily="34" charset="0"/>
              </a:rPr>
              <a:t>erthetoen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szakertoktol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https://legter.hu/blog/dron-torveny-2021-erthetoen-szakertoktol/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Drónszabályozás</a:t>
            </a:r>
            <a:r>
              <a:rPr lang="sk-SK" sz="1100" dirty="0">
                <a:latin typeface="Bahnschrift Condensed" panose="020B0502040204020203" pitchFamily="34" charset="0"/>
              </a:rPr>
              <a:t> - DRÓNOZÁS EURÓPÁBAN – MŰVELETI KATEGÓRIÁK, DRÓNOSZTÁLYOK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https://go2fly.hu/dronozas-europaban-muveleti-kategoriak-dronosztalyok/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Drónszabályozás</a:t>
            </a:r>
            <a:r>
              <a:rPr lang="sk-SK" sz="1100" dirty="0">
                <a:latin typeface="Bahnschrift Condensed" panose="020B0502040204020203" pitchFamily="34" charset="0"/>
              </a:rPr>
              <a:t> - DRÓNOZÁS EURÓPÁBAN – TÚL A NYÍLT OSZTÁLYON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https://go2fly.hu/dronozas-europaban-tul-a-nyilt-osztalyon/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FRISS, ROPOGÓS ÉLMÉNYEK AZ A2 VIZSGÁRÓL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https://go2fly.hu/friss-ropogos-elmenyek-az-a2-vizsgarol/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Mydrone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school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https://mydroneschool.hu/ingyenes_konzultacio.html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A BIZOTTSÁG (EU) 2019/945 FELHATALMAZÁSON ALAPULÓ RENDELETE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https://eur-lex.europa.eu/legal-content/HU/TXT/HTML/?uri=CELEX:32019R0945&amp;from=HU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https://eur-lex.europa.eu/legal-content/HU/TXT/PDF/?uri=CELEX:32019R0945&amp;rid=1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A BIZOTTSÁG (EU) 2019/947 VÉGREHAJTÁSI RENDELETE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https://eur-lex.europa.eu/legal-content/HU/TXT/HTML/?uri=CELEX:32019R0947&amp;from=HU#d1e32-71-1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https://eur-lex.europa.eu/legal-content/HU/TXT/PDF/?uri=CELEX:32019R0947&amp;rid=1</a:t>
            </a: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Segédlet</a:t>
            </a:r>
            <a:r>
              <a:rPr lang="sk-SK" sz="1100" dirty="0">
                <a:latin typeface="Bahnschrift Condensed" panose="020B0502040204020203" pitchFamily="34" charset="0"/>
              </a:rPr>
              <a:t> a </a:t>
            </a:r>
            <a:r>
              <a:rPr lang="sk-SK" sz="1100" dirty="0" err="1">
                <a:latin typeface="Bahnschrift Condensed" panose="020B0502040204020203" pitchFamily="34" charset="0"/>
              </a:rPr>
              <a:t>tanulók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önálló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webes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regisztrációjához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u="sng" dirty="0">
                <a:latin typeface="Bahnschrift Condensed" panose="020B0502040204020203" pitchFamily="34" charset="0"/>
                <a:hlinkClick r:id="rId6"/>
              </a:rPr>
              <a:t>https://kozltovabbkepzes.hu/site/hu/WebRegszaktanfolyami/RegisztraciosFolyamatLeirasa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 </a:t>
            </a:r>
          </a:p>
          <a:p>
            <a:pPr marL="114300" indent="0">
              <a:buNone/>
            </a:pPr>
            <a:r>
              <a:rPr lang="sk-SK" sz="1100" dirty="0" err="1">
                <a:latin typeface="Bahnschrift Condensed" panose="020B0502040204020203" pitchFamily="34" charset="0"/>
              </a:rPr>
              <a:t>Szabályos</a:t>
            </a:r>
            <a:r>
              <a:rPr lang="sk-SK" sz="1100" dirty="0">
                <a:latin typeface="Bahnschrift Condensed" panose="020B0502040204020203" pitchFamily="34" charset="0"/>
              </a:rPr>
              <a:t> </a:t>
            </a:r>
            <a:r>
              <a:rPr lang="sk-SK" sz="1100" dirty="0" err="1">
                <a:latin typeface="Bahnschrift Condensed" panose="020B0502040204020203" pitchFamily="34" charset="0"/>
              </a:rPr>
              <a:t>Drónhasználat</a:t>
            </a:r>
            <a:r>
              <a:rPr lang="sk-SK" sz="1100" dirty="0">
                <a:latin typeface="Bahnschrift Condensed" panose="020B0502040204020203" pitchFamily="34" charset="0"/>
              </a:rPr>
              <a:t> A1/A3 </a:t>
            </a:r>
            <a:r>
              <a:rPr lang="sk-SK" sz="1100" dirty="0" err="1">
                <a:latin typeface="Bahnschrift Condensed" panose="020B0502040204020203" pitchFamily="34" charset="0"/>
              </a:rPr>
              <a:t>Open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100" dirty="0">
                <a:latin typeface="Bahnschrift Condensed" panose="020B0502040204020203" pitchFamily="34" charset="0"/>
              </a:rPr>
              <a:t>https://doe.hu/sites/default/files/uploads/2021/prezentacio/szabalyos_dronhasznalat_doe_0226.pdf</a:t>
            </a:r>
          </a:p>
          <a:p>
            <a:pPr marL="114300" indent="0">
              <a:buNone/>
            </a:pPr>
            <a:r>
              <a:rPr lang="sk-SK" sz="1100" u="sng" dirty="0">
                <a:latin typeface="Bahnschrift Condensed" panose="020B0502040204020203" pitchFamily="34" charset="0"/>
                <a:hlinkClick r:id="rId7"/>
              </a:rPr>
              <a:t>szabalyos_dronhasznalat_doe_0226.pdf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LÉGTÉR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DRÓNPILÓTA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https://mydronespace.hu/tudastar/dronpilota#tabbar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REPÜLÉS DRÓNNAL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https://mydronespace.hu/tudastar/repules-dronnal#tabbar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LAKOTT TERÜLET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https://mydronespace.hu/tudastar/lakott-terulet#tabbar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DRÓN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https://mydronespace.hu/tudastar/dron#tabbar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 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MYDRONESPACE APP</a:t>
            </a:r>
            <a:endParaRPr lang="sk-SK" sz="1100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sz="1100" dirty="0">
                <a:latin typeface="Bahnschrift Condensed" panose="020B0502040204020203" pitchFamily="34" charset="0"/>
              </a:rPr>
              <a:t>https://mydronespace.hu/tudastar/mydronespace-app#tabbar</a:t>
            </a:r>
            <a:endParaRPr lang="sk-SK" sz="1100" dirty="0">
              <a:latin typeface="Bahnschrift Condensed" panose="020B0502040204020203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52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1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33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61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9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05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27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zlekedesihatosag.kormany.hu/hu/dokumentum/202871" TargetMode="External"/><Relationship Id="rId2" Type="http://schemas.openxmlformats.org/officeDocument/2006/relationships/hyperlink" Target="https://www.kozlekedesihatosag.kormany.hu/hu/dokumentum/2028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zlekedesihatosag.kormany.hu/hu/dokumentum/202839" TargetMode="External"/><Relationship Id="rId4" Type="http://schemas.openxmlformats.org/officeDocument/2006/relationships/hyperlink" Target="https://www.kozlekedesihatosag.kormany.hu/hu/dokumentum/20285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ozltovabbkepzes.hu/site/hu/WebRegszaktanfolyami/RegisztraciosFolyamatLeirasa" TargetMode="External"/><Relationship Id="rId2" Type="http://schemas.openxmlformats.org/officeDocument/2006/relationships/hyperlink" Target="https://kozltovabbkepzes.hu/site/hu/WebRegszaktanfolyami?azonosito=NyabPJ1QrUG0uNQQ72afUQ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 dirty="0">
                <a:latin typeface="Arial Narrow" panose="020B0606020202030204" pitchFamily="34" charset="0"/>
              </a:rPr>
              <a:t>A pilóta nélküli légijárművek biztonságos és jogszerű használata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 err="1">
                <a:latin typeface="Arial Narrow" panose="020B0606020202030204" pitchFamily="34" charset="0"/>
              </a:rPr>
              <a:t>Szerkesztette</a:t>
            </a:r>
            <a:r>
              <a:rPr lang="en-GB" dirty="0">
                <a:latin typeface="Arial Narrow" panose="020B0606020202030204" pitchFamily="34" charset="0"/>
              </a:rPr>
              <a:t>:</a:t>
            </a:r>
            <a:r>
              <a:rPr lang="hu-HU" dirty="0">
                <a:latin typeface="Arial Narrow" panose="020B0606020202030204" pitchFamily="34" charset="0"/>
              </a:rPr>
              <a:t> </a:t>
            </a:r>
            <a:r>
              <a:rPr lang="hu-HU" dirty="0" err="1">
                <a:latin typeface="Arial Narrow" panose="020B0606020202030204" pitchFamily="34" charset="0"/>
              </a:rPr>
              <a:t>Brigán</a:t>
            </a:r>
            <a:r>
              <a:rPr lang="hu-HU" dirty="0">
                <a:latin typeface="Arial Narrow" panose="020B0606020202030204" pitchFamily="34" charset="0"/>
              </a:rPr>
              <a:t> Dezső</a:t>
            </a:r>
            <a:endParaRPr lang="en-GB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A DRÓNOK JELÖLÉSE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48707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CE jelölés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hu-HU" dirty="0" err="1">
                <a:latin typeface="Arial Narrow CE" panose="020B0506020202030204" pitchFamily="34" charset="-18"/>
                <a:cs typeface="Arial Narrow CE" panose="020B0506020202030204" pitchFamily="34" charset="-18"/>
              </a:rPr>
              <a:t>Drón</a:t>
            </a: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 osztályazonosító – minden egyes osztályhoz meghatározott műszaki követelmény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hu-HU" dirty="0"/>
          </a:p>
          <a:p>
            <a:pPr indent="-457200">
              <a:buFont typeface="Wingdings" panose="05000000000000000000" pitchFamily="2" charset="2"/>
              <a:buChar char="§"/>
            </a:pPr>
            <a:endParaRPr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70541"/>
          <a:stretch/>
        </p:blipFill>
        <p:spPr>
          <a:xfrm>
            <a:off x="2538946" y="4709184"/>
            <a:ext cx="3631842" cy="170348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18" y="4285128"/>
            <a:ext cx="1313763" cy="108106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948" y="1825625"/>
            <a:ext cx="6188299" cy="38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2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A DRÓNOK KATEGORIZÁLÁSA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75703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CE jelöléssel és </a:t>
            </a:r>
            <a:r>
              <a:rPr lang="hu-HU" dirty="0" err="1">
                <a:latin typeface="Arial Narrow" panose="020B0606020202030204" pitchFamily="34" charset="0"/>
              </a:rPr>
              <a:t>drón</a:t>
            </a:r>
            <a:r>
              <a:rPr lang="hu-HU" dirty="0">
                <a:latin typeface="Arial Narrow" panose="020B0606020202030204" pitchFamily="34" charset="0"/>
              </a:rPr>
              <a:t> osztályazonosítóval rendelkező csoport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CE jelöléssel rendelkező csoport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Saját építésű </a:t>
            </a:r>
            <a:r>
              <a:rPr lang="hu-HU" dirty="0" err="1">
                <a:latin typeface="Arial Narrow" panose="020B0606020202030204" pitchFamily="34" charset="0"/>
              </a:rPr>
              <a:t>drónok</a:t>
            </a:r>
            <a:endParaRPr lang="hu-HU" dirty="0">
              <a:latin typeface="Arial Narrow" panose="020B0606020202030204" pitchFamily="34" charset="0"/>
            </a:endParaRP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Légijármű modellek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92" y="1900306"/>
            <a:ext cx="6751555" cy="45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07576"/>
              </p:ext>
            </p:extLst>
          </p:nvPr>
        </p:nvGraphicFramePr>
        <p:xfrm>
          <a:off x="592183" y="261255"/>
          <a:ext cx="11068594" cy="579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297">
                  <a:extLst>
                    <a:ext uri="{9D8B030D-6E8A-4147-A177-3AD203B41FA5}">
                      <a16:colId xmlns:a16="http://schemas.microsoft.com/office/drawing/2014/main" val="501610045"/>
                    </a:ext>
                  </a:extLst>
                </a:gridCol>
                <a:gridCol w="5534297">
                  <a:extLst>
                    <a:ext uri="{9D8B030D-6E8A-4147-A177-3AD203B41FA5}">
                      <a16:colId xmlns:a16="http://schemas.microsoft.com/office/drawing/2014/main" val="3316646002"/>
                    </a:ext>
                  </a:extLst>
                </a:gridCol>
              </a:tblGrid>
              <a:tr h="827315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C0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24296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32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250 g </a:t>
                      </a:r>
                      <a:endParaRPr lang="sk-SK" sz="28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49066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pPr algn="l"/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19 m/s</a:t>
                      </a:r>
                      <a:endParaRPr lang="sk-SK" sz="28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21540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32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8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50 </a:t>
                      </a:r>
                      <a:r>
                        <a:rPr lang="sk-SK" sz="28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méter</a:t>
                      </a:r>
                      <a:endParaRPr lang="sk-SK" sz="28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47939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endParaRPr lang="sk-SK" sz="32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8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38620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32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8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88831"/>
                  </a:ext>
                </a:extLst>
              </a:tr>
              <a:tr h="827315">
                <a:tc>
                  <a:txBody>
                    <a:bodyPr/>
                    <a:lstStyle/>
                    <a:p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32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32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32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8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57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5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9763"/>
              </p:ext>
            </p:extLst>
          </p:nvPr>
        </p:nvGraphicFramePr>
        <p:xfrm>
          <a:off x="557348" y="252546"/>
          <a:ext cx="11068594" cy="575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909">
                  <a:extLst>
                    <a:ext uri="{9D8B030D-6E8A-4147-A177-3AD203B41FA5}">
                      <a16:colId xmlns:a16="http://schemas.microsoft.com/office/drawing/2014/main" val="501610045"/>
                    </a:ext>
                  </a:extLst>
                </a:gridCol>
                <a:gridCol w="6792685">
                  <a:extLst>
                    <a:ext uri="{9D8B030D-6E8A-4147-A177-3AD203B41FA5}">
                      <a16:colId xmlns:a16="http://schemas.microsoft.com/office/drawing/2014/main" val="3316646002"/>
                    </a:ext>
                  </a:extLst>
                </a:gridCol>
              </a:tblGrid>
              <a:tr h="624396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C1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24296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900 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49066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19 m/s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21540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50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méter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47939"/>
                  </a:ext>
                </a:extLst>
              </a:tr>
              <a:tr h="893912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Interfész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légtérkorlátozások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betöltésére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frissítésére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Figyelmeztetés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megsértése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esetén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Rendszer hibás működésének figyelmeztetése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38620"/>
                  </a:ext>
                </a:extLst>
              </a:tr>
              <a:tr h="143567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Üzembentartó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regisztrációs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ANSI/CTA-2063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szabvány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szerinti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egyedi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fizikai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sorozatszáma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UA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időbélyeggel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ellátott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helyzete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valamint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felszíni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vagy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felszállási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feletti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magassága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 UA távpilóta földrajzi helyzete vagy a felszállási hely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88831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Helyreállítható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az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adatkapcsolat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vagy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megszünteti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a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repülést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57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0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2449"/>
              </p:ext>
            </p:extLst>
          </p:nvPr>
        </p:nvGraphicFramePr>
        <p:xfrm>
          <a:off x="557349" y="261255"/>
          <a:ext cx="1106859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909">
                  <a:extLst>
                    <a:ext uri="{9D8B030D-6E8A-4147-A177-3AD203B41FA5}">
                      <a16:colId xmlns:a16="http://schemas.microsoft.com/office/drawing/2014/main" val="501610045"/>
                    </a:ext>
                  </a:extLst>
                </a:gridCol>
                <a:gridCol w="6792685">
                  <a:extLst>
                    <a:ext uri="{9D8B030D-6E8A-4147-A177-3AD203B41FA5}">
                      <a16:colId xmlns:a16="http://schemas.microsoft.com/office/drawing/2014/main" val="3316646002"/>
                    </a:ext>
                  </a:extLst>
                </a:gridCol>
              </a:tblGrid>
              <a:tr h="572329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C2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24296"/>
                  </a:ext>
                </a:extLst>
              </a:tr>
              <a:tr h="408807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4 kg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49066"/>
                  </a:ext>
                </a:extLst>
              </a:tr>
              <a:tr h="408807">
                <a:tc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21540"/>
                  </a:ext>
                </a:extLst>
              </a:tr>
              <a:tr h="408807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47939"/>
                  </a:ext>
                </a:extLst>
              </a:tr>
              <a:tr h="899375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Interfész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légtérkorlátozások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betöltésére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frissítésére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Figyelmeztetés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megsértése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esetén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Rendszer hibás működésének figyelmeztetése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38620"/>
                  </a:ext>
                </a:extLst>
              </a:tr>
              <a:tr h="1444450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Üzembentartó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regisztrációs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ANSI/CTA-2063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szabvány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szerinti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egyedi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fizikai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sorozatszáma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UA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időbélyeggel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ellátott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helyzete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valamint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felszíni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vagy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felszállási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feletti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magassága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 UA távpilóta földrajzi helyzete vagy a felszállási hely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88831"/>
                  </a:ext>
                </a:extLst>
              </a:tr>
              <a:tr h="408807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Helyreállítható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az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adatkapcsolat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vagy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megszünteti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a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repülést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572216"/>
                  </a:ext>
                </a:extLst>
              </a:tr>
              <a:tr h="354299">
                <a:tc rowSpan="2">
                  <a:txBody>
                    <a:bodyPr/>
                    <a:lstStyle/>
                    <a:p>
                      <a:r>
                        <a:rPr lang="hu-HU" sz="24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Egyéb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Kötött pilóta nélküli légijármű esetén 50 m-nél kisebb kötélhossz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855982"/>
                  </a:ext>
                </a:extLst>
              </a:tr>
              <a:tr h="354299">
                <a:tc vMerge="1">
                  <a:txBody>
                    <a:bodyPr/>
                    <a:lstStyle/>
                    <a:p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Alacsony sebességű üzemmód képessége 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(maximális sebesség 3 m/s)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1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6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31827"/>
              </p:ext>
            </p:extLst>
          </p:nvPr>
        </p:nvGraphicFramePr>
        <p:xfrm>
          <a:off x="548685" y="217715"/>
          <a:ext cx="11068594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694">
                  <a:extLst>
                    <a:ext uri="{9D8B030D-6E8A-4147-A177-3AD203B41FA5}">
                      <a16:colId xmlns:a16="http://schemas.microsoft.com/office/drawing/2014/main" val="2275120875"/>
                    </a:ext>
                  </a:extLst>
                </a:gridCol>
                <a:gridCol w="6900900">
                  <a:extLst>
                    <a:ext uri="{9D8B030D-6E8A-4147-A177-3AD203B41FA5}">
                      <a16:colId xmlns:a16="http://schemas.microsoft.com/office/drawing/2014/main" val="976244539"/>
                    </a:ext>
                  </a:extLst>
                </a:gridCol>
              </a:tblGrid>
              <a:tr h="593594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</a:t>
                      </a:r>
                      <a:r>
                        <a:rPr lang="en-GB" sz="3200" dirty="0">
                          <a:latin typeface="Bahnschrift SemiLight Condensed" panose="020B0502040204020203" pitchFamily="34" charset="0"/>
                        </a:rPr>
                        <a:t>3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96981"/>
                  </a:ext>
                </a:extLst>
              </a:tr>
              <a:tr h="42399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25 kg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42812"/>
                  </a:ext>
                </a:extLst>
              </a:tr>
              <a:tr h="446993">
                <a:tc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 jellemző méret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ahnschrift SemiLight Condensed" panose="020B0502040204020203" pitchFamily="34" charset="0"/>
                        </a:rPr>
                        <a:t>&lt; 3 m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32302"/>
                  </a:ext>
                </a:extLst>
              </a:tr>
              <a:tr h="446993">
                <a:tc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38816"/>
                  </a:ext>
                </a:extLst>
              </a:tr>
              <a:tr h="446993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32771"/>
                  </a:ext>
                </a:extLst>
              </a:tr>
              <a:tr h="932791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Interfész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légtérkorlátozások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betöltésére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frissítésére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Figyelmeztetés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megsértése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esetén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Rendszer hibás működésének figyelmeztetése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39124"/>
                  </a:ext>
                </a:extLst>
              </a:tr>
              <a:tr h="1498119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Üzembentartó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regisztrációs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ANSI/CTA-2063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szabvány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szerinti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egyedi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fizikai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sorozatszáma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UA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időbélyeggel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ellátott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helyzete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valamint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felszíni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vagy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felszállási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feletti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magassága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 UA távpilóta földrajzi helyzete vagy a felszállási hely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212755"/>
                  </a:ext>
                </a:extLst>
              </a:tr>
              <a:tr h="446993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Helyreállítható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az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adatkapcsolat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vagy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megszünteti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a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repülést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0061"/>
                  </a:ext>
                </a:extLst>
              </a:tr>
              <a:tr h="446993">
                <a:tc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Egyéb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Kötött pilóta nélküli légijármű esetén 50 m-nél kisebb kötélhossz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0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5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41270"/>
              </p:ext>
            </p:extLst>
          </p:nvPr>
        </p:nvGraphicFramePr>
        <p:xfrm>
          <a:off x="548685" y="217715"/>
          <a:ext cx="11068594" cy="546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909">
                  <a:extLst>
                    <a:ext uri="{9D8B030D-6E8A-4147-A177-3AD203B41FA5}">
                      <a16:colId xmlns:a16="http://schemas.microsoft.com/office/drawing/2014/main" val="2275120875"/>
                    </a:ext>
                  </a:extLst>
                </a:gridCol>
                <a:gridCol w="6792685">
                  <a:extLst>
                    <a:ext uri="{9D8B030D-6E8A-4147-A177-3AD203B41FA5}">
                      <a16:colId xmlns:a16="http://schemas.microsoft.com/office/drawing/2014/main" val="976244539"/>
                    </a:ext>
                  </a:extLst>
                </a:gridCol>
              </a:tblGrid>
              <a:tr h="582305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C4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96981"/>
                  </a:ext>
                </a:extLst>
              </a:tr>
              <a:tr h="415932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25 kg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42812"/>
                  </a:ext>
                </a:extLst>
              </a:tr>
              <a:tr h="415932">
                <a:tc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96222"/>
                  </a:ext>
                </a:extLst>
              </a:tr>
              <a:tr h="415932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911400"/>
                  </a:ext>
                </a:extLst>
              </a:tr>
              <a:tr h="915050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927785"/>
                  </a:ext>
                </a:extLst>
              </a:tr>
              <a:tr h="1469626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06370"/>
                  </a:ext>
                </a:extLst>
              </a:tr>
              <a:tr h="415932"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Segítségnyújtás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előre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meghatározott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rögzített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helyzet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ismertében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089477"/>
                  </a:ext>
                </a:extLst>
              </a:tr>
              <a:tr h="611850">
                <a:tc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Egyéb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Nem rendelkezhet automatikus vezérlési módokkal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6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58059"/>
              </p:ext>
            </p:extLst>
          </p:nvPr>
        </p:nvGraphicFramePr>
        <p:xfrm>
          <a:off x="548685" y="188535"/>
          <a:ext cx="11068596" cy="58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266">
                  <a:extLst>
                    <a:ext uri="{9D8B030D-6E8A-4147-A177-3AD203B41FA5}">
                      <a16:colId xmlns:a16="http://schemas.microsoft.com/office/drawing/2014/main" val="2275120875"/>
                    </a:ext>
                  </a:extLst>
                </a:gridCol>
                <a:gridCol w="273377">
                  <a:extLst>
                    <a:ext uri="{9D8B030D-6E8A-4147-A177-3AD203B41FA5}">
                      <a16:colId xmlns:a16="http://schemas.microsoft.com/office/drawing/2014/main" val="1261872823"/>
                    </a:ext>
                  </a:extLst>
                </a:gridCol>
                <a:gridCol w="1008668">
                  <a:extLst>
                    <a:ext uri="{9D8B030D-6E8A-4147-A177-3AD203B41FA5}">
                      <a16:colId xmlns:a16="http://schemas.microsoft.com/office/drawing/2014/main" val="976244539"/>
                    </a:ext>
                  </a:extLst>
                </a:gridCol>
                <a:gridCol w="4166647">
                  <a:extLst>
                    <a:ext uri="{9D8B030D-6E8A-4147-A177-3AD203B41FA5}">
                      <a16:colId xmlns:a16="http://schemas.microsoft.com/office/drawing/2014/main" val="1931291529"/>
                    </a:ext>
                  </a:extLst>
                </a:gridCol>
                <a:gridCol w="1332638">
                  <a:extLst>
                    <a:ext uri="{9D8B030D-6E8A-4147-A177-3AD203B41FA5}">
                      <a16:colId xmlns:a16="http://schemas.microsoft.com/office/drawing/2014/main" val="2037049139"/>
                    </a:ext>
                  </a:extLst>
                </a:gridCol>
              </a:tblGrid>
              <a:tr h="563500">
                <a:tc gridSpan="2"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C5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6981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25 kg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 jellemző méret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ahnschrift SemiLight Condensed" panose="020B0502040204020203" pitchFamily="34" charset="0"/>
                        </a:rPr>
                        <a:t>&lt; 3 m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42812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32302"/>
                  </a:ext>
                </a:extLst>
              </a:tr>
              <a:tr h="885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ha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rendelkezik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vele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Interfész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légtérkorlátozások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betöltésére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frissítésére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Figyelmeztetés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megsértése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esetén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Rendszer hibás működésének figyelmeztetése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38816"/>
                  </a:ext>
                </a:extLst>
              </a:tr>
              <a:tr h="1422167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Üzembentartó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regisztrációs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ANSI/CTA-2063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szabvány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szerinti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egyedi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fizikai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sorozatszáma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UA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időbélyeggel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ellátott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helyzete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valamint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felszíni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vagy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felszállási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feletti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magassága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 UA távpilóta földrajzi helyzete vagy a felszállási hely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824160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Helyreállítható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az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adatkapcsolat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vagy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megszünteti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a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repülést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435124"/>
                  </a:ext>
                </a:extLst>
              </a:tr>
              <a:tr h="402500">
                <a:tc gridSpan="5"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Egyéb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88491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UA repülésmegszakító funkció</a:t>
                      </a:r>
                      <a:endParaRPr lang="sk-SK" sz="20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Kötött pilóta nélküli légijármű esetén 50 m-nél kisebb kötélhossz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88532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Alacsony sebességű mód 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(</a:t>
                      </a:r>
                      <a:r>
                        <a:rPr lang="hu-HU" sz="2000" baseline="0" dirty="0" err="1">
                          <a:latin typeface="Bahnschrift SemiLight Condensed" panose="020B0502040204020203" pitchFamily="34" charset="0"/>
                        </a:rPr>
                        <a:t>max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. sebesség 5 m/s)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C3 osztályba tartozó UAS átalakítható C5 osztályú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 UAS-</a:t>
                      </a:r>
                      <a:r>
                        <a:rPr lang="hu-HU" sz="2000" baseline="0" dirty="0" err="1">
                          <a:latin typeface="Bahnschrift SemiLight Condensed" panose="020B0502040204020203" pitchFamily="34" charset="0"/>
                        </a:rPr>
                        <a:t>ra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 tartozékkészlettel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8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2554"/>
              </p:ext>
            </p:extLst>
          </p:nvPr>
        </p:nvGraphicFramePr>
        <p:xfrm>
          <a:off x="548685" y="188535"/>
          <a:ext cx="11068596" cy="58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904">
                  <a:extLst>
                    <a:ext uri="{9D8B030D-6E8A-4147-A177-3AD203B41FA5}">
                      <a16:colId xmlns:a16="http://schemas.microsoft.com/office/drawing/2014/main" val="2275120875"/>
                    </a:ext>
                  </a:extLst>
                </a:gridCol>
                <a:gridCol w="1105739">
                  <a:extLst>
                    <a:ext uri="{9D8B030D-6E8A-4147-A177-3AD203B41FA5}">
                      <a16:colId xmlns:a16="http://schemas.microsoft.com/office/drawing/2014/main" val="1261872823"/>
                    </a:ext>
                  </a:extLst>
                </a:gridCol>
                <a:gridCol w="1008668">
                  <a:extLst>
                    <a:ext uri="{9D8B030D-6E8A-4147-A177-3AD203B41FA5}">
                      <a16:colId xmlns:a16="http://schemas.microsoft.com/office/drawing/2014/main" val="976244539"/>
                    </a:ext>
                  </a:extLst>
                </a:gridCol>
                <a:gridCol w="4166647">
                  <a:extLst>
                    <a:ext uri="{9D8B030D-6E8A-4147-A177-3AD203B41FA5}">
                      <a16:colId xmlns:a16="http://schemas.microsoft.com/office/drawing/2014/main" val="1931291529"/>
                    </a:ext>
                  </a:extLst>
                </a:gridCol>
                <a:gridCol w="1332638">
                  <a:extLst>
                    <a:ext uri="{9D8B030D-6E8A-4147-A177-3AD203B41FA5}">
                      <a16:colId xmlns:a16="http://schemas.microsoft.com/office/drawing/2014/main" val="2037049139"/>
                    </a:ext>
                  </a:extLst>
                </a:gridCol>
              </a:tblGrid>
              <a:tr h="563500">
                <a:tc gridSpan="2"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latin typeface="Bahnschrift SemiLight Condensed" panose="020B0502040204020203" pitchFamily="34" charset="0"/>
                        </a:rPr>
                        <a:t>UA - osztályazonosító</a:t>
                      </a:r>
                      <a:endParaRPr lang="sk-SK" sz="36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latin typeface="Bahnschrift SemiLight Condensed" panose="020B0502040204020203" pitchFamily="34" charset="0"/>
                        </a:rPr>
                        <a:t>C6</a:t>
                      </a:r>
                      <a:endParaRPr lang="sk-SK" sz="32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6981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Felszálló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tömeg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 &lt; 25 kg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 jellemző méret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Bahnschrift SemiLight Condensed" panose="020B0502040204020203" pitchFamily="34" charset="0"/>
                        </a:rPr>
                        <a:t>&lt; 3 m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42812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pPr algn="l"/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vízszintes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repülés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</a:t>
                      </a:r>
                      <a:endParaRPr lang="sk-SK" sz="24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50 m/s</a:t>
                      </a:r>
                      <a:endParaRPr lang="sk-SK" sz="2000" b="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Követési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üzemmód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maximális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távolság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nincs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32302"/>
                  </a:ext>
                </a:extLst>
              </a:tr>
              <a:tr h="885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helymeghatározás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képessége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ha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rendelkezik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vele</a:t>
                      </a:r>
                      <a:r>
                        <a:rPr lang="en-GB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Interfész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légtérkorlátozások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betöltésére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frissítésére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Figyelmeztetés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légtér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megsértése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esetén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Rendszer hibás működésének figyelmeztetése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38816"/>
                  </a:ext>
                </a:extLst>
              </a:tr>
              <a:tr h="1422167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Közvetlen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azonosítási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képesség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Üzembentartó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regisztrációs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ANSI/CTA-2063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szabvány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szerinti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egyedi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fizikai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sorozatszáma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UA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időbélyeggel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ellátott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földrajzi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helyzete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valamint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a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felszíni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vagy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felszállási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hely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feletti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magassága</a:t>
                      </a:r>
                      <a:r>
                        <a:rPr lang="sk-SK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sk-SK" sz="2000" b="0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sebessége</a:t>
                      </a:r>
                      <a:endParaRPr lang="sk-SK" sz="20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hu-HU" sz="2000" b="0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Az UA távpilóta földrajzi helyzete vagy a felszállási hely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824160"/>
                  </a:ext>
                </a:extLst>
              </a:tr>
              <a:tr h="402500">
                <a:tc gridSpan="2">
                  <a:txBody>
                    <a:bodyPr/>
                    <a:lstStyle/>
                    <a:p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Adatkapcsolat</a:t>
                      </a:r>
                      <a:r>
                        <a:rPr lang="sk-SK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k-SK" sz="2400" b="1" i="0" u="none" strike="noStrike" cap="none" baseline="0" dirty="0" err="1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vesztése</a:t>
                      </a:r>
                      <a:endParaRPr lang="sk-SK" sz="2400" b="0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Helyreállítható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az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adatkapcsolat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vagy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megszünteti</a:t>
                      </a:r>
                      <a:r>
                        <a:rPr lang="sk-SK" sz="2000" dirty="0">
                          <a:latin typeface="Bahnschrift SemiLight Condensed" panose="020B0502040204020203" pitchFamily="34" charset="0"/>
                        </a:rPr>
                        <a:t> a </a:t>
                      </a:r>
                      <a:r>
                        <a:rPr lang="sk-SK" sz="2000" dirty="0" err="1">
                          <a:latin typeface="Bahnschrift SemiLight Condensed" panose="020B0502040204020203" pitchFamily="34" charset="0"/>
                        </a:rPr>
                        <a:t>repülést</a:t>
                      </a:r>
                      <a:endParaRPr lang="sk-SK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435124"/>
                  </a:ext>
                </a:extLst>
              </a:tr>
              <a:tr h="402500">
                <a:tc gridSpan="5">
                  <a:txBody>
                    <a:bodyPr/>
                    <a:lstStyle/>
                    <a:p>
                      <a:r>
                        <a:rPr lang="hu-HU" sz="2400" b="1" i="0" u="none" strike="noStrike" cap="none" baseline="0" dirty="0">
                          <a:solidFill>
                            <a:schemeClr val="dk1"/>
                          </a:solidFill>
                          <a:latin typeface="Bahnschrift SemiLight Condensed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Egyéb</a:t>
                      </a:r>
                      <a:endParaRPr lang="sk-SK" sz="24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88491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UA repülésmegszakító funkció</a:t>
                      </a:r>
                      <a:endParaRPr lang="sk-SK" sz="2000" b="1" i="0" u="none" strike="noStrike" cap="none" baseline="0" dirty="0">
                        <a:solidFill>
                          <a:schemeClr val="dk1"/>
                        </a:solidFill>
                        <a:latin typeface="Bahnschrift SemiLight Condensed" panose="020B050204020402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Kötött pilóta nélküli légijármű esetén 50 m-nél kisebb kötélhossz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88532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Az UA pályájának programozhatósága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Bahnschrift SemiLight Condensed" panose="020B0502040204020203" pitchFamily="34" charset="0"/>
                        </a:rPr>
                        <a:t>Funkció a programozható légtérrészek vízszintes,</a:t>
                      </a:r>
                      <a:r>
                        <a:rPr lang="hu-HU" sz="2000" baseline="0" dirty="0">
                          <a:latin typeface="Bahnschrift SemiLight Condensed" panose="020B0502040204020203" pitchFamily="34" charset="0"/>
                        </a:rPr>
                        <a:t> függőleges határértékek betartására</a:t>
                      </a: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u-HU" sz="2000" dirty="0">
                        <a:latin typeface="Bahnschrift SemiLight Condensed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8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8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PILÓTA NÉLKÜLI JÁTÉK LÉGIJÁRMŰ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6157630" cy="4351338"/>
          </a:xfrm>
        </p:spPr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játékok</a:t>
            </a:r>
            <a:r>
              <a:rPr lang="sk-SK" dirty="0"/>
              <a:t> </a:t>
            </a:r>
            <a:r>
              <a:rPr lang="sk-SK" dirty="0" err="1"/>
              <a:t>biztonságáról</a:t>
            </a:r>
            <a:r>
              <a:rPr lang="sk-SK" dirty="0"/>
              <a:t> </a:t>
            </a:r>
            <a:r>
              <a:rPr lang="sk-SK" dirty="0" err="1"/>
              <a:t>szóló</a:t>
            </a:r>
            <a:r>
              <a:rPr lang="sk-SK" dirty="0"/>
              <a:t> 2009/48 </a:t>
            </a:r>
            <a:r>
              <a:rPr lang="sk-SK" dirty="0" err="1"/>
              <a:t>európai</a:t>
            </a:r>
            <a:r>
              <a:rPr lang="sk-SK" dirty="0"/>
              <a:t> </a:t>
            </a:r>
            <a:r>
              <a:rPr lang="sk-SK" dirty="0" err="1"/>
              <a:t>parlamenti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tanácsi</a:t>
            </a:r>
            <a:r>
              <a:rPr lang="sk-SK" dirty="0"/>
              <a:t> </a:t>
            </a:r>
            <a:r>
              <a:rPr lang="sk-SK" dirty="0" err="1"/>
              <a:t>irányelv</a:t>
            </a:r>
            <a:r>
              <a:rPr lang="sk-SK" dirty="0"/>
              <a:t> </a:t>
            </a:r>
            <a:r>
              <a:rPr lang="sk-SK" dirty="0" err="1"/>
              <a:t>alapján</a:t>
            </a:r>
            <a:r>
              <a:rPr lang="sk-SK" dirty="0"/>
              <a:t> </a:t>
            </a:r>
            <a:r>
              <a:rPr lang="sk-SK" dirty="0" err="1"/>
              <a:t>játéknak</a:t>
            </a:r>
            <a:r>
              <a:rPr lang="sk-SK" dirty="0"/>
              <a:t> </a:t>
            </a:r>
            <a:r>
              <a:rPr lang="sk-SK" dirty="0" err="1"/>
              <a:t>minősül</a:t>
            </a:r>
            <a:endParaRPr lang="sk-SK" dirty="0"/>
          </a:p>
          <a:p>
            <a:pPr lvl="1"/>
            <a:r>
              <a:rPr lang="hu-HU" dirty="0"/>
              <a:t>120 grammot el nem érő maximális felszálló tömegű,</a:t>
            </a:r>
          </a:p>
          <a:p>
            <a:pPr lvl="1"/>
            <a:r>
              <a:rPr lang="sk-SK" dirty="0" err="1"/>
              <a:t>Adatrögzítő</a:t>
            </a:r>
            <a:r>
              <a:rPr lang="sk-SK" dirty="0"/>
              <a:t> </a:t>
            </a:r>
            <a:r>
              <a:rPr lang="sk-SK" dirty="0" err="1"/>
              <a:t>eszközzel</a:t>
            </a:r>
            <a:r>
              <a:rPr lang="sk-SK" dirty="0"/>
              <a:t> </a:t>
            </a:r>
            <a:r>
              <a:rPr lang="sk-SK" dirty="0" err="1"/>
              <a:t>fel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szerelt</a:t>
            </a:r>
            <a:r>
              <a:rPr lang="sk-SK" dirty="0"/>
              <a:t>,</a:t>
            </a:r>
          </a:p>
          <a:p>
            <a:pPr lvl="1"/>
            <a:r>
              <a:rPr lang="sk-SK" dirty="0" err="1"/>
              <a:t>Legfeljebb</a:t>
            </a:r>
            <a:r>
              <a:rPr lang="sk-SK" dirty="0"/>
              <a:t> 100 </a:t>
            </a:r>
            <a:r>
              <a:rPr lang="sk-SK" dirty="0" err="1"/>
              <a:t>méterig</a:t>
            </a:r>
            <a:r>
              <a:rPr lang="sk-SK" dirty="0"/>
              <a:t> </a:t>
            </a:r>
            <a:r>
              <a:rPr lang="sk-SK" dirty="0" err="1"/>
              <a:t>képes</a:t>
            </a:r>
            <a:r>
              <a:rPr lang="sk-SK" dirty="0"/>
              <a:t> </a:t>
            </a:r>
            <a:r>
              <a:rPr lang="sk-SK" dirty="0" err="1"/>
              <a:t>eltávolodni</a:t>
            </a:r>
            <a:r>
              <a:rPr lang="sk-SK" dirty="0"/>
              <a:t> a </a:t>
            </a:r>
            <a:r>
              <a:rPr lang="sk-SK" dirty="0" err="1"/>
              <a:t>távoli</a:t>
            </a:r>
            <a:r>
              <a:rPr lang="sk-SK" dirty="0"/>
              <a:t> </a:t>
            </a:r>
            <a:r>
              <a:rPr lang="sk-SK" dirty="0" err="1"/>
              <a:t>pilótától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02" y="2870104"/>
            <a:ext cx="4266403" cy="3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TARTALOMJEGYZÉK</a:t>
            </a: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numCol="3" anchor="t" anchorCtr="0">
            <a:noAutofit/>
          </a:bodyPr>
          <a:lstStyle/>
          <a:p>
            <a:pPr marL="0" indent="0">
              <a:buNone/>
            </a:pPr>
            <a:r>
              <a:rPr lang="en-GB" sz="1400" dirty="0" err="1">
                <a:latin typeface="Bahnschrift Condensed" panose="020B0502040204020203" pitchFamily="34" charset="0"/>
              </a:rPr>
              <a:t>Bevezetés</a:t>
            </a:r>
            <a:r>
              <a:rPr lang="en-GB" sz="1400" dirty="0">
                <a:latin typeface="Bahnschrift Condensed" panose="020B0502040204020203" pitchFamily="34" charset="0"/>
              </a:rPr>
              <a:t>, </a:t>
            </a:r>
            <a:r>
              <a:rPr lang="en-GB" sz="1400" dirty="0" err="1">
                <a:latin typeface="Bahnschrift Condensed" panose="020B0502040204020203" pitchFamily="34" charset="0"/>
              </a:rPr>
              <a:t>szakmai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kiegészítés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indokoltsága</a:t>
            </a:r>
            <a:r>
              <a:rPr lang="hu-HU" sz="1400" dirty="0">
                <a:latin typeface="Bahnschrift Condensed" panose="020B0502040204020203" pitchFamily="34" charset="0"/>
              </a:rPr>
              <a:t>	</a:t>
            </a:r>
            <a:r>
              <a:rPr lang="en-GB" sz="1400" dirty="0">
                <a:latin typeface="Bahnschrift Condensed" panose="020B0502040204020203" pitchFamily="34" charset="0"/>
              </a:rPr>
              <a:t>3. </a:t>
            </a:r>
            <a:r>
              <a:rPr lang="en-GB" sz="1400" dirty="0" err="1">
                <a:latin typeface="Bahnschrift Condensed" panose="020B0502040204020203" pitchFamily="34" charset="0"/>
              </a:rPr>
              <a:t>dia</a:t>
            </a:r>
            <a:endParaRPr lang="en-GB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GB" sz="1400" dirty="0" err="1">
                <a:latin typeface="Bahnschrift Condensed" panose="020B0502040204020203" pitchFamily="34" charset="0"/>
              </a:rPr>
              <a:t>Témaspecifikus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szakmai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kérdések</a:t>
            </a:r>
            <a:r>
              <a:rPr lang="hu-HU" sz="1400" dirty="0">
                <a:latin typeface="Bahnschrift Condensed" panose="020B0502040204020203" pitchFamily="34" charset="0"/>
              </a:rPr>
              <a:t>	</a:t>
            </a:r>
            <a:r>
              <a:rPr lang="en-GB" sz="1400" dirty="0">
                <a:latin typeface="Bahnschrift Condensed" panose="020B0502040204020203" pitchFamily="34" charset="0"/>
              </a:rPr>
              <a:t>4. </a:t>
            </a:r>
            <a:r>
              <a:rPr lang="en-GB" sz="1400" dirty="0" err="1">
                <a:latin typeface="Bahnschrift Condensed" panose="020B0502040204020203" pitchFamily="34" charset="0"/>
              </a:rPr>
              <a:t>dia</a:t>
            </a:r>
            <a:endParaRPr lang="hu-HU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hu-HU" sz="1400" dirty="0">
                <a:latin typeface="Bahnschrift Condensed" panose="020B0502040204020203" pitchFamily="34" charset="0"/>
              </a:rPr>
              <a:t>EURÓPA UNIÓS JOGSZABÁLYI KÖRNYEZET	5. dia	</a:t>
            </a:r>
          </a:p>
          <a:p>
            <a:pPr marL="0" indent="0">
              <a:buNone/>
            </a:pPr>
            <a:r>
              <a:rPr lang="hu-HU" sz="1400" dirty="0">
                <a:latin typeface="Bahnschrift Condensed" panose="020B0502040204020203" pitchFamily="34" charset="0"/>
              </a:rPr>
              <a:t>MAGYAR JOGSZABÁLYI KÖRNYEZET	6. 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MI AZ A DRÓN?</a:t>
            </a: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7.dia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TOVÁBBI FOGALMAK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8.dia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 DRÓNOK OSZTÁLYAI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9.dia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 DRÓNOK JELÖLÉSE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10.dia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 DRÓNOK KATEGORIZÁLÁSA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11.dia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C0 </a:t>
            </a:r>
            <a:r>
              <a:rPr lang="en-GB" sz="1400" dirty="0" err="1">
                <a:latin typeface="Bahnschrift Condensed" panose="020B0502040204020203" pitchFamily="34" charset="0"/>
              </a:rPr>
              <a:t>osztály</a:t>
            </a:r>
            <a:r>
              <a:rPr lang="hu-HU" sz="1400" dirty="0">
                <a:latin typeface="Bahnschrift Condensed" panose="020B0502040204020203" pitchFamily="34" charset="0"/>
              </a:rPr>
              <a:t> – C6 osztály		</a:t>
            </a:r>
            <a:r>
              <a:rPr lang="en-GB" sz="1400" dirty="0">
                <a:latin typeface="Bahnschrift Condensed" panose="020B0502040204020203" pitchFamily="34" charset="0"/>
              </a:rPr>
              <a:t>12.dia</a:t>
            </a:r>
            <a:r>
              <a:rPr lang="hu-HU" sz="1400" dirty="0">
                <a:latin typeface="Bahnschrift Condensed" panose="020B0502040204020203" pitchFamily="34" charset="0"/>
              </a:rPr>
              <a:t> -18.dia</a:t>
            </a:r>
            <a:endParaRPr lang="en-GB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PILÓTA NÉLKÜLI JÁTÉK LÉGIJÁRMŰ</a:t>
            </a:r>
            <a:r>
              <a:rPr lang="hu-HU" sz="1400" dirty="0">
                <a:latin typeface="Bahnschrift Condensed" panose="020B0502040204020203" pitchFamily="34" charset="0"/>
              </a:rPr>
              <a:t>	</a:t>
            </a:r>
            <a:r>
              <a:rPr lang="en-GB" sz="1400" dirty="0">
                <a:latin typeface="Bahnschrift Condensed" panose="020B0502040204020203" pitchFamily="34" charset="0"/>
              </a:rPr>
              <a:t>19.dia</a:t>
            </a:r>
            <a:endParaRPr lang="hu-HU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NYILVÁNTARTÁS</a:t>
            </a: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20.dia - 22.dia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FELELŐSSÉGBIZTOSÍTÁS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23.dia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EASA TÁJÉKOZTATÓK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24.dia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UAS MŰVELETI KATEGÓRIÁK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25.dia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NYÍLT MŰVELETI KATEGÓRIÁK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26.dia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 NYÍLT MŰVELETI KATEGÓRIA MŰKÖDÉSI ALAPELVE</a:t>
            </a:r>
            <a:endParaRPr lang="hu-HU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27.dia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A1 NYÍLT MŰVELETI KATEGÓRIA 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28.dia 29.dia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A2 NYÍLT MŰVELETI KATEGÓRIA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30.dia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A3 NYÍLT MŰVELETI KATEGÓRIA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31.dia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SPECIÁLIS MŰVELETI KATEGÓRIA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32.dia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ENGEDÉLYKÖTELES MŰVELETI KATEGÓRIA</a:t>
            </a:r>
            <a:r>
              <a:rPr lang="hu-HU" sz="1400" dirty="0">
                <a:latin typeface="Bahnschrift Condensed" panose="020B0502040204020203" pitchFamily="34" charset="0"/>
              </a:rPr>
              <a:t>	</a:t>
            </a:r>
            <a:r>
              <a:rPr lang="en-GB" sz="1400" dirty="0">
                <a:latin typeface="Bahnschrift Condensed" panose="020B0502040204020203" pitchFamily="34" charset="0"/>
              </a:rPr>
              <a:t>33.dia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KÉPESÍTÉS </a:t>
            </a: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34.dia</a:t>
            </a:r>
            <a:r>
              <a:rPr lang="hu-HU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>
                <a:latin typeface="Bahnschrift Condensed" panose="020B0502040204020203" pitchFamily="34" charset="0"/>
              </a:rPr>
              <a:t>35.dia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LÉGTEREK</a:t>
            </a: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36.dia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ESETI LÉGTÉR</a:t>
            </a:r>
            <a:r>
              <a:rPr lang="hu-HU" sz="1400" dirty="0">
                <a:latin typeface="Bahnschrift Condensed" panose="020B0502040204020203" pitchFamily="34" charset="0"/>
              </a:rPr>
              <a:t>			</a:t>
            </a:r>
            <a:r>
              <a:rPr lang="en-GB" sz="1400" dirty="0">
                <a:latin typeface="Bahnschrift Condensed" panose="020B0502040204020203" pitchFamily="34" charset="0"/>
              </a:rPr>
              <a:t>37.dia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MYDRONESPACE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38.dia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MAGÁNÉLET VÉDELME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39.dia</a:t>
            </a:r>
          </a:p>
          <a:p>
            <a:pPr marL="0" indent="0">
              <a:buNone/>
            </a:pPr>
            <a:r>
              <a:rPr lang="en-GB" sz="1400" dirty="0" err="1">
                <a:latin typeface="Bahnschrift Condensed" panose="020B0502040204020203" pitchFamily="34" charset="0"/>
              </a:rPr>
              <a:t>Gyakorlati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kérdések</a:t>
            </a:r>
            <a:r>
              <a:rPr lang="hu-HU" sz="1400" dirty="0">
                <a:latin typeface="Bahnschrift Condensed" panose="020B0502040204020203" pitchFamily="34" charset="0"/>
              </a:rPr>
              <a:t>		</a:t>
            </a:r>
            <a:r>
              <a:rPr lang="en-GB" sz="1400" dirty="0">
                <a:latin typeface="Bahnschrift Condensed" panose="020B0502040204020203" pitchFamily="34" charset="0"/>
              </a:rPr>
              <a:t>40.dia</a:t>
            </a:r>
          </a:p>
          <a:p>
            <a:pPr marL="0" indent="0">
              <a:buNone/>
            </a:pPr>
            <a:r>
              <a:rPr lang="en-GB" sz="1400" dirty="0" err="1">
                <a:latin typeface="Bahnschrift Condensed" panose="020B0502040204020203" pitchFamily="34" charset="0"/>
              </a:rPr>
              <a:t>Felhasznált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  <a:r>
              <a:rPr lang="en-GB" sz="1400" dirty="0" err="1">
                <a:latin typeface="Bahnschrift Condensed" panose="020B0502040204020203" pitchFamily="34" charset="0"/>
              </a:rPr>
              <a:t>irodalom</a:t>
            </a:r>
            <a:r>
              <a:rPr lang="en-GB" sz="1400" dirty="0">
                <a:latin typeface="Bahnschrift Condensed" panose="020B0502040204020203" pitchFamily="34" charset="0"/>
              </a:rPr>
              <a:t> 		</a:t>
            </a:r>
            <a:r>
              <a:rPr lang="hu-HU" sz="1400" dirty="0">
                <a:latin typeface="Bahnschrift Condensed" panose="020B0502040204020203" pitchFamily="34" charset="0"/>
              </a:rPr>
              <a:t>41</a:t>
            </a:r>
            <a:r>
              <a:rPr lang="en-GB" sz="1400" dirty="0">
                <a:latin typeface="Bahnschrift Condensed" panose="020B0502040204020203" pitchFamily="34" charset="0"/>
              </a:rPr>
              <a:t>. </a:t>
            </a:r>
            <a:r>
              <a:rPr lang="en-GB" sz="1400" dirty="0" err="1">
                <a:latin typeface="Bahnschrift Condensed" panose="020B0502040204020203" pitchFamily="34" charset="0"/>
              </a:rPr>
              <a:t>dia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GB" sz="1400" dirty="0" err="1">
                <a:latin typeface="Bahnschrift Condensed" panose="020B0502040204020203" pitchFamily="34" charset="0"/>
              </a:rPr>
              <a:t>Fogalomtár</a:t>
            </a:r>
            <a:r>
              <a:rPr lang="en-GB" sz="1400" dirty="0">
                <a:latin typeface="Bahnschrift Condensed" panose="020B0502040204020203" pitchFamily="34" charset="0"/>
              </a:rPr>
              <a:t>			</a:t>
            </a:r>
            <a:r>
              <a:rPr lang="hu-HU" sz="1400" dirty="0">
                <a:latin typeface="Bahnschrift Condensed" panose="020B0502040204020203" pitchFamily="34" charset="0"/>
              </a:rPr>
              <a:t>42</a:t>
            </a:r>
            <a:r>
              <a:rPr lang="en-GB" sz="1400" dirty="0">
                <a:latin typeface="Bahnschrift Condensed" panose="020B0502040204020203" pitchFamily="34" charset="0"/>
              </a:rPr>
              <a:t>. </a:t>
            </a:r>
            <a:r>
              <a:rPr lang="en-GB" sz="1400" dirty="0" err="1">
                <a:latin typeface="Bahnschrift Condensed" panose="020B0502040204020203" pitchFamily="34" charset="0"/>
              </a:rPr>
              <a:t>dia</a:t>
            </a:r>
            <a:r>
              <a:rPr lang="hu-HU" sz="1400" dirty="0">
                <a:latin typeface="Bahnschrift Condensed" panose="020B0502040204020203" pitchFamily="34" charset="0"/>
              </a:rPr>
              <a:t> 43. dia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GB" sz="1400" dirty="0">
                <a:latin typeface="Bahnschrift Condensed" panose="020B0502040204020203" pitchFamily="34" charset="0"/>
              </a:rPr>
              <a:t>TAG –</a:t>
            </a:r>
            <a:r>
              <a:rPr lang="en-GB" sz="1400" dirty="0" err="1">
                <a:latin typeface="Bahnschrift Condensed" panose="020B0502040204020203" pitchFamily="34" charset="0"/>
              </a:rPr>
              <a:t>ek</a:t>
            </a:r>
            <a:r>
              <a:rPr lang="en-GB" sz="1400" dirty="0">
                <a:latin typeface="Bahnschrift Condensed" panose="020B0502040204020203" pitchFamily="34" charset="0"/>
              </a:rPr>
              <a:t>			</a:t>
            </a:r>
            <a:r>
              <a:rPr lang="hu-HU" sz="1400" dirty="0">
                <a:latin typeface="Bahnschrift Condensed" panose="020B0502040204020203" pitchFamily="34" charset="0"/>
              </a:rPr>
              <a:t>44</a:t>
            </a:r>
            <a:r>
              <a:rPr lang="en-GB" sz="1400" dirty="0">
                <a:latin typeface="Bahnschrift Condensed" panose="020B0502040204020203" pitchFamily="34" charset="0"/>
              </a:rPr>
              <a:t>. </a:t>
            </a:r>
            <a:r>
              <a:rPr lang="en-GB" sz="1400" dirty="0" err="1">
                <a:latin typeface="Bahnschrift Condensed" panose="020B0502040204020203" pitchFamily="34" charset="0"/>
              </a:rPr>
              <a:t>dia</a:t>
            </a:r>
            <a:r>
              <a:rPr lang="en-GB" sz="1400" dirty="0">
                <a:latin typeface="Bahnschrift Condensed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en-GB" sz="14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en-GB" sz="1400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NYILVÁNTARTÁS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172200" y="1395376"/>
            <a:ext cx="5672850" cy="585840"/>
          </a:xfrm>
        </p:spPr>
        <p:txBody>
          <a:bodyPr>
            <a:noAutofit/>
          </a:bodyPr>
          <a:lstStyle/>
          <a:p>
            <a:r>
              <a:rPr lang="hu-HU" sz="2800" dirty="0">
                <a:latin typeface="Bahnschrift SemiLight Condensed" panose="020B0502040204020203" pitchFamily="34" charset="0"/>
              </a:rPr>
              <a:t>UAS</a:t>
            </a:r>
            <a:endParaRPr lang="sk-SK" sz="2800" dirty="0">
              <a:latin typeface="Bahnschrift SemiLight Condensed" panose="020B0502040204020203" pitchFamily="34" charset="0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2"/>
          </p:nvPr>
        </p:nvSpPr>
        <p:spPr>
          <a:xfrm>
            <a:off x="6172200" y="1991264"/>
            <a:ext cx="5672850" cy="4061188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sk-SK" sz="1900" dirty="0" err="1">
                <a:latin typeface="Bahnschrift SemiLight Condensed" panose="020B0502040204020203" pitchFamily="34" charset="0"/>
              </a:rPr>
              <a:t>Minden</a:t>
            </a:r>
            <a:r>
              <a:rPr lang="sk-SK" sz="1900" dirty="0">
                <a:latin typeface="Bahnschrift SemiLight Condensed" panose="020B0502040204020203" pitchFamily="34" charset="0"/>
              </a:rPr>
              <a:t> UAS-t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nyilvántartásba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kell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venni</a:t>
            </a:r>
            <a:r>
              <a:rPr lang="sk-SK" sz="1900" dirty="0">
                <a:latin typeface="Bahnschrift SemiLight Condensed" panose="020B0502040204020203" pitchFamily="34" charset="0"/>
              </a:rPr>
              <a:t>,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kivéve</a:t>
            </a:r>
            <a:r>
              <a:rPr lang="sk-SK" sz="1900" dirty="0">
                <a:latin typeface="Bahnschrift SemiLight Condensed" panose="020B0502040204020203" pitchFamily="34" charset="0"/>
              </a:rPr>
              <a:t> 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játékokat</a:t>
            </a:r>
            <a:r>
              <a:rPr lang="sk-SK" sz="1900" dirty="0">
                <a:latin typeface="Bahnschrift SemiLight Condensed" panose="020B05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tartalmazza</a:t>
            </a:r>
            <a:r>
              <a:rPr lang="sk-SK" sz="1900" dirty="0">
                <a:latin typeface="Bahnschrift SemiLight Condensed" panose="020B0502040204020203" pitchFamily="34" charset="0"/>
              </a:rPr>
              <a:t>:</a:t>
            </a:r>
          </a:p>
          <a:p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természetes</a:t>
            </a:r>
            <a:r>
              <a:rPr lang="sk-SK" sz="1900" dirty="0">
                <a:latin typeface="Bahnschrift SemiLight Condensed" panose="020B0502040204020203" pitchFamily="34" charset="0"/>
              </a:rPr>
              <a:t> vagy </a:t>
            </a:r>
            <a:r>
              <a:rPr lang="sk-SK" sz="1900" dirty="0" err="1">
                <a:latin typeface="Bahnschrift SemiLight Condensed" panose="020B0502040204020203" pitchFamily="34" charset="0"/>
              </a:rPr>
              <a:t>jogi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személy</a:t>
            </a:r>
            <a:r>
              <a:rPr lang="sk-SK" sz="1900" dirty="0">
                <a:latin typeface="Bahnschrift SemiLight Condensed" panose="020B0502040204020203" pitchFamily="34" charset="0"/>
              </a:rPr>
              <a:t>,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tulajdonos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egyes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adatait</a:t>
            </a:r>
            <a:endParaRPr lang="sk-SK" sz="1900" dirty="0">
              <a:latin typeface="Bahnschrift SemiLight Condensed" panose="020B0502040204020203" pitchFamily="34" charset="0"/>
            </a:endParaRPr>
          </a:p>
          <a:p>
            <a:r>
              <a:rPr lang="sk-SK" sz="1900" dirty="0" err="1">
                <a:latin typeface="Bahnschrift SemiLight Condensed" panose="020B0502040204020203" pitchFamily="34" charset="0"/>
              </a:rPr>
              <a:t>az</a:t>
            </a:r>
            <a:r>
              <a:rPr lang="sk-SK" sz="1900" dirty="0">
                <a:latin typeface="Bahnschrift SemiLight Condensed" panose="020B0502040204020203" pitchFamily="34" charset="0"/>
              </a:rPr>
              <a:t> UAS </a:t>
            </a:r>
            <a:r>
              <a:rPr lang="sk-SK" sz="1900" dirty="0" err="1">
                <a:latin typeface="Bahnschrift SemiLight Condensed" panose="020B0502040204020203" pitchFamily="34" charset="0"/>
              </a:rPr>
              <a:t>gyártóját</a:t>
            </a:r>
            <a:r>
              <a:rPr lang="sk-SK" sz="1900" dirty="0">
                <a:latin typeface="Bahnschrift SemiLight Condensed" panose="020B0502040204020203" pitchFamily="34" charset="0"/>
              </a:rPr>
              <a:t>,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típusát</a:t>
            </a:r>
            <a:r>
              <a:rPr lang="sk-SK" sz="1900" dirty="0">
                <a:latin typeface="Bahnschrift SemiLight Condensed" panose="020B0502040204020203" pitchFamily="34" charset="0"/>
              </a:rPr>
              <a:t>, </a:t>
            </a:r>
            <a:r>
              <a:rPr lang="sk-SK" sz="1900" dirty="0" err="1">
                <a:latin typeface="Bahnschrift SemiLight Condensed" panose="020B0502040204020203" pitchFamily="34" charset="0"/>
              </a:rPr>
              <a:t>altípusát</a:t>
            </a:r>
            <a:r>
              <a:rPr lang="sk-SK" sz="1900" dirty="0">
                <a:latin typeface="Bahnschrift SemiLight Condensed" panose="020B0502040204020203" pitchFamily="34" charset="0"/>
              </a:rPr>
              <a:t>,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sorozatszámát</a:t>
            </a:r>
            <a:endParaRPr lang="sk-SK" sz="1900" dirty="0">
              <a:latin typeface="Bahnschrift SemiLight Condensed" panose="020B0502040204020203" pitchFamily="34" charset="0"/>
            </a:endParaRPr>
          </a:p>
          <a:p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légiközlekedési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hatóság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által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generált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jelet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3"/>
          </p:nvPr>
        </p:nvSpPr>
        <p:spPr>
          <a:xfrm>
            <a:off x="321548" y="1395376"/>
            <a:ext cx="5672852" cy="595888"/>
          </a:xfrm>
        </p:spPr>
        <p:txBody>
          <a:bodyPr>
            <a:noAutofit/>
          </a:bodyPr>
          <a:lstStyle/>
          <a:p>
            <a:r>
              <a:rPr lang="hu-HU" sz="2800" dirty="0">
                <a:latin typeface="Bahnschrift SemiLight Condensed" panose="020B0502040204020203" pitchFamily="34" charset="0"/>
              </a:rPr>
              <a:t>UAS ÜZEMBENTARTÓ</a:t>
            </a:r>
            <a:endParaRPr lang="sk-SK" sz="2800" dirty="0">
              <a:latin typeface="Bahnschrift SemiLight Condensed" panose="020B0502040204020203" pitchFamily="34" charset="0"/>
            </a:endParaRPr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4"/>
          </p:nvPr>
        </p:nvSpPr>
        <p:spPr>
          <a:xfrm>
            <a:off x="321548" y="1991264"/>
            <a:ext cx="5672851" cy="4061188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sk-SK" sz="1900" dirty="0" err="1">
                <a:latin typeface="Bahnschrift SemiLight Condensed" panose="020B0502040204020203" pitchFamily="34" charset="0"/>
              </a:rPr>
              <a:t>Minden</a:t>
            </a:r>
            <a:r>
              <a:rPr lang="sk-SK" sz="1900" dirty="0">
                <a:latin typeface="Bahnschrift SemiLight Condensed" panose="020B0502040204020203" pitchFamily="34" charset="0"/>
              </a:rPr>
              <a:t> UAS </a:t>
            </a:r>
            <a:r>
              <a:rPr lang="sk-SK" sz="1900" dirty="0" err="1">
                <a:latin typeface="Bahnschrift SemiLight Condensed" panose="020B0502040204020203" pitchFamily="34" charset="0"/>
              </a:rPr>
              <a:t>üzembentartónak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nyilvántartásba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kell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vetetni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magát</a:t>
            </a:r>
            <a:r>
              <a:rPr lang="sk-SK" sz="1900" dirty="0">
                <a:latin typeface="Bahnschrift SemiLight Condensed" panose="020B05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tartalmazza</a:t>
            </a:r>
            <a:r>
              <a:rPr lang="sk-SK" sz="1900" dirty="0">
                <a:latin typeface="Bahnschrift SemiLight Condensed" panose="020B0502040204020203" pitchFamily="34" charset="0"/>
              </a:rPr>
              <a:t>:</a:t>
            </a:r>
          </a:p>
          <a:p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természetes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vagy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jogi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személy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üzembentartó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egyes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adatait</a:t>
            </a:r>
            <a:endParaRPr lang="sk-SK" sz="1900" dirty="0">
              <a:latin typeface="Bahnschrift SemiLight Condensed" panose="020B0502040204020203" pitchFamily="34" charset="0"/>
            </a:endParaRPr>
          </a:p>
          <a:p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kötelező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felelősségbiztosítás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kötvényszámot</a:t>
            </a:r>
            <a:r>
              <a:rPr lang="sk-SK" sz="1900" dirty="0">
                <a:latin typeface="Bahnschrift SemiLight Condensed" panose="020B0502040204020203" pitchFamily="34" charset="0"/>
              </a:rPr>
              <a:t> (</a:t>
            </a:r>
            <a:r>
              <a:rPr lang="sk-SK" sz="1900" dirty="0" err="1">
                <a:latin typeface="Bahnschrift SemiLight Condensed" panose="020B0502040204020203" pitchFamily="34" charset="0"/>
              </a:rPr>
              <a:t>ammenyiben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kötelező</a:t>
            </a:r>
            <a:r>
              <a:rPr lang="sk-SK" sz="1900" dirty="0">
                <a:latin typeface="Bahnschrift SemiLight Condensed" panose="020B0502040204020203" pitchFamily="34" charset="0"/>
              </a:rPr>
              <a:t>)</a:t>
            </a:r>
          </a:p>
          <a:p>
            <a:r>
              <a:rPr lang="sk-SK" sz="1900" dirty="0" err="1">
                <a:latin typeface="Bahnschrift SemiLight Condensed" panose="020B0502040204020203" pitchFamily="34" charset="0"/>
              </a:rPr>
              <a:t>jogi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személy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esetén</a:t>
            </a:r>
            <a:r>
              <a:rPr lang="sk-SK" sz="1900" dirty="0">
                <a:latin typeface="Bahnschrift SemiLight Condensed" panose="020B0502040204020203" pitchFamily="34" charset="0"/>
              </a:rPr>
              <a:t> 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nyilatkozatot</a:t>
            </a:r>
            <a:r>
              <a:rPr lang="sk-SK" sz="1900" dirty="0">
                <a:latin typeface="Bahnschrift SemiLight Condensed" panose="020B0502040204020203" pitchFamily="34" charset="0"/>
              </a:rPr>
              <a:t> 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távoli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pilóták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kompetenciájára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vonatkozóan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hu-HU" sz="1900" dirty="0">
                <a:latin typeface="Bahnschrift SemiLight Condensed" panose="020B0502040204020203" pitchFamily="34" charset="0"/>
              </a:rPr>
              <a:t>műveleti engedélyeket vagy jogosultságokat (LUC, STS)</a:t>
            </a:r>
          </a:p>
          <a:p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légiközlekedési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hatóság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által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generált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számot</a:t>
            </a:r>
            <a:endParaRPr lang="sk-SK" sz="1900" dirty="0">
              <a:latin typeface="Bahnschrift SemiLight Condensed" panose="020B0502040204020203" pitchFamily="34" charset="0"/>
            </a:endParaRPr>
          </a:p>
          <a:p>
            <a:pPr marL="114300" indent="0">
              <a:buNone/>
            </a:pPr>
            <a:r>
              <a:rPr lang="sk-SK" sz="1900" dirty="0">
                <a:latin typeface="Bahnschrift SemiLight Condensed" panose="020B0502040204020203" pitchFamily="34" charset="0"/>
              </a:rPr>
              <a:t>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nyilvántartási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számot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fel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kell</a:t>
            </a:r>
            <a:r>
              <a:rPr lang="sk-SK" sz="1900" dirty="0">
                <a:latin typeface="Bahnschrift SemiLight Condensed" panose="020B0502040204020203" pitchFamily="34" charset="0"/>
              </a:rPr>
              <a:t> </a:t>
            </a:r>
            <a:r>
              <a:rPr lang="sk-SK" sz="1900" dirty="0" err="1">
                <a:latin typeface="Bahnschrift SemiLight Condensed" panose="020B0502040204020203" pitchFamily="34" charset="0"/>
              </a:rPr>
              <a:t>tüntetni</a:t>
            </a:r>
            <a:r>
              <a:rPr lang="sk-SK" sz="1900" dirty="0">
                <a:latin typeface="Bahnschrift SemiLight Condensed" panose="020B0502040204020203" pitchFamily="34" charset="0"/>
              </a:rPr>
              <a:t> a </a:t>
            </a:r>
            <a:r>
              <a:rPr lang="sk-SK" sz="1900" dirty="0" err="1">
                <a:latin typeface="Bahnschrift SemiLight Condensed" panose="020B0502040204020203" pitchFamily="34" charset="0"/>
              </a:rPr>
              <a:t>drónon</a:t>
            </a:r>
            <a:r>
              <a:rPr lang="sk-SK" sz="1900" dirty="0">
                <a:latin typeface="Bahnschrift SemiLight Condensed" panose="020B0502040204020203" pitchFamily="34" charset="0"/>
              </a:rPr>
              <a:t>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6764" t="6739" r="5433" b="10397"/>
          <a:stretch/>
        </p:blipFill>
        <p:spPr>
          <a:xfrm>
            <a:off x="7088777" y="4258491"/>
            <a:ext cx="3989328" cy="2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NYILVÁNTARTÁS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>
                <a:latin typeface="Archivo Narrow" panose="02000000000000000000" pitchFamily="2" charset="-18"/>
              </a:rPr>
              <a:t>Nyilvántartásba</a:t>
            </a:r>
            <a:r>
              <a:rPr lang="sk-SK" b="1" dirty="0">
                <a:latin typeface="Archivo Narrow" panose="02000000000000000000" pitchFamily="2" charset="-18"/>
              </a:rPr>
              <a:t> </a:t>
            </a:r>
            <a:r>
              <a:rPr lang="sk-SK" b="1" dirty="0" err="1">
                <a:latin typeface="Archivo Narrow" panose="02000000000000000000" pitchFamily="2" charset="-18"/>
              </a:rPr>
              <a:t>vétellel</a:t>
            </a:r>
            <a:r>
              <a:rPr lang="sk-SK" b="1" dirty="0">
                <a:latin typeface="Archivo Narrow" panose="02000000000000000000" pitchFamily="2" charset="-18"/>
              </a:rPr>
              <a:t> </a:t>
            </a:r>
            <a:r>
              <a:rPr lang="sk-SK" b="1" dirty="0" err="1">
                <a:latin typeface="Archivo Narrow" panose="02000000000000000000" pitchFamily="2" charset="-18"/>
              </a:rPr>
              <a:t>kapcsolatos</a:t>
            </a:r>
            <a:r>
              <a:rPr lang="sk-SK" b="1" dirty="0">
                <a:latin typeface="Archivo Narrow" panose="02000000000000000000" pitchFamily="2" charset="-18"/>
              </a:rPr>
              <a:t> </a:t>
            </a:r>
            <a:r>
              <a:rPr lang="sk-SK" b="1" dirty="0" err="1">
                <a:latin typeface="Archivo Narrow" panose="02000000000000000000" pitchFamily="2" charset="-18"/>
              </a:rPr>
              <a:t>költségek</a:t>
            </a:r>
            <a:endParaRPr lang="sk-SK" dirty="0">
              <a:latin typeface="Archivo Narrow" panose="02000000000000000000" pitchFamily="2" charset="-18"/>
            </a:endParaRPr>
          </a:p>
          <a:p>
            <a:pPr lvl="1"/>
            <a:r>
              <a:rPr lang="sk-SK" dirty="0" err="1">
                <a:latin typeface="Archivo Narrow" panose="02000000000000000000" pitchFamily="2" charset="-18"/>
              </a:rPr>
              <a:t>Drón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és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üzembentartó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nyilvántartásba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vétele</a:t>
            </a:r>
            <a:r>
              <a:rPr lang="sk-SK" dirty="0">
                <a:latin typeface="Archivo Narrow" panose="02000000000000000000" pitchFamily="2" charset="-18"/>
              </a:rPr>
              <a:t>: 2.000 </a:t>
            </a:r>
            <a:r>
              <a:rPr lang="sk-SK" dirty="0" err="1">
                <a:latin typeface="Archivo Narrow" panose="02000000000000000000" pitchFamily="2" charset="-18"/>
              </a:rPr>
              <a:t>Ft</a:t>
            </a:r>
            <a:endParaRPr lang="sk-SK" dirty="0">
              <a:latin typeface="Archivo Narrow" panose="02000000000000000000" pitchFamily="2" charset="-18"/>
            </a:endParaRPr>
          </a:p>
          <a:p>
            <a:pPr lvl="1"/>
            <a:r>
              <a:rPr lang="sk-SK" dirty="0">
                <a:latin typeface="Archivo Narrow" panose="02000000000000000000" pitchFamily="2" charset="-18"/>
              </a:rPr>
              <a:t>A </a:t>
            </a:r>
            <a:r>
              <a:rPr lang="sk-SK" dirty="0" err="1">
                <a:latin typeface="Archivo Narrow" panose="02000000000000000000" pitchFamily="2" charset="-18"/>
              </a:rPr>
              <a:t>drón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vagy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az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üzembentartó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adataiban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bekövetkező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változások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bejelentése</a:t>
            </a:r>
            <a:r>
              <a:rPr lang="sk-SK" dirty="0">
                <a:latin typeface="Archivo Narrow" panose="02000000000000000000" pitchFamily="2" charset="-18"/>
              </a:rPr>
              <a:t>: 2.000 </a:t>
            </a:r>
            <a:r>
              <a:rPr lang="sk-SK" dirty="0" err="1">
                <a:latin typeface="Archivo Narrow" panose="02000000000000000000" pitchFamily="2" charset="-18"/>
              </a:rPr>
              <a:t>Ft</a:t>
            </a:r>
            <a:endParaRPr lang="sk-SK" dirty="0">
              <a:latin typeface="Archivo Narrow" panose="02000000000000000000" pitchFamily="2" charset="-18"/>
            </a:endParaRPr>
          </a:p>
          <a:p>
            <a:pPr lvl="1"/>
            <a:r>
              <a:rPr lang="sk-SK" dirty="0" err="1">
                <a:latin typeface="Archivo Narrow" panose="02000000000000000000" pitchFamily="2" charset="-18"/>
              </a:rPr>
              <a:t>Törlés</a:t>
            </a:r>
            <a:r>
              <a:rPr lang="sk-SK" dirty="0">
                <a:latin typeface="Archivo Narrow" panose="02000000000000000000" pitchFamily="2" charset="-18"/>
              </a:rPr>
              <a:t> a </a:t>
            </a:r>
            <a:r>
              <a:rPr lang="sk-SK" dirty="0" err="1">
                <a:latin typeface="Archivo Narrow" panose="02000000000000000000" pitchFamily="2" charset="-18"/>
              </a:rPr>
              <a:t>nyilvántartásból</a:t>
            </a:r>
            <a:r>
              <a:rPr lang="sk-SK" dirty="0">
                <a:latin typeface="Archivo Narrow" panose="02000000000000000000" pitchFamily="2" charset="-18"/>
              </a:rPr>
              <a:t>: 1.000 </a:t>
            </a:r>
            <a:r>
              <a:rPr lang="sk-SK" dirty="0" err="1">
                <a:latin typeface="Archivo Narrow" panose="02000000000000000000" pitchFamily="2" charset="-18"/>
              </a:rPr>
              <a:t>Ft</a:t>
            </a:r>
            <a:endParaRPr lang="sk-SK" dirty="0">
              <a:latin typeface="Archivo Narrow" panose="02000000000000000000" pitchFamily="2" charset="-18"/>
            </a:endParaRPr>
          </a:p>
          <a:p>
            <a:pPr lvl="1"/>
            <a:r>
              <a:rPr lang="sk-SK" dirty="0" err="1">
                <a:latin typeface="Archivo Narrow" panose="02000000000000000000" pitchFamily="2" charset="-18"/>
              </a:rPr>
              <a:t>Igazolás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kiállítása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nyilvántartásba</a:t>
            </a:r>
            <a:r>
              <a:rPr lang="sk-SK" dirty="0">
                <a:latin typeface="Archivo Narrow" panose="02000000000000000000" pitchFamily="2" charset="-18"/>
              </a:rPr>
              <a:t> </a:t>
            </a:r>
            <a:r>
              <a:rPr lang="sk-SK" dirty="0" err="1">
                <a:latin typeface="Archivo Narrow" panose="02000000000000000000" pitchFamily="2" charset="-18"/>
              </a:rPr>
              <a:t>vételről</a:t>
            </a:r>
            <a:r>
              <a:rPr lang="sk-SK" dirty="0">
                <a:latin typeface="Archivo Narrow" panose="02000000000000000000" pitchFamily="2" charset="-18"/>
              </a:rPr>
              <a:t>: 4.090 </a:t>
            </a:r>
            <a:r>
              <a:rPr lang="sk-SK" dirty="0" err="1">
                <a:latin typeface="Archivo Narrow" panose="02000000000000000000" pitchFamily="2" charset="-18"/>
              </a:rPr>
              <a:t>Ft</a:t>
            </a:r>
            <a:r>
              <a:rPr lang="sk-SK" dirty="0">
                <a:latin typeface="Archivo Narrow" panose="02000000000000000000" pitchFamily="2" charset="-18"/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60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NYILVÁNTARTÁS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UAS </a:t>
            </a:r>
            <a:r>
              <a:rPr lang="sk-SK" b="1" dirty="0" err="1"/>
              <a:t>üzembentartó</a:t>
            </a:r>
            <a:r>
              <a:rPr lang="sk-SK" dirty="0"/>
              <a:t> </a:t>
            </a:r>
            <a:r>
              <a:rPr lang="sk-SK" dirty="0" err="1"/>
              <a:t>nyilvántartásba</a:t>
            </a:r>
            <a:r>
              <a:rPr lang="sk-SK" dirty="0"/>
              <a:t> </a:t>
            </a:r>
            <a:r>
              <a:rPr lang="sk-SK" dirty="0" err="1"/>
              <a:t>vétele</a:t>
            </a:r>
            <a:r>
              <a:rPr lang="sk-SK" dirty="0"/>
              <a:t> </a:t>
            </a:r>
            <a:r>
              <a:rPr lang="sk-SK" b="1" dirty="0" err="1"/>
              <a:t>természetes</a:t>
            </a:r>
            <a:r>
              <a:rPr lang="sk-SK" b="1" dirty="0"/>
              <a:t> </a:t>
            </a:r>
            <a:r>
              <a:rPr lang="sk-SK" b="1" dirty="0" err="1"/>
              <a:t>személy</a:t>
            </a:r>
            <a:r>
              <a:rPr lang="sk-SK" dirty="0"/>
              <a:t> </a:t>
            </a:r>
            <a:r>
              <a:rPr lang="sk-SK" dirty="0" err="1"/>
              <a:t>esetén</a:t>
            </a:r>
            <a:r>
              <a:rPr lang="sk-SK" dirty="0"/>
              <a:t>:</a:t>
            </a:r>
            <a:br>
              <a:rPr lang="sk-SK" dirty="0"/>
            </a:br>
            <a:r>
              <a:rPr lang="sk-SK" u="sng" dirty="0">
                <a:hlinkClick r:id="rId2"/>
              </a:rPr>
              <a:t>https://www.kozlekedesihatosag.kormany.hu/hu/dokumentum/202887</a:t>
            </a:r>
            <a:endParaRPr lang="sk-SK" dirty="0"/>
          </a:p>
          <a:p>
            <a:r>
              <a:rPr lang="sk-SK" dirty="0"/>
              <a:t>UAS </a:t>
            </a:r>
            <a:r>
              <a:rPr lang="sk-SK" b="1" dirty="0" err="1"/>
              <a:t>üzembentartó</a:t>
            </a:r>
            <a:r>
              <a:rPr lang="sk-SK" dirty="0"/>
              <a:t> </a:t>
            </a:r>
            <a:r>
              <a:rPr lang="sk-SK" dirty="0" err="1"/>
              <a:t>nyilvántartásba</a:t>
            </a:r>
            <a:r>
              <a:rPr lang="sk-SK" dirty="0"/>
              <a:t> </a:t>
            </a:r>
            <a:r>
              <a:rPr lang="sk-SK" dirty="0" err="1"/>
              <a:t>vétele</a:t>
            </a:r>
            <a:r>
              <a:rPr lang="sk-SK" dirty="0"/>
              <a:t> </a:t>
            </a:r>
            <a:r>
              <a:rPr lang="sk-SK" b="1" dirty="0" err="1"/>
              <a:t>jogi</a:t>
            </a:r>
            <a:r>
              <a:rPr lang="sk-SK" b="1" dirty="0"/>
              <a:t> </a:t>
            </a:r>
            <a:r>
              <a:rPr lang="sk-SK" b="1" dirty="0" err="1"/>
              <a:t>személy</a:t>
            </a:r>
            <a:r>
              <a:rPr lang="sk-SK" dirty="0"/>
              <a:t> </a:t>
            </a:r>
            <a:r>
              <a:rPr lang="sk-SK" dirty="0" err="1"/>
              <a:t>esetén</a:t>
            </a:r>
            <a:r>
              <a:rPr lang="sk-SK" dirty="0"/>
              <a:t>:</a:t>
            </a:r>
            <a:br>
              <a:rPr lang="sk-SK" dirty="0"/>
            </a:br>
            <a:r>
              <a:rPr lang="sk-SK" u="sng" dirty="0">
                <a:hlinkClick r:id="rId3"/>
              </a:rPr>
              <a:t>https://www.kozlekedesihatosag.kormany.hu/hu/dokumentum/202871</a:t>
            </a:r>
            <a:endParaRPr lang="sk-SK" dirty="0"/>
          </a:p>
          <a:p>
            <a:r>
              <a:rPr lang="sk-SK" b="1" dirty="0"/>
              <a:t>UAS</a:t>
            </a:r>
            <a:r>
              <a:rPr lang="sk-SK" dirty="0"/>
              <a:t> </a:t>
            </a:r>
            <a:r>
              <a:rPr lang="sk-SK" dirty="0" err="1"/>
              <a:t>nyilvántartásba</a:t>
            </a:r>
            <a:r>
              <a:rPr lang="sk-SK" dirty="0"/>
              <a:t> </a:t>
            </a:r>
            <a:r>
              <a:rPr lang="sk-SK" dirty="0" err="1"/>
              <a:t>vétele</a:t>
            </a:r>
            <a:r>
              <a:rPr lang="sk-SK" dirty="0"/>
              <a:t> </a:t>
            </a:r>
            <a:r>
              <a:rPr lang="sk-SK" b="1" dirty="0" err="1"/>
              <a:t>természetes</a:t>
            </a:r>
            <a:r>
              <a:rPr lang="sk-SK" b="1" dirty="0"/>
              <a:t> </a:t>
            </a:r>
            <a:r>
              <a:rPr lang="sk-SK" b="1" dirty="0" err="1"/>
              <a:t>személy</a:t>
            </a:r>
            <a:r>
              <a:rPr lang="sk-SK" dirty="0"/>
              <a:t> </a:t>
            </a:r>
            <a:r>
              <a:rPr lang="sk-SK" dirty="0" err="1"/>
              <a:t>esetén</a:t>
            </a:r>
            <a:r>
              <a:rPr lang="sk-SK" dirty="0"/>
              <a:t>:</a:t>
            </a:r>
            <a:br>
              <a:rPr lang="sk-SK" dirty="0"/>
            </a:br>
            <a:r>
              <a:rPr lang="sk-SK" u="sng" dirty="0">
                <a:hlinkClick r:id="rId4"/>
              </a:rPr>
              <a:t>https://www.kozlekedesihatosag.kormany.hu/hu/dokumentum/202855</a:t>
            </a:r>
            <a:endParaRPr lang="sk-SK" dirty="0"/>
          </a:p>
          <a:p>
            <a:r>
              <a:rPr lang="sk-SK" b="1" dirty="0"/>
              <a:t>UAS</a:t>
            </a:r>
            <a:r>
              <a:rPr lang="sk-SK" dirty="0"/>
              <a:t> </a:t>
            </a:r>
            <a:r>
              <a:rPr lang="sk-SK" dirty="0" err="1"/>
              <a:t>nyilvántartásba</a:t>
            </a:r>
            <a:r>
              <a:rPr lang="sk-SK" dirty="0"/>
              <a:t> </a:t>
            </a:r>
            <a:r>
              <a:rPr lang="sk-SK" dirty="0" err="1"/>
              <a:t>vétele</a:t>
            </a:r>
            <a:r>
              <a:rPr lang="sk-SK" dirty="0"/>
              <a:t> </a:t>
            </a:r>
            <a:r>
              <a:rPr lang="sk-SK" b="1" dirty="0" err="1"/>
              <a:t>jogi</a:t>
            </a:r>
            <a:r>
              <a:rPr lang="sk-SK" b="1" dirty="0"/>
              <a:t> </a:t>
            </a:r>
            <a:r>
              <a:rPr lang="sk-SK" b="1" dirty="0" err="1"/>
              <a:t>személy</a:t>
            </a:r>
            <a:r>
              <a:rPr lang="sk-SK" dirty="0"/>
              <a:t> </a:t>
            </a:r>
            <a:r>
              <a:rPr lang="sk-SK" dirty="0" err="1"/>
              <a:t>esetén</a:t>
            </a:r>
            <a:r>
              <a:rPr lang="sk-SK" dirty="0"/>
              <a:t>:</a:t>
            </a:r>
            <a:br>
              <a:rPr lang="sk-SK" dirty="0"/>
            </a:br>
            <a:r>
              <a:rPr lang="sk-SK" u="sng" dirty="0">
                <a:hlinkClick r:id="rId5"/>
              </a:rPr>
              <a:t>https://www.kozlekedesihatosag.kormany.hu/hu/dokumentum/202839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134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13" y="1825625"/>
            <a:ext cx="6461760" cy="48463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FELELŐSSÉGBIZTOSÍTÁS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5683837" cy="4351338"/>
          </a:xfrm>
        </p:spPr>
        <p:txBody>
          <a:bodyPr/>
          <a:lstStyle/>
          <a:p>
            <a:r>
              <a:rPr lang="sk-SK" dirty="0"/>
              <a:t>A pilóta </a:t>
            </a:r>
            <a:r>
              <a:rPr lang="sk-SK" dirty="0" err="1"/>
              <a:t>nélküli</a:t>
            </a:r>
            <a:r>
              <a:rPr lang="sk-SK" dirty="0"/>
              <a:t> </a:t>
            </a:r>
            <a:r>
              <a:rPr lang="sk-SK" dirty="0" err="1"/>
              <a:t>légijármű</a:t>
            </a:r>
            <a:r>
              <a:rPr lang="sk-SK" dirty="0"/>
              <a:t> </a:t>
            </a:r>
            <a:r>
              <a:rPr lang="sk-SK" dirty="0" err="1"/>
              <a:t>üzemeltetéséhez</a:t>
            </a:r>
            <a:r>
              <a:rPr lang="sk-SK" dirty="0"/>
              <a:t> 250 g </a:t>
            </a:r>
            <a:r>
              <a:rPr lang="sk-SK" dirty="0" err="1"/>
              <a:t>maximális</a:t>
            </a:r>
            <a:r>
              <a:rPr lang="sk-SK" dirty="0"/>
              <a:t> </a:t>
            </a:r>
            <a:r>
              <a:rPr lang="sk-SK" dirty="0" err="1"/>
              <a:t>felszálló</a:t>
            </a:r>
            <a:r>
              <a:rPr lang="sk-SK" dirty="0"/>
              <a:t> </a:t>
            </a:r>
            <a:r>
              <a:rPr lang="sk-SK" dirty="0" err="1"/>
              <a:t>tömeg</a:t>
            </a:r>
            <a:r>
              <a:rPr lang="sk-SK" dirty="0"/>
              <a:t> </a:t>
            </a:r>
            <a:r>
              <a:rPr lang="sk-SK" dirty="0" err="1"/>
              <a:t>felett</a:t>
            </a:r>
            <a:r>
              <a:rPr lang="sk-SK" dirty="0"/>
              <a:t> </a:t>
            </a:r>
            <a:r>
              <a:rPr lang="sk-SK" dirty="0" err="1"/>
              <a:t>kell</a:t>
            </a:r>
            <a:r>
              <a:rPr lang="sk-SK" dirty="0"/>
              <a:t> </a:t>
            </a:r>
            <a:r>
              <a:rPr lang="sk-SK" dirty="0" err="1"/>
              <a:t>felelősségbiztosítással</a:t>
            </a:r>
            <a:r>
              <a:rPr lang="sk-SK" dirty="0"/>
              <a:t> </a:t>
            </a:r>
            <a:r>
              <a:rPr lang="sk-SK" dirty="0" err="1"/>
              <a:t>rendelkezni</a:t>
            </a:r>
            <a:r>
              <a:rPr lang="sk-SK" dirty="0"/>
              <a:t>.</a:t>
            </a:r>
          </a:p>
          <a:p>
            <a:r>
              <a:rPr lang="hu-HU" dirty="0"/>
              <a:t>Hobbi célra</a:t>
            </a:r>
          </a:p>
          <a:p>
            <a:pPr lvl="1"/>
            <a:r>
              <a:rPr lang="hu-HU" dirty="0"/>
              <a:t>Pl. Groupama Biztosító, UNIQUA, Generali Magyarország</a:t>
            </a:r>
            <a:endParaRPr lang="sk-SK" dirty="0"/>
          </a:p>
          <a:p>
            <a:r>
              <a:rPr lang="hu-HU" dirty="0"/>
              <a:t>Üzleti vagy gazdasági célra</a:t>
            </a:r>
          </a:p>
          <a:p>
            <a:pPr lvl="1"/>
            <a:r>
              <a:rPr lang="hu-HU" dirty="0"/>
              <a:t>Pl. Allianz, Groupama Biztosító, Generali Magyarország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6874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EASA TÁJÉKOZTATÓK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406400" y="1501571"/>
            <a:ext cx="3251200" cy="4675392"/>
          </a:xfrm>
        </p:spPr>
        <p:txBody>
          <a:bodyPr/>
          <a:lstStyle/>
          <a:p>
            <a:r>
              <a:rPr lang="hu-HU" dirty="0"/>
              <a:t>Minden </a:t>
            </a:r>
            <a:r>
              <a:rPr lang="hu-HU" dirty="0" err="1"/>
              <a:t>drónhoz</a:t>
            </a:r>
            <a:r>
              <a:rPr lang="hu-HU" dirty="0"/>
              <a:t> mellékelni kell a működéssel kapcsolatos általános információkat</a:t>
            </a: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99" y="1501572"/>
            <a:ext cx="3881853" cy="518232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3" y="1501571"/>
            <a:ext cx="3781953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8" y="168166"/>
            <a:ext cx="11523502" cy="987972"/>
          </a:xfrm>
        </p:spPr>
        <p:txBody>
          <a:bodyPr>
            <a:norm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UAS MŰVELETI KATEGÓRIÁK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1"/>
          </p:nvPr>
        </p:nvSpPr>
        <p:spPr>
          <a:xfrm>
            <a:off x="3742810" y="1978069"/>
            <a:ext cx="3730046" cy="585840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SPECIÁLIS KATEGÓRIA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2"/>
          </p:nvPr>
        </p:nvSpPr>
        <p:spPr>
          <a:xfrm>
            <a:off x="3767439" y="2647547"/>
            <a:ext cx="3915626" cy="2934389"/>
          </a:xfrm>
        </p:spPr>
        <p:txBody>
          <a:bodyPr>
            <a:noAutofit/>
          </a:bodyPr>
          <a:lstStyle/>
          <a:p>
            <a:r>
              <a:rPr lang="hu-HU" sz="2100" dirty="0">
                <a:latin typeface="Bahnschrift SemiLight Condensed" panose="020B0502040204020203" pitchFamily="34" charset="0"/>
              </a:rPr>
              <a:t>Kockázatértékelés alapján a hatóság által jóváhagyott működés</a:t>
            </a:r>
          </a:p>
          <a:p>
            <a:r>
              <a:rPr lang="hu-HU" sz="2100" dirty="0">
                <a:latin typeface="Bahnschrift SemiLight Condensed" panose="020B0502040204020203" pitchFamily="34" charset="0"/>
              </a:rPr>
              <a:t>Standard forgatókönyvek</a:t>
            </a:r>
            <a:endParaRPr lang="en-GB" sz="2100" dirty="0">
              <a:latin typeface="Bahnschrift SemiLight Condensed" panose="020B0502040204020203" pitchFamily="34" charset="0"/>
            </a:endParaRPr>
          </a:p>
          <a:p>
            <a:r>
              <a:rPr lang="hu-HU" sz="2100" dirty="0">
                <a:latin typeface="Bahnschrift SemiLight Condensed" panose="020B0502040204020203" pitchFamily="34" charset="0"/>
              </a:rPr>
              <a:t>Könnyű UAS üzembentartói tanúsítvány - LUC privilégiumok</a:t>
            </a:r>
          </a:p>
          <a:p>
            <a:r>
              <a:rPr lang="hu-HU" sz="2100" dirty="0">
                <a:latin typeface="Bahnschrift SemiLight Condensed" panose="020B0502040204020203" pitchFamily="34" charset="0"/>
              </a:rPr>
              <a:t>CE és UAS osztályazonosítóval ellátott </a:t>
            </a:r>
            <a:r>
              <a:rPr lang="hu-HU" sz="2100" dirty="0" err="1">
                <a:latin typeface="Bahnschrift SemiLight Condensed" panose="020B0502040204020203" pitchFamily="34" charset="0"/>
              </a:rPr>
              <a:t>drónok</a:t>
            </a:r>
            <a:r>
              <a:rPr lang="hu-HU" sz="2100" dirty="0">
                <a:latin typeface="Bahnschrift SemiLight Condensed" panose="020B0502040204020203" pitchFamily="34" charset="0"/>
              </a:rPr>
              <a:t> használata standard forgatókönyv szerinti végrehajtásra</a:t>
            </a:r>
            <a:endParaRPr lang="sk-SK" sz="2100" dirty="0">
              <a:latin typeface="Bahnschrift SemiLight Condensed" panose="020B0502040204020203" pitchFamily="34" charset="0"/>
            </a:endParaRPr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3"/>
          </p:nvPr>
        </p:nvSpPr>
        <p:spPr>
          <a:xfrm>
            <a:off x="241183" y="1981302"/>
            <a:ext cx="3316047" cy="595888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NYÍLT KATEGÓRIA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Zástupný objekt pre text 6"/>
          <p:cNvSpPr>
            <a:spLocks noGrp="1"/>
          </p:cNvSpPr>
          <p:nvPr>
            <p:ph type="body" idx="4"/>
          </p:nvPr>
        </p:nvSpPr>
        <p:spPr>
          <a:xfrm>
            <a:off x="73572" y="2652844"/>
            <a:ext cx="3899337" cy="2944437"/>
          </a:xfrm>
        </p:spPr>
        <p:txBody>
          <a:bodyPr>
            <a:normAutofit fontScale="92500" lnSpcReduction="10000"/>
          </a:bodyPr>
          <a:lstStyle/>
          <a:p>
            <a:r>
              <a:rPr lang="hu-HU" sz="2300" dirty="0">
                <a:latin typeface="Bahnschrift SemiLight Condensed" panose="020B0502040204020203" pitchFamily="34" charset="0"/>
              </a:rPr>
              <a:t>Nem kell előzetes engedély</a:t>
            </a:r>
          </a:p>
          <a:p>
            <a:r>
              <a:rPr lang="hu-HU" sz="2300" dirty="0">
                <a:latin typeface="Bahnschrift SemiLight Condensed" panose="020B0502040204020203" pitchFamily="34" charset="0"/>
              </a:rPr>
              <a:t>Korlátozások: </a:t>
            </a:r>
            <a:r>
              <a:rPr lang="en-GB" sz="2300" dirty="0">
                <a:latin typeface="Bahnschrift SemiLight Condensed" panose="020B0502040204020203" pitchFamily="34" charset="0"/>
              </a:rPr>
              <a:t>&lt;25kg,</a:t>
            </a:r>
          </a:p>
          <a:p>
            <a:r>
              <a:rPr lang="en-GB" sz="2300" dirty="0">
                <a:latin typeface="Bahnschrift SemiLight Condensed" panose="020B0502040204020203" pitchFamily="34" charset="0"/>
              </a:rPr>
              <a:t>L</a:t>
            </a:r>
            <a:r>
              <a:rPr lang="hu-HU" sz="2300" dirty="0" err="1">
                <a:latin typeface="Bahnschrift SemiLight Condensed" panose="020B0502040204020203" pitchFamily="34" charset="0"/>
              </a:rPr>
              <a:t>átótávolságon</a:t>
            </a:r>
            <a:r>
              <a:rPr lang="hu-HU" sz="2300" dirty="0">
                <a:latin typeface="Bahnschrift SemiLight Condensed" panose="020B0502040204020203" pitchFamily="34" charset="0"/>
              </a:rPr>
              <a:t> belül - </a:t>
            </a:r>
            <a:r>
              <a:rPr lang="en-GB" sz="2300" dirty="0">
                <a:latin typeface="Bahnschrift SemiLight Condensed" panose="020B0502040204020203" pitchFamily="34" charset="0"/>
              </a:rPr>
              <a:t>VLOS</a:t>
            </a:r>
          </a:p>
          <a:p>
            <a:r>
              <a:rPr lang="hu-HU" sz="2300" dirty="0">
                <a:latin typeface="Bahnschrift SemiLight Condensed" panose="020B0502040204020203" pitchFamily="34" charset="0"/>
              </a:rPr>
              <a:t>A földfelszíntől számított maximális repülési magasság</a:t>
            </a:r>
            <a:r>
              <a:rPr lang="en-GB" sz="2300" dirty="0">
                <a:latin typeface="Bahnschrift SemiLight Condensed" panose="020B0502040204020203" pitchFamily="34" charset="0"/>
              </a:rPr>
              <a:t> 120m</a:t>
            </a:r>
            <a:endParaRPr lang="hu-HU" sz="2300" dirty="0">
              <a:latin typeface="Bahnschrift SemiLight Condensed" panose="020B0502040204020203" pitchFamily="34" charset="0"/>
            </a:endParaRPr>
          </a:p>
          <a:p>
            <a:r>
              <a:rPr lang="hu-HU" sz="2300" dirty="0">
                <a:latin typeface="Bahnschrift SemiLight Condensed" panose="020B0502040204020203" pitchFamily="34" charset="0"/>
              </a:rPr>
              <a:t>3 alkategória: A1, A2, A3</a:t>
            </a:r>
          </a:p>
          <a:p>
            <a:r>
              <a:rPr lang="hu-HU" sz="2300" dirty="0">
                <a:latin typeface="Bahnschrift SemiLight Condensed" panose="020B0502040204020203" pitchFamily="34" charset="0"/>
              </a:rPr>
              <a:t>CE és UAS osztályazonosítóval ellátott </a:t>
            </a:r>
            <a:r>
              <a:rPr lang="hu-HU" sz="2300" dirty="0" err="1">
                <a:latin typeface="Bahnschrift SemiLight Condensed" panose="020B0502040204020203" pitchFamily="34" charset="0"/>
              </a:rPr>
              <a:t>drónok</a:t>
            </a:r>
            <a:r>
              <a:rPr lang="hu-HU" sz="2300" dirty="0">
                <a:latin typeface="Bahnschrift SemiLight Condensed" panose="020B0502040204020203" pitchFamily="34" charset="0"/>
              </a:rPr>
              <a:t> használata</a:t>
            </a:r>
            <a:endParaRPr lang="sk-SK" sz="2300" dirty="0">
              <a:latin typeface="Bahnschrift SemiLight Condensed" panose="020B0502040204020203" pitchFamily="34" charset="0"/>
            </a:endParaRPr>
          </a:p>
          <a:p>
            <a:endParaRPr lang="sk-SK" dirty="0"/>
          </a:p>
        </p:txBody>
      </p:sp>
      <p:sp>
        <p:nvSpPr>
          <p:cNvPr id="13" name="Zástupný objekt pre text 3"/>
          <p:cNvSpPr txBox="1">
            <a:spLocks/>
          </p:cNvSpPr>
          <p:nvPr/>
        </p:nvSpPr>
        <p:spPr>
          <a:xfrm>
            <a:off x="7472856" y="1988117"/>
            <a:ext cx="4719144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ENGEDÉLYKÖTELES KATEGÓRIA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Zástupný objekt pre text 4"/>
          <p:cNvSpPr txBox="1">
            <a:spLocks/>
          </p:cNvSpPr>
          <p:nvPr/>
        </p:nvSpPr>
        <p:spPr>
          <a:xfrm>
            <a:off x="7765331" y="2688286"/>
            <a:ext cx="3544466" cy="29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sz="2100" dirty="0">
                <a:latin typeface="Bahnschrift SemiLight Condensed" panose="020B0502040204020203" pitchFamily="34" charset="0"/>
              </a:rPr>
              <a:t>Szükséges az UAS és az UAS üzembentartó regisztrációja valamint az eszköz tanúsítása</a:t>
            </a:r>
          </a:p>
          <a:p>
            <a:r>
              <a:rPr lang="hu-HU" sz="2100" dirty="0">
                <a:latin typeface="Bahnschrift SemiLight Condensed" panose="020B0502040204020203" pitchFamily="34" charset="0"/>
              </a:rPr>
              <a:t>Az UAS üzembentartó tanúsítása</a:t>
            </a:r>
          </a:p>
          <a:p>
            <a:r>
              <a:rPr lang="hu-HU" sz="2100" dirty="0">
                <a:latin typeface="Bahnschrift SemiLight Condensed" panose="020B0502040204020203" pitchFamily="34" charset="0"/>
              </a:rPr>
              <a:t>A tanúsított UAS meg kell hogy feleljen az általános légijárművekre vonatkozó tervezési és gyártási EU rendeleteknek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49" y="1041042"/>
            <a:ext cx="1758340" cy="92963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217" y="1041042"/>
            <a:ext cx="1763652" cy="94026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601" y="1041042"/>
            <a:ext cx="1747715" cy="913699"/>
          </a:xfrm>
          <a:prstGeom prst="rect">
            <a:avLst/>
          </a:prstGeom>
        </p:spPr>
      </p:pic>
      <p:sp>
        <p:nvSpPr>
          <p:cNvPr id="18" name="Zástupný objekt pre text 5"/>
          <p:cNvSpPr txBox="1">
            <a:spLocks/>
          </p:cNvSpPr>
          <p:nvPr/>
        </p:nvSpPr>
        <p:spPr>
          <a:xfrm>
            <a:off x="321548" y="5612626"/>
            <a:ext cx="3316047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Alacsony kockázat</a:t>
            </a:r>
            <a:endParaRPr lang="sk-SK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Zástupný objekt pre text 5"/>
          <p:cNvSpPr txBox="1">
            <a:spLocks/>
          </p:cNvSpPr>
          <p:nvPr/>
        </p:nvSpPr>
        <p:spPr>
          <a:xfrm>
            <a:off x="3972909" y="5612626"/>
            <a:ext cx="3316047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Magasabb kockázat</a:t>
            </a:r>
            <a:endParaRPr lang="sk-SK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0" name="Zástupný objekt pre text 5"/>
          <p:cNvSpPr txBox="1">
            <a:spLocks/>
          </p:cNvSpPr>
          <p:nvPr/>
        </p:nvSpPr>
        <p:spPr>
          <a:xfrm>
            <a:off x="7993750" y="5612626"/>
            <a:ext cx="3316047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Nagy kockázat</a:t>
            </a:r>
            <a:endParaRPr lang="sk-SK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8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732155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NYÍLT MŰVELETI KATEGÓRIÁK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72721" y="1097281"/>
            <a:ext cx="11917680" cy="2560319"/>
          </a:xfrm>
        </p:spPr>
        <p:txBody>
          <a:bodyPr numCol="3">
            <a:noAutofit/>
          </a:bodyPr>
          <a:lstStyle/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Alacsony kockázati szint</a:t>
            </a:r>
          </a:p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Előzetes műveleti engedélyhez nem kötött repülések</a:t>
            </a:r>
          </a:p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A maximális felszálló tömeg hasznos terheléssel együtt kevesebb, mint 25Kg</a:t>
            </a:r>
          </a:p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A földfelszíntől számított maximális repülési magasság 120 méter</a:t>
            </a:r>
            <a:endParaRPr lang="sk-SK" sz="20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  <a:p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Látótávolságon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belüli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üzemelés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- VLOS</a:t>
            </a:r>
          </a:p>
          <a:p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Tilos</a:t>
            </a:r>
            <a:endParaRPr lang="sk-SK" sz="20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  <a:p>
            <a:pPr lvl="1"/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embertömeg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fölé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reptetni</a:t>
            </a:r>
            <a:endParaRPr lang="sk-SK" sz="18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  <a:p>
            <a:pPr lvl="1"/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lehetőség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szerint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a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külső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személyeket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megközelíteni</a:t>
            </a:r>
            <a:endParaRPr lang="sk-SK" sz="18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  <a:p>
            <a:pPr lvl="1"/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reptetni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a No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Drone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Zone</a:t>
            </a:r>
            <a:r>
              <a:rPr lang="sk-SK" sz="18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18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légterekben</a:t>
            </a:r>
            <a:endParaRPr lang="sk-SK" sz="18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Három műveleti alkategória: A1, A2 és A3</a:t>
            </a:r>
          </a:p>
          <a:p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A </a:t>
            </a:r>
            <a:r>
              <a:rPr lang="hu-HU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drónok</a:t>
            </a:r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CE jelöléssel és 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UAS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drónosztály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azonosítóval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- </a:t>
            </a:r>
            <a:r>
              <a:rPr lang="hu-HU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C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0, C1, C2, C3, C4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vannak</a:t>
            </a:r>
            <a:r>
              <a:rPr lang="sk-SK" sz="2000" dirty="0">
                <a:latin typeface="Bahnschrift Condensed" panose="020B0502040204020203" pitchFamily="34" charset="0"/>
                <a:cs typeface="Arial Narrow CE" panose="020B0506020202030204" pitchFamily="34" charset="-18"/>
              </a:rPr>
              <a:t> </a:t>
            </a:r>
            <a:r>
              <a:rPr lang="sk-SK" sz="2000" dirty="0" err="1">
                <a:latin typeface="Bahnschrift Condensed" panose="020B0502040204020203" pitchFamily="34" charset="0"/>
                <a:cs typeface="Arial Narrow CE" panose="020B0506020202030204" pitchFamily="34" charset="-18"/>
              </a:rPr>
              <a:t>ellátva</a:t>
            </a:r>
            <a:endParaRPr lang="hu-HU" sz="2000" dirty="0">
              <a:latin typeface="Bahnschrift Condensed" panose="020B0502040204020203" pitchFamily="34" charset="0"/>
              <a:cs typeface="Arial Narrow CE" panose="020B0506020202030204" pitchFamily="34" charset="-1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4686" t="8528" r="12389" b="14207"/>
          <a:stretch/>
        </p:blipFill>
        <p:spPr>
          <a:xfrm>
            <a:off x="1513841" y="3657600"/>
            <a:ext cx="9235440" cy="278164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726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737533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A NYÍLT MŰVELETI KATEGÓRIA MŰKÖDÉSI ALAPELVE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2"/>
          <a:srcRect b="33514"/>
          <a:stretch/>
        </p:blipFill>
        <p:spPr>
          <a:xfrm>
            <a:off x="321547" y="1345400"/>
            <a:ext cx="11555605" cy="4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1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630555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A1 NYÍLT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783840" y="5344160"/>
            <a:ext cx="8971392" cy="1361440"/>
          </a:xfrm>
        </p:spPr>
        <p:txBody>
          <a:bodyPr numCol="1">
            <a:noAutofit/>
          </a:bodyPr>
          <a:lstStyle/>
          <a:p>
            <a:pPr marL="114300" indent="0">
              <a:buNone/>
            </a:pPr>
            <a:r>
              <a:rPr lang="hu-HU" sz="2000" b="1" dirty="0">
                <a:latin typeface="Bahnschrift Condensed" panose="020B0502040204020203" pitchFamily="34" charset="0"/>
              </a:rPr>
              <a:t>C0 </a:t>
            </a:r>
            <a:r>
              <a:rPr lang="en-GB" sz="2000" b="1" dirty="0" err="1">
                <a:latin typeface="Bahnschrift Condensed" panose="020B0502040204020203" pitchFamily="34" charset="0"/>
              </a:rPr>
              <a:t>dr</a:t>
            </a:r>
            <a:r>
              <a:rPr lang="hu-HU" sz="2000" b="1" dirty="0">
                <a:latin typeface="Bahnschrift Condensed" panose="020B0502040204020203" pitchFamily="34" charset="0"/>
              </a:rPr>
              <a:t>ónosztályba tartozó UAS, MTOM</a:t>
            </a:r>
            <a:r>
              <a:rPr lang="en-GB" sz="2000" b="1" dirty="0">
                <a:latin typeface="Bahnschrift Condensed" panose="020B0502040204020203" pitchFamily="34" charset="0"/>
              </a:rPr>
              <a:t>&lt;250g,</a:t>
            </a:r>
          </a:p>
          <a:p>
            <a:pPr marL="114300" indent="0">
              <a:buNone/>
            </a:pPr>
            <a:r>
              <a:rPr lang="en-GB" sz="2000" b="1" dirty="0" err="1">
                <a:latin typeface="Bahnschrift Condensed" panose="020B0502040204020203" pitchFamily="34" charset="0"/>
              </a:rPr>
              <a:t>Saj</a:t>
            </a:r>
            <a:r>
              <a:rPr lang="sk-SK" sz="2000" b="1" dirty="0" err="1">
                <a:latin typeface="Bahnschrift Condensed" panose="020B0502040204020203" pitchFamily="34" charset="0"/>
              </a:rPr>
              <a:t>át</a:t>
            </a:r>
            <a:r>
              <a:rPr lang="sk-SK" sz="2000" b="1" dirty="0">
                <a:latin typeface="Bahnschrift Condensed" panose="020B0502040204020203" pitchFamily="34" charset="0"/>
              </a:rPr>
              <a:t> </a:t>
            </a:r>
            <a:r>
              <a:rPr lang="hu-HU" sz="2000" b="1" dirty="0">
                <a:latin typeface="Bahnschrift Condensed" panose="020B0502040204020203" pitchFamily="34" charset="0"/>
              </a:rPr>
              <a:t>építésű </a:t>
            </a:r>
            <a:r>
              <a:rPr lang="en-GB" sz="2000" b="1" dirty="0">
                <a:latin typeface="Bahnschrift Condensed" panose="020B0502040204020203" pitchFamily="34" charset="0"/>
              </a:rPr>
              <a:t>UAS</a:t>
            </a:r>
            <a:r>
              <a:rPr lang="hu-HU" sz="2000" b="1" dirty="0">
                <a:latin typeface="Bahnschrift Condensed" panose="020B0502040204020203" pitchFamily="34" charset="0"/>
              </a:rPr>
              <a:t>,</a:t>
            </a:r>
            <a:r>
              <a:rPr lang="en-GB" sz="2000" b="1" dirty="0">
                <a:latin typeface="Bahnschrift Condensed" panose="020B0502040204020203" pitchFamily="34" charset="0"/>
              </a:rPr>
              <a:t> </a:t>
            </a:r>
            <a:r>
              <a:rPr lang="hu-HU" sz="2000" b="1" dirty="0">
                <a:latin typeface="Bahnschrift Condensed" panose="020B0502040204020203" pitchFamily="34" charset="0"/>
              </a:rPr>
              <a:t>MTOM</a:t>
            </a:r>
            <a:r>
              <a:rPr lang="en-GB" sz="2000" b="1" dirty="0">
                <a:latin typeface="Bahnschrift Condensed" panose="020B0502040204020203" pitchFamily="34" charset="0"/>
              </a:rPr>
              <a:t>&lt;250g</a:t>
            </a:r>
          </a:p>
          <a:p>
            <a:r>
              <a:rPr lang="hu-HU" sz="2000" dirty="0">
                <a:latin typeface="Bahnschrift Condensed" panose="020B0502040204020203" pitchFamily="34" charset="0"/>
              </a:rPr>
              <a:t>Átrepülhet külső személyek felett, de embertömeg felett nem</a:t>
            </a:r>
            <a:endParaRPr lang="sk-SK" sz="2000" dirty="0">
              <a:latin typeface="Bahnschrift Condensed" panose="020B0502040204020203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3120" r="21079" b="29323"/>
          <a:stretch/>
        </p:blipFill>
        <p:spPr>
          <a:xfrm>
            <a:off x="1982258" y="1155989"/>
            <a:ext cx="8204649" cy="41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6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1026795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A1 NYÍLT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42240" y="1514304"/>
            <a:ext cx="4633183" cy="3900976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hu-HU" sz="2400" b="1" dirty="0">
                <a:latin typeface="Bahnschrift Condensed" panose="020B0502040204020203" pitchFamily="34" charset="0"/>
              </a:rPr>
              <a:t>C1 </a:t>
            </a:r>
            <a:r>
              <a:rPr lang="en-GB" sz="2400" b="1" dirty="0" err="1">
                <a:latin typeface="Bahnschrift Condensed" panose="020B0502040204020203" pitchFamily="34" charset="0"/>
              </a:rPr>
              <a:t>dr</a:t>
            </a:r>
            <a:r>
              <a:rPr lang="hu-HU" sz="2400" b="1" dirty="0">
                <a:latin typeface="Bahnschrift Condensed" panose="020B0502040204020203" pitchFamily="34" charset="0"/>
              </a:rPr>
              <a:t>ónosztályba tartozó UAS, MTOM</a:t>
            </a:r>
            <a:r>
              <a:rPr lang="en-GB" sz="2400" b="1" dirty="0">
                <a:latin typeface="Bahnschrift Condensed" panose="020B0502040204020203" pitchFamily="34" charset="0"/>
              </a:rPr>
              <a:t>&lt;</a:t>
            </a:r>
            <a:r>
              <a:rPr lang="hu-HU" sz="2400" b="1" dirty="0">
                <a:latin typeface="Bahnschrift Condensed" panose="020B0502040204020203" pitchFamily="34" charset="0"/>
              </a:rPr>
              <a:t>900</a:t>
            </a:r>
            <a:r>
              <a:rPr lang="en-GB" sz="2400" b="1" dirty="0">
                <a:latin typeface="Bahnschrift Condensed" panose="020B0502040204020203" pitchFamily="34" charset="0"/>
              </a:rPr>
              <a:t>g</a:t>
            </a:r>
            <a:r>
              <a:rPr lang="en-GB" sz="2400" dirty="0">
                <a:latin typeface="Bahnschrift Condensed" panose="020B0502040204020203" pitchFamily="34" charset="0"/>
              </a:rPr>
              <a:t>,</a:t>
            </a:r>
          </a:p>
          <a:p>
            <a:r>
              <a:rPr lang="hu-HU" sz="2400" dirty="0">
                <a:latin typeface="Bahnschrift Condensed" panose="020B0502040204020203" pitchFamily="34" charset="0"/>
              </a:rPr>
              <a:t>Nem repülhet át külső személy és embertömeg felett</a:t>
            </a:r>
          </a:p>
          <a:p>
            <a:r>
              <a:rPr lang="hu-HU" sz="2400" dirty="0">
                <a:latin typeface="Bahnschrift Condensed" panose="020B0502040204020203" pitchFamily="34" charset="0"/>
              </a:rPr>
              <a:t>Külső személyek feletti nem várt átrepülés során a távpilótának csökkentenie kell az átrepülés időtartamát amennyire csak lehetséges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5640" r="32511" b="31048"/>
          <a:stretch/>
        </p:blipFill>
        <p:spPr>
          <a:xfrm>
            <a:off x="4775424" y="1687024"/>
            <a:ext cx="7101728" cy="41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BEVEZETÉS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3" y="3511603"/>
            <a:ext cx="2320396" cy="149487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390" y="5038881"/>
            <a:ext cx="1867300" cy="15748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105" y="5038881"/>
            <a:ext cx="1746061" cy="166059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28" y="5132847"/>
            <a:ext cx="1711234" cy="15666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947" y="5132847"/>
            <a:ext cx="1683320" cy="12594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8998" y="2073639"/>
            <a:ext cx="2017539" cy="121052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951" y="1690825"/>
            <a:ext cx="2159528" cy="140240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942" y="741146"/>
            <a:ext cx="1708015" cy="133249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6686" y="233152"/>
            <a:ext cx="2154092" cy="133439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6960" y="458575"/>
            <a:ext cx="1577448" cy="113879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4390" y="922903"/>
            <a:ext cx="1519840" cy="115073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8392" y="3444523"/>
            <a:ext cx="2638753" cy="133553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8849" y="2124968"/>
            <a:ext cx="5921206" cy="230769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3222" y="3093226"/>
            <a:ext cx="934835" cy="16054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1041096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A2 NYÍLT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42241" y="1680542"/>
            <a:ext cx="4602480" cy="4344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400" b="1" dirty="0">
                <a:latin typeface="Bahnschrift Condensed" panose="020B0502040204020203" pitchFamily="34" charset="0"/>
              </a:rPr>
              <a:t>C2 </a:t>
            </a:r>
            <a:r>
              <a:rPr lang="en-GB" sz="2400" b="1" dirty="0" err="1">
                <a:latin typeface="Bahnschrift Condensed" panose="020B0502040204020203" pitchFamily="34" charset="0"/>
              </a:rPr>
              <a:t>dr</a:t>
            </a:r>
            <a:r>
              <a:rPr lang="hu-HU" sz="2400" b="1" dirty="0">
                <a:latin typeface="Bahnschrift Condensed" panose="020B0502040204020203" pitchFamily="34" charset="0"/>
              </a:rPr>
              <a:t>ónosztályba tartozó UAS, MTOM </a:t>
            </a:r>
            <a:r>
              <a:rPr lang="en-GB" sz="2400" b="1" dirty="0">
                <a:latin typeface="Bahnschrift Condensed" panose="020B0502040204020203" pitchFamily="34" charset="0"/>
              </a:rPr>
              <a:t>&lt;</a:t>
            </a:r>
            <a:r>
              <a:rPr lang="hu-HU" sz="2400" b="1" dirty="0">
                <a:latin typeface="Bahnschrift Condensed" panose="020B0502040204020203" pitchFamily="34" charset="0"/>
              </a:rPr>
              <a:t> 4k</a:t>
            </a:r>
            <a:r>
              <a:rPr lang="en-GB" sz="2400" b="1" dirty="0">
                <a:latin typeface="Bahnschrift Condensed" panose="020B0502040204020203" pitchFamily="34" charset="0"/>
              </a:rPr>
              <a:t>g</a:t>
            </a:r>
            <a:r>
              <a:rPr lang="en-GB" sz="2400" dirty="0">
                <a:latin typeface="Bahnschrift Condensed" panose="020B0502040204020203" pitchFamily="34" charset="0"/>
              </a:rPr>
              <a:t>,</a:t>
            </a:r>
          </a:p>
          <a:p>
            <a:r>
              <a:rPr lang="hu-HU" sz="2400" dirty="0">
                <a:latin typeface="Bahnschrift Condensed" panose="020B0502040204020203" pitchFamily="34" charset="0"/>
              </a:rPr>
              <a:t>Nem repülhet át külső személy felett</a:t>
            </a:r>
          </a:p>
          <a:p>
            <a:r>
              <a:rPr lang="pt-BR" sz="2400" dirty="0">
                <a:latin typeface="Bahnschrift Condensed" panose="020B0502040204020203" pitchFamily="34" charset="0"/>
              </a:rPr>
              <a:t>30 méteres minimális biztonsági </a:t>
            </a:r>
            <a:r>
              <a:rPr lang="hu-HU" sz="2400" dirty="0">
                <a:latin typeface="Bahnschrift Condensed" panose="020B0502040204020203" pitchFamily="34" charset="0"/>
              </a:rPr>
              <a:t>vízszintes </a:t>
            </a:r>
            <a:r>
              <a:rPr lang="pt-BR" sz="2400" dirty="0">
                <a:latin typeface="Bahnschrift Condensed" panose="020B0502040204020203" pitchFamily="34" charset="0"/>
              </a:rPr>
              <a:t>távolság</a:t>
            </a:r>
            <a:endParaRPr lang="hu-HU" sz="2400" dirty="0">
              <a:latin typeface="Bahnschrift Condensed" panose="020B0502040204020203" pitchFamily="34" charset="0"/>
            </a:endParaRPr>
          </a:p>
          <a:p>
            <a:r>
              <a:rPr lang="hu-HU" sz="2400" dirty="0">
                <a:latin typeface="Bahnschrift Condensed" panose="020B0502040204020203" pitchFamily="34" charset="0"/>
              </a:rPr>
              <a:t>Alacsony sebességű üzemmód használatakor ez a távolság csökkenthető 5 méterre</a:t>
            </a:r>
            <a:r>
              <a:rPr lang="pt-BR" sz="2400" dirty="0">
                <a:latin typeface="Bahnschrift Condensed" panose="020B0502040204020203" pitchFamily="34" charset="0"/>
              </a:rPr>
              <a:t> 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16159" r="32757" b="29071"/>
          <a:stretch/>
        </p:blipFill>
        <p:spPr>
          <a:xfrm>
            <a:off x="4966675" y="1761822"/>
            <a:ext cx="6916113" cy="39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600075"/>
          </a:xfrm>
        </p:spPr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A3 NYÍLT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656080" y="5171440"/>
            <a:ext cx="10221072" cy="151384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hu-HU" b="1" dirty="0">
                <a:latin typeface="Bahnschrift Condensed" panose="020B0502040204020203" pitchFamily="34" charset="0"/>
              </a:rPr>
              <a:t>C2, C3, C4 </a:t>
            </a:r>
            <a:r>
              <a:rPr lang="en-GB" b="1" dirty="0" err="1">
                <a:latin typeface="Bahnschrift Condensed" panose="020B0502040204020203" pitchFamily="34" charset="0"/>
              </a:rPr>
              <a:t>dr</a:t>
            </a:r>
            <a:r>
              <a:rPr lang="hu-HU" b="1" dirty="0">
                <a:latin typeface="Bahnschrift Condensed" panose="020B0502040204020203" pitchFamily="34" charset="0"/>
              </a:rPr>
              <a:t>ónosztályba tartozó UAS MTOM </a:t>
            </a:r>
            <a:r>
              <a:rPr lang="en-GB" b="1" dirty="0">
                <a:latin typeface="Bahnschrift Condensed" panose="020B0502040204020203" pitchFamily="34" charset="0"/>
              </a:rPr>
              <a:t>&lt;</a:t>
            </a:r>
            <a:r>
              <a:rPr lang="hu-HU" b="1" dirty="0">
                <a:latin typeface="Bahnschrift Condensed" panose="020B0502040204020203" pitchFamily="34" charset="0"/>
              </a:rPr>
              <a:t> 25k</a:t>
            </a:r>
            <a:r>
              <a:rPr lang="en-GB" b="1" dirty="0">
                <a:latin typeface="Bahnschrift Condensed" panose="020B0502040204020203" pitchFamily="34" charset="0"/>
              </a:rPr>
              <a:t>g </a:t>
            </a:r>
            <a:r>
              <a:rPr lang="hu-HU" b="1" dirty="0">
                <a:latin typeface="Bahnschrift Condensed" panose="020B0502040204020203" pitchFamily="34" charset="0"/>
              </a:rPr>
              <a:t>vagy Saját építésű UAS MTOM </a:t>
            </a:r>
            <a:r>
              <a:rPr lang="en-GB" b="1" dirty="0">
                <a:latin typeface="Bahnschrift Condensed" panose="020B0502040204020203" pitchFamily="34" charset="0"/>
              </a:rPr>
              <a:t>&lt;</a:t>
            </a:r>
            <a:r>
              <a:rPr lang="hu-HU" b="1" dirty="0">
                <a:latin typeface="Bahnschrift Condensed" panose="020B0502040204020203" pitchFamily="34" charset="0"/>
              </a:rPr>
              <a:t> 25k</a:t>
            </a:r>
            <a:r>
              <a:rPr lang="en-GB" b="1" dirty="0">
                <a:latin typeface="Bahnschrift Condensed" panose="020B0502040204020203" pitchFamily="34" charset="0"/>
              </a:rPr>
              <a:t>g</a:t>
            </a:r>
            <a:r>
              <a:rPr lang="en-GB" dirty="0">
                <a:latin typeface="Bahnschrift Condensed" panose="020B0502040204020203" pitchFamily="34" charset="0"/>
              </a:rPr>
              <a:t>,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Nem repülhet át külső személy felett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Nem veszélyeztethet külső személyeket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Lakott, kereskedelmi, ipari vagy szabadidős területektől minimum 150 méteres biztonsági vízszintes távolság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5746" r="22282" b="32019"/>
          <a:stretch/>
        </p:blipFill>
        <p:spPr>
          <a:xfrm>
            <a:off x="1263189" y="1086337"/>
            <a:ext cx="9150811" cy="40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0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SPECIÁLIS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6"/>
            <a:ext cx="11555605" cy="397454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Bahnschrift Condensed" panose="020B0502040204020203" pitchFamily="34" charset="0"/>
              </a:rPr>
              <a:t>Hatóság által jóváhagyott működés, ami a kockázatértékelésen alapszik (</a:t>
            </a:r>
            <a:r>
              <a:rPr lang="hu-HU" dirty="0" err="1">
                <a:latin typeface="Bahnschrift Condensed" panose="020B0502040204020203" pitchFamily="34" charset="0"/>
              </a:rPr>
              <a:t>Specific</a:t>
            </a:r>
            <a:r>
              <a:rPr lang="hu-HU" dirty="0">
                <a:latin typeface="Bahnschrift Condensed" panose="020B0502040204020203" pitchFamily="34" charset="0"/>
              </a:rPr>
              <a:t> </a:t>
            </a:r>
            <a:r>
              <a:rPr lang="hu-HU" dirty="0" err="1">
                <a:latin typeface="Bahnschrift Condensed" panose="020B0502040204020203" pitchFamily="34" charset="0"/>
              </a:rPr>
              <a:t>Operation</a:t>
            </a:r>
            <a:r>
              <a:rPr lang="hu-HU" dirty="0">
                <a:latin typeface="Bahnschrift Condensed" panose="020B0502040204020203" pitchFamily="34" charset="0"/>
              </a:rPr>
              <a:t> </a:t>
            </a:r>
            <a:r>
              <a:rPr lang="hu-HU" dirty="0" err="1">
                <a:latin typeface="Bahnschrift Condensed" panose="020B0502040204020203" pitchFamily="34" charset="0"/>
              </a:rPr>
              <a:t>Risk</a:t>
            </a:r>
            <a:r>
              <a:rPr lang="hu-HU" dirty="0">
                <a:latin typeface="Bahnschrift Condensed" panose="020B0502040204020203" pitchFamily="34" charset="0"/>
              </a:rPr>
              <a:t> </a:t>
            </a:r>
            <a:r>
              <a:rPr lang="hu-HU" dirty="0" err="1">
                <a:latin typeface="Bahnschrift Condensed" panose="020B0502040204020203" pitchFamily="34" charset="0"/>
              </a:rPr>
              <a:t>Assessment</a:t>
            </a:r>
            <a:r>
              <a:rPr lang="hu-HU" dirty="0">
                <a:latin typeface="Bahnschrift Condensed" panose="020B0502040204020203" pitchFamily="34" charset="0"/>
              </a:rPr>
              <a:t>)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Szabványos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forgatókönyvek</a:t>
            </a:r>
            <a:r>
              <a:rPr lang="sk-SK" dirty="0">
                <a:latin typeface="Bahnschrift Condensed" panose="020B0502040204020203" pitchFamily="34" charset="0"/>
              </a:rPr>
              <a:t> (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kockázatcsökkentő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intézkedések</a:t>
            </a:r>
            <a:r>
              <a:rPr lang="sk-SK" dirty="0">
                <a:latin typeface="Bahnschrift Condensed" panose="020B0502040204020203" pitchFamily="34" charset="0"/>
              </a:rPr>
              <a:t>)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Könnyű UAS üzembentartói tanúsítványhoz (LUC) tartozó privilégiumok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Látástávolságon</a:t>
            </a:r>
            <a:r>
              <a:rPr lang="sk-SK" dirty="0">
                <a:latin typeface="Bahnschrift Condensed" panose="020B0502040204020203" pitchFamily="34" charset="0"/>
              </a:rPr>
              <a:t> túli </a:t>
            </a:r>
            <a:r>
              <a:rPr lang="sk-SK" dirty="0" err="1">
                <a:latin typeface="Bahnschrift Condensed" panose="020B0502040204020203" pitchFamily="34" charset="0"/>
              </a:rPr>
              <a:t>repülések</a:t>
            </a:r>
            <a:r>
              <a:rPr lang="sk-SK" dirty="0">
                <a:latin typeface="Bahnschrift Condensed" panose="020B0502040204020203" pitchFamily="34" charset="0"/>
              </a:rPr>
              <a:t> (BVLOS)</a:t>
            </a:r>
          </a:p>
          <a:p>
            <a:r>
              <a:rPr lang="sk-SK" dirty="0">
                <a:latin typeface="Bahnschrift Condensed" panose="020B0502040204020203" pitchFamily="34" charset="0"/>
              </a:rPr>
              <a:t>25 kg </a:t>
            </a:r>
            <a:r>
              <a:rPr lang="sk-SK" dirty="0" err="1">
                <a:latin typeface="Bahnschrift Condensed" panose="020B0502040204020203" pitchFamily="34" charset="0"/>
              </a:rPr>
              <a:t>feletti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felszálló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tömeg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lehetséges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it-IT" dirty="0">
                <a:latin typeface="Bahnschrift Condensed" panose="020B0502040204020203" pitchFamily="34" charset="0"/>
              </a:rPr>
              <a:t>repülés 120 méter </a:t>
            </a:r>
            <a:r>
              <a:rPr lang="hu-HU" dirty="0">
                <a:latin typeface="Bahnschrift Condensed" panose="020B0502040204020203" pitchFamily="34" charset="0"/>
              </a:rPr>
              <a:t>földfelszín </a:t>
            </a:r>
            <a:r>
              <a:rPr lang="it-IT" dirty="0">
                <a:latin typeface="Bahnschrift Condensed" panose="020B0502040204020203" pitchFamily="34" charset="0"/>
              </a:rPr>
              <a:t>feletti </a:t>
            </a:r>
            <a:r>
              <a:rPr lang="hu-HU" dirty="0">
                <a:latin typeface="Bahnschrift Condensed" panose="020B0502040204020203" pitchFamily="34" charset="0"/>
              </a:rPr>
              <a:t>magasság felett</a:t>
            </a:r>
            <a:endParaRPr lang="it-IT" dirty="0">
              <a:latin typeface="Bahnschrift Condensed" panose="020B0502040204020203" pitchFamily="34" charset="0"/>
            </a:endParaRPr>
          </a:p>
          <a:p>
            <a:r>
              <a:rPr lang="sk-SK" dirty="0">
                <a:latin typeface="Bahnschrift Condensed" panose="020B0502040204020203" pitchFamily="34" charset="0"/>
              </a:rPr>
              <a:t>CE </a:t>
            </a:r>
            <a:r>
              <a:rPr lang="sk-SK" dirty="0" err="1">
                <a:latin typeface="Bahnschrift Condensed" panose="020B0502040204020203" pitchFamily="34" charset="0"/>
              </a:rPr>
              <a:t>jelöléssel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UAS-</a:t>
            </a:r>
            <a:r>
              <a:rPr lang="sk-SK" dirty="0" err="1">
                <a:latin typeface="Bahnschrift Condensed" panose="020B0502040204020203" pitchFamily="34" charset="0"/>
              </a:rPr>
              <a:t>osztállyal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ellátott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drónok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használata</a:t>
            </a:r>
            <a:r>
              <a:rPr lang="sk-SK" dirty="0">
                <a:latin typeface="Bahnschrift Condensed" panose="020B0502040204020203" pitchFamily="34" charset="0"/>
              </a:rPr>
              <a:t> (C5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C6)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754" y="2810434"/>
            <a:ext cx="4300596" cy="38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ENGEDÉLYKÖTELES MŰVELETI KATEGÓRIA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8" y="1825625"/>
            <a:ext cx="5777802" cy="4436772"/>
          </a:xfrm>
        </p:spPr>
        <p:txBody>
          <a:bodyPr numCol="1">
            <a:normAutofit lnSpcReduction="10000"/>
          </a:bodyPr>
          <a:lstStyle/>
          <a:p>
            <a:pPr marL="114300" indent="0">
              <a:buNone/>
            </a:pP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Nagy kockázati szint</a:t>
            </a:r>
          </a:p>
          <a:p>
            <a:r>
              <a:rPr lang="hu-HU" dirty="0" err="1">
                <a:latin typeface="Arial Narrow CE" panose="020B0506020202030204" pitchFamily="34" charset="-18"/>
                <a:cs typeface="Arial Narrow CE" panose="020B0506020202030204" pitchFamily="34" charset="-18"/>
              </a:rPr>
              <a:t>Tanúsíttatni</a:t>
            </a: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 kell az eszközt</a:t>
            </a:r>
          </a:p>
          <a:p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UAS üzembentartói tanúsítvány</a:t>
            </a:r>
          </a:p>
          <a:p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Meg kell felelni az általános légijárművek tervezésére és gyártására vonatkozó EU-s rendeleteknek</a:t>
            </a:r>
          </a:p>
          <a:p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Emberek felett végzett repülés, személy- vagy veszélyes árú szállító tevékenység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9222" t="14269" r="18820" b="853"/>
          <a:stretch/>
        </p:blipFill>
        <p:spPr>
          <a:xfrm>
            <a:off x="6210351" y="2001519"/>
            <a:ext cx="5728377" cy="411480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85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KÉPESÍTÉS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Alapképzés</a:t>
            </a:r>
          </a:p>
          <a:p>
            <a:pPr lvl="1"/>
            <a:r>
              <a:rPr lang="hu-HU" dirty="0"/>
              <a:t>feltétele a betöltött 16. életév</a:t>
            </a:r>
            <a:endParaRPr lang="hu-HU" b="1" dirty="0"/>
          </a:p>
          <a:p>
            <a:pPr lvl="1" fontAlgn="base"/>
            <a:r>
              <a:rPr lang="hu-HU" b="1" dirty="0"/>
              <a:t>témakörei az alábbiak: </a:t>
            </a:r>
            <a:r>
              <a:rPr lang="hu-HU" dirty="0"/>
              <a:t>repülésbiztonság; légtérkorlátozások;</a:t>
            </a:r>
            <a:br>
              <a:rPr lang="hu-HU" dirty="0"/>
            </a:br>
            <a:r>
              <a:rPr lang="hu-HU" dirty="0"/>
              <a:t>a légi közlekedés szabályozása; az emberi teljesítőképesség határai;</a:t>
            </a:r>
            <a:br>
              <a:rPr lang="hu-HU" dirty="0"/>
            </a:br>
            <a:r>
              <a:rPr lang="hu-HU" dirty="0"/>
              <a:t>operatív eljárások; általános UAS-ismeretek; a magánélet tiszteletben tartása és az adatvédelem; biztosítás; és</a:t>
            </a:r>
            <a:r>
              <a:rPr lang="hu-HU" sz="2000" dirty="0"/>
              <a:t> </a:t>
            </a:r>
            <a:r>
              <a:rPr lang="hu-HU" dirty="0"/>
              <a:t>védelem.</a:t>
            </a:r>
          </a:p>
          <a:p>
            <a:pPr lvl="1"/>
            <a:r>
              <a:rPr lang="hu-HU" dirty="0"/>
              <a:t>A tanfolyam ingyenes, a vizsga díja 4600 Ft</a:t>
            </a:r>
            <a:endParaRPr lang="hu-HU" b="1" dirty="0"/>
          </a:p>
          <a:p>
            <a:r>
              <a:rPr lang="hu-HU" b="1" dirty="0"/>
              <a:t>Kiegészítő képzés</a:t>
            </a:r>
          </a:p>
          <a:p>
            <a:pPr lvl="1" fontAlgn="base"/>
            <a:r>
              <a:rPr lang="hu-HU" b="1" dirty="0"/>
              <a:t>témakörei: </a:t>
            </a:r>
            <a:r>
              <a:rPr lang="hu-HU" dirty="0"/>
              <a:t>meteorológia; az UAS repülési teljesítménye; a földi kockázat technikai és operatív jellegű csökkentése.</a:t>
            </a:r>
          </a:p>
        </p:txBody>
      </p:sp>
    </p:spTree>
    <p:extLst>
      <p:ext uri="{BB962C8B-B14F-4D97-AF65-F5344CB8AC3E}">
        <p14:creationId xmlns:p14="http://schemas.microsoft.com/office/powerpoint/2010/main" val="294831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82" y="365125"/>
            <a:ext cx="10446118" cy="62114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KÉPESÍTÉS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49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LÉGTEREK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8590959" cy="4351338"/>
          </a:xfrm>
        </p:spPr>
        <p:txBody>
          <a:bodyPr/>
          <a:lstStyle/>
          <a:p>
            <a:r>
              <a:rPr lang="sk-SK" dirty="0" err="1"/>
              <a:t>Az</a:t>
            </a:r>
            <a:r>
              <a:rPr lang="sk-SK" dirty="0"/>
              <a:t> UAS </a:t>
            </a:r>
            <a:r>
              <a:rPr lang="sk-SK" dirty="0" err="1"/>
              <a:t>műveletekre</a:t>
            </a:r>
            <a:r>
              <a:rPr lang="sk-SK" dirty="0"/>
              <a:t> </a:t>
            </a:r>
            <a:r>
              <a:rPr lang="sk-SK" dirty="0" err="1"/>
              <a:t>vonatkozó</a:t>
            </a:r>
            <a:r>
              <a:rPr lang="sk-SK" dirty="0"/>
              <a:t> 2019/947/EU </a:t>
            </a:r>
            <a:r>
              <a:rPr lang="sk-SK" dirty="0" err="1"/>
              <a:t>rendelet</a:t>
            </a:r>
            <a:r>
              <a:rPr lang="sk-SK" dirty="0"/>
              <a:t> </a:t>
            </a:r>
            <a:r>
              <a:rPr lang="sk-SK" dirty="0" err="1"/>
              <a:t>tagállami</a:t>
            </a:r>
            <a:r>
              <a:rPr lang="sk-SK" dirty="0"/>
              <a:t> </a:t>
            </a:r>
            <a:r>
              <a:rPr lang="sk-SK" dirty="0" err="1"/>
              <a:t>hatáskörbe</a:t>
            </a:r>
            <a:r>
              <a:rPr lang="sk-SK" dirty="0"/>
              <a:t> </a:t>
            </a:r>
            <a:r>
              <a:rPr lang="sk-SK" dirty="0" err="1"/>
              <a:t>utalja</a:t>
            </a:r>
            <a:endParaRPr lang="sk-SK" dirty="0"/>
          </a:p>
          <a:p>
            <a:pPr lvl="1"/>
            <a:r>
              <a:rPr lang="sk-SK" dirty="0" err="1"/>
              <a:t>Földrajzi</a:t>
            </a:r>
            <a:r>
              <a:rPr lang="sk-SK" dirty="0"/>
              <a:t> </a:t>
            </a:r>
            <a:r>
              <a:rPr lang="sk-SK" dirty="0" err="1"/>
              <a:t>övezetek</a:t>
            </a:r>
            <a:r>
              <a:rPr lang="sk-SK" dirty="0"/>
              <a:t> </a:t>
            </a:r>
            <a:r>
              <a:rPr lang="sk-SK" dirty="0" err="1"/>
              <a:t>kijelölését</a:t>
            </a:r>
            <a:r>
              <a:rPr lang="sk-SK" dirty="0"/>
              <a:t>, </a:t>
            </a:r>
            <a:r>
              <a:rPr lang="sk-SK" dirty="0" err="1"/>
              <a:t>ahol</a:t>
            </a:r>
            <a:r>
              <a:rPr lang="sk-SK" dirty="0"/>
              <a:t> UAS </a:t>
            </a:r>
            <a:r>
              <a:rPr lang="sk-SK" dirty="0" err="1"/>
              <a:t>működtetése</a:t>
            </a:r>
            <a:endParaRPr lang="sk-SK" dirty="0"/>
          </a:p>
          <a:p>
            <a:pPr lvl="2"/>
            <a:r>
              <a:rPr lang="sk-SK" dirty="0" err="1"/>
              <a:t>Tiltott</a:t>
            </a:r>
            <a:endParaRPr lang="sk-SK" dirty="0"/>
          </a:p>
          <a:p>
            <a:pPr lvl="2"/>
            <a:r>
              <a:rPr lang="sk-SK" dirty="0" err="1"/>
              <a:t>Korlátozott</a:t>
            </a:r>
            <a:endParaRPr lang="sk-SK" dirty="0"/>
          </a:p>
          <a:p>
            <a:pPr lvl="2"/>
            <a:r>
              <a:rPr lang="sk-SK" dirty="0" err="1"/>
              <a:t>Feltételhez</a:t>
            </a:r>
            <a:r>
              <a:rPr lang="sk-SK" dirty="0"/>
              <a:t> </a:t>
            </a:r>
            <a:r>
              <a:rPr lang="sk-SK" dirty="0" err="1"/>
              <a:t>kötött</a:t>
            </a:r>
            <a:endParaRPr lang="sk-SK" dirty="0"/>
          </a:p>
          <a:p>
            <a:r>
              <a:rPr lang="sk-SK" dirty="0"/>
              <a:t>A pilóta </a:t>
            </a:r>
            <a:r>
              <a:rPr lang="sk-SK" dirty="0" err="1"/>
              <a:t>nélküli</a:t>
            </a:r>
            <a:r>
              <a:rPr lang="sk-SK" dirty="0"/>
              <a:t> </a:t>
            </a:r>
            <a:r>
              <a:rPr lang="sk-SK" dirty="0" err="1"/>
              <a:t>légijárművek</a:t>
            </a:r>
            <a:r>
              <a:rPr lang="sk-SK" dirty="0"/>
              <a:t> </a:t>
            </a:r>
            <a:r>
              <a:rPr lang="sk-SK" dirty="0" err="1"/>
              <a:t>működését</a:t>
            </a:r>
            <a:r>
              <a:rPr lang="sk-SK" dirty="0"/>
              <a:t> </a:t>
            </a:r>
            <a:r>
              <a:rPr lang="sk-SK" dirty="0" err="1"/>
              <a:t>korlátozó</a:t>
            </a:r>
            <a:r>
              <a:rPr lang="sk-SK" dirty="0"/>
              <a:t> </a:t>
            </a:r>
            <a:r>
              <a:rPr lang="sk-SK" dirty="0" err="1"/>
              <a:t>földrajzi</a:t>
            </a:r>
            <a:r>
              <a:rPr lang="sk-SK" dirty="0"/>
              <a:t> </a:t>
            </a:r>
            <a:r>
              <a:rPr lang="sk-SK" dirty="0" err="1"/>
              <a:t>övezetek</a:t>
            </a:r>
            <a:r>
              <a:rPr lang="sk-SK" dirty="0"/>
              <a:t> </a:t>
            </a:r>
            <a:r>
              <a:rPr lang="sk-SK" dirty="0" err="1"/>
              <a:t>különösen</a:t>
            </a:r>
            <a:r>
              <a:rPr lang="sk-SK" dirty="0"/>
              <a:t> a </a:t>
            </a:r>
            <a:r>
              <a:rPr lang="sk-SK" dirty="0" err="1"/>
              <a:t>repülésbiztonság</a:t>
            </a:r>
            <a:r>
              <a:rPr lang="sk-SK" dirty="0"/>
              <a:t>,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állami</a:t>
            </a:r>
            <a:r>
              <a:rPr lang="sk-SK" dirty="0"/>
              <a:t> </a:t>
            </a:r>
            <a:r>
              <a:rPr lang="sk-SK" dirty="0" err="1"/>
              <a:t>érdek</a:t>
            </a:r>
            <a:r>
              <a:rPr lang="sk-SK" dirty="0"/>
              <a:t>, </a:t>
            </a:r>
            <a:r>
              <a:rPr lang="sk-SK" dirty="0" err="1"/>
              <a:t>valamint</a:t>
            </a:r>
            <a:r>
              <a:rPr lang="sk-SK" dirty="0"/>
              <a:t> a </a:t>
            </a:r>
            <a:r>
              <a:rPr lang="sk-SK" dirty="0" err="1"/>
              <a:t>magánélet</a:t>
            </a:r>
            <a:r>
              <a:rPr lang="sk-SK" dirty="0"/>
              <a:t> </a:t>
            </a:r>
            <a:r>
              <a:rPr lang="sk-SK" dirty="0" err="1"/>
              <a:t>védelme</a:t>
            </a:r>
            <a:r>
              <a:rPr lang="sk-SK" dirty="0"/>
              <a:t> </a:t>
            </a:r>
            <a:r>
              <a:rPr lang="sk-SK" dirty="0" err="1"/>
              <a:t>figyelembevételével</a:t>
            </a:r>
            <a:r>
              <a:rPr lang="sk-SK" dirty="0"/>
              <a:t> </a:t>
            </a:r>
            <a:r>
              <a:rPr lang="sk-SK" dirty="0" err="1"/>
              <a:t>kerültek</a:t>
            </a:r>
            <a:r>
              <a:rPr lang="sk-SK" dirty="0"/>
              <a:t> </a:t>
            </a:r>
            <a:r>
              <a:rPr lang="sk-SK" dirty="0" err="1"/>
              <a:t>meghatározásra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48" y="2623895"/>
            <a:ext cx="3478651" cy="18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ESETI LÉGTÉR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Jogszabály</a:t>
            </a:r>
            <a:r>
              <a:rPr lang="sk-SK" dirty="0"/>
              <a:t> </a:t>
            </a:r>
            <a:r>
              <a:rPr lang="sk-SK" dirty="0" err="1"/>
              <a:t>által</a:t>
            </a:r>
            <a:r>
              <a:rPr lang="sk-SK" dirty="0"/>
              <a:t> </a:t>
            </a:r>
            <a:r>
              <a:rPr lang="sk-SK" dirty="0" err="1"/>
              <a:t>meghatározott</a:t>
            </a:r>
            <a:r>
              <a:rPr lang="sk-SK" dirty="0"/>
              <a:t> </a:t>
            </a:r>
            <a:r>
              <a:rPr lang="sk-SK" dirty="0" err="1"/>
              <a:t>esetekben</a:t>
            </a:r>
            <a:r>
              <a:rPr lang="sk-SK" dirty="0"/>
              <a:t> a pilóta </a:t>
            </a:r>
            <a:r>
              <a:rPr lang="sk-SK" dirty="0" err="1"/>
              <a:t>nélküli</a:t>
            </a:r>
            <a:r>
              <a:rPr lang="sk-SK" dirty="0"/>
              <a:t> </a:t>
            </a:r>
            <a:r>
              <a:rPr lang="sk-SK" dirty="0" err="1"/>
              <a:t>légijárművel</a:t>
            </a:r>
            <a:r>
              <a:rPr lang="sk-SK" dirty="0"/>
              <a:t> </a:t>
            </a:r>
            <a:r>
              <a:rPr lang="sk-SK" dirty="0" err="1"/>
              <a:t>végzett</a:t>
            </a:r>
            <a:r>
              <a:rPr lang="sk-SK" dirty="0"/>
              <a:t> </a:t>
            </a:r>
            <a:r>
              <a:rPr lang="sk-SK" dirty="0" err="1"/>
              <a:t>műveleteket</a:t>
            </a:r>
            <a:r>
              <a:rPr lang="sk-SK" dirty="0"/>
              <a:t>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eseti</a:t>
            </a:r>
            <a:r>
              <a:rPr lang="sk-SK" dirty="0"/>
              <a:t> </a:t>
            </a:r>
            <a:r>
              <a:rPr lang="sk-SK" dirty="0" err="1"/>
              <a:t>légtérben</a:t>
            </a:r>
            <a:r>
              <a:rPr lang="sk-SK" dirty="0"/>
              <a:t> </a:t>
            </a:r>
            <a:r>
              <a:rPr lang="sk-SK" dirty="0" err="1"/>
              <a:t>lehet</a:t>
            </a:r>
            <a:r>
              <a:rPr lang="sk-SK" dirty="0"/>
              <a:t> </a:t>
            </a:r>
            <a:r>
              <a:rPr lang="sk-SK" dirty="0" err="1"/>
              <a:t>végrehajtani</a:t>
            </a:r>
            <a:r>
              <a:rPr lang="sk-SK" dirty="0"/>
              <a:t>.</a:t>
            </a:r>
          </a:p>
          <a:p>
            <a:r>
              <a:rPr lang="sk-SK" dirty="0" err="1"/>
              <a:t>Lakott</a:t>
            </a:r>
            <a:r>
              <a:rPr lang="sk-SK" dirty="0"/>
              <a:t> </a:t>
            </a:r>
            <a:r>
              <a:rPr lang="sk-SK" dirty="0" err="1"/>
              <a:t>terület</a:t>
            </a:r>
            <a:r>
              <a:rPr lang="sk-SK" dirty="0"/>
              <a:t> </a:t>
            </a:r>
            <a:r>
              <a:rPr lang="sk-SK" dirty="0" err="1"/>
              <a:t>felett</a:t>
            </a:r>
            <a:r>
              <a:rPr lang="sk-SK" dirty="0"/>
              <a:t> </a:t>
            </a:r>
            <a:r>
              <a:rPr lang="sk-SK" dirty="0" err="1"/>
              <a:t>drónos</a:t>
            </a:r>
            <a:r>
              <a:rPr lang="sk-SK" dirty="0"/>
              <a:t> </a:t>
            </a:r>
            <a:r>
              <a:rPr lang="sk-SK" dirty="0" err="1"/>
              <a:t>műveletet</a:t>
            </a:r>
            <a:r>
              <a:rPr lang="sk-SK" dirty="0"/>
              <a:t> </a:t>
            </a:r>
            <a:r>
              <a:rPr lang="sk-SK" dirty="0" err="1"/>
              <a:t>minden</a:t>
            </a:r>
            <a:r>
              <a:rPr lang="sk-SK" dirty="0"/>
              <a:t> </a:t>
            </a:r>
            <a:r>
              <a:rPr lang="sk-SK" dirty="0" err="1"/>
              <a:t>esetben</a:t>
            </a:r>
            <a:r>
              <a:rPr lang="sk-SK" dirty="0"/>
              <a:t> </a:t>
            </a:r>
            <a:r>
              <a:rPr lang="sk-SK" dirty="0" err="1"/>
              <a:t>eseti</a:t>
            </a:r>
            <a:r>
              <a:rPr lang="sk-SK" dirty="0"/>
              <a:t> </a:t>
            </a:r>
            <a:r>
              <a:rPr lang="sk-SK" dirty="0" err="1"/>
              <a:t>légtérben</a:t>
            </a:r>
            <a:r>
              <a:rPr lang="sk-SK" dirty="0"/>
              <a:t> </a:t>
            </a:r>
            <a:r>
              <a:rPr lang="sk-SK" dirty="0" err="1"/>
              <a:t>lehet</a:t>
            </a:r>
            <a:r>
              <a:rPr lang="sk-SK" dirty="0"/>
              <a:t>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végrehajtani</a:t>
            </a:r>
            <a:r>
              <a:rPr lang="sk-SK" dirty="0"/>
              <a:t>.</a:t>
            </a:r>
          </a:p>
          <a:p>
            <a:r>
              <a:rPr lang="sk-SK" dirty="0" err="1"/>
              <a:t>Eseti</a:t>
            </a:r>
            <a:r>
              <a:rPr lang="sk-SK" dirty="0"/>
              <a:t> </a:t>
            </a:r>
            <a:r>
              <a:rPr lang="sk-SK" dirty="0" err="1"/>
              <a:t>légtérben</a:t>
            </a:r>
            <a:r>
              <a:rPr lang="sk-SK" dirty="0"/>
              <a:t> </a:t>
            </a:r>
            <a:r>
              <a:rPr lang="sk-SK" dirty="0" err="1"/>
              <a:t>kizárólag</a:t>
            </a:r>
            <a:r>
              <a:rPr lang="sk-SK" dirty="0"/>
              <a:t> a </a:t>
            </a:r>
            <a:r>
              <a:rPr lang="sk-SK" dirty="0" err="1"/>
              <a:t>kérelemben</a:t>
            </a:r>
            <a:r>
              <a:rPr lang="sk-SK" dirty="0"/>
              <a:t> </a:t>
            </a:r>
            <a:r>
              <a:rPr lang="sk-SK" dirty="0" err="1"/>
              <a:t>meghatározottak</a:t>
            </a:r>
            <a:r>
              <a:rPr lang="sk-SK" dirty="0"/>
              <a:t> </a:t>
            </a:r>
            <a:r>
              <a:rPr lang="sk-SK" dirty="0" err="1"/>
              <a:t>szerint</a:t>
            </a:r>
            <a:r>
              <a:rPr lang="sk-SK" dirty="0"/>
              <a:t> </a:t>
            </a:r>
            <a:r>
              <a:rPr lang="sk-SK" dirty="0" err="1"/>
              <a:t>hajtható</a:t>
            </a:r>
            <a:r>
              <a:rPr lang="sk-SK" dirty="0"/>
              <a:t> </a:t>
            </a:r>
            <a:r>
              <a:rPr lang="sk-SK" dirty="0" err="1"/>
              <a:t>végre</a:t>
            </a:r>
            <a:r>
              <a:rPr lang="sk-SK" dirty="0"/>
              <a:t> a </a:t>
            </a:r>
            <a:r>
              <a:rPr lang="sk-SK" dirty="0" err="1"/>
              <a:t>drón</a:t>
            </a:r>
            <a:r>
              <a:rPr lang="sk-SK" dirty="0"/>
              <a:t> </a:t>
            </a:r>
            <a:r>
              <a:rPr lang="sk-SK" dirty="0" err="1"/>
              <a:t>művelet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8529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MYDRONESPACE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7043351" y="1825625"/>
            <a:ext cx="4833801" cy="4351338"/>
          </a:xfrm>
        </p:spPr>
        <p:txBody>
          <a:bodyPr/>
          <a:lstStyle/>
          <a:p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A mobilalkalmazás az adott repülésre vonatkozó tájékozódásban segít, de nem helyettesíti a szükséges engedélyek, vagy hozzájárulások meglétét.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2019300"/>
            <a:ext cx="66484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3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MAGÁNÉLET VÉDELME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4637631" cy="4351338"/>
          </a:xfrm>
        </p:spPr>
        <p:txBody>
          <a:bodyPr/>
          <a:lstStyle/>
          <a:p>
            <a:r>
              <a:rPr lang="hu-HU" dirty="0"/>
              <a:t>Minden olyan adatgyűjtés (felvételek készítése, továbbítása, és további felhasználása), amely az érintett magánszemély tudta és beleegyezése nélkül történik – jogszabályba ütközik, és büntethető.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05" y="2072640"/>
            <a:ext cx="6147743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>
                <a:latin typeface="Arial Narrow" panose="020B0606020202030204" pitchFamily="34" charset="0"/>
              </a:rPr>
              <a:t>TÉMASPECIFIKUS SZAKMAI KÉRDÉSEK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numCol="3" anchor="t" anchorCtr="0">
            <a:normAutofit fontScale="92500" lnSpcReduction="20000"/>
          </a:bodyPr>
          <a:lstStyle/>
          <a:p>
            <a:r>
              <a:rPr lang="sk-SK" dirty="0" err="1">
                <a:latin typeface="Bahnschrift Condensed" panose="020B0502040204020203" pitchFamily="34" charset="0"/>
              </a:rPr>
              <a:t>Ki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szabályozza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drónok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reptetését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Mikortól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lép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hatályba</a:t>
            </a:r>
            <a:r>
              <a:rPr lang="sk-SK" b="1" dirty="0">
                <a:latin typeface="Bahnschrift Condensed" panose="020B0502040204020203" pitchFamily="34" charset="0"/>
              </a:rPr>
              <a:t> a </a:t>
            </a:r>
            <a:r>
              <a:rPr lang="sk-SK" b="1" dirty="0" err="1">
                <a:latin typeface="Bahnschrift Condensed" panose="020B0502040204020203" pitchFamily="34" charset="0"/>
              </a:rPr>
              <a:t>drónokra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vonatkozó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törvény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Milyen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repülési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kategóriák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léteznek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Én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melyik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kategóriába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tartozom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Regisztrálni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kell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drónom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Hogyan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veszik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nyilvántartásba</a:t>
            </a:r>
            <a:r>
              <a:rPr lang="sk-SK" b="1" dirty="0">
                <a:latin typeface="Bahnschrift Condensed" panose="020B0502040204020203" pitchFamily="34" charset="0"/>
              </a:rPr>
              <a:t> a </a:t>
            </a:r>
            <a:r>
              <a:rPr lang="sk-SK" b="1" dirty="0" err="1">
                <a:latin typeface="Bahnschrift Condensed" panose="020B0502040204020203" pitchFamily="34" charset="0"/>
              </a:rPr>
              <a:t>drónomat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Kell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drón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jogosítvány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Milyen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lesz</a:t>
            </a:r>
            <a:r>
              <a:rPr lang="sk-SK" b="1" dirty="0">
                <a:latin typeface="Bahnschrift Condensed" panose="020B0502040204020203" pitchFamily="34" charset="0"/>
              </a:rPr>
              <a:t> a </a:t>
            </a:r>
            <a:r>
              <a:rPr lang="sk-SK" b="1" dirty="0" err="1">
                <a:latin typeface="Bahnschrift Condensed" panose="020B0502040204020203" pitchFamily="34" charset="0"/>
              </a:rPr>
              <a:t>vizsga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>
                <a:latin typeface="Bahnschrift Condensed" panose="020B0502040204020203" pitchFamily="34" charset="0"/>
              </a:rPr>
              <a:t>Hol </a:t>
            </a:r>
            <a:r>
              <a:rPr lang="sk-SK" dirty="0" err="1">
                <a:latin typeface="Bahnschrift Condensed" panose="020B0502040204020203" pitchFamily="34" charset="0"/>
              </a:rPr>
              <a:t>érvényes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vizsga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Számít</a:t>
            </a:r>
            <a:r>
              <a:rPr lang="sk-SK" b="1" dirty="0">
                <a:latin typeface="Bahnschrift Condensed" panose="020B0502040204020203" pitchFamily="34" charset="0"/>
              </a:rPr>
              <a:t>, ha már </a:t>
            </a:r>
            <a:r>
              <a:rPr lang="sk-SK" b="1" dirty="0" err="1">
                <a:latin typeface="Bahnschrift Condensed" panose="020B0502040204020203" pitchFamily="34" charset="0"/>
              </a:rPr>
              <a:t>korábban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elvégeztem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drón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képzést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>
                <a:latin typeface="Bahnschrift Condensed" panose="020B0502040204020203" pitchFamily="34" charset="0"/>
              </a:rPr>
              <a:t>Mi a ‘No </a:t>
            </a:r>
            <a:r>
              <a:rPr lang="sk-SK" dirty="0" err="1">
                <a:latin typeface="Bahnschrift Condensed" panose="020B0502040204020203" pitchFamily="34" charset="0"/>
              </a:rPr>
              <a:t>Drone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Zone</a:t>
            </a:r>
            <a:r>
              <a:rPr lang="sk-SK" dirty="0">
                <a:latin typeface="Bahnschrift Condensed" panose="020B0502040204020203" pitchFamily="34" charset="0"/>
              </a:rPr>
              <a:t>’?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Kell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felelősségbiztosítást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kötni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Városokban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kell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eseti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légtér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Bírság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és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szankciók</a:t>
            </a:r>
            <a:endParaRPr lang="sk-SK" b="1" dirty="0">
              <a:latin typeface="Bahnschrift Condensed" panose="020B0502040204020203" pitchFamily="34" charset="0"/>
            </a:endParaRPr>
          </a:p>
          <a:p>
            <a:r>
              <a:rPr lang="sk-SK" dirty="0">
                <a:latin typeface="Bahnschrift Condensed" panose="020B0502040204020203" pitchFamily="34" charset="0"/>
              </a:rPr>
              <a:t>Mi van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illegális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fotózással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videózással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Csinálhatok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felvételt</a:t>
            </a:r>
            <a:r>
              <a:rPr lang="sk-SK" b="1" dirty="0">
                <a:latin typeface="Bahnschrift Condensed" panose="020B0502040204020203" pitchFamily="34" charset="0"/>
              </a:rPr>
              <a:t> a </a:t>
            </a:r>
            <a:r>
              <a:rPr lang="sk-SK" b="1" dirty="0" err="1">
                <a:latin typeface="Bahnschrift Condensed" panose="020B0502040204020203" pitchFamily="34" charset="0"/>
              </a:rPr>
              <a:t>drónommal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>
                <a:latin typeface="Bahnschrift Condensed" panose="020B0502040204020203" pitchFamily="34" charset="0"/>
              </a:rPr>
              <a:t>A My </a:t>
            </a:r>
            <a:r>
              <a:rPr lang="sk-SK" dirty="0" err="1">
                <a:latin typeface="Bahnschrift Condensed" panose="020B0502040204020203" pitchFamily="34" charset="0"/>
              </a:rPr>
              <a:t>Drone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Space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helyettesíti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légtér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engedélyt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b="1" dirty="0" err="1">
                <a:latin typeface="Bahnschrift Condensed" panose="020B0502040204020203" pitchFamily="34" charset="0"/>
              </a:rPr>
              <a:t>Gyakorlati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Igazolás</a:t>
            </a:r>
            <a:endParaRPr lang="sk-SK" b="1" dirty="0">
              <a:latin typeface="Bahnschrift Condensed" panose="020B0502040204020203" pitchFamily="34" charset="0"/>
            </a:endParaRPr>
          </a:p>
          <a:p>
            <a:r>
              <a:rPr lang="sk-SK" dirty="0" err="1">
                <a:latin typeface="Bahnschrift Condensed" panose="020B0502040204020203" pitchFamily="34" charset="0"/>
              </a:rPr>
              <a:t>Eseti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légtér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igénylés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menete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sk-SK" b="1" dirty="0" err="1">
                <a:latin typeface="Bahnschrift Condensed" panose="020B0502040204020203" pitchFamily="34" charset="0"/>
              </a:rPr>
              <a:t>Mire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számíthatunk</a:t>
            </a:r>
            <a:r>
              <a:rPr lang="sk-SK" b="1" dirty="0">
                <a:latin typeface="Bahnschrift Condensed" panose="020B0502040204020203" pitchFamily="34" charset="0"/>
              </a:rPr>
              <a:t>, ha a </a:t>
            </a:r>
            <a:r>
              <a:rPr lang="sk-SK" b="1" dirty="0" err="1">
                <a:latin typeface="Bahnschrift Condensed" panose="020B0502040204020203" pitchFamily="34" charset="0"/>
              </a:rPr>
              <a:t>rendőr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igazoltat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drónozás</a:t>
            </a:r>
            <a:r>
              <a:rPr lang="sk-SK" b="1" dirty="0">
                <a:latin typeface="Bahnschrift Condensed" panose="020B0502040204020203" pitchFamily="34" charset="0"/>
              </a:rPr>
              <a:t> </a:t>
            </a:r>
            <a:r>
              <a:rPr lang="sk-SK" b="1" dirty="0" err="1">
                <a:latin typeface="Bahnschrift Condensed" panose="020B0502040204020203" pitchFamily="34" charset="0"/>
              </a:rPr>
              <a:t>közben</a:t>
            </a:r>
            <a:r>
              <a:rPr lang="sk-SK" b="1" dirty="0">
                <a:latin typeface="Bahnschrift Condensed" panose="020B0502040204020203" pitchFamily="34" charset="0"/>
              </a:rPr>
              <a:t>?</a:t>
            </a:r>
          </a:p>
          <a:p>
            <a:r>
              <a:rPr lang="sk-SK" dirty="0" err="1">
                <a:latin typeface="Bahnschrift Condensed" panose="020B0502040204020203" pitchFamily="34" charset="0"/>
              </a:rPr>
              <a:t>Mit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büntetnek</a:t>
            </a:r>
            <a:r>
              <a:rPr lang="sk-SK" dirty="0">
                <a:latin typeface="Bahnschrift Condensed" panose="020B0502040204020203" pitchFamily="34" charset="0"/>
              </a:rPr>
              <a:t>?</a:t>
            </a:r>
            <a:endParaRPr lang="hu-H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59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Gyakorlati kérdések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Melyik </a:t>
            </a:r>
            <a:r>
              <a:rPr lang="hu-HU" dirty="0" err="1"/>
              <a:t>drónhoz</a:t>
            </a:r>
            <a:r>
              <a:rPr lang="hu-HU" dirty="0"/>
              <a:t> nem kell felelősségbiztosítás, de ajánlott?</a:t>
            </a:r>
          </a:p>
          <a:p>
            <a:r>
              <a:rPr lang="hu-HU" dirty="0"/>
              <a:t>Mely kategóriában nincs szükség külön engedély a reptetéshez betartva a kategóriába foglalt szabályozásokat?</a:t>
            </a:r>
          </a:p>
          <a:p>
            <a:r>
              <a:rPr lang="hu-HU" dirty="0"/>
              <a:t>Kinek szükséges nyilvántartásba vennie magát?</a:t>
            </a:r>
          </a:p>
          <a:p>
            <a:r>
              <a:rPr lang="hu-HU" dirty="0"/>
              <a:t>Magyarázza el mit jelent a külső személy fogalma?</a:t>
            </a:r>
          </a:p>
          <a:p>
            <a:r>
              <a:rPr lang="hu-HU" dirty="0"/>
              <a:t>Milyen európai uniós jogszabályokat tud megemlíteni a témával kapcsolatban? Mely területekre térnek ki ezek a jogszabályok?</a:t>
            </a:r>
            <a:endParaRPr lang="sk-SK" dirty="0"/>
          </a:p>
          <a:p>
            <a:r>
              <a:rPr lang="hu-HU" dirty="0"/>
              <a:t>Milyen módon biztosított az A1 és A3 műveleti kategóriában foglaltakra való felkészülés, kell e  vizsgázni belőle?  </a:t>
            </a:r>
          </a:p>
          <a:p>
            <a:r>
              <a:rPr lang="hu-HU" dirty="0"/>
              <a:t>Sorolja fel az A2 műveleti kategóriához tartozó kiegészítő vizsgának fő témaköreit! Milyen esetben szükséges ezen vizsga megszerzése?</a:t>
            </a:r>
          </a:p>
          <a:p>
            <a:pPr marL="114300" indent="0">
              <a:buNone/>
            </a:pPr>
            <a:r>
              <a:rPr lang="hu-HU" dirty="0"/>
              <a:t>Az online ingyenes kurzus elvégzése ajánlott a téma jobb elsajátítása érdekében. A bejelentkezés az alábbi hivatkozáson megtehető:</a:t>
            </a:r>
          </a:p>
          <a:p>
            <a:pPr marL="114300" indent="0">
              <a:buNone/>
            </a:pPr>
            <a:r>
              <a:rPr lang="sk-SK" u="sng" dirty="0">
                <a:hlinkClick r:id="rId2"/>
              </a:rPr>
              <a:t>https://kozltovabbkepzes.hu/site/hu/WebRegszaktanfolyami?azonosito=NyabPJ1QrUG0uNQQ72afUQ</a:t>
            </a:r>
            <a:endParaRPr lang="sk-SK" dirty="0"/>
          </a:p>
          <a:p>
            <a:pPr marL="114300" indent="0">
              <a:buNone/>
            </a:pPr>
            <a:r>
              <a:rPr lang="hu-HU" dirty="0"/>
              <a:t>Majd kattintson a </a:t>
            </a:r>
            <a:r>
              <a:rPr lang="hu-HU" dirty="0" err="1"/>
              <a:t>Drón</a:t>
            </a:r>
            <a:r>
              <a:rPr lang="hu-HU" dirty="0"/>
              <a:t> képzések lehetőségre. A regisztráció további menetét megtalálja az oldalon.</a:t>
            </a:r>
          </a:p>
          <a:p>
            <a:pPr marL="114300" indent="0">
              <a:buNone/>
            </a:pPr>
            <a:r>
              <a:rPr lang="sk-SK" u="sng" dirty="0">
                <a:hlinkClick r:id="rId3"/>
              </a:rPr>
              <a:t>https://kozltovabbkepzes.hu/site/hu/WebRegszaktanfolyami/RegisztraciosFolyamatLeirasa</a:t>
            </a:r>
            <a:endParaRPr lang="sk-SK" dirty="0"/>
          </a:p>
          <a:p>
            <a:pPr marL="11430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251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EEC3B-9391-4A39-BFB0-31900150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IRODALOM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74F78AB-5A10-49FC-8EC9-2D55D3434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Az irodalomjegyzék az előadás forrásállományának megjegyzésében hozzáférhető</a:t>
            </a:r>
            <a:endParaRPr lang="sk-SK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EEC3B-9391-4A39-BFB0-31900150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TAG-</a:t>
            </a:r>
            <a:r>
              <a:rPr lang="hu-HU" dirty="0" err="1"/>
              <a:t>ek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74F78AB-5A10-49FC-8EC9-2D55D3434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UA, UAS, UAS művelet, UAS üzembentartó, Távpilóta, Külső személy, VLOS, BVLOS, LUC, MTOM, Nyílt kategória, Speciális kategória, Engedélyköteles kategória  </a:t>
            </a:r>
          </a:p>
          <a:p>
            <a:pPr marL="114300" indent="0">
              <a:buNone/>
            </a:pPr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2063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EEC3B-9391-4A39-BFB0-31900150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Fogalomt</a:t>
            </a:r>
            <a:r>
              <a:rPr lang="hu-HU" dirty="0"/>
              <a:t>ár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74F78AB-5A10-49FC-8EC9-2D55D3434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sk-SK" b="1" cap="all" dirty="0">
                <a:latin typeface="Bahnschrift Condensed" panose="020B0502040204020203" pitchFamily="34" charset="0"/>
              </a:rPr>
              <a:t>UAS-ÜZEMBENTARTÓ</a:t>
            </a:r>
          </a:p>
          <a:p>
            <a:pPr marL="114300" indent="0">
              <a:buNone/>
            </a:pP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üzembentartó</a:t>
            </a:r>
            <a:r>
              <a:rPr lang="sk-SK" dirty="0">
                <a:latin typeface="Bahnschrift Condensed" panose="020B0502040204020203" pitchFamily="34" charset="0"/>
              </a:rPr>
              <a:t> (pilóta </a:t>
            </a:r>
            <a:r>
              <a:rPr lang="sk-SK" dirty="0" err="1">
                <a:latin typeface="Bahnschrift Condensed" panose="020B0502040204020203" pitchFamily="34" charset="0"/>
              </a:rPr>
              <a:t>nélküli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üzembentartója</a:t>
            </a:r>
            <a:r>
              <a:rPr lang="sk-SK" dirty="0">
                <a:latin typeface="Bahnschrift Condensed" panose="020B0502040204020203" pitchFamily="34" charset="0"/>
              </a:rPr>
              <a:t>, UAS-</a:t>
            </a:r>
            <a:r>
              <a:rPr lang="sk-SK" dirty="0" err="1">
                <a:latin typeface="Bahnschrift Condensed" panose="020B0502040204020203" pitchFamily="34" charset="0"/>
              </a:rPr>
              <a:t>üzembentartó</a:t>
            </a:r>
            <a:r>
              <a:rPr lang="sk-SK" dirty="0">
                <a:latin typeface="Bahnschrift Condensed" panose="020B0502040204020203" pitchFamily="34" charset="0"/>
              </a:rPr>
              <a:t>) </a:t>
            </a:r>
            <a:r>
              <a:rPr lang="sk-SK" dirty="0" err="1">
                <a:latin typeface="Bahnschrift Condensed" panose="020B0502040204020203" pitchFamily="34" charset="0"/>
              </a:rPr>
              <a:t>olyan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jogi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természetes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személy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aki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amely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több</a:t>
            </a:r>
            <a:r>
              <a:rPr lang="sk-SK" dirty="0">
                <a:latin typeface="Bahnschrift Condensed" panose="020B0502040204020203" pitchFamily="34" charset="0"/>
              </a:rPr>
              <a:t> UAS-t </a:t>
            </a:r>
            <a:r>
              <a:rPr lang="sk-SK" dirty="0" err="1">
                <a:latin typeface="Bahnschrift Condensed" panose="020B0502040204020203" pitchFamily="34" charset="0"/>
              </a:rPr>
              <a:t>tart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üzemben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szándékozik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üzemben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tartani</a:t>
            </a:r>
            <a:r>
              <a:rPr lang="sk-SK" dirty="0">
                <a:latin typeface="Bahnschrift Condensed" panose="020B05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sk-SK" b="1" cap="all" dirty="0">
                <a:latin typeface="Bahnschrift Condensed" panose="020B0502040204020203" pitchFamily="34" charset="0"/>
              </a:rPr>
              <a:t>TÁVPILÓTA VAGY DRÓNPILÓTA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dirty="0">
                <a:latin typeface="Bahnschrift Condensed" panose="020B0502040204020203" pitchFamily="34" charset="0"/>
              </a:rPr>
              <a:t>A </a:t>
            </a:r>
            <a:r>
              <a:rPr lang="sk-SK" dirty="0" err="1">
                <a:latin typeface="Bahnschrift Condensed" panose="020B0502040204020203" pitchFamily="34" charset="0"/>
              </a:rPr>
              <a:t>távpilóta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olyan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természetes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személy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aki</a:t>
            </a:r>
            <a:r>
              <a:rPr lang="sk-SK" dirty="0">
                <a:latin typeface="Bahnschrift Condensed" panose="020B0502040204020203" pitchFamily="34" charset="0"/>
              </a:rPr>
              <a:t> a pilóta </a:t>
            </a:r>
            <a:r>
              <a:rPr lang="sk-SK" dirty="0" err="1">
                <a:latin typeface="Bahnschrift Condensed" panose="020B0502040204020203" pitchFamily="34" charset="0"/>
              </a:rPr>
              <a:t>nélküli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biztonságos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repüléséért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felel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azáltal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hogy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repülésvezérlő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szerveket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manuálisan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kezeli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– ha a </a:t>
            </a:r>
            <a:r>
              <a:rPr lang="sk-SK" dirty="0" err="1">
                <a:latin typeface="Bahnschrift Condensed" panose="020B0502040204020203" pitchFamily="34" charset="0"/>
              </a:rPr>
              <a:t>drón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automatikusan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repül</a:t>
            </a:r>
            <a:r>
              <a:rPr lang="sk-SK" dirty="0">
                <a:latin typeface="Bahnschrift Condensed" panose="020B0502040204020203" pitchFamily="34" charset="0"/>
              </a:rPr>
              <a:t> – </a:t>
            </a:r>
            <a:r>
              <a:rPr lang="sk-SK" dirty="0" err="1">
                <a:latin typeface="Bahnschrift Condensed" panose="020B0502040204020203" pitchFamily="34" charset="0"/>
              </a:rPr>
              <a:t>folyamatosan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figyelemmel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kíséri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annak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pályáját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bármikor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képes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beavatkozni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a pilóta </a:t>
            </a:r>
            <a:r>
              <a:rPr lang="sk-SK" dirty="0" err="1">
                <a:latin typeface="Bahnschrift Condensed" panose="020B0502040204020203" pitchFamily="34" charset="0"/>
              </a:rPr>
              <a:t>nélküli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pályáját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módosítani</a:t>
            </a:r>
            <a:r>
              <a:rPr lang="sk-SK" dirty="0">
                <a:latin typeface="Bahnschrift Condensed" panose="020B05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sk-SK" b="1" dirty="0">
                <a:latin typeface="Bahnschrift Condensed" panose="020B0502040204020203" pitchFamily="34" charset="0"/>
              </a:rPr>
              <a:t>MTOM</a:t>
            </a:r>
          </a:p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Az UA-</a:t>
            </a:r>
            <a:r>
              <a:rPr lang="hu-HU" dirty="0" err="1">
                <a:latin typeface="Bahnschrift Condensed" panose="020B0502040204020203" pitchFamily="34" charset="0"/>
              </a:rPr>
              <a:t>nak</a:t>
            </a:r>
            <a:r>
              <a:rPr lang="hu-HU" dirty="0">
                <a:latin typeface="Bahnschrift Condensed" panose="020B0502040204020203" pitchFamily="34" charset="0"/>
              </a:rPr>
              <a:t> az a gyártó vagy az összeszerelő által meghatározott maximális tömege a hasznos teherrel és az üzemanyaggal együtt, amely mellett az UA még üzemeltethető. 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b="1" dirty="0">
                <a:latin typeface="Bahnschrift Condensed" panose="020B0502040204020203" pitchFamily="34" charset="0"/>
              </a:rPr>
              <a:t>VLOS – VISUAL LINE OF SIGHT</a:t>
            </a:r>
          </a:p>
          <a:p>
            <a:pPr marL="114300" indent="0">
              <a:buNone/>
            </a:pPr>
            <a:r>
              <a:rPr lang="sk-SK" dirty="0">
                <a:latin typeface="Bahnschrift Condensed" panose="020B0502040204020203" pitchFamily="34" charset="0"/>
              </a:rPr>
              <a:t>A pilóta </a:t>
            </a:r>
            <a:r>
              <a:rPr lang="sk-SK" dirty="0" err="1">
                <a:latin typeface="Bahnschrift Condensed" panose="020B0502040204020203" pitchFamily="34" charset="0"/>
              </a:rPr>
              <a:t>nélküli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légijárműv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látótávolságon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belül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való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üzemeltetése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b="1" dirty="0">
                <a:latin typeface="Bahnschrift Condensed" panose="020B0502040204020203" pitchFamily="34" charset="0"/>
              </a:rPr>
              <a:t>UAS MŰVELET</a:t>
            </a:r>
          </a:p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 repüléssel összefüggő tevékenységek összessége, mely a légijármű felszállásától annak leszállásáig terjed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85F1B53-C777-47AA-967A-ED7B979073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sk-SK" b="1" cap="all" dirty="0">
                <a:latin typeface="Bahnschrift Condensed" panose="020B0502040204020203" pitchFamily="34" charset="0"/>
              </a:rPr>
              <a:t>KÜLSŐ SZEMÉLY</a:t>
            </a:r>
          </a:p>
          <a:p>
            <a:pPr marL="114300" indent="0">
              <a:buNone/>
            </a:pPr>
            <a:r>
              <a:rPr lang="sk-SK" dirty="0">
                <a:latin typeface="Bahnschrift Condensed" panose="020B0502040204020203" pitchFamily="34" charset="0"/>
              </a:rPr>
              <a:t>A 2019/947/EU </a:t>
            </a:r>
            <a:r>
              <a:rPr lang="sk-SK" dirty="0" err="1">
                <a:latin typeface="Bahnschrift Condensed" panose="020B0502040204020203" pitchFamily="34" charset="0"/>
              </a:rPr>
              <a:t>bizottsági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végrehajtási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rendelet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alapján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külső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személynek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személy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minősül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aki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nem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vesznek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részt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drón-művelet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végrehajtásában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nem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ismeri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drón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üzembentartója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által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adott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utasításokat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biztonsági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figyelmeztetéseket</a:t>
            </a:r>
            <a:r>
              <a:rPr lang="sk-SK" dirty="0">
                <a:latin typeface="Bahnschrift Condensed" panose="020B0502040204020203" pitchFamily="34" charset="0"/>
              </a:rPr>
              <a:t>.</a:t>
            </a:r>
            <a:endParaRPr lang="sk-SK" b="1" cap="all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b="1" cap="all" dirty="0">
                <a:latin typeface="Bahnschrift Condensed" panose="020B0502040204020203" pitchFamily="34" charset="0"/>
              </a:rPr>
              <a:t>EMBERTÖMEG</a:t>
            </a:r>
          </a:p>
          <a:p>
            <a:pPr marL="114300" indent="0">
              <a:buNone/>
            </a:pPr>
            <a:r>
              <a:rPr lang="sk-SK" dirty="0" err="1">
                <a:latin typeface="Bahnschrift Condensed" panose="020B0502040204020203" pitchFamily="34" charset="0"/>
              </a:rPr>
              <a:t>Amennyiben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rendezvényen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adott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embercsoport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annyira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sűrűn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helyezkedik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hogy</a:t>
            </a:r>
            <a:r>
              <a:rPr lang="sk-SK" dirty="0">
                <a:latin typeface="Bahnschrift Condensed" panose="020B0502040204020203" pitchFamily="34" charset="0"/>
              </a:rPr>
              <a:t> pilóta </a:t>
            </a:r>
            <a:r>
              <a:rPr lang="sk-SK" dirty="0" err="1">
                <a:latin typeface="Bahnschrift Condensed" panose="020B0502040204020203" pitchFamily="34" charset="0"/>
              </a:rPr>
              <a:t>nélküli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légijárművel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kapcsolatos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váratlan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esemény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elkerülésére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embereknek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csak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korlátozott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mozgási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lehetőség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áll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rendelkezésre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akkor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nevezzük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az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adott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embercsoportot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embertömegnek</a:t>
            </a:r>
            <a:r>
              <a:rPr lang="sk-SK" dirty="0">
                <a:latin typeface="Bahnschrift Condensed" panose="020B0502040204020203" pitchFamily="34" charset="0"/>
              </a:rPr>
              <a:t>.</a:t>
            </a:r>
            <a:endParaRPr lang="hu-HU" b="1" cap="all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b="1" cap="all" dirty="0">
                <a:latin typeface="Bahnschrift Condensed" panose="020B0502040204020203" pitchFamily="34" charset="0"/>
              </a:rPr>
              <a:t>UA - PILÓTA NÉLKÜLI LÉGIJÁRMŰ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dirty="0" err="1">
                <a:latin typeface="Bahnschrift Condensed" panose="020B0502040204020203" pitchFamily="34" charset="0"/>
              </a:rPr>
              <a:t>Minden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olyan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légijármű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amely</a:t>
            </a:r>
            <a:r>
              <a:rPr lang="sk-SK" dirty="0">
                <a:latin typeface="Bahnschrift Condensed" panose="020B0502040204020203" pitchFamily="34" charset="0"/>
              </a:rPr>
              <a:t> a </a:t>
            </a:r>
            <a:r>
              <a:rPr lang="sk-SK" dirty="0" err="1">
                <a:latin typeface="Bahnschrift Condensed" panose="020B0502040204020203" pitchFamily="34" charset="0"/>
              </a:rPr>
              <a:t>fedélzetén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tartózkodó</a:t>
            </a:r>
            <a:r>
              <a:rPr lang="sk-SK" dirty="0">
                <a:latin typeface="Bahnschrift Condensed" panose="020B0502040204020203" pitchFamily="34" charset="0"/>
              </a:rPr>
              <a:t> pilóta </a:t>
            </a:r>
            <a:r>
              <a:rPr lang="sk-SK" dirty="0" err="1">
                <a:latin typeface="Bahnschrift Condensed" panose="020B0502040204020203" pitchFamily="34" charset="0"/>
              </a:rPr>
              <a:t>nélkül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üzemel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amelyet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ilyen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üzemmódra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terveztek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és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amely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önálló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vagy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távirányítással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történő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üzemelésre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képes</a:t>
            </a:r>
            <a:r>
              <a:rPr lang="sk-SK" dirty="0">
                <a:latin typeface="Bahnschrift Condensed" panose="020B0502040204020203" pitchFamily="34" charset="0"/>
              </a:rPr>
              <a:t>.</a:t>
            </a:r>
          </a:p>
          <a:p>
            <a:pPr marL="114300" indent="0">
              <a:buNone/>
            </a:pPr>
            <a:r>
              <a:rPr lang="hu-HU" b="1" dirty="0">
                <a:latin typeface="Bahnschrift Condensed" panose="020B0502040204020203" pitchFamily="34" charset="0"/>
              </a:rPr>
              <a:t>KÖZVETLEN TÁVOLI AZONOSÍTÁS</a:t>
            </a:r>
          </a:p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Az UA adatainak (például a jelölésének) helyi közvetítését biztosító rendszer, melynek célja, hogy a közvetített információk az UA-hoz való fizikai hozzáférés nélkül is elérhetők legyenek</a:t>
            </a:r>
            <a:endParaRPr lang="sk-SK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8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EEC3B-9391-4A39-BFB0-31900150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Fogalomt</a:t>
            </a:r>
            <a:r>
              <a:rPr lang="hu-HU" dirty="0"/>
              <a:t>ár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74F78AB-5A10-49FC-8EC9-2D55D3434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hu-HU" b="1" dirty="0">
                <a:latin typeface="Bahnschrift Condensed" panose="020B0502040204020203" pitchFamily="34" charset="0"/>
              </a:rPr>
              <a:t>REPÜLŐESEMÉNY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Repülőeseménynek nevezzük azokat a légijárművek üzemeltetésével kapcsolatos balesetnek nem minősülő eseményeket, amelyek az üzemeltetés biztonságát hátrányosan befolyásolják vagy befolyásolhatják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hu-HU" b="1" dirty="0">
                <a:latin typeface="Bahnschrift Condensed" panose="020B0502040204020203" pitchFamily="34" charset="0"/>
              </a:rPr>
              <a:t>KOCKÁZAT</a:t>
            </a:r>
          </a:p>
          <a:p>
            <a:pPr marL="11430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 kockázat azt fejezi ki, hogy egy repülőesemény, amely csökkenti a repülésbiztonságot, milyen valószínűséggel fog bekövetkezni és milyen lesz a súlyossága.</a:t>
            </a:r>
          </a:p>
          <a:p>
            <a:pPr marL="114300" indent="0">
              <a:buNone/>
            </a:pPr>
            <a:r>
              <a:rPr lang="sk-SK" b="1" dirty="0">
                <a:latin typeface="Bahnschrift Condensed" panose="020B0502040204020203" pitchFamily="34" charset="0"/>
              </a:rPr>
              <a:t>ALACSONY SEBESSÉGŰ ÜZEMMÓD</a:t>
            </a:r>
            <a:endParaRPr lang="sk-SK" dirty="0">
              <a:latin typeface="Bahnschrift Condensed" panose="020B0502040204020203" pitchFamily="34" charset="0"/>
            </a:endParaRPr>
          </a:p>
          <a:p>
            <a:pPr marL="114300" indent="0">
              <a:buNone/>
            </a:pPr>
            <a:r>
              <a:rPr lang="sk-SK" dirty="0" err="1">
                <a:latin typeface="Bahnschrift Condensed" panose="020B0502040204020203" pitchFamily="34" charset="0"/>
              </a:rPr>
              <a:t>Minden</a:t>
            </a:r>
            <a:r>
              <a:rPr lang="sk-SK" dirty="0">
                <a:latin typeface="Bahnschrift Condensed" panose="020B0502040204020203" pitchFamily="34" charset="0"/>
              </a:rPr>
              <a:t> C2 UAS </a:t>
            </a:r>
            <a:r>
              <a:rPr lang="sk-SK" dirty="0" err="1">
                <a:latin typeface="Bahnschrift Condensed" panose="020B0502040204020203" pitchFamily="34" charset="0"/>
              </a:rPr>
              <a:t>osztályba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tartozó</a:t>
            </a:r>
            <a:r>
              <a:rPr lang="sk-SK" dirty="0">
                <a:latin typeface="Bahnschrift Condensed" panose="020B0502040204020203" pitchFamily="34" charset="0"/>
              </a:rPr>
              <a:t> UA-</a:t>
            </a:r>
            <a:r>
              <a:rPr lang="sk-SK" dirty="0" err="1">
                <a:latin typeface="Bahnschrift Condensed" panose="020B0502040204020203" pitchFamily="34" charset="0"/>
              </a:rPr>
              <a:t>nak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rendelkeznie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kell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alacsony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sebességű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üzemmóddal</a:t>
            </a:r>
            <a:r>
              <a:rPr lang="sk-SK" dirty="0">
                <a:latin typeface="Bahnschrift Condensed" panose="020B0502040204020203" pitchFamily="34" charset="0"/>
              </a:rPr>
              <a:t>, </a:t>
            </a:r>
            <a:r>
              <a:rPr lang="sk-SK" dirty="0" err="1">
                <a:latin typeface="Bahnschrift Condensed" panose="020B0502040204020203" pitchFamily="34" charset="0"/>
              </a:rPr>
              <a:t>amit</a:t>
            </a:r>
            <a:r>
              <a:rPr lang="sk-SK" dirty="0">
                <a:latin typeface="Bahnschrift Condensed" panose="020B0502040204020203" pitchFamily="34" charset="0"/>
              </a:rPr>
              <a:t> a pilóta a </a:t>
            </a:r>
            <a:r>
              <a:rPr lang="sk-SK" dirty="0" err="1">
                <a:latin typeface="Bahnschrift Condensed" panose="020B0502040204020203" pitchFamily="34" charset="0"/>
              </a:rPr>
              <a:t>művelet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végrehajtása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során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bármikor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képes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aktiválni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illetve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deaktiválni</a:t>
            </a:r>
            <a:r>
              <a:rPr lang="sk-SK" dirty="0">
                <a:latin typeface="Bahnschrift Condensed" panose="020B0502040204020203" pitchFamily="34" charset="0"/>
              </a:rPr>
              <a:t>. </a:t>
            </a:r>
            <a:r>
              <a:rPr lang="sk-SK" dirty="0" err="1">
                <a:latin typeface="Bahnschrift Condensed" panose="020B0502040204020203" pitchFamily="34" charset="0"/>
              </a:rPr>
              <a:t>Ez</a:t>
            </a:r>
            <a:r>
              <a:rPr lang="sk-SK" dirty="0">
                <a:latin typeface="Bahnschrift Condensed" panose="020B0502040204020203" pitchFamily="34" charset="0"/>
              </a:rPr>
              <a:t> 3m/s </a:t>
            </a:r>
            <a:r>
              <a:rPr lang="sk-SK" dirty="0" err="1">
                <a:latin typeface="Bahnschrift Condensed" panose="020B0502040204020203" pitchFamily="34" charset="0"/>
              </a:rPr>
              <a:t>azaz</a:t>
            </a:r>
            <a:r>
              <a:rPr lang="sk-SK" dirty="0">
                <a:latin typeface="Bahnschrift Condensed" panose="020B0502040204020203" pitchFamily="34" charset="0"/>
              </a:rPr>
              <a:t> 10,8km/h </a:t>
            </a:r>
            <a:r>
              <a:rPr lang="sk-SK" dirty="0" err="1">
                <a:latin typeface="Bahnschrift Condensed" panose="020B0502040204020203" pitchFamily="34" charset="0"/>
              </a:rPr>
              <a:t>sebességnek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felel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meg</a:t>
            </a:r>
            <a:r>
              <a:rPr lang="sk-SK" dirty="0">
                <a:latin typeface="Bahnschrift Condensed" panose="020B0502040204020203" pitchFamily="34" charset="0"/>
              </a:rPr>
              <a:t>. </a:t>
            </a:r>
          </a:p>
          <a:p>
            <a:pPr marL="11430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85F1B53-C777-47AA-967A-ED7B979073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hu-HU" sz="2900" b="1" dirty="0">
                <a:latin typeface="Bahnschrift Condensed" panose="020B0502040204020203" pitchFamily="34" charset="0"/>
              </a:rPr>
              <a:t>UAS - PILÓTA NÉLKÜLI LÉGIJÁRMŰ-RENDSZER</a:t>
            </a:r>
          </a:p>
          <a:p>
            <a:pPr marL="114300" indent="0">
              <a:buNone/>
            </a:pPr>
            <a:r>
              <a:rPr lang="hu-HU" sz="2900" dirty="0">
                <a:latin typeface="Bahnschrift Condensed" panose="020B0502040204020203" pitchFamily="34" charset="0"/>
              </a:rPr>
              <a:t>A pilóta nélküli légijármű és az azt távolról vezérlő berendezés</a:t>
            </a:r>
          </a:p>
          <a:p>
            <a:pPr marL="114300" indent="0">
              <a:buNone/>
            </a:pPr>
            <a:r>
              <a:rPr lang="hu-HU" sz="2900" b="1" dirty="0">
                <a:latin typeface="Bahnschrift Condensed" panose="020B0502040204020203" pitchFamily="34" charset="0"/>
              </a:rPr>
              <a:t>HASZNOS TEHER</a:t>
            </a:r>
          </a:p>
          <a:p>
            <a:pPr marL="114300" indent="0">
              <a:buNone/>
            </a:pPr>
            <a:r>
              <a:rPr lang="hu-HU" sz="2900" dirty="0">
                <a:latin typeface="Bahnschrift Condensed" panose="020B0502040204020203" pitchFamily="34" charset="0"/>
              </a:rPr>
              <a:t>Minden olyan műszer, mechanizmus, berendezés, alkatrész, készülék, tartozék vagy kiegészítő, beleértve a kommunikációs berendezéseket is, amelyet a légi járműre szerelnek fel vagy azon helyeznek el, de nem a repülésben lévő légi jármű üzemben tartásához vagy irányításához használnak vagy szándékoznak használni és nem a sárkányszerkezet, a hajtómű és a légcsavar alkatrészei</a:t>
            </a:r>
          </a:p>
          <a:p>
            <a:pPr marL="114300" indent="0">
              <a:buNone/>
            </a:pPr>
            <a:r>
              <a:rPr lang="hu-HU" sz="3200" b="1" dirty="0">
                <a:latin typeface="Bahnschrift Condensed" panose="020B0502040204020203" pitchFamily="34" charset="0"/>
              </a:rPr>
              <a:t>KÖVETÉSI ÜZEMMÓD</a:t>
            </a:r>
          </a:p>
          <a:p>
            <a:pPr marL="114300" indent="0">
              <a:buNone/>
            </a:pPr>
            <a:r>
              <a:rPr lang="hu-HU" sz="3200" dirty="0">
                <a:latin typeface="Bahnschrift Condensed" panose="020B0502040204020203" pitchFamily="34" charset="0"/>
              </a:rPr>
              <a:t>Az UAS olyan üzemmódja, amelyben a pilóta nélküli légi jármű előre meghatározott távolságban folyamatosan követi a távoli pilótát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44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EURÓPA UNIÓS JOGSZABÁLYI KÖRNYEZET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640147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" panose="020B0606020202030204" pitchFamily="34" charset="0"/>
              </a:rPr>
              <a:t>BIZOTTSÁG (EU) 2019/947 VÉGREHAJTÁSI RENDELETE </a:t>
            </a:r>
            <a:r>
              <a:rPr lang="sk-SK" i="1" dirty="0">
                <a:latin typeface="Arial Narrow" panose="020B0606020202030204" pitchFamily="34" charset="0"/>
              </a:rPr>
              <a:t>a pilóta </a:t>
            </a:r>
            <a:r>
              <a:rPr lang="sk-SK" i="1" dirty="0" err="1">
                <a:latin typeface="Arial Narrow" panose="020B0606020202030204" pitchFamily="34" charset="0"/>
              </a:rPr>
              <a:t>nélküli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légi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járművekkel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végzett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műveletekre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vonatkozó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szabályokról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és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eljárásokról</a:t>
            </a:r>
            <a:endParaRPr lang="sk-SK" i="1" dirty="0">
              <a:latin typeface="Arial Narrow" panose="020B0606020202030204" pitchFamily="34" charset="0"/>
            </a:endParaRPr>
          </a:p>
          <a:p>
            <a:pPr lvl="0"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BIZOTTSÁG (EU) 2019/945 FELHATALMAZÁSON ALAPULÓ RENDELETE a pilóta nélküli légijárműrendszerekről és a pilóta nélküli légijármű-rendszerek harmadik országbeli üzembentartóiról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98" y="2082605"/>
            <a:ext cx="4082603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A SZLOVÁK ÉS A MAGYAR JOGSZABÁLYI KÖRNYEZET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4354286" y="1825625"/>
            <a:ext cx="7522962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 indent="-457200">
              <a:buFont typeface="Wingdings" panose="05000000000000000000" pitchFamily="2" charset="2"/>
              <a:buChar char="§"/>
            </a:pPr>
            <a:endParaRPr lang="sk-SK" dirty="0">
              <a:latin typeface="Arial Narrow" panose="020B0606020202030204" pitchFamily="34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SZLOVÁK JOGSZABÁLYOK</a:t>
            </a:r>
            <a:r>
              <a:rPr lang="sk-SK" dirty="0">
                <a:latin typeface="Arial Narrow" panose="020B0606020202030204" pitchFamily="34" charset="0"/>
              </a:rPr>
              <a:t> – </a:t>
            </a:r>
            <a:r>
              <a:rPr lang="sk-SK" dirty="0" err="1">
                <a:latin typeface="Arial Narrow" panose="020B0606020202030204" pitchFamily="34" charset="0"/>
              </a:rPr>
              <a:t>az</a:t>
            </a:r>
            <a:r>
              <a:rPr lang="sk-SK" dirty="0">
                <a:latin typeface="Arial Narrow" panose="020B0606020202030204" pitchFamily="34" charset="0"/>
              </a:rPr>
              <a:t> EU-s </a:t>
            </a:r>
            <a:r>
              <a:rPr lang="sk-SK" dirty="0" err="1">
                <a:latin typeface="Arial Narrow" panose="020B0606020202030204" pitchFamily="34" charset="0"/>
              </a:rPr>
              <a:t>rendeletek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végrehajtásával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kapcsolatos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jogszabályok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rendeletek</a:t>
            </a:r>
            <a:endParaRPr lang="sk-SK" dirty="0"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Közlekedési Hatóság 2/2019 határozata</a:t>
            </a:r>
          </a:p>
          <a:p>
            <a:pPr marL="914400" lvl="2" indent="0">
              <a:buNone/>
            </a:pPr>
            <a:endParaRPr lang="sk-SK" dirty="0">
              <a:latin typeface="Arial Narrow" panose="020B0606020202030204" pitchFamily="34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" panose="020B0606020202030204" pitchFamily="34" charset="0"/>
              </a:rPr>
              <a:t>MAGYAR JOGSZABÁLYOK – </a:t>
            </a:r>
            <a:r>
              <a:rPr lang="sk-SK" dirty="0" err="1">
                <a:latin typeface="Arial Narrow" panose="020B0606020202030204" pitchFamily="34" charset="0"/>
              </a:rPr>
              <a:t>az</a:t>
            </a:r>
            <a:r>
              <a:rPr lang="sk-SK" dirty="0">
                <a:latin typeface="Arial Narrow" panose="020B0606020202030204" pitchFamily="34" charset="0"/>
              </a:rPr>
              <a:t> EU-s </a:t>
            </a:r>
            <a:r>
              <a:rPr lang="sk-SK" dirty="0" err="1">
                <a:latin typeface="Arial Narrow" panose="020B0606020202030204" pitchFamily="34" charset="0"/>
              </a:rPr>
              <a:t>rendeletek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végrehajtásával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kapcsolatos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jogszabályok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rendeletek</a:t>
            </a:r>
            <a:endParaRPr lang="sk-SK" dirty="0"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" panose="020B0606020202030204" pitchFamily="34" charset="0"/>
              </a:rPr>
              <a:t>a </a:t>
            </a:r>
            <a:r>
              <a:rPr lang="sk-SK" dirty="0" err="1">
                <a:latin typeface="Arial Narrow" panose="020B0606020202030204" pitchFamily="34" charset="0"/>
              </a:rPr>
              <a:t>légiközlekedésről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szóló</a:t>
            </a:r>
            <a:r>
              <a:rPr lang="sk-SK" dirty="0">
                <a:latin typeface="Arial Narrow" panose="020B0606020202030204" pitchFamily="34" charset="0"/>
              </a:rPr>
              <a:t> 1995. </a:t>
            </a:r>
            <a:r>
              <a:rPr lang="sk-SK" dirty="0" err="1">
                <a:latin typeface="Arial Narrow" panose="020B0606020202030204" pitchFamily="34" charset="0"/>
              </a:rPr>
              <a:t>évi</a:t>
            </a:r>
            <a:r>
              <a:rPr lang="sk-SK" dirty="0">
                <a:latin typeface="Arial Narrow" panose="020B0606020202030204" pitchFamily="34" charset="0"/>
              </a:rPr>
              <a:t> XCVII. </a:t>
            </a:r>
            <a:r>
              <a:rPr lang="sk-SK" dirty="0" err="1">
                <a:latin typeface="Arial Narrow" panose="020B0606020202030204" pitchFamily="34" charset="0"/>
              </a:rPr>
              <a:t>Törvény</a:t>
            </a:r>
            <a:endParaRPr lang="sk-SK" dirty="0"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" panose="020B0606020202030204" pitchFamily="34" charset="0"/>
              </a:rPr>
              <a:t>a </a:t>
            </a:r>
            <a:r>
              <a:rPr lang="sk-SK" dirty="0" err="1">
                <a:latin typeface="Arial Narrow" panose="020B0606020202030204" pitchFamily="34" charset="0"/>
              </a:rPr>
              <a:t>légiközlekedési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hatóság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kiegészítő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eljárásjogi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szabályairól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szóló</a:t>
            </a:r>
            <a:r>
              <a:rPr lang="sk-SK" dirty="0">
                <a:latin typeface="Arial Narrow" panose="020B0606020202030204" pitchFamily="34" charset="0"/>
              </a:rPr>
              <a:t> 532/2017. (XII. 29.) </a:t>
            </a:r>
            <a:r>
              <a:rPr lang="sk-SK" dirty="0" err="1">
                <a:latin typeface="Arial Narrow" panose="020B0606020202030204" pitchFamily="34" charset="0"/>
              </a:rPr>
              <a:t>Korm</a:t>
            </a:r>
            <a:r>
              <a:rPr lang="sk-SK" dirty="0">
                <a:latin typeface="Arial Narrow" panose="020B0606020202030204" pitchFamily="34" charset="0"/>
              </a:rPr>
              <a:t>. </a:t>
            </a:r>
            <a:r>
              <a:rPr lang="sk-SK" dirty="0" err="1">
                <a:latin typeface="Arial Narrow" panose="020B0606020202030204" pitchFamily="34" charset="0"/>
              </a:rPr>
              <a:t>Rendelet</a:t>
            </a:r>
            <a:endParaRPr lang="sk-SK" dirty="0"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" panose="020B0606020202030204" pitchFamily="34" charset="0"/>
              </a:rPr>
              <a:t>a </a:t>
            </a:r>
            <a:r>
              <a:rPr lang="sk-SK" dirty="0" err="1">
                <a:latin typeface="Arial Narrow" panose="020B0606020202030204" pitchFamily="34" charset="0"/>
              </a:rPr>
              <a:t>távoli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pilóták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képzését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és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vizsgáztatását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végző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szervezetek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kijelöléséről</a:t>
            </a:r>
            <a:r>
              <a:rPr lang="sk-SK" dirty="0">
                <a:latin typeface="Arial Narrow" panose="020B0606020202030204" pitchFamily="34" charset="0"/>
              </a:rPr>
              <a:t>, a </a:t>
            </a:r>
            <a:r>
              <a:rPr lang="sk-SK" dirty="0" err="1">
                <a:latin typeface="Arial Narrow" panose="020B0606020202030204" pitchFamily="34" charset="0"/>
              </a:rPr>
              <a:t>távoli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pilóták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képzésének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és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vizsgáztatásának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részletes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szabályairól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valamint</a:t>
            </a:r>
            <a:r>
              <a:rPr lang="sk-SK" dirty="0">
                <a:latin typeface="Arial Narrow" panose="020B0606020202030204" pitchFamily="34" charset="0"/>
              </a:rPr>
              <a:t> a </a:t>
            </a:r>
            <a:r>
              <a:rPr lang="sk-SK" dirty="0" err="1">
                <a:latin typeface="Arial Narrow" panose="020B0606020202030204" pitchFamily="34" charset="0"/>
              </a:rPr>
              <a:t>vizsgán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való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részvétel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díjáról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szóló</a:t>
            </a:r>
            <a:r>
              <a:rPr lang="sk-SK" dirty="0">
                <a:latin typeface="Arial Narrow" panose="020B0606020202030204" pitchFamily="34" charset="0"/>
              </a:rPr>
              <a:t> 6/2021. (II. 5.) ITM </a:t>
            </a:r>
            <a:r>
              <a:rPr lang="sk-SK" dirty="0" err="1">
                <a:latin typeface="Arial Narrow" panose="020B0606020202030204" pitchFamily="34" charset="0"/>
              </a:rPr>
              <a:t>rendelet</a:t>
            </a:r>
            <a:endParaRPr lang="sk-SK" sz="1600" dirty="0">
              <a:latin typeface="Arial Narrow" panose="020B0606020202030204" pitchFamily="34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endParaRPr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7" y="1690825"/>
            <a:ext cx="3973955" cy="40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MI AZ A DRÓN?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UA – UNMANNED AIRCRAFT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" panose="020B0606020202030204" pitchFamily="34" charset="0"/>
              </a:rPr>
              <a:t>UAS – UNMANNED AIRCRAFT SYSTEM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04" y="1825625"/>
            <a:ext cx="4983843" cy="30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ál 16"/>
          <p:cNvSpPr/>
          <p:nvPr/>
        </p:nvSpPr>
        <p:spPr>
          <a:xfrm>
            <a:off x="5235092" y="2134073"/>
            <a:ext cx="3406083" cy="3274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Narrow" panose="020B0606020202030204" pitchFamily="34" charset="0"/>
              </a:rPr>
              <a:t>TOVÁBBI FOGALMAK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2" y="1690688"/>
            <a:ext cx="1094704" cy="11655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6" y="3590112"/>
            <a:ext cx="1416676" cy="19189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164" y="1538059"/>
            <a:ext cx="2008920" cy="160713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979" y="4362164"/>
            <a:ext cx="766293" cy="112690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90156" y="2992336"/>
            <a:ext cx="211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TÁVPILÓTA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134769" y="5502764"/>
            <a:ext cx="211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SEGÍTŐ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878487" y="3270465"/>
            <a:ext cx="211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UAS MŰVELET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40658" y="5522763"/>
            <a:ext cx="211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REPÜLŐESEMÉNY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894" y="2554490"/>
            <a:ext cx="1094704" cy="116553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63" y="2554490"/>
            <a:ext cx="1094704" cy="116553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894" y="3871145"/>
            <a:ext cx="1094704" cy="1165538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63" y="3911297"/>
            <a:ext cx="1094704" cy="1165538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549" y="1178640"/>
            <a:ext cx="2950333" cy="1411028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7147" y="2306499"/>
            <a:ext cx="560231" cy="669701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5775842" y="5567166"/>
            <a:ext cx="232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UAS ÜZEMBENTARTÓ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8973604" y="2992336"/>
            <a:ext cx="232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UAS RENDSZER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9194381" y="6122494"/>
            <a:ext cx="232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Condensed" panose="020B0502040204020203" pitchFamily="34" charset="0"/>
              </a:rPr>
              <a:t>KÜLSŐ SZEMÉLYEK</a:t>
            </a:r>
            <a:endParaRPr lang="sk-SK" sz="2400" dirty="0">
              <a:latin typeface="Bahnschrift Condensed" panose="020B0502040204020203" pitchFamily="34" charset="0"/>
            </a:endParaRP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360" y="3618734"/>
            <a:ext cx="835010" cy="1712841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784" y="4056442"/>
            <a:ext cx="2122927" cy="19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2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 Narrow" panose="020B0606020202030204" pitchFamily="34" charset="0"/>
              </a:rPr>
              <a:t>A DRÓNOK OSZTÁLYAI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48707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Műszaki követelmények alapján</a:t>
            </a:r>
            <a:endParaRPr lang="sk-SK" dirty="0">
              <a:latin typeface="Arial Narrow CE" panose="020B0506020202030204" pitchFamily="34" charset="-18"/>
              <a:cs typeface="Arial Narrow CE" panose="020B0506020202030204" pitchFamily="34" charset="-18"/>
            </a:endParaRP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sk-SK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(EU) 2019/945 </a:t>
            </a:r>
            <a:r>
              <a:rPr lang="sk-SK" dirty="0" err="1">
                <a:latin typeface="Arial Narrow CE" panose="020B0506020202030204" pitchFamily="34" charset="-18"/>
                <a:cs typeface="Arial Narrow CE" panose="020B0506020202030204" pitchFamily="34" charset="-18"/>
              </a:rPr>
              <a:t>melléklete</a:t>
            </a:r>
            <a:endParaRPr lang="sk-SK" dirty="0">
              <a:latin typeface="Arial Narrow CE" panose="020B0506020202030204" pitchFamily="34" charset="-18"/>
              <a:cs typeface="Arial Narrow CE" panose="020B0506020202030204" pitchFamily="34" charset="-18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C0-C4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dirty="0">
                <a:latin typeface="Arial Narrow CE" panose="020B0506020202030204" pitchFamily="34" charset="-18"/>
                <a:cs typeface="Arial Narrow CE" panose="020B0506020202030204" pitchFamily="34" charset="-18"/>
              </a:rPr>
              <a:t>C5-C6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75" y="1027974"/>
            <a:ext cx="6892172" cy="49968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0876">
            <a:off x="2729802" y="3518172"/>
            <a:ext cx="2125014" cy="30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7107</TotalTime>
  <Words>3756</Words>
  <Application>Microsoft Office PowerPoint</Application>
  <PresentationFormat>Širokouhlá</PresentationFormat>
  <Paragraphs>514</Paragraphs>
  <Slides>44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53" baseType="lpstr">
      <vt:lpstr>Archivo Narrow</vt:lpstr>
      <vt:lpstr>Arial</vt:lpstr>
      <vt:lpstr>Arial Narrow</vt:lpstr>
      <vt:lpstr>Arial Narrow CE</vt:lpstr>
      <vt:lpstr>Bahnschrift Condensed</vt:lpstr>
      <vt:lpstr>Bahnschrift SemiLight Condensed</vt:lpstr>
      <vt:lpstr>Calibri</vt:lpstr>
      <vt:lpstr>Wingdings</vt:lpstr>
      <vt:lpstr>Office-téma</vt:lpstr>
      <vt:lpstr>A pilóta nélküli légijárművek biztonságos és jogszerű használata</vt:lpstr>
      <vt:lpstr>TARTALOMJEGYZÉK</vt:lpstr>
      <vt:lpstr>BEVEZETÉS</vt:lpstr>
      <vt:lpstr>TÉMASPECIFIKUS SZAKMAI KÉRDÉSEK</vt:lpstr>
      <vt:lpstr>EURÓPA UNIÓS JOGSZABÁLYI KÖRNYEZET</vt:lpstr>
      <vt:lpstr>A SZLOVÁK ÉS A MAGYAR JOGSZABÁLYI KÖRNYEZET</vt:lpstr>
      <vt:lpstr>MI AZ A DRÓN?</vt:lpstr>
      <vt:lpstr>TOVÁBBI FOGALMAK</vt:lpstr>
      <vt:lpstr>A DRÓNOK OSZTÁLYAI</vt:lpstr>
      <vt:lpstr>A DRÓNOK JELÖLÉSE</vt:lpstr>
      <vt:lpstr>A DRÓNOK KATEGORIZÁLÁSA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PILÓTA NÉLKÜLI JÁTÉK LÉGIJÁRMŰ</vt:lpstr>
      <vt:lpstr>NYILVÁNTARTÁS</vt:lpstr>
      <vt:lpstr>NYILVÁNTARTÁS</vt:lpstr>
      <vt:lpstr>NYILVÁNTARTÁS</vt:lpstr>
      <vt:lpstr>FELELŐSSÉGBIZTOSÍTÁS</vt:lpstr>
      <vt:lpstr>EASA TÁJÉKOZTATÓK</vt:lpstr>
      <vt:lpstr>UAS MŰVELETI KATEGÓRIÁK</vt:lpstr>
      <vt:lpstr>NYÍLT MŰVELETI KATEGÓRIÁK</vt:lpstr>
      <vt:lpstr>A NYÍLT MŰVELETI KATEGÓRIA MŰKÖDÉSI ALAPELVE</vt:lpstr>
      <vt:lpstr>A1 NYÍLT MŰVELETI KATEGÓRIA</vt:lpstr>
      <vt:lpstr>A1 NYÍLT MŰVELETI KATEGÓRIA</vt:lpstr>
      <vt:lpstr>A2 NYÍLT MŰVELETI KATEGÓRIA</vt:lpstr>
      <vt:lpstr>A3 NYÍLT MŰVELETI KATEGÓRIA</vt:lpstr>
      <vt:lpstr>SPECIÁLIS MŰVELETI KATEGÓRIA</vt:lpstr>
      <vt:lpstr>ENGEDÉLYKÖTELES MŰVELETI KATEGÓRIA</vt:lpstr>
      <vt:lpstr>KÉPESÍTÉS</vt:lpstr>
      <vt:lpstr>KÉPESÍTÉS</vt:lpstr>
      <vt:lpstr>LÉGTEREK</vt:lpstr>
      <vt:lpstr>ESETI LÉGTÉR</vt:lpstr>
      <vt:lpstr>MYDRONESPACE</vt:lpstr>
      <vt:lpstr>MAGÁNÉLET VÉDELME</vt:lpstr>
      <vt:lpstr>Gyakorlati kérdések</vt:lpstr>
      <vt:lpstr>FELHASZNÁLT IRODALOM</vt:lpstr>
      <vt:lpstr>TAG-ek</vt:lpstr>
      <vt:lpstr>Fogalomtár</vt:lpstr>
      <vt:lpstr>Fogalomtár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pilóta nélküli légijárművek vezetése</dc:title>
  <dc:creator>Péter Varga</dc:creator>
  <cp:lastModifiedBy>Réka</cp:lastModifiedBy>
  <cp:revision>144</cp:revision>
  <cp:lastPrinted>2021-06-14T14:10:20Z</cp:lastPrinted>
  <dcterms:created xsi:type="dcterms:W3CDTF">2021-04-21T15:27:09Z</dcterms:created>
  <dcterms:modified xsi:type="dcterms:W3CDTF">2021-06-15T10:12:23Z</dcterms:modified>
</cp:coreProperties>
</file>