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6" roundtripDataSignature="AMtx7mgYGV5ovB+PpA4IBxzHEaZtmmLQ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46" Type="http://customschemas.google.com/relationships/presentationmetadata" Target="metadata"/><Relationship Id="rId23" Type="http://schemas.openxmlformats.org/officeDocument/2006/relationships/slide" Target="slides/slide19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" name="Google Shape;5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d03d5b2036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gd03d5b203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03d5b2036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gd03d5b20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14" name="Google Shape;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>
  <p:cSld name="Összehasonlítá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body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6" name="Google Shape;26;p7"/>
          <p:cNvSpPr txBox="1"/>
          <p:nvPr>
            <p:ph idx="2" type="body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28" name="Google Shape;28;p7"/>
          <p:cNvSpPr txBox="1"/>
          <p:nvPr>
            <p:ph idx="3" type="body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9" name="Google Shape;29;p7"/>
          <p:cNvSpPr txBox="1"/>
          <p:nvPr>
            <p:ph idx="4" type="body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3" name="Google Shape;33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4" name="Google Shape;34;p1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1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" type="body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9" name="Google Shape;9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37.png"/><Relationship Id="rId5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18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Relationship Id="rId4" Type="http://schemas.openxmlformats.org/officeDocument/2006/relationships/image" Target="../media/image3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Relationship Id="rId4" Type="http://schemas.openxmlformats.org/officeDocument/2006/relationships/image" Target="../media/image5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Relationship Id="rId4" Type="http://schemas.openxmlformats.org/officeDocument/2006/relationships/image" Target="../media/image4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jpg"/><Relationship Id="rId4" Type="http://schemas.openxmlformats.org/officeDocument/2006/relationships/image" Target="../media/image5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"/>
          <p:cNvSpPr txBox="1"/>
          <p:nvPr>
            <p:ph type="ctrTitle"/>
          </p:nvPr>
        </p:nvSpPr>
        <p:spPr>
          <a:xfrm>
            <a:off x="1402977" y="1122363"/>
            <a:ext cx="9144000" cy="128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hu-HU" sz="3600"/>
              <a:t>Monitoring drón</a:t>
            </a:r>
            <a:endParaRPr sz="3600"/>
          </a:p>
        </p:txBody>
      </p:sp>
      <p:sp>
        <p:nvSpPr>
          <p:cNvPr id="53" name="Google Shape;53;p1"/>
          <p:cNvSpPr txBox="1"/>
          <p:nvPr>
            <p:ph idx="1" type="subTitle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/>
              <a:t>Szerkesztette : Czíria Kornél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Szenzorok</a:t>
            </a:r>
            <a:endParaRPr/>
          </a:p>
        </p:txBody>
      </p:sp>
      <p:sp>
        <p:nvSpPr>
          <p:cNvPr id="123" name="Google Shape;123;p2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Digitális kamera (RGB)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Klasszikus, látható színtartomány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Vizuális felméréshez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Multispektrális kamera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Fényvisszaverődés mérése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Több spektrális tartomány (NIR – közeli infravörös)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Vegetációs indexek számíthatók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Termokamera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Szárazság felmérése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Vadak megfigyelése</a:t>
            </a:r>
            <a:endParaRPr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0" l="17892" r="0" t="0"/>
          <a:stretch/>
        </p:blipFill>
        <p:spPr>
          <a:xfrm>
            <a:off x="7868909" y="1900582"/>
            <a:ext cx="2988677" cy="225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4">
            <a:alphaModFix/>
          </a:blip>
          <a:srcRect b="4191" l="0" r="0" t="6385"/>
          <a:stretch/>
        </p:blipFill>
        <p:spPr>
          <a:xfrm>
            <a:off x="8439615" y="4598195"/>
            <a:ext cx="2757207" cy="195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2738" y="133351"/>
            <a:ext cx="3909115" cy="199675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7545259" y="6485057"/>
            <a:ext cx="47950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https://workswell-thermal-camera.com/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7723679" y="4075648"/>
            <a:ext cx="4795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https://www.micasense.com/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7723678" y="2197577"/>
            <a:ext cx="4795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https://www.bhphotovideo.com/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7723678" y="4075649"/>
            <a:ext cx="4795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https://www.micasense.com/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Multispektrális képalkotás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7" name="Google Shape;137;p21"/>
          <p:cNvPicPr preferRelativeResize="0"/>
          <p:nvPr/>
        </p:nvPicPr>
        <p:blipFill rotWithShape="1">
          <a:blip r:embed="rId3">
            <a:alphaModFix/>
          </a:blip>
          <a:srcRect b="0" l="0" r="483" t="0"/>
          <a:stretch/>
        </p:blipFill>
        <p:spPr>
          <a:xfrm>
            <a:off x="8437411" y="4822153"/>
            <a:ext cx="1971509" cy="159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b="988" l="0" r="600" t="890"/>
          <a:stretch/>
        </p:blipFill>
        <p:spPr>
          <a:xfrm>
            <a:off x="321547" y="2488564"/>
            <a:ext cx="5041585" cy="2769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5">
            <a:alphaModFix/>
          </a:blip>
          <a:srcRect b="1770" l="0" r="1196" t="0"/>
          <a:stretch/>
        </p:blipFill>
        <p:spPr>
          <a:xfrm>
            <a:off x="5842186" y="1838605"/>
            <a:ext cx="4566734" cy="26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2186" y="4746476"/>
            <a:ext cx="2380742" cy="1746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262412" y="5719764"/>
            <a:ext cx="55195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https://www.slideshare.net/srikalamusku/remote-sensing-and-gis-role-in-ipm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292544" y="5342588"/>
            <a:ext cx="551951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https://www.sensefly.com/camera/parrot-sequoia/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Adatfeldolgozás</a:t>
            </a:r>
            <a:endParaRPr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Fotogrammetriai képalkotás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Geoinformatikai rendszerek (GIS)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Képanalízis, objetumérzékelés (mesterséges intelligencia)</a:t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44089" y="-15646"/>
            <a:ext cx="3602245" cy="278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4">
            <a:alphaModFix/>
          </a:blip>
          <a:srcRect b="0" l="1" r="135" t="0"/>
          <a:stretch/>
        </p:blipFill>
        <p:spPr>
          <a:xfrm>
            <a:off x="6355080" y="3762605"/>
            <a:ext cx="4572000" cy="241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3408" y="3759195"/>
            <a:ext cx="4167772" cy="241776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7523726" y="6176963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2310728" y="6220694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6539076" y="2705388"/>
            <a:ext cx="58120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https://wingtra.com/best-photogrammetry-software 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Drónos és műholdas képek közti különbség</a:t>
            </a:r>
            <a:endParaRPr/>
          </a:p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a) Drónos NDVI kép (15 cm/px)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b) Landsat műhold (30 m/px)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c) Sentinel műhold (10 m/px)</a:t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19643" y="1240850"/>
            <a:ext cx="4353200" cy="47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5566884" y="6176963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Helyspecifikus növényvédőszer-kijuttatás</a:t>
            </a:r>
            <a:endParaRPr/>
          </a:p>
        </p:txBody>
      </p:sp>
      <p:sp>
        <p:nvSpPr>
          <p:cNvPr id="168" name="Google Shape;168;p2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Applikációs térkép szerinti kijuttatás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Keretszakaszok elzárása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Dózis változtatása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3868" y="4001293"/>
            <a:ext cx="5478597" cy="212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3168" y="247613"/>
            <a:ext cx="2595864" cy="3470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7595" y="4001294"/>
            <a:ext cx="5817465" cy="212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>
            <a:off x="8367874" y="6236881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2654733" y="6176963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9157381" y="3690650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Permetező/műtrágyaszóró vezérlése</a:t>
            </a:r>
            <a:endParaRPr/>
          </a:p>
        </p:txBody>
      </p:sp>
      <p:sp>
        <p:nvSpPr>
          <p:cNvPr id="180" name="Google Shape;180;p25"/>
          <p:cNvSpPr txBox="1"/>
          <p:nvPr>
            <p:ph idx="1" type="body"/>
          </p:nvPr>
        </p:nvSpPr>
        <p:spPr>
          <a:xfrm>
            <a:off x="321547" y="1825625"/>
            <a:ext cx="647549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Szakaszvezérlés (általában 5 - 0,5 méter)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Fúvókavezérlés (0,25 m)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Agrifac Condor – fúvókánként változtatható dózis</a:t>
            </a: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b="0" l="0" r="15590" t="0"/>
          <a:stretch/>
        </p:blipFill>
        <p:spPr>
          <a:xfrm>
            <a:off x="7193254" y="1965960"/>
            <a:ext cx="4579646" cy="3665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8248185" y="5631815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 monitoring drónok felhasználási területei</a:t>
            </a:r>
            <a:endParaRPr/>
          </a:p>
        </p:txBody>
      </p:sp>
      <p:sp>
        <p:nvSpPr>
          <p:cNvPr id="188" name="Google Shape;188;p26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Differenciált műtrágya-kijuttatás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Helyspecifikus herbicid-kijuttatás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Differenciált deszikkáció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Differenciált regulátor-kijuttatás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Kárfelmérés (időjárás/vadkár)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Differenciált műtrágya-kijuttatás</a:t>
            </a:r>
            <a:endParaRPr/>
          </a:p>
        </p:txBody>
      </p:sp>
      <p:sp>
        <p:nvSpPr>
          <p:cNvPr id="194" name="Google Shape;194;p2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Hozampotenciál számítása alapján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Helyspecifikus talajmintavétel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7394" y="3058663"/>
            <a:ext cx="4188140" cy="26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 rotWithShape="1">
          <a:blip r:embed="rId4">
            <a:alphaModFix/>
          </a:blip>
          <a:srcRect b="0" l="-407" r="35773" t="0"/>
          <a:stretch/>
        </p:blipFill>
        <p:spPr>
          <a:xfrm>
            <a:off x="6798365" y="3218"/>
            <a:ext cx="5393635" cy="686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/>
        </p:nvSpPr>
        <p:spPr>
          <a:xfrm>
            <a:off x="516126" y="5755162"/>
            <a:ext cx="55798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7"/>
          <p:cNvSpPr txBox="1"/>
          <p:nvPr/>
        </p:nvSpPr>
        <p:spPr>
          <a:xfrm>
            <a:off x="9790966" y="6016772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Eredeti műholdas kép (Landsat 30 m/px) </a:t>
            </a: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001" y="1444487"/>
            <a:ext cx="6858355" cy="474563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/>
          <p:nvPr/>
        </p:nvSpPr>
        <p:spPr>
          <a:xfrm>
            <a:off x="4945129" y="5713045"/>
            <a:ext cx="3001617" cy="26504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2991387" y="6250407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Műholdas kép simítása</a:t>
            </a:r>
            <a:endParaRPr/>
          </a:p>
        </p:txBody>
      </p:sp>
      <p:pic>
        <p:nvPicPr>
          <p:cNvPr id="212" name="Google Shape;21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0540" y="1390931"/>
            <a:ext cx="6756799" cy="469547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9"/>
          <p:cNvSpPr/>
          <p:nvPr/>
        </p:nvSpPr>
        <p:spPr>
          <a:xfrm>
            <a:off x="5769188" y="5580005"/>
            <a:ext cx="2146851" cy="26504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9"/>
          <p:cNvSpPr txBox="1"/>
          <p:nvPr/>
        </p:nvSpPr>
        <p:spPr>
          <a:xfrm>
            <a:off x="2991387" y="6250407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03d5b2036_1_5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Tartalomjegyzék</a:t>
            </a:r>
            <a:endParaRPr/>
          </a:p>
        </p:txBody>
      </p:sp>
      <p:sp>
        <p:nvSpPr>
          <p:cNvPr id="59" name="Google Shape;59;gd03d5b2036_1_5"/>
          <p:cNvSpPr txBox="1"/>
          <p:nvPr>
            <p:ph idx="1" type="body"/>
          </p:nvPr>
        </p:nvSpPr>
        <p:spPr>
          <a:xfrm>
            <a:off x="321547" y="1405890"/>
            <a:ext cx="11555700" cy="4770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Bevezetés, szakmai kiegészítés indokoltsága				             3. dia</a:t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Témaspecifikus szakmai kérdések					             4. dia</a:t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Amit a monitoring drónokról tudni kell                             	                      5-11. dia</a:t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Adatfeldolgozás							      12-15. dia</a:t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A monitoring drónok felhasználási területei				      16-38. dia</a:t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Fogalomtár 								            39. dia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hu-HU" sz="2200"/>
              <a:t>TAG –ek 								            40. dia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Hozampotenciál zónák lehatárolása</a:t>
            </a:r>
            <a:endParaRPr/>
          </a:p>
        </p:txBody>
      </p:sp>
      <p:pic>
        <p:nvPicPr>
          <p:cNvPr id="220" name="Google Shape;22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3922" y="1461017"/>
            <a:ext cx="6719018" cy="457170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 txBox="1"/>
          <p:nvPr/>
        </p:nvSpPr>
        <p:spPr>
          <a:xfrm>
            <a:off x="2991387" y="6250407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Kijuttatási térkép </a:t>
            </a:r>
            <a:endParaRPr/>
          </a:p>
        </p:txBody>
      </p:sp>
      <p:pic>
        <p:nvPicPr>
          <p:cNvPr id="227" name="Google Shape;22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300" y="1510241"/>
            <a:ext cx="6208617" cy="428510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1"/>
          <p:cNvSpPr/>
          <p:nvPr/>
        </p:nvSpPr>
        <p:spPr>
          <a:xfrm>
            <a:off x="5762788" y="5236287"/>
            <a:ext cx="3935896" cy="424071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2991387" y="6250407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Differenciált műtrágya-kijuttatás</a:t>
            </a:r>
            <a:endParaRPr/>
          </a:p>
        </p:txBody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 rotWithShape="1">
          <a:blip r:embed="rId3">
            <a:alphaModFix/>
          </a:blip>
          <a:srcRect b="14792" l="0" r="0" t="0"/>
          <a:stretch/>
        </p:blipFill>
        <p:spPr>
          <a:xfrm>
            <a:off x="1375110" y="1931790"/>
            <a:ext cx="9007967" cy="378652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 txBox="1"/>
          <p:nvPr/>
        </p:nvSpPr>
        <p:spPr>
          <a:xfrm>
            <a:off x="2991387" y="6250407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Helyspecifikus talajmintavétel</a:t>
            </a:r>
            <a:endParaRPr/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 b="11834" l="0" r="0" t="0"/>
          <a:stretch/>
        </p:blipFill>
        <p:spPr>
          <a:xfrm>
            <a:off x="1270722" y="2082614"/>
            <a:ext cx="9915597" cy="3476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3"/>
          <p:cNvSpPr txBox="1"/>
          <p:nvPr/>
        </p:nvSpPr>
        <p:spPr>
          <a:xfrm>
            <a:off x="2991387" y="6250407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Differenciált mésztrágya-kijuttatás</a:t>
            </a:r>
            <a:endParaRPr/>
          </a:p>
        </p:txBody>
      </p:sp>
      <p:pic>
        <p:nvPicPr>
          <p:cNvPr id="250" name="Google Shape;25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832" y="1836700"/>
            <a:ext cx="5863167" cy="414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5999" y="1836699"/>
            <a:ext cx="5863167" cy="414903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 txBox="1"/>
          <p:nvPr/>
        </p:nvSpPr>
        <p:spPr>
          <a:xfrm>
            <a:off x="7408425" y="5894983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1820622" y="5816458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Helyspecifikus herbicid-kijuttatás</a:t>
            </a:r>
            <a:br>
              <a:rPr lang="hu-HU"/>
            </a:br>
            <a:endParaRPr/>
          </a:p>
        </p:txBody>
      </p:sp>
      <p:sp>
        <p:nvSpPr>
          <p:cNvPr id="259" name="Google Shape;259;p3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Preemergens gyomirtás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kultúrnövény jelenléte nem nehezíti a gyomok identifikálását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Posztemergens gyomirtás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kultúrnövényt a gyomoktól el kell különíteni, a gyomok detekciója nagyobb kihívás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Széles sortávolságú kultúrákban a gyomok könnyebben elkülöníthetők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Drágább herbicidek, így nagyobb a megtakarítás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Előnyei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Költségmegtakarítás (általában 30-70% a gyomosodástól függően)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gyomirtás okozta növényi stressz minimalizálása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Csökkent környezeti terhelés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Mély gépi tanulás (Deep Learning) használata gyomfelismeréshez</a:t>
            </a:r>
            <a:endParaRPr/>
          </a:p>
        </p:txBody>
      </p:sp>
      <p:pic>
        <p:nvPicPr>
          <p:cNvPr id="265" name="Google Shape;265;p36"/>
          <p:cNvPicPr preferRelativeResize="0"/>
          <p:nvPr/>
        </p:nvPicPr>
        <p:blipFill rotWithShape="1">
          <a:blip r:embed="rId3">
            <a:alphaModFix/>
          </a:blip>
          <a:srcRect b="0" l="0" r="54742" t="0"/>
          <a:stretch/>
        </p:blipFill>
        <p:spPr>
          <a:xfrm>
            <a:off x="314848" y="1825625"/>
            <a:ext cx="3765443" cy="378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/>
          <p:cNvPicPr preferRelativeResize="0"/>
          <p:nvPr/>
        </p:nvPicPr>
        <p:blipFill rotWithShape="1">
          <a:blip r:embed="rId4">
            <a:alphaModFix/>
          </a:blip>
          <a:srcRect b="0" l="54456" r="0" t="0"/>
          <a:stretch/>
        </p:blipFill>
        <p:spPr>
          <a:xfrm>
            <a:off x="8193786" y="1825624"/>
            <a:ext cx="3765443" cy="376240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6"/>
          <p:cNvSpPr txBox="1"/>
          <p:nvPr>
            <p:ph idx="1" type="body"/>
          </p:nvPr>
        </p:nvSpPr>
        <p:spPr>
          <a:xfrm>
            <a:off x="321547" y="5797826"/>
            <a:ext cx="11555605" cy="379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2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7297"/>
              <a:buNone/>
            </a:pPr>
            <a:r>
              <a:rPr lang="hu-HU"/>
              <a:t>				         Napraforgó                                                         Mezei acat</a:t>
            </a:r>
            <a:endParaRPr/>
          </a:p>
        </p:txBody>
      </p:sp>
      <p:pic>
        <p:nvPicPr>
          <p:cNvPr id="268" name="Google Shape;268;p36"/>
          <p:cNvPicPr preferRelativeResize="0"/>
          <p:nvPr/>
        </p:nvPicPr>
        <p:blipFill rotWithShape="1">
          <a:blip r:embed="rId3">
            <a:alphaModFix/>
          </a:blip>
          <a:srcRect b="0" l="54887" r="-144" t="0"/>
          <a:stretch/>
        </p:blipFill>
        <p:spPr>
          <a:xfrm>
            <a:off x="4254317" y="1825624"/>
            <a:ext cx="3765443" cy="378621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9537266" y="6434703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Applikációs térkép készítése helyspecifikus gyomirtáshoz</a:t>
            </a:r>
            <a:br>
              <a:rPr lang="hu-HU"/>
            </a:br>
            <a:r>
              <a:rPr lang="hu-HU"/>
              <a:t>CultiWise software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 rotWithShape="1">
          <a:blip r:embed="rId3">
            <a:alphaModFix/>
          </a:blip>
          <a:srcRect b="503" l="0" r="0" t="504"/>
          <a:stretch/>
        </p:blipFill>
        <p:spPr>
          <a:xfrm>
            <a:off x="1789044" y="1843620"/>
            <a:ext cx="8845825" cy="43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7"/>
          <p:cNvSpPr txBox="1"/>
          <p:nvPr/>
        </p:nvSpPr>
        <p:spPr>
          <a:xfrm>
            <a:off x="5433617" y="6216139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Applikációs térkép készítése helyspecifikus gyomirtáshoz</a:t>
            </a:r>
            <a:br>
              <a:rPr lang="hu-HU"/>
            </a:br>
            <a:r>
              <a:rPr lang="hu-HU"/>
              <a:t>CultiWise software</a:t>
            </a:r>
            <a:endParaRPr/>
          </a:p>
        </p:txBody>
      </p:sp>
      <p:pic>
        <p:nvPicPr>
          <p:cNvPr id="282" name="Google Shape;282;p38"/>
          <p:cNvPicPr preferRelativeResize="0"/>
          <p:nvPr/>
        </p:nvPicPr>
        <p:blipFill rotWithShape="1">
          <a:blip r:embed="rId3">
            <a:alphaModFix/>
          </a:blip>
          <a:srcRect b="595" l="0" r="0" t="412"/>
          <a:stretch/>
        </p:blipFill>
        <p:spPr>
          <a:xfrm>
            <a:off x="1789044" y="1843620"/>
            <a:ext cx="8845825" cy="43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 txBox="1"/>
          <p:nvPr/>
        </p:nvSpPr>
        <p:spPr>
          <a:xfrm>
            <a:off x="5433617" y="6216139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Applikációs térkép készítése helyspecifikus gyomirtáshoz</a:t>
            </a:r>
            <a:br>
              <a:rPr lang="hu-HU"/>
            </a:br>
            <a:r>
              <a:rPr lang="hu-HU"/>
              <a:t>CultiWise software</a:t>
            </a:r>
            <a:endParaRPr/>
          </a:p>
        </p:txBody>
      </p:sp>
      <p:pic>
        <p:nvPicPr>
          <p:cNvPr id="289" name="Google Shape;289;p39"/>
          <p:cNvPicPr preferRelativeResize="0"/>
          <p:nvPr/>
        </p:nvPicPr>
        <p:blipFill rotWithShape="1">
          <a:blip r:embed="rId3">
            <a:alphaModFix/>
          </a:blip>
          <a:srcRect b="464" l="0" r="0" t="465"/>
          <a:stretch/>
        </p:blipFill>
        <p:spPr>
          <a:xfrm>
            <a:off x="1789044" y="1843620"/>
            <a:ext cx="8845825" cy="432526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9"/>
          <p:cNvSpPr txBox="1"/>
          <p:nvPr/>
        </p:nvSpPr>
        <p:spPr>
          <a:xfrm>
            <a:off x="5433617" y="6216139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03d5b2036_1_0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Bevezetés, szakmai kiegészítés indokoltsága</a:t>
            </a:r>
            <a:endParaRPr/>
          </a:p>
        </p:txBody>
      </p:sp>
      <p:sp>
        <p:nvSpPr>
          <p:cNvPr id="65" name="Google Shape;65;gd03d5b2036_1_0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A mezőgazdasági területek felméréshez nagy mennyiségű – általában nehezen beszerezhető – térbeli adatra van szükség. Bizonyos területnagyság és részletesség-igény fölött kizárólag terepi módszerekkel lehetetlen naprakészen felmérni a táblák aktuális állapotát. A nagy területre kiterjedő adatok megszerzésének hatékony módszere a távérzékelés. Pilóta nélküli légi járművek (drónok) segítségével magas felbontású felvételek készíthetők és így megfelelő pontosággal helyspecifikus információk gyűjthetők a térszín állapotáról. A helyspecifikus információ precíziós kijuttatási rendszerbe táplálva elősegíti a költséghatékony, csökkent környezeti terheléssel járó növényvédelmi technológia kialakítását.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A jelen tananyagkiegészítés összefoglalja azokat a szakmai ismereteket  a monitoring drónokkal kapcsolatban , amelyek rávilágítanak a technológia alkalmazási lehetőségeire - figyelembe véve annak  növénytermesztési és gazdasági hozadékait. A technológia gyakorlati kihasználását rövid esettanulmányok mutatják be.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Preemergens gyomirtás</a:t>
            </a:r>
            <a:br>
              <a:rPr lang="hu-HU"/>
            </a:br>
            <a:endParaRPr/>
          </a:p>
        </p:txBody>
      </p:sp>
      <p:sp>
        <p:nvSpPr>
          <p:cNvPr id="296" name="Google Shape;296;p4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Táblaméret: 65,6 ha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Helyszín: Bős, Szlovákia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Herbicid: Roundup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Kezelt terület: 48 %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Megtakarítás: 52 %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97" name="Google Shape;29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0397" y="2087217"/>
            <a:ext cx="3730669" cy="302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6418" y="2087217"/>
            <a:ext cx="3730669" cy="302812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0"/>
          <p:cNvSpPr txBox="1"/>
          <p:nvPr/>
        </p:nvSpPr>
        <p:spPr>
          <a:xfrm>
            <a:off x="5638800" y="29784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0"/>
          <p:cNvSpPr txBox="1"/>
          <p:nvPr/>
        </p:nvSpPr>
        <p:spPr>
          <a:xfrm>
            <a:off x="5201478" y="5223042"/>
            <a:ext cx="658633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        NDVI                              Előírási térkép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0"/>
          <p:cNvSpPr txBox="1"/>
          <p:nvPr/>
        </p:nvSpPr>
        <p:spPr>
          <a:xfrm>
            <a:off x="9506042" y="6404215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Posztmergens gyomirtás kukoricában</a:t>
            </a:r>
            <a:br>
              <a:rPr lang="hu-HU"/>
            </a:br>
            <a:endParaRPr/>
          </a:p>
        </p:txBody>
      </p:sp>
      <p:sp>
        <p:nvSpPr>
          <p:cNvPr id="307" name="Google Shape;307;p4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Táblaméret: 129 ha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Helyszín: Temesvár, Románia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Herbicid: Dicamba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Kezelt terület: 25 %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Megtakarítás: 75 %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08" name="Google Shape;308;p41"/>
          <p:cNvSpPr txBox="1"/>
          <p:nvPr/>
        </p:nvSpPr>
        <p:spPr>
          <a:xfrm>
            <a:off x="5638800" y="2978426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7183" y="1690688"/>
            <a:ext cx="5509578" cy="5008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1"/>
          <p:cNvPicPr preferRelativeResize="0"/>
          <p:nvPr/>
        </p:nvPicPr>
        <p:blipFill rotWithShape="1">
          <a:blip r:embed="rId4">
            <a:alphaModFix/>
          </a:blip>
          <a:srcRect b="0" l="0" r="0" t="14586"/>
          <a:stretch/>
        </p:blipFill>
        <p:spPr>
          <a:xfrm>
            <a:off x="2816089" y="4517204"/>
            <a:ext cx="3405808" cy="218176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9546187" y="1250326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Differenciált deszikkáció</a:t>
            </a:r>
            <a:br>
              <a:rPr lang="hu-HU"/>
            </a:br>
            <a:endParaRPr/>
          </a:p>
        </p:txBody>
      </p:sp>
      <p:sp>
        <p:nvSpPr>
          <p:cNvPr id="317" name="Google Shape;317;p42"/>
          <p:cNvSpPr txBox="1"/>
          <p:nvPr>
            <p:ph idx="1" type="body"/>
          </p:nvPr>
        </p:nvSpPr>
        <p:spPr>
          <a:xfrm>
            <a:off x="321547" y="1825625"/>
            <a:ext cx="62051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állomány érése alapján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Vegetációs indexek segítségével meghatározható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18" name="Google Shape;318;p42"/>
          <p:cNvPicPr preferRelativeResize="0"/>
          <p:nvPr/>
        </p:nvPicPr>
        <p:blipFill rotWithShape="1">
          <a:blip r:embed="rId3">
            <a:alphaModFix/>
          </a:blip>
          <a:srcRect b="0" l="0" r="0" t="454"/>
          <a:stretch/>
        </p:blipFill>
        <p:spPr>
          <a:xfrm>
            <a:off x="5798084" y="1247037"/>
            <a:ext cx="5903585" cy="506486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2"/>
          <p:cNvSpPr txBox="1"/>
          <p:nvPr/>
        </p:nvSpPr>
        <p:spPr>
          <a:xfrm>
            <a:off x="9332083" y="6421322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Differenciált regulátor-kijuttatás</a:t>
            </a:r>
            <a:br>
              <a:rPr lang="hu-HU"/>
            </a:br>
            <a:endParaRPr/>
          </a:p>
        </p:txBody>
      </p:sp>
      <p:sp>
        <p:nvSpPr>
          <p:cNvPr id="325" name="Google Shape;325;p43"/>
          <p:cNvSpPr txBox="1"/>
          <p:nvPr>
            <p:ph idx="1" type="body"/>
          </p:nvPr>
        </p:nvSpPr>
        <p:spPr>
          <a:xfrm>
            <a:off x="321548" y="1825625"/>
            <a:ext cx="664909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Az állomány kiegyenlítése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Állomány megdőlésének megelőzése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fejletlenebb zónák nincsenek terhelve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Költségmegtakarítás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Aktuális állapot, vagy hozampotanciál alapján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26" name="Google Shape;32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5588" y="141318"/>
            <a:ext cx="4235454" cy="328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5588" y="3515139"/>
            <a:ext cx="4235454" cy="326637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3"/>
          <p:cNvSpPr txBox="1"/>
          <p:nvPr/>
        </p:nvSpPr>
        <p:spPr>
          <a:xfrm>
            <a:off x="4577204" y="6378128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Differenciált regulátor-kijuttatás - hagyma</a:t>
            </a:r>
            <a:br>
              <a:rPr lang="hu-HU"/>
            </a:br>
            <a:endParaRPr/>
          </a:p>
        </p:txBody>
      </p:sp>
      <p:sp>
        <p:nvSpPr>
          <p:cNvPr id="334" name="Google Shape;334;p44"/>
          <p:cNvSpPr txBox="1"/>
          <p:nvPr/>
        </p:nvSpPr>
        <p:spPr>
          <a:xfrm>
            <a:off x="473947" y="19780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Táblaméret: 47,3 ha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Helyszín: Szenc, Szlovákia</a:t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Kezelt terület: 51 %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Megtakarítás: 49 %</a:t>
            </a:r>
            <a:endParaRPr/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3094" y="1225826"/>
            <a:ext cx="5862868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4"/>
          <p:cNvSpPr txBox="1"/>
          <p:nvPr/>
        </p:nvSpPr>
        <p:spPr>
          <a:xfrm>
            <a:off x="4777926" y="6323598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Kárfelmérés</a:t>
            </a:r>
            <a:br>
              <a:rPr lang="hu-HU"/>
            </a:br>
            <a:endParaRPr/>
          </a:p>
        </p:txBody>
      </p:sp>
      <p:sp>
        <p:nvSpPr>
          <p:cNvPr id="342" name="Google Shape;342;p4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Időjárás (vihar – állomány megdőlése, felázott területek,…)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Vadkár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Kárarány pontos kimutatása</a:t>
            </a:r>
            <a:endParaRPr/>
          </a:p>
        </p:txBody>
      </p:sp>
      <p:pic>
        <p:nvPicPr>
          <p:cNvPr id="343" name="Google Shape;34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0978" y="2757296"/>
            <a:ext cx="5607473" cy="373557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5"/>
          <p:cNvSpPr txBox="1"/>
          <p:nvPr/>
        </p:nvSpPr>
        <p:spPr>
          <a:xfrm>
            <a:off x="7253497" y="6492875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Kárfelmérés</a:t>
            </a:r>
            <a:endParaRPr/>
          </a:p>
        </p:txBody>
      </p:sp>
      <p:pic>
        <p:nvPicPr>
          <p:cNvPr id="350" name="Google Shape;350;p46"/>
          <p:cNvPicPr preferRelativeResize="0"/>
          <p:nvPr/>
        </p:nvPicPr>
        <p:blipFill rotWithShape="1">
          <a:blip r:embed="rId3">
            <a:alphaModFix/>
          </a:blip>
          <a:srcRect b="0" l="0" r="0" t="1068"/>
          <a:stretch/>
        </p:blipFill>
        <p:spPr>
          <a:xfrm>
            <a:off x="400970" y="1825625"/>
            <a:ext cx="5570176" cy="425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956" y="1862068"/>
            <a:ext cx="5555619" cy="429408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6"/>
          <p:cNvSpPr txBox="1"/>
          <p:nvPr/>
        </p:nvSpPr>
        <p:spPr>
          <a:xfrm>
            <a:off x="9305321" y="6323598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7"/>
          <p:cNvSpPr txBox="1"/>
          <p:nvPr/>
        </p:nvSpPr>
        <p:spPr>
          <a:xfrm>
            <a:off x="357975" y="1737158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Táblaméret: 81 ha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Helyszín: Rostenice, Csehország</a:t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47"/>
          <p:cNvPicPr preferRelativeResize="0"/>
          <p:nvPr/>
        </p:nvPicPr>
        <p:blipFill rotWithShape="1">
          <a:blip r:embed="rId3">
            <a:alphaModFix/>
          </a:blip>
          <a:srcRect b="866" l="400" r="861" t="1488"/>
          <a:stretch/>
        </p:blipFill>
        <p:spPr>
          <a:xfrm>
            <a:off x="3825131" y="858218"/>
            <a:ext cx="7838661" cy="5221357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7"/>
          <p:cNvSpPr txBox="1"/>
          <p:nvPr/>
        </p:nvSpPr>
        <p:spPr>
          <a:xfrm>
            <a:off x="5881783" y="6199613"/>
            <a:ext cx="64808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NEUDERT L., LUKAS V., (szerk. 2015) Precizní zemědělství – Technologie a metody v rostlinné produkci, Mendelova Univerzita v Brně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Kárfelmérés – rágcsálókárosítás repcében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Felázott területek felmérése</a:t>
            </a:r>
            <a:endParaRPr/>
          </a:p>
        </p:txBody>
      </p:sp>
      <p:sp>
        <p:nvSpPr>
          <p:cNvPr id="366" name="Google Shape;366;p48"/>
          <p:cNvSpPr txBox="1"/>
          <p:nvPr>
            <p:ph idx="1" type="body"/>
          </p:nvPr>
        </p:nvSpPr>
        <p:spPr>
          <a:xfrm>
            <a:off x="328246" y="1690688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vízzel borított területek pontos kimutatása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Differenciált vetés beállítása a vizes foltokra</a:t>
            </a:r>
            <a:endParaRPr/>
          </a:p>
        </p:txBody>
      </p:sp>
      <p:pic>
        <p:nvPicPr>
          <p:cNvPr id="367" name="Google Shape;36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3215" y="2912359"/>
            <a:ext cx="5670539" cy="3264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848" y="2909942"/>
            <a:ext cx="5767292" cy="326702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8"/>
          <p:cNvSpPr txBox="1"/>
          <p:nvPr/>
        </p:nvSpPr>
        <p:spPr>
          <a:xfrm>
            <a:off x="9305321" y="6323598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Fogalomtár</a:t>
            </a:r>
            <a:endParaRPr/>
          </a:p>
        </p:txBody>
      </p:sp>
      <p:sp>
        <p:nvSpPr>
          <p:cNvPr id="375" name="Google Shape;375;p4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Drón - pilóta nélküli repülőgép, mely valamilyen ön- vagy távirányítással rendelkezik, emiatt fedélzetén nincsen szükség pilótára.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Távérzékelés - Azokat az adatgyűjtési és feldolgozási eljárásokat értjük összefoglalóan távérzékelés alatt, melynek során tárgyakról, területekről és jelenségekről, különböző módszerekkel, eszközökkel és távolságból, közvetve, azok érintése nélkül gyűjtünk és rögzítünk adatokat.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Fotogrammetria - A fotogrammetria a távérzékelés tudományága, melynek alkalmazásakor a tárgyakról, illetve a terepről készített fényképek alapján a képeken végzett mérések és számítások segítségével meghatározza a képeken látható valós tárgyak kiterjedéseit.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Differenciált kijuttatás - A differenciált kijuttatás azt jelenti, hogy a táblán belüli különbségeknek megfelelően tervezzük meg a tápanyag összetételét, a tőszámot vagy a növényvédő szer dózisát.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Applikációs (kijuttatási) térkép - A kijuttatási térképek olyan térképek, amelyek információkat tartalmaznak arra vonatkozóan, hogy az egyes területek különböző részeire mennyi terméket (műtrágya, vetőmag, növényvédő szer) kell kijuttatni.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91836"/>
              <a:buChar char="•"/>
            </a:pPr>
            <a:r>
              <a:rPr lang="hu-HU"/>
              <a:t>Szakaszvezérlés - A szakaszvezérlés az egyes munkagép-szakaszokat a szántóföld meghatározott pontjain automatikusan kapcsolja be és ki.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Témaspecifikus szakmai kérdések</a:t>
            </a:r>
            <a:endParaRPr/>
          </a:p>
        </p:txBody>
      </p:sp>
      <p:sp>
        <p:nvSpPr>
          <p:cNvPr id="71" name="Google Shape;71;p14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1. Min alapszik a monitoring drónok létjogosultsága?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2. Mik a technológia bevezetésének hozadékai?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3. Milyen típusú technológiai megoldások vannak a gyakorlatban?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4. Mik az egyes, gyakorlatban elterjedt technológiák főbb elemei?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5. Milyen körülmények között és mikor kifizetődő a technológiát alkalmazni?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200"/>
              <a:t>6. Milyen növénykultúrák termesztésében vált be alkalmazása?</a:t>
            </a:r>
            <a:endParaRPr sz="2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Tag-ek</a:t>
            </a:r>
            <a:endParaRPr/>
          </a:p>
        </p:txBody>
      </p:sp>
      <p:sp>
        <p:nvSpPr>
          <p:cNvPr id="381" name="Google Shape;381;p5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Drón, monitoring, távérzékelés, helyspecifikus kijuttatás, multispektrális analízis, kijuttatási térkép,  fotogrammetria, térinformatikai rendszer, differenciált kijuttatás, precíziós gyomirtás, kárfelmérés, szakaszvezérlés, applikációs térkép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503" y="283894"/>
            <a:ext cx="10384993" cy="584192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       Köszönöm a figyelmet!</a:t>
            </a:r>
            <a:endParaRPr/>
          </a:p>
        </p:txBody>
      </p:sp>
      <p:sp>
        <p:nvSpPr>
          <p:cNvPr id="388" name="Google Shape;388;p5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89" name="Google Shape;389;p51"/>
          <p:cNvSpPr txBox="1"/>
          <p:nvPr/>
        </p:nvSpPr>
        <p:spPr>
          <a:xfrm>
            <a:off x="9305321" y="6323598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 sz="3600"/>
              <a:t>Amit a monitoring drónokról tudni kell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Miért pont drón?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Távérzékelés - nagy területre kiterjedő adatok megszerzésének hatékony módszere 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Felbontás – A műholdas felvételekhez képest akár 1000x jobb felbontás (pixelméret)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 jobb felbontás további helyspecifikus alkalmazásokat tesz lehetővé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Precíziós növényvédőszer-kijuttatás lépései: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Adatgyűjtés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Adatfeldolgozás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Helyspecifikus kijuttatás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8116" y="3687950"/>
            <a:ext cx="3967767" cy="258437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8483847" y="6345588"/>
            <a:ext cx="32383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Skymaps s.r.o.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Drónok típusai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	    Multi rotor drón					Fix szárnyú drón</a:t>
            </a:r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2026" y="3175550"/>
            <a:ext cx="6869195" cy="2558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485" y="2943340"/>
            <a:ext cx="5068541" cy="269163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588784" y="5736692"/>
            <a:ext cx="47950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https://www.dji.com/sk/p4-multispectral 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6808191" y="5733610"/>
            <a:ext cx="47950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https://www.quantum-systems.com/ 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Tulajdonságok összehasonlítása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1774656" y="3915073"/>
            <a:ext cx="5514808" cy="3678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Trinity F90+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Repülési idő  90 perc</a:t>
            </a:r>
            <a:endParaRPr b="0" i="0" sz="2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Sebesség 19 m/s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350 ha / 90 perc (120 m AGL)</a:t>
            </a:r>
            <a:endParaRPr/>
          </a:p>
          <a:p>
            <a:pPr indent="-3429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PPK</a:t>
            </a: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6806269" y="3302892"/>
            <a:ext cx="5514808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06000" lvl="0" marL="30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8"/>
              <a:buFont typeface="Noto Sans Symbols"/>
              <a:buChar char="◼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DJI Phantom 4 Multispectral</a:t>
            </a:r>
            <a:endParaRPr b="0" i="0" sz="2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6000" lvl="0" marL="3060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accent2"/>
              </a:buClr>
              <a:buSzPts val="2208"/>
              <a:buFont typeface="Noto Sans Symbols"/>
              <a:buChar char="◼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Repülési idő  27 perc</a:t>
            </a:r>
            <a:endParaRPr b="0" i="0" sz="24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6000" lvl="0" marL="3060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accent2"/>
              </a:buClr>
              <a:buSzPts val="2208"/>
              <a:buFont typeface="Noto Sans Symbols"/>
              <a:buChar char="◼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Sebesség 6 m/s</a:t>
            </a:r>
            <a:endParaRPr/>
          </a:p>
          <a:p>
            <a:pPr indent="-306000" lvl="0" marL="3060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accent2"/>
              </a:buClr>
              <a:buSzPts val="2208"/>
              <a:buFont typeface="Noto Sans Symbols"/>
              <a:buChar char="◼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18 ha / 27 perc (180 m AGL)</a:t>
            </a:r>
            <a:endParaRPr/>
          </a:p>
          <a:p>
            <a:pPr indent="-306000" lvl="0" marL="306000" marR="0" rtl="0" algn="l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accent2"/>
              </a:buClr>
              <a:buSzPts val="2208"/>
              <a:buFont typeface="Noto Sans Symbols"/>
              <a:buChar char="◼"/>
            </a:pPr>
            <a:r>
              <a:rPr b="0" i="0" lang="hu-HU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RTK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6032" y="1489183"/>
            <a:ext cx="3440883" cy="215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5398" y="1582187"/>
            <a:ext cx="4620634" cy="172070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6806269" y="3302892"/>
            <a:ext cx="47950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https://www.dji.com/sk/p4-multispectral 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1371945" y="3302892"/>
            <a:ext cx="479502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https://www.quantum-systems.com/ </a:t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Pozicionáló rendszerek</a:t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RTK (real time)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Valós idejű kinetikus rendszer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Centiméteres pontosság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Egyszerű használat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PPK (post-processing)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Utólagos feldolgozás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Centiméteres pontosság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GCP (illesztőpontok mérése)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Időigényes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Centiméteres pontosság</a:t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7319" y="2481987"/>
            <a:ext cx="6623134" cy="278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6836042" y="5305651"/>
            <a:ext cx="4795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https://www.sensefly.com/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Légi felvételezés</a:t>
            </a:r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0096" y="1987067"/>
            <a:ext cx="6415321" cy="308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0" l="5141" r="11542" t="0"/>
          <a:stretch/>
        </p:blipFill>
        <p:spPr>
          <a:xfrm>
            <a:off x="1743856" y="1690688"/>
            <a:ext cx="4228242" cy="338328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1204729" y="5208906"/>
            <a:ext cx="1066572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1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rPr>
              <a:t>Kép forrása: https://medium.com/aerial-acuity/seven-ways-to-improve-the-accuracy-of-your-drone-maps-9d3161f05956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1C9E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2021-04-21T15:27:09Z</dcterms:created>
  <dc:creator>Péter Varga</dc:creator>
</cp:coreProperties>
</file>