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1" roundtripDataSignature="AMtx7mhYnQrixQQ+5qKocX2GitJNzBGI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97A83B-7989-46FE-8720-3BA1BB91887F}">
  <a:tblStyle styleId="{EB97A83B-7989-46FE-8720-3BA1BB91887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fill>
          <a:solidFill>
            <a:srgbClr val="D4E2CE"/>
          </a:solidFill>
        </a:fill>
      </a:tcStyle>
    </a:band1H>
    <a:band2H>
      <a:tcTxStyle/>
    </a:band2H>
    <a:band1V>
      <a:tcTxStyle/>
      <a:tcStyle>
        <a:fill>
          <a:solidFill>
            <a:srgbClr val="D4E2CE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  <a:tblStyle styleId="{264CF0FE-C67E-4F32-90B7-5BB09DB3304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88" Type="http://schemas.openxmlformats.org/officeDocument/2006/relationships/slide" Target="slides/slide83.xml"/><Relationship Id="rId43" Type="http://schemas.openxmlformats.org/officeDocument/2006/relationships/slide" Target="slides/slide38.xml"/><Relationship Id="rId87" Type="http://schemas.openxmlformats.org/officeDocument/2006/relationships/slide" Target="slides/slide8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1" Type="http://customschemas.google.com/relationships/presentationmetadata" Target="metadata"/><Relationship Id="rId90" Type="http://schemas.openxmlformats.org/officeDocument/2006/relationships/slide" Target="slides/slide85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03d5b203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d03d5b203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03d5b2036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d03d5b203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" type="body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2" type="body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/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descr="A képen szöveg látható&#10;&#10;Automatikusan generált leírás" id="33" name="Google Shape;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1850" y="99630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31850" y="387603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>
  <p:cSld name="Összehasonlítá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21548" y="365125"/>
            <a:ext cx="115235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6172200" y="1909187"/>
            <a:ext cx="5672850" cy="585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172200" y="2505075"/>
            <a:ext cx="567285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321548" y="1909187"/>
            <a:ext cx="5672852" cy="595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4" type="body"/>
          </p:nvPr>
        </p:nvSpPr>
        <p:spPr>
          <a:xfrm>
            <a:off x="321548" y="2505075"/>
            <a:ext cx="567285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descr="A képen szöveg látható&#10;&#10;Automatikusan generált leírás" id="9" name="Google Shape;9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Yr6hcZOtHlE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mydieton.com/dieton/ongondozas/egeszseges-eletmod/alapelvek.html" TargetMode="External"/><Relationship Id="rId4" Type="http://schemas.openxmlformats.org/officeDocument/2006/relationships/image" Target="../media/image10.jpg"/><Relationship Id="rId5" Type="http://schemas.openxmlformats.org/officeDocument/2006/relationships/slide" Target="/ppt/slides/slide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2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jpg"/><Relationship Id="rId4" Type="http://schemas.openxmlformats.org/officeDocument/2006/relationships/slide" Target="/ppt/slides/slide2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helloladies.hu/kisbabak-fejlesztese-1-es-3-honapos-kor-kozott.html" TargetMode="External"/><Relationship Id="rId4" Type="http://schemas.openxmlformats.org/officeDocument/2006/relationships/image" Target="../media/image7.jpg"/><Relationship Id="rId5" Type="http://schemas.openxmlformats.org/officeDocument/2006/relationships/slide" Target="/ppt/slides/slide2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rdelyiboroka.hu/2017/10/26/" TargetMode="External"/><Relationship Id="rId4" Type="http://schemas.openxmlformats.org/officeDocument/2006/relationships/image" Target="../media/image13.png"/><Relationship Id="rId5" Type="http://schemas.openxmlformats.org/officeDocument/2006/relationships/slide" Target="/ppt/slides/slide2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Relationship Id="rId9" Type="http://schemas.openxmlformats.org/officeDocument/2006/relationships/slide" Target="/ppt/slides/slide2.xml"/><Relationship Id="rId5" Type="http://schemas.openxmlformats.org/officeDocument/2006/relationships/image" Target="../media/image15.jpg"/><Relationship Id="rId6" Type="http://schemas.openxmlformats.org/officeDocument/2006/relationships/hyperlink" Target="https://www.filmtekercs.hu/magazin/mit-tanitasz-a-gyereknek-eroszakos-mesefilmek" TargetMode="External"/><Relationship Id="rId7" Type="http://schemas.openxmlformats.org/officeDocument/2006/relationships/hyperlink" Target="https://sorozatportal.hu/content/gamerj%C3%A1t%C3%A9k-v%C3%A9gs%C5%91kig" TargetMode="External"/><Relationship Id="rId8" Type="http://schemas.openxmlformats.org/officeDocument/2006/relationships/hyperlink" Target="https://www.youtube.com/watch?v=0A-sdR6jlZ8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5.xml"/><Relationship Id="rId10" Type="http://schemas.openxmlformats.org/officeDocument/2006/relationships/slide" Target="/ppt/slides/slide13.xml"/><Relationship Id="rId13" Type="http://schemas.openxmlformats.org/officeDocument/2006/relationships/slide" Target="/ppt/slides/slide17.xml"/><Relationship Id="rId12" Type="http://schemas.openxmlformats.org/officeDocument/2006/relationships/slide" Target="/ppt/slides/slide1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7.xml"/><Relationship Id="rId4" Type="http://schemas.openxmlformats.org/officeDocument/2006/relationships/slide" Target="/ppt/slides/slide8.xml"/><Relationship Id="rId9" Type="http://schemas.openxmlformats.org/officeDocument/2006/relationships/slide" Target="/ppt/slides/slide12.xml"/><Relationship Id="rId15" Type="http://schemas.openxmlformats.org/officeDocument/2006/relationships/slide" Target="/ppt/slides/slide19.xml"/><Relationship Id="rId14" Type="http://schemas.openxmlformats.org/officeDocument/2006/relationships/slide" Target="/ppt/slides/slide18.xml"/><Relationship Id="rId16" Type="http://schemas.openxmlformats.org/officeDocument/2006/relationships/slide" Target="/ppt/slides/slide20.xml"/><Relationship Id="rId5" Type="http://schemas.openxmlformats.org/officeDocument/2006/relationships/slide" Target="/ppt/slides/slide8.xml"/><Relationship Id="rId6" Type="http://schemas.openxmlformats.org/officeDocument/2006/relationships/slide" Target="/ppt/slides/slide9.xml"/><Relationship Id="rId7" Type="http://schemas.openxmlformats.org/officeDocument/2006/relationships/slide" Target="/ppt/slides/slide10.xml"/><Relationship Id="rId8" Type="http://schemas.openxmlformats.org/officeDocument/2006/relationships/slide" Target="/ppt/slides/slide11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.xml"/><Relationship Id="rId10" Type="http://schemas.openxmlformats.org/officeDocument/2006/relationships/hyperlink" Target="https://msg-penoplast.ru/sk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Relationship Id="rId9" Type="http://schemas.openxmlformats.org/officeDocument/2006/relationships/hyperlink" Target="http://www.netky.sk/clanok/alkoholizmus-je-dusevna-porucha" TargetMode="External"/><Relationship Id="rId5" Type="http://schemas.openxmlformats.org/officeDocument/2006/relationships/image" Target="../media/image23.jpg"/><Relationship Id="rId6" Type="http://schemas.openxmlformats.org/officeDocument/2006/relationships/image" Target="../media/image22.jpg"/><Relationship Id="rId7" Type="http://schemas.openxmlformats.org/officeDocument/2006/relationships/hyperlink" Target="https://www.facebook.com/pg/drogosgyerekem/posts/" TargetMode="External"/><Relationship Id="rId8" Type="http://schemas.openxmlformats.org/officeDocument/2006/relationships/hyperlink" Target="https://factsvirals.com/en/om-deze-reden-moet-je-nooit-meer-fastfood-eten/" TargetMode="Externa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fe.hu/eletmod/20170117-zsirfogyasztas-nelkul-sosem-leszel-egeszseges.html" TargetMode="External"/><Relationship Id="rId10" Type="http://schemas.openxmlformats.org/officeDocument/2006/relationships/hyperlink" Target="https://www.i-am.hu/a-szenhidratok/" TargetMode="External"/><Relationship Id="rId13" Type="http://schemas.openxmlformats.org/officeDocument/2006/relationships/hyperlink" Target="https://patika-akcio.hu/magazin/a-magas-koleszterinszint-lathato-jelei/" TargetMode="External"/><Relationship Id="rId12" Type="http://schemas.openxmlformats.org/officeDocument/2006/relationships/hyperlink" Target="https://www.zeptermagazin.hu/a-kiegyensulyozott-etrendbol-a-teljes-erteku-feherjek-sem-maradhatnak-ki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g"/><Relationship Id="rId4" Type="http://schemas.openxmlformats.org/officeDocument/2006/relationships/image" Target="../media/image27.jpg"/><Relationship Id="rId9" Type="http://schemas.openxmlformats.org/officeDocument/2006/relationships/hyperlink" Target="https://dietaesfitnesz.hu/dieta/fogyaszto-egeszseges-zsirok-23148/" TargetMode="External"/><Relationship Id="rId14" Type="http://schemas.openxmlformats.org/officeDocument/2006/relationships/hyperlink" Target="https://asum.hu/eletmod/2018/09/06/szenhidrat-zsir-vagy-feherje-melyik-az-egeszsegesebb/" TargetMode="External"/><Relationship Id="rId5" Type="http://schemas.openxmlformats.org/officeDocument/2006/relationships/image" Target="../media/image19.jpg"/><Relationship Id="rId6" Type="http://schemas.openxmlformats.org/officeDocument/2006/relationships/image" Target="../media/image25.jpg"/><Relationship Id="rId7" Type="http://schemas.openxmlformats.org/officeDocument/2006/relationships/image" Target="../media/image21.jpg"/><Relationship Id="rId8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2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2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jpg"/><Relationship Id="rId4" Type="http://schemas.openxmlformats.org/officeDocument/2006/relationships/image" Target="../media/image25.jpg"/><Relationship Id="rId5" Type="http://schemas.openxmlformats.org/officeDocument/2006/relationships/hyperlink" Target="https://bacskay.blog.hu/2015/10/28/a_dietazas_alapjai_a_feherjek" TargetMode="External"/><Relationship Id="rId6" Type="http://schemas.openxmlformats.org/officeDocument/2006/relationships/hyperlink" Target="https://www.zeptermagazin.hu/a-kiegyensulyozott-etrendbol-a-teljes-erteku-feherjek-sem-maradhatnak-ki/" TargetMode="External"/><Relationship Id="rId7" Type="http://schemas.openxmlformats.org/officeDocument/2006/relationships/slide" Target="/ppt/slides/slide2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2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30.xml"/><Relationship Id="rId10" Type="http://schemas.openxmlformats.org/officeDocument/2006/relationships/slide" Target="/ppt/slides/slide29.xml"/><Relationship Id="rId13" Type="http://schemas.openxmlformats.org/officeDocument/2006/relationships/slide" Target="/ppt/slides/slide32.xml"/><Relationship Id="rId12" Type="http://schemas.openxmlformats.org/officeDocument/2006/relationships/slide" Target="/ppt/slides/slide3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1.xml"/><Relationship Id="rId4" Type="http://schemas.openxmlformats.org/officeDocument/2006/relationships/slide" Target="/ppt/slides/slide22.xml"/><Relationship Id="rId9" Type="http://schemas.openxmlformats.org/officeDocument/2006/relationships/slide" Target="/ppt/slides/slide28.xml"/><Relationship Id="rId14" Type="http://schemas.openxmlformats.org/officeDocument/2006/relationships/slide" Target="/ppt/slides/slide33.xml"/><Relationship Id="rId5" Type="http://schemas.openxmlformats.org/officeDocument/2006/relationships/slide" Target="/ppt/slides/slide23.xml"/><Relationship Id="rId6" Type="http://schemas.openxmlformats.org/officeDocument/2006/relationships/slide" Target="/ppt/slides/slide25.xml"/><Relationship Id="rId7" Type="http://schemas.openxmlformats.org/officeDocument/2006/relationships/slide" Target="/ppt/slides/slide26.xml"/><Relationship Id="rId8" Type="http://schemas.openxmlformats.org/officeDocument/2006/relationships/slide" Target="/ppt/slides/slide27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estfitshop.hu/novenyi-feherjek/" TargetMode="External"/><Relationship Id="rId4" Type="http://schemas.openxmlformats.org/officeDocument/2006/relationships/hyperlink" Target="https://gyogyszernelkul.com/az-egeszseges-novenyi-feherjek/" TargetMode="External"/><Relationship Id="rId9" Type="http://schemas.openxmlformats.org/officeDocument/2006/relationships/slide" Target="/ppt/slides/slide2.xml"/><Relationship Id="rId5" Type="http://schemas.openxmlformats.org/officeDocument/2006/relationships/hyperlink" Target="https://sobors.hu/gasztro/novenyi-feherjek/" TargetMode="External"/><Relationship Id="rId6" Type="http://schemas.openxmlformats.org/officeDocument/2006/relationships/image" Target="../media/image28.jpg"/><Relationship Id="rId7" Type="http://schemas.openxmlformats.org/officeDocument/2006/relationships/image" Target="../media/image24.jpg"/><Relationship Id="rId8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beltanoda.hu/segedanyagok/biosz/biokemia/SZeNHIDRaTOK.pdf" TargetMode="External"/><Relationship Id="rId4" Type="http://schemas.openxmlformats.org/officeDocument/2006/relationships/hyperlink" Target="https://www.i-am.hu/a-szenhidratok/" TargetMode="External"/><Relationship Id="rId5" Type="http://schemas.openxmlformats.org/officeDocument/2006/relationships/image" Target="../media/image19.jpg"/><Relationship Id="rId6" Type="http://schemas.openxmlformats.org/officeDocument/2006/relationships/image" Target="../media/image31.png"/><Relationship Id="rId7" Type="http://schemas.openxmlformats.org/officeDocument/2006/relationships/slide" Target="/ppt/slides/slide2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asum.hu/eletmod/2018/09/06/szenhidrat-zsir-vagy-feherje-melyik-az-egeszsegesebb/" TargetMode="External"/><Relationship Id="rId4" Type="http://schemas.openxmlformats.org/officeDocument/2006/relationships/image" Target="../media/image26.jpg"/><Relationship Id="rId5" Type="http://schemas.openxmlformats.org/officeDocument/2006/relationships/slide" Target="/ppt/slides/slide2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45.xml"/><Relationship Id="rId10" Type="http://schemas.openxmlformats.org/officeDocument/2006/relationships/slide" Target="/ppt/slides/slide44.xml"/><Relationship Id="rId13" Type="http://schemas.openxmlformats.org/officeDocument/2006/relationships/slide" Target="/ppt/slides/slide48.xml"/><Relationship Id="rId12" Type="http://schemas.openxmlformats.org/officeDocument/2006/relationships/slide" Target="/ppt/slides/slide4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34.xml"/><Relationship Id="rId4" Type="http://schemas.openxmlformats.org/officeDocument/2006/relationships/slide" Target="/ppt/slides/slide37.xml"/><Relationship Id="rId9" Type="http://schemas.openxmlformats.org/officeDocument/2006/relationships/slide" Target="/ppt/slides/slide43.xml"/><Relationship Id="rId15" Type="http://schemas.openxmlformats.org/officeDocument/2006/relationships/slide" Target="/ppt/slides/slide50.xml"/><Relationship Id="rId14" Type="http://schemas.openxmlformats.org/officeDocument/2006/relationships/slide" Target="/ppt/slides/slide49.xml"/><Relationship Id="rId5" Type="http://schemas.openxmlformats.org/officeDocument/2006/relationships/slide" Target="/ppt/slides/slide39.xml"/><Relationship Id="rId6" Type="http://schemas.openxmlformats.org/officeDocument/2006/relationships/slide" Target="/ppt/slides/slide40.xml"/><Relationship Id="rId7" Type="http://schemas.openxmlformats.org/officeDocument/2006/relationships/slide" Target="/ppt/slides/slide41.xml"/><Relationship Id="rId8" Type="http://schemas.openxmlformats.org/officeDocument/2006/relationships/slide" Target="/ppt/slides/slide42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jpg"/><Relationship Id="rId4" Type="http://schemas.openxmlformats.org/officeDocument/2006/relationships/hyperlink" Target="https://hu.wikipedia.org/wiki/Szachar%C3%B3z" TargetMode="External"/><Relationship Id="rId5" Type="http://schemas.openxmlformats.org/officeDocument/2006/relationships/slide" Target="/ppt/slides/slide1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bebikkicsikesnagyok.hu/tag/szenhidratok/" TargetMode="External"/><Relationship Id="rId4" Type="http://schemas.openxmlformats.org/officeDocument/2006/relationships/hyperlink" Target="https://wellandfit.hu/dieta/2020-04/mi-a-kulonbseg-a-jo-es-a-rossz-szenhidratok-kozott/" TargetMode="External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7" Type="http://schemas.openxmlformats.org/officeDocument/2006/relationships/slide" Target="/ppt/slides/slide2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diabeteszinfo.hu/zsirok-olajok-margarinok/" TargetMode="External"/><Relationship Id="rId4" Type="http://schemas.openxmlformats.org/officeDocument/2006/relationships/hyperlink" Target="https://www.life.hu/eletmod/20170117-zsirfogyasztas-nelkul-sosem-leszel-egeszseges.html" TargetMode="External"/><Relationship Id="rId5" Type="http://schemas.openxmlformats.org/officeDocument/2006/relationships/image" Target="../media/image39.jpg"/><Relationship Id="rId6" Type="http://schemas.openxmlformats.org/officeDocument/2006/relationships/image" Target="../media/image27.jpg"/><Relationship Id="rId7" Type="http://schemas.openxmlformats.org/officeDocument/2006/relationships/slide" Target="/ppt/slides/slide2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slide" Target="/ppt/slides/slide2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www.natursziget.com/egeszseg/20191031-a-legfontosabb-tenyek-a-zsirrol" TargetMode="External"/><Relationship Id="rId4" Type="http://schemas.openxmlformats.org/officeDocument/2006/relationships/hyperlink" Target="https://dietaesfitnesz.hu/dieta/fogyaszto-egeszseges-zsirok-23148/" TargetMode="External"/><Relationship Id="rId5" Type="http://schemas.openxmlformats.org/officeDocument/2006/relationships/image" Target="../media/image30.jpg"/><Relationship Id="rId6" Type="http://schemas.openxmlformats.org/officeDocument/2006/relationships/image" Target="../media/image35.jpg"/><Relationship Id="rId7" Type="http://schemas.openxmlformats.org/officeDocument/2006/relationships/slide" Target="/ppt/slides/slide2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biotechusa.hu/your-body/az-omega-3-hatasai/#consent-modal" TargetMode="External"/><Relationship Id="rId4" Type="http://schemas.openxmlformats.org/officeDocument/2006/relationships/hyperlink" Target="https://kapszulacenter.hu/omega-3-vs-omega-6" TargetMode="External"/><Relationship Id="rId5" Type="http://schemas.openxmlformats.org/officeDocument/2006/relationships/image" Target="../media/image41.jpg"/><Relationship Id="rId6" Type="http://schemas.openxmlformats.org/officeDocument/2006/relationships/image" Target="../media/image49.jpg"/><Relationship Id="rId7" Type="http://schemas.openxmlformats.org/officeDocument/2006/relationships/slide" Target="/ppt/slides/slide2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64.xml"/><Relationship Id="rId10" Type="http://schemas.openxmlformats.org/officeDocument/2006/relationships/slide" Target="/ppt/slides/slide61.xml"/><Relationship Id="rId13" Type="http://schemas.openxmlformats.org/officeDocument/2006/relationships/slide" Target="/ppt/slides/slide74.xml"/><Relationship Id="rId12" Type="http://schemas.openxmlformats.org/officeDocument/2006/relationships/slide" Target="/ppt/slides/slide7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51.xml"/><Relationship Id="rId4" Type="http://schemas.openxmlformats.org/officeDocument/2006/relationships/slide" Target="/ppt/slides/slide52.xml"/><Relationship Id="rId9" Type="http://schemas.openxmlformats.org/officeDocument/2006/relationships/slide" Target="/ppt/slides/slide58.xml"/><Relationship Id="rId5" Type="http://schemas.openxmlformats.org/officeDocument/2006/relationships/slide" Target="/ppt/slides/slide54.xml"/><Relationship Id="rId6" Type="http://schemas.openxmlformats.org/officeDocument/2006/relationships/slide" Target="/ppt/slides/slide55.xml"/><Relationship Id="rId7" Type="http://schemas.openxmlformats.org/officeDocument/2006/relationships/slide" Target="/ppt/slides/slide56.xml"/><Relationship Id="rId8" Type="http://schemas.openxmlformats.org/officeDocument/2006/relationships/slide" Target="/ppt/slides/slide57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slide" Target="/ppt/slides/slide2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hu.nature-via.com/how-to-increase-good-cholesterol-hdl-and-lower-bad-ldl-" TargetMode="External"/><Relationship Id="rId4" Type="http://schemas.openxmlformats.org/officeDocument/2006/relationships/hyperlink" Target="https://patika-akcio.hu/magazin/a-magas-koleszterinszint-lathato-jelei/" TargetMode="External"/><Relationship Id="rId5" Type="http://schemas.openxmlformats.org/officeDocument/2006/relationships/image" Target="../media/image21.jpg"/><Relationship Id="rId6" Type="http://schemas.openxmlformats.org/officeDocument/2006/relationships/image" Target="../media/image44.jpg"/><Relationship Id="rId7" Type="http://schemas.openxmlformats.org/officeDocument/2006/relationships/slide" Target="/ppt/slides/slide2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hu.nature-via.com/how-to-increase-good-cholesterol-hdl-and-lower-bad-ldl-" TargetMode="External"/><Relationship Id="rId4" Type="http://schemas.openxmlformats.org/officeDocument/2006/relationships/hyperlink" Target="https://hu.nature-via.com/how-to-increase-good-cholesterol-hdl-and-lower-bad-ldl-" TargetMode="External"/><Relationship Id="rId5" Type="http://schemas.openxmlformats.org/officeDocument/2006/relationships/image" Target="../media/image46.jpg"/><Relationship Id="rId6" Type="http://schemas.openxmlformats.org/officeDocument/2006/relationships/image" Target="../media/image44.jpg"/><Relationship Id="rId7" Type="http://schemas.openxmlformats.org/officeDocument/2006/relationships/slide" Target="/ppt/slides/slide2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s://femina.hu/egeszseg/homocisztein-es-trombozis/" TargetMode="External"/><Relationship Id="rId4" Type="http://schemas.openxmlformats.org/officeDocument/2006/relationships/hyperlink" Target="https://www.kulturpass.sk/turmix/veganok-egeszsegesebbek" TargetMode="External"/><Relationship Id="rId9" Type="http://schemas.openxmlformats.org/officeDocument/2006/relationships/slide" Target="/ppt/slides/slide2.xml"/><Relationship Id="rId5" Type="http://schemas.openxmlformats.org/officeDocument/2006/relationships/hyperlink" Target="https://ujszo.com/veganok" TargetMode="External"/><Relationship Id="rId6" Type="http://schemas.openxmlformats.org/officeDocument/2006/relationships/image" Target="../media/image40.jpg"/><Relationship Id="rId7" Type="http://schemas.openxmlformats.org/officeDocument/2006/relationships/image" Target="../media/image50.jpg"/><Relationship Id="rId8" Type="http://schemas.openxmlformats.org/officeDocument/2006/relationships/image" Target="../media/image4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www.lelki-koldokzsinor.hu/a-viz-vilagnapja-2021-03-22/" TargetMode="External"/><Relationship Id="rId4" Type="http://schemas.openxmlformats.org/officeDocument/2006/relationships/image" Target="../media/image43.jpg"/><Relationship Id="rId5" Type="http://schemas.openxmlformats.org/officeDocument/2006/relationships/slide" Target="/ppt/slides/slide2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www.egeszsegkalauz.hu/eletmod/egeszseg-es-szepseg/a-jo-ivoviz-kincs/befje9s" TargetMode="External"/><Relationship Id="rId4" Type="http://schemas.openxmlformats.org/officeDocument/2006/relationships/image" Target="../media/image47.jpg"/><Relationship Id="rId5" Type="http://schemas.openxmlformats.org/officeDocument/2006/relationships/slide" Target="/ppt/slides/slide2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8.jpg"/><Relationship Id="rId4" Type="http://schemas.openxmlformats.org/officeDocument/2006/relationships/image" Target="../media/image51.png"/><Relationship Id="rId5" Type="http://schemas.openxmlformats.org/officeDocument/2006/relationships/hyperlink" Target="http://www.mertnoneklennijo.com/index.php/eletmod/262-a-viz-napjara" TargetMode="External"/><Relationship Id="rId6" Type="http://schemas.openxmlformats.org/officeDocument/2006/relationships/hyperlink" Target="https://okospalack.hu/folyadekszukseglet-vizfogyaszta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76.xml"/><Relationship Id="rId4" Type="http://schemas.openxmlformats.org/officeDocument/2006/relationships/slide" Target="/ppt/slides/slide1.xml"/><Relationship Id="rId5" Type="http://schemas.openxmlformats.org/officeDocument/2006/relationships/slide" Target="/ppt/slides/slide78.xml"/><Relationship Id="rId6" Type="http://schemas.openxmlformats.org/officeDocument/2006/relationships/slide" Target="/ppt/slides/slide80.xml"/><Relationship Id="rId7" Type="http://schemas.openxmlformats.org/officeDocument/2006/relationships/slide" Target="/ppt/slides/slide83.xml"/><Relationship Id="rId8" Type="http://schemas.openxmlformats.org/officeDocument/2006/relationships/slide" Target="/ppt/slides/slide84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s://www.szilagysagiszo.ro/sokan-ivoviz-nelkul-maradhatnak/" TargetMode="External"/><Relationship Id="rId4" Type="http://schemas.openxmlformats.org/officeDocument/2006/relationships/image" Target="../media/image42.jpg"/><Relationship Id="rId5" Type="http://schemas.openxmlformats.org/officeDocument/2006/relationships/slide" Target="/ppt/slides/slide2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slide" Target="/ppt/slides/slide2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slide" Target="/ppt/slides/slide2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slide" Target="/ppt/slides/slide2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hyperlink" Target="https://orvosilexikon.hu/cikkek/elelmiszer-adalekanyagok" TargetMode="Externa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slide" Target="/ppt/slides/slide2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s://ogyei.gov.hu/ETREND_LISTA" TargetMode="External"/><Relationship Id="rId4" Type="http://schemas.openxmlformats.org/officeDocument/2006/relationships/slide" Target="/ppt/slides/slide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slide" Target="/ppt/slides/slide2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slide" Target="/ppt/slides/slide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hyperlink" Target="https://www.vladozlatos.com/blog/clanky-o-zdravi/vyberte-si-spravny-zivotny-styl-vzhladom-na-vase-hodnoty-aj-osobnost.html" TargetMode="External"/><Relationship Id="rId4" Type="http://schemas.openxmlformats.org/officeDocument/2006/relationships/hyperlink" Target="https://ogyei.gov.hu/ETREND_LISTA" TargetMode="Externa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hyperlink" Target="about:blank" TargetMode="External"/><Relationship Id="rId4" Type="http://schemas.openxmlformats.org/officeDocument/2006/relationships/hyperlink" Target="https://slovak.statistics.sk/wps/portal/e9b6df97-d4e7-455d-b9a8" TargetMode="External"/><Relationship Id="rId5" Type="http://schemas.openxmlformats.org/officeDocument/2006/relationships/hyperlink" Target="https://orvosilexikon.hu/cikkek/elelmiszer-adalekanyagok" TargetMode="External"/><Relationship Id="rId6" Type="http://schemas.openxmlformats.org/officeDocument/2006/relationships/hyperlink" Target="https://orvosilexikon.hu/cikkek/elelmiszer-adalekanyagok" TargetMode="External"/><Relationship Id="rId7" Type="http://schemas.openxmlformats.org/officeDocument/2006/relationships/hyperlink" Target="https://uni-eszterhazy.hu/public/uploads/az-egeszseges-eletmod_55bf8f5ac2847.pdf" TargetMode="External"/><Relationship Id="rId8" Type="http://schemas.openxmlformats.org/officeDocument/2006/relationships/slide" Target="/ppt/slides/slide2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igenyesferfi.hu/egeszseg-2/az-egeszseges-eletmod-egy-jo-buli.php" TargetMode="External"/><Relationship Id="rId10" Type="http://schemas.openxmlformats.org/officeDocument/2006/relationships/hyperlink" Target="https://tudasbazis.sulinet.hu/hu/termeszettudomanyok" TargetMode="External"/><Relationship Id="rId12" Type="http://schemas.openxmlformats.org/officeDocument/2006/relationships/hyperlink" Target="https://perfectvision.rs/2016/07/hogyan-hat-a-dohanyzas-a-latasra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6.jpg"/><Relationship Id="rId9" Type="http://schemas.openxmlformats.org/officeDocument/2006/relationships/hyperlink" Target="https://tudasbazis.sulinet.hu/hu/termeszettudomanyok" TargetMode="External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33.jpg"/><Relationship Id="rId8" Type="http://schemas.openxmlformats.org/officeDocument/2006/relationships/hyperlink" Target="https://www.facebook.com/pg/drogosgyerekem/pos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title"/>
          </p:nvPr>
        </p:nvSpPr>
        <p:spPr>
          <a:xfrm>
            <a:off x="318197" y="1372290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Életmód, táplálkozás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"/>
          <p:cNvSpPr txBox="1"/>
          <p:nvPr>
            <p:ph idx="1" type="body"/>
          </p:nvPr>
        </p:nvSpPr>
        <p:spPr>
          <a:xfrm>
            <a:off x="0" y="3084582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</a:pPr>
            <a:r>
              <a:rPr b="1" lang="hu-HU">
                <a:latin typeface="Times New Roman"/>
                <a:ea typeface="Times New Roman"/>
                <a:cs typeface="Times New Roman"/>
                <a:sym typeface="Times New Roman"/>
              </a:rPr>
              <a:t>Mgr. Olléová Katarína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03d5b2036_1_0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Feladat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d03d5b2036_1_0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b="1" lang="hu-HU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Nézze meg az alábbi filmet :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 b="1" sz="3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rPr b="1" lang="hu-HU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https://www.youtube.com/watch?v=Yr6hcZOtHlE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Írja le, hogy mi az, ami az Ön számára fontos a látottakból.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 Nézze meg a filmet  még egyszer és kövesse azt, amit felírt.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 Írja fel, mi az, ami az Ön életmódjában eltér.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21621"/>
              <a:buNone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</p:txBody>
      </p:sp>
      <p:pic>
        <p:nvPicPr>
          <p:cNvPr descr="Otvorená kniha" id="131" name="Google Shape;131;gd03d5b2036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5075" y="2617711"/>
            <a:ext cx="1725689" cy="1725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uzka" id="132" name="Google Shape;132;gd03d5b2036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92276" y="4802912"/>
            <a:ext cx="1493776" cy="149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1. Az életmód szociológiai megközelítése 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Az életmód a szükségletek kielégítése érdekében végzett tevékenységek rendszere.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Az életmódunkból kiindulva választjuk ki azokat a preferenciákat, amelyeket a szükségleteink kielégítésekor a kínálkozó lehetőségekből fontosnak tartunk.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 szükségleteinket fontossági sorrendbe rakjuk.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Az elsődleges szükségletek a fizikai épség és a biztonság.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Ezekre épül a többi – az ember társas lény, igényli a szeretetet, az elfogadást, az elismerést és nagyon fontos számára az önmegvalósítás.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9" name="Google Shape;139;p21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2. Miért fontos a választásunk?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 társadalomnak nem mindegy, hogy a terhére leszünk-e, vagy támogatni fogjuk.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 családnak sem mindegy, hogy terhére leszünk, vagy építő-, gondoskodó-, támaszt nyújtó-, szerető-, jó példaképként szolgáló tagjává válunk-e.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 munkahelyünk is elvárásokat támaszt a viselkedésünkkel szemben.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>
            <p:ph idx="2" type="body"/>
          </p:nvPr>
        </p:nvSpPr>
        <p:spPr>
          <a:xfrm>
            <a:off x="6172199" y="1825625"/>
            <a:ext cx="5807765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Ami a legfontosabb, hogy a részünkről kialakított értékrend a hasznunkra váljon.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600" u="sng">
                <a:solidFill>
                  <a:schemeClr val="hlink"/>
                </a:solidFill>
                <a:hlinkClick r:id="rId3"/>
              </a:rPr>
              <a:t>Képforrás: http://mydieton.com/dieton/ongondozas/egeszseges-eletmod/alapelvek.html</a:t>
            </a:r>
            <a:endParaRPr b="1" sz="16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 sz="1600"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7902" y="4118700"/>
            <a:ext cx="4065069" cy="205826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>
            <a:hlinkClick action="ppaction://hlinksldjump" r:id="rId5"/>
          </p:cNvPr>
          <p:cNvSpPr/>
          <p:nvPr/>
        </p:nvSpPr>
        <p:spPr>
          <a:xfrm>
            <a:off x="10802971" y="6250559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3. Egy példa az életszemlélet kialakítására: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Az erős test erős lelket formál, és az erős lélek erős és intelligens jellemhez vezet.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Az erős embert nehéz megölni és az intelligenset nehéz becsapni.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Az erő intelligencia nélkül önromboló, az intelligencia erő nélkül működésképtelen.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Erőssé nem a tanulással és a tervezéssel válunk. Erőt az erőfeszítés, kitartó akarat és a sok éves gyakorlat biztosít az embernek, ez növeli az öntudatot is.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 sport egészséges testhez, önfegyelemhez és egészséges lélekhez vezet.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3. Egy példa az életszemlélet kialakítására: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Az önmegújulás mozgási, értékrendi, szellemi, műveltségi szinten a fizikai és szellemi higiénia feltétele, nélküle „mosdatlanok” maradunk.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Az önmegvalósítás az értelem alkalmazásának legmagasabb formája az életben, és az egyetlen út, amellyel hatást gyakorolunk a közeli és távoli környezetünkre.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Az igyekezet nagysága nem  mindig  arányos a kifejtett erőfeszítés mértékével, de a befejezett gondolatok és az elért célok igen, mivel az új és tökéletesebb képességek elérése a gyümölcse az igyekezetünknek.</a:t>
            </a:r>
            <a:endParaRPr/>
          </a:p>
        </p:txBody>
      </p:sp>
      <p:sp>
        <p:nvSpPr>
          <p:cNvPr id="161" name="Google Shape;161;p24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4. Ki a felelős az életmódszemléletünk kialakításáért?</a:t>
            </a:r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Az ország, amelybe születtünk.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 vallás, amelyet a szüleink gyakorolnak.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 szülők.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 barátok.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Az intézmények, ahol tanultunk.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 környezet, ahol élünk.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 házastársunk és gyermekeink.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 munkahelyünk.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Minden új, amivel az életünk folyamán találkozunk és amit elfogadunk.</a:t>
            </a: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3896" y="1776930"/>
            <a:ext cx="4267200" cy="32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>
            <a:hlinkClick action="ppaction://hlinksldjump" r:id="rId4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Feladat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Gondolja át és írja le, kik voltak eddigi életében azok az emberek, akik pozitívan hatottak önre az értékrendje kialakításánál.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Írja fel ki a példaképe, és miért pont őt választotta!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Ki az az ember, aki negatív hatást gyakorolt önre?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Otvorená kniha" id="176" name="Google Shape;1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9253" y="3886200"/>
            <a:ext cx="2126974" cy="2126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uzka" id="177" name="Google Shape;17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0089" y="449248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zog v hlave" id="178" name="Google Shape;17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7827" y="68103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br>
              <a:rPr lang="hu-HU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5. Életünk mely szakaszában kezdünk el foglalkozni ezzel a témával?</a:t>
            </a:r>
            <a:br>
              <a:rPr lang="hu-HU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Születésünk pillanatától kezdve.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Ez furcsán hangzik, ugye?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De ha a család életébe belép a gyerek, változni fog minden.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 gyereknek saját akarata van, igaz - azt a felnőttek próbálják formálni  –,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hol kisebb, hol nagyobb sikerrel.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Minél közelebb kerülünk az önállósodáshoz, és elhagyjuk végre a jól működő „Mama hotelt“, kezdünk rádöbenni arra, hogy az életmódunkat igazán most kezdhetjük kialakítani.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De ha társat találunk, akkor újra változni fog az életmódszemléletünk és  az életünk végéig alakítani fogjuk.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9688"/>
              <a:buNone/>
            </a:pPr>
            <a:r>
              <a:rPr b="1" lang="hu-HU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Képforrás: https://www.helloladies.hu/kisbabak-fejlesztese-1-es-3-honapos-kor-kozott.html</a:t>
            </a:r>
            <a:endParaRPr b="1"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9688"/>
              <a:buNone/>
            </a:pPr>
            <a:r>
              <a:t/>
            </a:r>
            <a:endParaRPr b="1"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84671">
            <a:off x="8945424" y="1436604"/>
            <a:ext cx="2676525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>
            <a:hlinkClick action="ppaction://hlinksldjump" r:id="rId5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6. Az életmód más szemszögből: </a:t>
            </a:r>
            <a:endParaRPr/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3600">
                <a:latin typeface="Calibri"/>
                <a:ea typeface="Calibri"/>
                <a:cs typeface="Calibri"/>
                <a:sym typeface="Calibri"/>
              </a:rPr>
              <a:t>Az életmód olyan magatartások, tevékenységek összessége, amelyeket az adott körülmények között viszonylag szabadon választhatunk meg. </a:t>
            </a:r>
            <a:endParaRPr/>
          </a:p>
        </p:txBody>
      </p:sp>
      <p:sp>
        <p:nvSpPr>
          <p:cNvPr id="193" name="Google Shape;193;p28"/>
          <p:cNvSpPr txBox="1"/>
          <p:nvPr>
            <p:ph idx="2" type="body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Ezt olvasd el, nagyon jó dolgokat tudsz meg!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Kár lenne kihagyni :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https://erdelyiboroka.hu/2017/10/26/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6387275" y="3036573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6243806" y="3847412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ediaci človek" id="196" name="Google Shape;19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78278" y="257937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>
            <a:hlinkClick action="ppaction://hlinksldjump" r:id="rId5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C55A11"/>
                </a:solidFill>
              </a:rPr>
              <a:t>7. Mit kínálnak részünkre?</a:t>
            </a:r>
            <a:br>
              <a:rPr lang="hu-HU">
                <a:solidFill>
                  <a:srgbClr val="C55A11"/>
                </a:solidFill>
              </a:rPr>
            </a:br>
            <a:endParaRPr>
              <a:solidFill>
                <a:srgbClr val="C55A11"/>
              </a:solidFill>
            </a:endParaRPr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321547" y="1825625"/>
            <a:ext cx="6079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Az erőszak, amit a filmek közvetítenek, a szappanoperák a rémhíradók, a reklámok, a celebek életének követése, még a gyerekmesék is tele vannak erőszakkal.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 szociális hálón rengeteg valótlanságot, féligazságot és természetesen rengeteg korrekt információt is találunk, de ezekből kell tudni szelektálni.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4" name="Google Shape;20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6890" y="1690688"/>
            <a:ext cx="23907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3755" y="1690688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8915" y="3808343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3999863" y="5628996"/>
            <a:ext cx="804419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Képekforrásai: </a:t>
            </a: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https://www.filmtekercs.hu/magazin/mit-tanitasz-a-gyereknek-eroszakos-mesefilmek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https://sorozatportal.hu/content/gamerj%C3%A1t%C3%A9k-v%C3%A9gs%C5%91kig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https://www.youtube.com/watch?v=0A-sdR6jlZ8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>
            <a:hlinkClick action="ppaction://hlinksldjump" r:id="rId9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Tartalom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3"/>
              </a:rPr>
              <a:t>Bevezetés                                                                                                                     7.dia   </a:t>
            </a:r>
            <a:r>
              <a:rPr b="1" lang="hu-HU" sz="1800"/>
              <a:t>                                                                                                                                         </a:t>
            </a:r>
            <a:endParaRPr b="1" i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4"/>
              </a:rPr>
              <a:t>Feladat                                                                                                                         8.dia                            </a:t>
            </a:r>
            <a:r>
              <a:rPr b="1" i="1" lang="hu-HU" sz="1800" u="sng">
                <a:solidFill>
                  <a:schemeClr val="hlink"/>
                </a:solidFill>
                <a:hlinkClick action="ppaction://hlinksldjump" r:id="rId5"/>
              </a:rPr>
              <a:t>                                                                                                                       </a:t>
            </a:r>
            <a:endParaRPr b="1" i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6"/>
              </a:rPr>
              <a:t>I. Életmód                                                                                                                    9.dia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7"/>
              </a:rPr>
              <a:t>Feladat                                                                                                                       10.dia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8"/>
              </a:rPr>
              <a:t>1. Az életmód szociológiai megközelítése                                                          11.dia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9"/>
              </a:rPr>
              <a:t>2. Miért fontos a választásunk?                                                                           12.dia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10"/>
              </a:rPr>
              <a:t>3. Egy példa az életszemlélet kialakítására                                                        13.-14.dia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4. Ki a felelős az életmódszemléletünk kialakításáért?                                  15.dia</a:t>
            </a:r>
            <a:endParaRPr b="1"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Feladat                                                                                                                       16.dia</a:t>
            </a:r>
            <a:endParaRPr b="1"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5. Életünk mely szakaszában kezdünk el foglalkozni ezzel a témával?         17.dia</a:t>
            </a:r>
            <a:endParaRPr b="1"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6. Az életmód más szemszögből                                                                           18.dia</a:t>
            </a:r>
            <a:endParaRPr b="1"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7. Mit kínálnak részünkre?                                                                                     19.dia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8. Az önpusztító életmód                                                                                        20.dia</a:t>
            </a:r>
            <a:br>
              <a:rPr b="1" lang="hu-HU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>
              <a:solidFill>
                <a:srgbClr val="00B05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u-HU">
                <a:solidFill>
                  <a:srgbClr val="C00000"/>
                </a:solidFill>
              </a:rPr>
              <a:t>8. Az önpusztító életmód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b="1" lang="hu-HU" sz="1800"/>
              <a:t>Az ember élettartamának genetikai potenciálja 120-140 év.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b="1" lang="hu-HU" sz="1800"/>
              <a:t>De nem akkor, ha már fiatal korban, szinte még gyermekként elkezdi az önpusztítást.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b="1" lang="hu-HU" sz="1800"/>
              <a:t>Mivel is lehet lerövidíteni az életünket?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b="1" lang="hu-HU" sz="1800"/>
              <a:t>Az édesség, színes üdító italok, gyorsbüfékben készült ételek, félkész ételek fogyasztása, alkohol, nikotin, kemény drogok, kevés alvás és pihenés, kevés mozgás, rendszertelen étkezés, stb.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 b="1"/>
          </a:p>
        </p:txBody>
      </p:sp>
      <p:pic>
        <p:nvPicPr>
          <p:cNvPr id="215" name="Google Shape;21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1100" y="12573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3402" y="1333499"/>
            <a:ext cx="286702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1100" y="3184664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4414" y="3106463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 txBox="1"/>
          <p:nvPr/>
        </p:nvSpPr>
        <p:spPr>
          <a:xfrm>
            <a:off x="4956313" y="5168355"/>
            <a:ext cx="6138219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Képek forrásai: </a:t>
            </a: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https://www.facebook.com/pg/drogosgyerekem/posts/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https://factsvirals.com/en/om-deze-reden-moet-je-nooit-meer-fastfood-eten/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http://www.netky.sk/clanok/alkoholizmus-je-dusevna-porucha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https://msg-penoplast.ru/sk/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0">
            <a:hlinkClick action="ppaction://hlinksldjump" r:id="rId11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II. Táplálkozás</a:t>
            </a:r>
            <a:endParaRPr/>
          </a:p>
        </p:txBody>
      </p:sp>
      <p:pic>
        <p:nvPicPr>
          <p:cNvPr id="226" name="Google Shape;22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330" y="1735116"/>
            <a:ext cx="3359921" cy="176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5638" y="1825625"/>
            <a:ext cx="3640051" cy="189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8305" y="1696354"/>
            <a:ext cx="2080670" cy="18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3944" y="3501784"/>
            <a:ext cx="3085780" cy="18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62812" y="3592293"/>
            <a:ext cx="3182826" cy="1721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04784" y="3641424"/>
            <a:ext cx="2121758" cy="158927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/>
          <p:nvPr/>
        </p:nvSpPr>
        <p:spPr>
          <a:xfrm>
            <a:off x="2094838" y="5417591"/>
            <a:ext cx="966482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Képek forrásai: </a:t>
            </a: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https://dietaesfitnesz.hu/dieta/fogyaszto-egeszseges-zsirok-23148/</a:t>
            </a: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https://www.i-am.hu/a-szenhidratok/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https://www.life.hu/eletmod/20170117-zsirfogyasztas-nelkul-sosem-leszel-egeszseges.html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https://www.zeptermagazin.hu/a-kiegyensulyozott-etrendbol-a-teljes-erteku-feherjek-sem-maradhatnak-ki/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https://patika-akcio.hu/magazin/a-magas-koleszterinszint-lathato-jelei/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https://asum.hu/eletmod/2018/09/06/szenhidrat-zsir-vagy-feherje-melyik-az-egeszsegesebb/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idx="4294967295" type="title"/>
          </p:nvPr>
        </p:nvSpPr>
        <p:spPr>
          <a:xfrm>
            <a:off x="636588" y="365125"/>
            <a:ext cx="115554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>
                <a:solidFill>
                  <a:srgbClr val="C00000"/>
                </a:solidFill>
              </a:rPr>
              <a:t>Egészség és táplálkozás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4384431" y="1803569"/>
            <a:ext cx="3423138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Az egészséget befolyásoló tényezők</a:t>
            </a:r>
            <a:endParaRPr b="1" i="0" sz="18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5487924" y="2803962"/>
            <a:ext cx="1216152" cy="850392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2219155" y="2971800"/>
            <a:ext cx="2761383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Külső tényezők</a:t>
            </a:r>
            <a:endParaRPr b="1" i="0" sz="18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7211462" y="2900874"/>
            <a:ext cx="3198630" cy="1044183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Belső tényezők</a:t>
            </a:r>
            <a:endParaRPr b="1" i="0" sz="18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2"/>
          <p:cNvSpPr/>
          <p:nvPr/>
        </p:nvSpPr>
        <p:spPr>
          <a:xfrm rot="-5400000">
            <a:off x="2870818" y="4205978"/>
            <a:ext cx="1216152" cy="850392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/>
          <p:nvPr/>
        </p:nvSpPr>
        <p:spPr>
          <a:xfrm rot="10800000">
            <a:off x="8073656" y="4290874"/>
            <a:ext cx="1216152" cy="850392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555047" y="4125490"/>
            <a:ext cx="2245609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Természeti környezet</a:t>
            </a:r>
            <a:endParaRPr b="1" i="0" sz="18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2"/>
          <p:cNvSpPr/>
          <p:nvPr/>
        </p:nvSpPr>
        <p:spPr>
          <a:xfrm>
            <a:off x="2387966" y="5328339"/>
            <a:ext cx="2423759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Társadalmi környezet</a:t>
            </a:r>
            <a:endParaRPr b="1" i="0" sz="18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5171464" y="4064700"/>
            <a:ext cx="2618491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Az egyén életmódja</a:t>
            </a:r>
            <a:endParaRPr b="1" i="0" sz="18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9573509" y="4125490"/>
            <a:ext cx="2496571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Az egyént érintő környezeti hatások</a:t>
            </a:r>
            <a:endParaRPr b="1" i="0" sz="18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7211462" y="5264721"/>
            <a:ext cx="2959480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Az egyén biológiai adottságai</a:t>
            </a:r>
            <a:endParaRPr b="1" i="0" sz="18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2387966" y="6255301"/>
            <a:ext cx="23054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szerző saját szerkesztés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2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                 Hippokratész és gondolatai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256" name="Google Shape;256;p33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Hippokratész görög orvos volt. Kr. e. 460-ban született Kosz szigetén és Kr. e. 377-ben, 83 évesen hunyt el.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Ő volt az az ember, aki rájött a környezet és az egészség közötti összefüggésre.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Azt állította, hogy az ember egészségesen jön a világra és a betegségek a rossz étkezéssel alakulnak ki nála.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Hippokratész volt a racionális orvostudomány megalkotója. Olyan felfedező volt, aki nem változtatta a nézeteit úgy, mint ahogy azt ma gyakran teszik az egészséges táplálkozással foglalkozó szakemberek.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57" name="Google Shape;257;p33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63" name="Google Shape;263;p3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6600">
                <a:solidFill>
                  <a:srgbClr val="C00000"/>
                </a:solidFill>
              </a:rPr>
              <a:t>„ A táplálékod legyen az orvosságod, és az orvosságod a táplálékod legyen.“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6600">
                <a:solidFill>
                  <a:srgbClr val="C00000"/>
                </a:solidFill>
              </a:rPr>
              <a:t>                          Hippokratész</a:t>
            </a:r>
            <a:endParaRPr b="1" sz="66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Feladat</a:t>
            </a:r>
            <a:endParaRPr/>
          </a:p>
        </p:txBody>
      </p:sp>
      <p:sp>
        <p:nvSpPr>
          <p:cNvPr id="269" name="Google Shape;269;p35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Válassza ki a következő kínálatból: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melyek az egészséget befolyásoló külső és a belső tényezők, és írja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 be őket a táblázátba!</a:t>
            </a:r>
            <a:endParaRPr/>
          </a:p>
        </p:txBody>
      </p:sp>
      <p:sp>
        <p:nvSpPr>
          <p:cNvPr id="270" name="Google Shape;270;p35"/>
          <p:cNvSpPr/>
          <p:nvPr/>
        </p:nvSpPr>
        <p:spPr>
          <a:xfrm>
            <a:off x="5838181" y="1976399"/>
            <a:ext cx="24769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20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Természeti környezet</a:t>
            </a:r>
            <a:endParaRPr b="1" i="0" sz="20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5"/>
          <p:cNvSpPr/>
          <p:nvPr/>
        </p:nvSpPr>
        <p:spPr>
          <a:xfrm>
            <a:off x="8793415" y="2429592"/>
            <a:ext cx="24769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20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Társadalmi környezet</a:t>
            </a:r>
            <a:endParaRPr b="1" i="0" sz="20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5"/>
          <p:cNvSpPr/>
          <p:nvPr/>
        </p:nvSpPr>
        <p:spPr>
          <a:xfrm>
            <a:off x="8452106" y="1976399"/>
            <a:ext cx="32880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20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Az egyén biológiai adottságai</a:t>
            </a:r>
            <a:endParaRPr b="1" i="0" sz="20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5"/>
          <p:cNvSpPr/>
          <p:nvPr/>
        </p:nvSpPr>
        <p:spPr>
          <a:xfrm>
            <a:off x="5933559" y="2455703"/>
            <a:ext cx="22862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20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Az egyén életmódja</a:t>
            </a:r>
            <a:endParaRPr b="1" i="0" sz="20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5"/>
          <p:cNvSpPr/>
          <p:nvPr/>
        </p:nvSpPr>
        <p:spPr>
          <a:xfrm>
            <a:off x="6012845" y="2915363"/>
            <a:ext cx="40190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20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Az egyént érintő környezeti hatások</a:t>
            </a:r>
            <a:endParaRPr b="1" i="0" sz="2000" u="none" cap="none" strike="noStrike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5" name="Google Shape;275;p35"/>
          <p:cNvGraphicFramePr/>
          <p:nvPr/>
        </p:nvGraphicFramePr>
        <p:xfrm>
          <a:off x="1824382" y="4481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{EB97A83B-7989-46FE-8720-3BA1BB91887F}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Külső tényezők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Belső tényezők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/>
          <p:nvPr/>
        </p:nvSpPr>
        <p:spPr>
          <a:xfrm>
            <a:off x="3810000" y="844062"/>
            <a:ext cx="4572000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tápanyagok felosztása</a:t>
            </a:r>
            <a:endParaRPr b="1" i="0" sz="1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6"/>
          <p:cNvSpPr/>
          <p:nvPr/>
        </p:nvSpPr>
        <p:spPr>
          <a:xfrm>
            <a:off x="5487924" y="2152357"/>
            <a:ext cx="1216152" cy="850392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6"/>
          <p:cNvSpPr/>
          <p:nvPr/>
        </p:nvSpPr>
        <p:spPr>
          <a:xfrm>
            <a:off x="1716258" y="2293034"/>
            <a:ext cx="3573194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Az energiát szolgáltató</a:t>
            </a:r>
            <a:endParaRPr b="1" i="0" sz="1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6"/>
          <p:cNvSpPr/>
          <p:nvPr/>
        </p:nvSpPr>
        <p:spPr>
          <a:xfrm>
            <a:off x="6902548" y="2293034"/>
            <a:ext cx="3434862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Az energiát nem szolgáltató</a:t>
            </a:r>
            <a:endParaRPr b="1" i="0" sz="1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6"/>
          <p:cNvSpPr/>
          <p:nvPr/>
        </p:nvSpPr>
        <p:spPr>
          <a:xfrm rot="10800000">
            <a:off x="2894778" y="3493008"/>
            <a:ext cx="1216152" cy="850392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6"/>
          <p:cNvSpPr/>
          <p:nvPr/>
        </p:nvSpPr>
        <p:spPr>
          <a:xfrm rot="10800000">
            <a:off x="8081072" y="3493008"/>
            <a:ext cx="1216152" cy="850392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576775" y="3429000"/>
            <a:ext cx="1927274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Fehérjék</a:t>
            </a:r>
            <a:endParaRPr b="1" i="0" sz="1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6"/>
          <p:cNvSpPr/>
          <p:nvPr/>
        </p:nvSpPr>
        <p:spPr>
          <a:xfrm>
            <a:off x="2032780" y="4614204"/>
            <a:ext cx="2539220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Szénhidrátok</a:t>
            </a:r>
            <a:endParaRPr b="1" i="0" sz="1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6"/>
          <p:cNvSpPr/>
          <p:nvPr/>
        </p:nvSpPr>
        <p:spPr>
          <a:xfrm>
            <a:off x="4414084" y="3429000"/>
            <a:ext cx="1927275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Zsírok</a:t>
            </a:r>
            <a:endParaRPr b="1" i="0" sz="1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6"/>
          <p:cNvSpPr/>
          <p:nvPr/>
        </p:nvSpPr>
        <p:spPr>
          <a:xfrm>
            <a:off x="6704076" y="3429000"/>
            <a:ext cx="1216152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Víz</a:t>
            </a:r>
            <a:endParaRPr/>
          </a:p>
        </p:txBody>
      </p:sp>
      <p:sp>
        <p:nvSpPr>
          <p:cNvPr id="290" name="Google Shape;290;p36"/>
          <p:cNvSpPr/>
          <p:nvPr/>
        </p:nvSpPr>
        <p:spPr>
          <a:xfrm>
            <a:off x="7385538" y="4614204"/>
            <a:ext cx="2539220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Ásványi</a:t>
            </a:r>
            <a:r>
              <a:rPr b="1" i="0" lang="hu-HU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hu-HU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sók</a:t>
            </a:r>
            <a:endParaRPr b="1" i="0" sz="1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6"/>
          <p:cNvSpPr/>
          <p:nvPr/>
        </p:nvSpPr>
        <p:spPr>
          <a:xfrm>
            <a:off x="9444118" y="3429000"/>
            <a:ext cx="1859279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Vitaminok</a:t>
            </a:r>
            <a:endParaRPr b="1" i="0" sz="1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6"/>
          <p:cNvSpPr txBox="1"/>
          <p:nvPr/>
        </p:nvSpPr>
        <p:spPr>
          <a:xfrm>
            <a:off x="834887" y="5817705"/>
            <a:ext cx="24048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szerző saját szerkesztése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6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4. A fehérjék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299" name="Google Shape;299;p37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Megtalálhatók minden sejtben.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Részt vesznek a test felépítésében.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Részt vesznek a test működésében.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Alkotóelemeik az aminosavak.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Az emberi test fehérjéit 20 aminosav alkotja.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12-t képes a szervezetünk előállítani.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8-at  nem képes a szervezetünk előállítani, ezeket esszenciális aminosavaknak nevezzük.</a:t>
            </a:r>
            <a:endParaRPr/>
          </a:p>
        </p:txBody>
      </p:sp>
      <p:pic>
        <p:nvPicPr>
          <p:cNvPr id="300" name="Google Shape;30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9083" y="1690688"/>
            <a:ext cx="34290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1376" y="3024188"/>
            <a:ext cx="275272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7"/>
          <p:cNvSpPr txBox="1"/>
          <p:nvPr/>
        </p:nvSpPr>
        <p:spPr>
          <a:xfrm>
            <a:off x="1906568" y="5889626"/>
            <a:ext cx="854753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Képek forrásai: </a:t>
            </a: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https://bacskay.blog.hu/2015/10/28/a_dietazas_alapjai_a_feherjek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https://www.zeptermagazin.hu/a-kiegyensulyozott-etrendbol-a-teljes-erteku-feherjek-sem-maradhatnak-ki/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7">
            <a:hlinkClick action="ppaction://hlinksldjump" r:id="rId7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5. A hús </a:t>
            </a:r>
            <a:endParaRPr/>
          </a:p>
        </p:txBody>
      </p:sp>
      <p:sp>
        <p:nvSpPr>
          <p:cNvPr id="309" name="Google Shape;309;p38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00B050"/>
                </a:solidFill>
              </a:rPr>
              <a:t>Számunkra ismeretlen fogalom az ember mint növényevő.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00B050"/>
                </a:solidFill>
              </a:rPr>
              <a:t>Az ember mindig a mindenevők csoportjába tartozott.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00B050"/>
                </a:solidFill>
              </a:rPr>
              <a:t>Ezért fontos ma is, hogy állati eredetű táplálékot fogyasszon.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00B050"/>
                </a:solidFill>
              </a:rPr>
              <a:t>Elsősorban a sovány hús, tejtermékek és a tojás nélkülözhetetlen az ember étrendjéből.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00B050"/>
                </a:solidFill>
              </a:rPr>
              <a:t>A 8 esszenciális aminosav csak az állati eredetű táplálékban található.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00B050"/>
                </a:solidFill>
              </a:rPr>
              <a:t>Az ember napi fehérjeszükséglete 1-1,2 g/kg testsúly.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310" name="Google Shape;310;p38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6. Szlovákia lakosságának húsfogyasztása 2018-ban és 2019-ben</a:t>
            </a:r>
            <a:endParaRPr/>
          </a:p>
        </p:txBody>
      </p:sp>
      <p:graphicFrame>
        <p:nvGraphicFramePr>
          <p:cNvPr id="316" name="Google Shape;316;p39"/>
          <p:cNvGraphicFramePr/>
          <p:nvPr/>
        </p:nvGraphicFramePr>
        <p:xfrm>
          <a:off x="1780488" y="1584033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{264CF0FE-C67E-4F32-90B7-5BB09DB33047}</a:tableStyleId>
              </a:tblPr>
              <a:tblGrid>
                <a:gridCol w="1716250"/>
                <a:gridCol w="1336425"/>
                <a:gridCol w="970675"/>
                <a:gridCol w="745575"/>
                <a:gridCol w="1491175"/>
                <a:gridCol w="18272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hús fajtái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Mértékegység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Index 2018/2019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Kind of foodstuff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Marha- és borjúhús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Beef and veal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Sertéshús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35,4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35,7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Pork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Birka-, kecske- és lóhús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Sheep, boat and horse meat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Baromfihús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26,9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121,2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Poultry meat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Vadhús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109,1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Game meat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Nyúl- és más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apró állatok húsa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Belsőségek*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115,0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Ofalls*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Halak (holtteher)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5,6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101,8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Fishes in total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(in dead weight)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17" name="Google Shape;317;p39"/>
          <p:cNvSpPr txBox="1"/>
          <p:nvPr/>
        </p:nvSpPr>
        <p:spPr>
          <a:xfrm>
            <a:off x="1732176" y="5557224"/>
            <a:ext cx="945964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*A belsőségek súlya bele van foglalva az egyes húsok fajtáinak súlyába, az adatot csak érdekességként tüntettük fel.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*Offals are icluded in individual kinds of meat, the data is stated for information.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szerkesztése, az adatok a Szlovákiai Statisztikai Hivatal oldalán megtalálhatók.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Tartalom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3"/>
              </a:rPr>
              <a:t>II. Táplálkozás                                                                                                                                                                21.dia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4"/>
              </a:rPr>
              <a:t>1. Egészség és táplálkozás                                                                                                                                           22. 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5"/>
              </a:rPr>
              <a:t>2. Hippokratész és gondolatai                                                                                                                                    23.-24.dia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6"/>
              </a:rPr>
              <a:t>Feladat                                                                                                                                                                            25.dia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7"/>
              </a:rPr>
              <a:t>3. Tápanyagok felosztása                                                                                                                                            26. 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8"/>
              </a:rPr>
              <a:t>4. Fehérjék                                                                                                                                                                     27.dia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9"/>
              </a:rPr>
              <a:t>5. A hús                                                                                                                                                                           28. 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6. Szlovákia lakosságának húsfogyasztása 2018-ban és 2019-ben                                                                      29. 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7. Szlovákia lakosságának tej-, tejtermék- és tojásfogyasztása 2018-ban és 2019-ben                                  30.dia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8. Növényi eredetű fehérjék                                                                                                                                       31. 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9. Szlovákia lakosságának gabonafogyasztása 2018-ban és 2019-ben                                                               32. 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 Szlovákia lakosságának burgonya-, hüvelyes- és zöldségfogyasztása 2018-ban és 2019-ben                 33. dia </a:t>
            </a:r>
            <a:endParaRPr b="1" sz="1800">
              <a:solidFill>
                <a:srgbClr val="00B05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 sz="1800">
              <a:solidFill>
                <a:srgbClr val="00B05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med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2800">
                <a:solidFill>
                  <a:srgbClr val="833C0B"/>
                </a:solidFill>
              </a:rPr>
              <a:t>7. Szlovákia lakosságának tej-, tejtermék- és tojásfogyasztása 2018-ban és 2019-ben</a:t>
            </a:r>
            <a:endParaRPr/>
          </a:p>
        </p:txBody>
      </p:sp>
      <p:graphicFrame>
        <p:nvGraphicFramePr>
          <p:cNvPr id="323" name="Google Shape;323;p40"/>
          <p:cNvGraphicFramePr/>
          <p:nvPr/>
        </p:nvGraphicFramePr>
        <p:xfrm>
          <a:off x="848749" y="137731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{264CF0FE-C67E-4F32-90B7-5BB09DB33047}</a:tableStyleId>
              </a:tblPr>
              <a:tblGrid>
                <a:gridCol w="2227100"/>
                <a:gridCol w="1734200"/>
                <a:gridCol w="1259575"/>
                <a:gridCol w="967500"/>
                <a:gridCol w="1935025"/>
                <a:gridCol w="2371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Tej és tejtermékek,tojás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Mértékegység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Index 2018/2019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Kind of foodstuff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Tehéntej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163,3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165,8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101,5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Cow milk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Kecsketej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Goat milk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Birkatej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 milk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Túrók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Curd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Kemény és félkemény sajtok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4,4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104,8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Extrahard, hard and semihard cheeses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Puha és félpuha sajtok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2,6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130,0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 and semisoft cheeses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Lágy sajtok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1,9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121,1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Processed cheeses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Szárított és sűrített tej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Powder and evaporated milk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Tejföl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122,2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Cream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Jogurt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9,6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81,3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Yogurts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Más tejtermékek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127,8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milk products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Tojás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Eggs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24" name="Google Shape;324;p40"/>
          <p:cNvSpPr txBox="1"/>
          <p:nvPr/>
        </p:nvSpPr>
        <p:spPr>
          <a:xfrm>
            <a:off x="2226365" y="6345555"/>
            <a:ext cx="84577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szerkesztése, az adatok a Szlovákiai Statisztikai Hivatal oldalán megtalálhatók.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8. Növényi eredetű fehérjék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330" name="Google Shape;330;p41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0000"/>
              <a:buChar char="•"/>
            </a:pPr>
            <a:r>
              <a:rPr b="1" lang="hu-HU" sz="7200"/>
              <a:t>Fehérjét tartalmaznak a gabonafélék és a hüvelyesek.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0000"/>
              <a:buChar char="•"/>
            </a:pPr>
            <a:r>
              <a:rPr b="1" lang="hu-HU" sz="7200"/>
              <a:t>A növényi eredetű fehérjék közül  csak a szójakészítmények aminosav-tartalma hasonlít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hu-HU" sz="7200"/>
              <a:t>      az állati eredetű fehérjékéhez, a többi növényi fehérje e tekintetben kevésbé értékes.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0000"/>
              <a:buChar char="•"/>
            </a:pPr>
            <a:r>
              <a:rPr b="1" lang="hu-HU" sz="7200"/>
              <a:t>A hüvelyesek a gabonafélékhez viszonyítva 2-4-szer magasabb fehérjemennyiséggel rendelkeznek.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0000"/>
              <a:buChar char="•"/>
            </a:pPr>
            <a:r>
              <a:rPr b="1" lang="hu-HU" sz="7200"/>
              <a:t>Több esszenciális aminosavat is tartalmaznak.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0000"/>
              <a:buChar char="•"/>
            </a:pPr>
            <a:r>
              <a:rPr b="1" lang="hu-HU" sz="7200"/>
              <a:t>A hüvelyesek több zsírt is tartalmaznak, elsősorban a szójabab.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0000"/>
              <a:buChar char="•"/>
            </a:pPr>
            <a:r>
              <a:rPr b="1" lang="hu-HU" sz="7200"/>
              <a:t>Antinutritin tulajdonságuknak köszönhető, hogy limitálják a tápérték minőségét.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0000"/>
              <a:buChar char="•"/>
            </a:pPr>
            <a:r>
              <a:rPr b="1" lang="hu-HU" sz="7200"/>
              <a:t>Az emberi táplálkozás szempontjából nagyon fontos, hogy a növényi és állati eredetű fehérjék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hu-HU" sz="7200"/>
              <a:t>      aránya 1:1-hez legyen. Ez garantálja az aminosavak bevitelének  kiegyensúlyozott összetételét.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r>
              <a:t/>
            </a: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r>
              <a:t/>
            </a: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2500"/>
              <a:buNone/>
            </a:pPr>
            <a:r>
              <a:rPr b="1" lang="hu-HU" sz="6400"/>
              <a:t>Képek forrásai: </a:t>
            </a:r>
            <a:r>
              <a:rPr b="1" lang="hu-HU" sz="6400" u="sng">
                <a:solidFill>
                  <a:schemeClr val="hlink"/>
                </a:solidFill>
                <a:hlinkClick r:id="rId3"/>
              </a:rPr>
              <a:t>https://westfitshop.hu/novenyi-feherjek/</a:t>
            </a:r>
            <a:endParaRPr b="1" sz="64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2500"/>
              <a:buNone/>
            </a:pPr>
            <a:r>
              <a:rPr b="1" lang="hu-HU" sz="6400"/>
              <a:t>                            </a:t>
            </a:r>
            <a:r>
              <a:rPr b="1" lang="hu-HU" sz="6400" u="sng">
                <a:solidFill>
                  <a:schemeClr val="hlink"/>
                </a:solidFill>
                <a:hlinkClick r:id="rId4"/>
              </a:rPr>
              <a:t>https://gyogyszernelkul.com/az-egeszseges-novenyi-feherjek/</a:t>
            </a:r>
            <a:endParaRPr b="1" sz="64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2500"/>
              <a:buNone/>
            </a:pPr>
            <a:r>
              <a:rPr b="1" lang="hu-HU" sz="6400"/>
              <a:t>                            </a:t>
            </a:r>
            <a:r>
              <a:rPr b="1" lang="hu-HU" sz="6400" u="sng">
                <a:solidFill>
                  <a:schemeClr val="hlink"/>
                </a:solidFill>
                <a:hlinkClick r:id="rId5"/>
              </a:rPr>
              <a:t>https://sobors.hu/gasztro/novenyi-feherjek/</a:t>
            </a:r>
            <a:endParaRPr b="1" sz="64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27272"/>
              <a:buNone/>
            </a:pPr>
            <a:r>
              <a:t/>
            </a:r>
            <a:endParaRPr b="1" sz="2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27272"/>
              <a:buNone/>
            </a:pPr>
            <a:r>
              <a:t/>
            </a:r>
            <a:endParaRPr b="1" sz="2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257142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r>
              <a:rPr lang="hu-HU"/>
              <a:t>                 </a:t>
            </a:r>
            <a:endParaRPr/>
          </a:p>
        </p:txBody>
      </p:sp>
      <p:pic>
        <p:nvPicPr>
          <p:cNvPr id="331" name="Google Shape;331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386907">
            <a:off x="9202228" y="6088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89015" y="4958729"/>
            <a:ext cx="331470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7402" y="82550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1">
            <a:hlinkClick action="ppaction://hlinksldjump" r:id="rId9"/>
          </p:cNvPr>
          <p:cNvSpPr/>
          <p:nvPr/>
        </p:nvSpPr>
        <p:spPr>
          <a:xfrm>
            <a:off x="6573078" y="5969936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9. Szlovákia lakosságának gabonafogyasztása 2018-ban és 2019-ben</a:t>
            </a:r>
            <a:endParaRPr/>
          </a:p>
        </p:txBody>
      </p:sp>
      <p:graphicFrame>
        <p:nvGraphicFramePr>
          <p:cNvPr id="340" name="Google Shape;340;p42"/>
          <p:cNvGraphicFramePr/>
          <p:nvPr/>
        </p:nvGraphicFramePr>
        <p:xfrm>
          <a:off x="750275" y="21913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{264CF0FE-C67E-4F32-90B7-5BB09DB33047}</a:tableStyleId>
              </a:tblPr>
              <a:tblGrid>
                <a:gridCol w="2227100"/>
                <a:gridCol w="1734200"/>
                <a:gridCol w="1259575"/>
                <a:gridCol w="967500"/>
                <a:gridCol w="1935025"/>
                <a:gridCol w="2371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Gabona, burgonya és hüvelyesek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Mértékegység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Index 2018/2019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Kind of foodstuff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Búza liszt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65,8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Wheat flour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Rozsliszt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83,9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Rye flour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Zabpehely korpa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Pearl barley, oat flakes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Kukorica korpa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Curd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Hántolt rizs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White rice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Kenyér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34,5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Bread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Pékáru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97,6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Baked goods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Tartós péksütemény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105,5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Durable baked goods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Tésztafélék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Pasta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41" name="Google Shape;341;p42"/>
          <p:cNvSpPr txBox="1"/>
          <p:nvPr/>
        </p:nvSpPr>
        <p:spPr>
          <a:xfrm>
            <a:off x="1669774" y="6185098"/>
            <a:ext cx="84577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szerkesztése, az adatok a Szlovákiai Statisztikai Hivatal oldalán megtalálhatók.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idx="4294967295" type="title"/>
          </p:nvPr>
        </p:nvSpPr>
        <p:spPr>
          <a:xfrm>
            <a:off x="318294" y="365125"/>
            <a:ext cx="115554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>
                <a:solidFill>
                  <a:srgbClr val="833C0B"/>
                </a:solidFill>
              </a:rPr>
              <a:t>10. Szlovákia lakosságának burgonya-, hüvelyes- és zöldségfogyasztása 2018-ban és 2019-ben</a:t>
            </a:r>
            <a:endParaRPr/>
          </a:p>
        </p:txBody>
      </p:sp>
      <p:graphicFrame>
        <p:nvGraphicFramePr>
          <p:cNvPr id="347" name="Google Shape;347;p43"/>
          <p:cNvGraphicFramePr/>
          <p:nvPr/>
        </p:nvGraphicFramePr>
        <p:xfrm>
          <a:off x="954766" y="228479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{264CF0FE-C67E-4F32-90B7-5BB09DB33047}</a:tableStyleId>
              </a:tblPr>
              <a:tblGrid>
                <a:gridCol w="2227100"/>
                <a:gridCol w="1734200"/>
                <a:gridCol w="1259575"/>
                <a:gridCol w="967500"/>
                <a:gridCol w="1935025"/>
                <a:gridCol w="2371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Burgonya, hüvelyesek és zöldség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Mértékegység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Index 2018/2019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Kind of foodstuff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Korai burgonya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138,9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Többi burgonya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46,2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47,8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103,5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Rye flour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Bab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Beans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Borsó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Peas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Lencse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Lentils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Zöldség és zöldségből készült termékek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(friss zöldség értékűek)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106,5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106,9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101,3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Vegetable and vegetable products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(in terms of fresh)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Friss zöldség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Fresh vegetable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48" name="Google Shape;348;p43"/>
          <p:cNvSpPr txBox="1"/>
          <p:nvPr/>
        </p:nvSpPr>
        <p:spPr>
          <a:xfrm>
            <a:off x="1285461" y="5897217"/>
            <a:ext cx="84577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szerkesztése, az adatok a Szlovákiai Statisztikai Hivatal oldalán megtalálhatók.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Feladat</a:t>
            </a:r>
            <a:br>
              <a:rPr lang="hu-HU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54" name="Google Shape;354;p4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Válassza ki a következő kínálatból   </a:t>
            </a:r>
            <a:r>
              <a:rPr lang="hu-HU"/>
              <a:t>-  </a:t>
            </a:r>
            <a:r>
              <a:rPr b="1" lang="hu-HU">
                <a:solidFill>
                  <a:srgbClr val="833C0B"/>
                </a:solidFill>
              </a:rPr>
              <a:t>víz, zsírok, ásványi anyagok, fehérjék, cukrok, vitaminok,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</a:t>
            </a:r>
            <a:r>
              <a:rPr b="1" lang="hu-HU"/>
              <a:t>melyek az energiát szolgáltató és az energiát nem szolgáltató 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/>
              <a:t>    tápanyagok és írja be őket a táblázátba!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355" name="Google Shape;355;p44"/>
          <p:cNvGraphicFramePr/>
          <p:nvPr/>
        </p:nvGraphicFramePr>
        <p:xfrm>
          <a:off x="2032000" y="42507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{EB97A83B-7989-46FE-8720-3BA1BB91887F}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Az energiát szolgáltató tápanyagok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Az energiát nem szolgáltató tápanyagok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Feladat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361" name="Google Shape;361;p45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91836"/>
              <a:buChar char="•"/>
            </a:pPr>
            <a:r>
              <a:rPr lang="hu-HU"/>
              <a:t>Jelölje ki piros színnel a helyes választ.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91836"/>
              <a:buChar char="•"/>
            </a:pPr>
            <a:r>
              <a:rPr lang="hu-HU"/>
              <a:t>A fehérjék a.) ásványi anyagokból tevődnek össze,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hu-HU"/>
              <a:t>                        b.) aminosavak alkotják őket,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hu-HU"/>
              <a:t>                        c.) a víz a legfontosabb alkotóelemük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hu-HU"/>
              <a:t>                        d.) pentóz nélkül nincs fehérje.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hu-HU"/>
              <a:t>    A fehérjék  a.) csak állati eredetűek,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hu-HU"/>
              <a:t>                        b.) csak növényi eredetűek,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hu-HU"/>
              <a:t>                        c.) állati és növényi eredetűek.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hu-HU"/>
              <a:t>    Esszenciális aminosavnak nevezzük a a.) nélkülözhetetlen aminosavakat,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hu-HU"/>
              <a:t>                                                                       b.) az összes aminosavat,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hu-HU"/>
              <a:t>                                                                       c.) azokat, amelyeket az emberi szervezet nem tud előállítani,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hu-HU"/>
              <a:t>                                                                       d.) nem létezik ilyen fogalom.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t/>
            </a:r>
            <a:endParaRPr/>
          </a:p>
        </p:txBody>
      </p:sp>
      <p:pic>
        <p:nvPicPr>
          <p:cNvPr descr="Mozog v hlave" id="362" name="Google Shape;36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173" y="1997041"/>
            <a:ext cx="2004253" cy="200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Feladat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368" name="Google Shape;368;p46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Válaszd ki, hogy az állítás helyes-e vagy hamis-e és jelöld x-szel.</a:t>
            </a:r>
            <a:endParaRPr/>
          </a:p>
        </p:txBody>
      </p:sp>
      <p:graphicFrame>
        <p:nvGraphicFramePr>
          <p:cNvPr id="369" name="Google Shape;369;p46"/>
          <p:cNvGraphicFramePr/>
          <p:nvPr/>
        </p:nvGraphicFramePr>
        <p:xfrm>
          <a:off x="1762539" y="24685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{EB97A83B-7989-46FE-8720-3BA1BB91887F}</a:tableStyleId>
              </a:tblPr>
              <a:tblGrid>
                <a:gridCol w="6400800"/>
                <a:gridCol w="808375"/>
                <a:gridCol w="9497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Kérdés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Igaz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Hamis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Az ember növényevő.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Az ember mindenevő.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Az ember nem fogyaszthat húst.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Az ember ne igyon tejet.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Az ember egyen tojást.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8 esszenciális aminosav van.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hüvelyesek gazdagabbak fehérjében, mint a gabonafélék.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fehérjéket 1:1 arányban kell fogyasztani.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fehérjék a szervezet alkotóelemei.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11. A szénhidrátok</a:t>
            </a:r>
            <a:endParaRPr/>
          </a:p>
        </p:txBody>
      </p:sp>
      <p:sp>
        <p:nvSpPr>
          <p:cNvPr id="375" name="Google Shape;375;p47"/>
          <p:cNvSpPr txBox="1"/>
          <p:nvPr>
            <p:ph idx="1" type="body"/>
          </p:nvPr>
        </p:nvSpPr>
        <p:spPr>
          <a:xfrm>
            <a:off x="208977" y="1690688"/>
            <a:ext cx="933928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Növények által a fotoszintézis során termelt szerves vegyületek.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Alkotóelemeik a szén, az oxigén és a hidrogén.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Az emberi szervezetben elsősorban energiaszolgáltatók.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A szervezetbe bevitt energia 50-70%-a belőlük származik.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Építőelemei  az RNS-nek és a DNS-nek.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Tartalék tápanyagai a növényeknek, keményítő formájában.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Vázanyagként is szolgálnak, cellulóz formájában.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14467"/>
              <a:buChar char="•"/>
            </a:pPr>
            <a:r>
              <a:rPr b="1" lang="hu-HU" sz="1700"/>
              <a:t>Képek forrásai: </a:t>
            </a:r>
            <a:r>
              <a:rPr b="1" lang="hu-HU" sz="1700" u="sng">
                <a:solidFill>
                  <a:schemeClr val="hlink"/>
                </a:solidFill>
                <a:hlinkClick r:id="rId3"/>
              </a:rPr>
              <a:t>http://www.beltanoda.hu/segedanyagok/biosz/biokemia/SZeNHIDRaTOK.pdf</a:t>
            </a:r>
            <a:endParaRPr b="1" sz="17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4467"/>
              <a:buNone/>
            </a:pPr>
            <a:r>
              <a:rPr b="1" lang="hu-HU" sz="1700"/>
              <a:t>                                    </a:t>
            </a:r>
            <a:r>
              <a:rPr lang="hu-HU" sz="1800" u="sng">
                <a:solidFill>
                  <a:schemeClr val="hlink"/>
                </a:solidFill>
                <a:hlinkClick r:id="rId4"/>
              </a:rPr>
              <a:t>https://www.i-am.hu/a-szenhidratok/</a:t>
            </a:r>
            <a:endParaRPr sz="1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4467"/>
              <a:buNone/>
            </a:pPr>
            <a:r>
              <a:rPr b="1" lang="hu-HU" sz="1700"/>
              <a:t>  </a:t>
            </a:r>
            <a:endParaRPr/>
          </a:p>
        </p:txBody>
      </p:sp>
      <p:pic>
        <p:nvPicPr>
          <p:cNvPr id="376" name="Google Shape;376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2316" y="4448209"/>
            <a:ext cx="3237406" cy="204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33263" y="1610519"/>
            <a:ext cx="2556459" cy="240109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7">
            <a:hlinkClick action="ppaction://hlinksldjump" r:id="rId7"/>
          </p:cNvPr>
          <p:cNvSpPr/>
          <p:nvPr/>
        </p:nvSpPr>
        <p:spPr>
          <a:xfrm>
            <a:off x="6851374" y="5879879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/>
          <p:nvPr/>
        </p:nvSpPr>
        <p:spPr>
          <a:xfrm>
            <a:off x="3784208" y="1139483"/>
            <a:ext cx="3882683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Szénhidrátok felosztása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8"/>
          <p:cNvSpPr/>
          <p:nvPr/>
        </p:nvSpPr>
        <p:spPr>
          <a:xfrm rot="2324489">
            <a:off x="2117975" y="2010662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8"/>
          <p:cNvSpPr/>
          <p:nvPr/>
        </p:nvSpPr>
        <p:spPr>
          <a:xfrm>
            <a:off x="3982329" y="2693963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8"/>
          <p:cNvSpPr/>
          <p:nvPr/>
        </p:nvSpPr>
        <p:spPr>
          <a:xfrm>
            <a:off x="6827813" y="2711196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8"/>
          <p:cNvSpPr/>
          <p:nvPr/>
        </p:nvSpPr>
        <p:spPr>
          <a:xfrm rot="-1731849">
            <a:off x="8982614" y="2110082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8"/>
          <p:cNvSpPr/>
          <p:nvPr/>
        </p:nvSpPr>
        <p:spPr>
          <a:xfrm>
            <a:off x="193757" y="3232404"/>
            <a:ext cx="2855440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Monoszacharidok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8"/>
          <p:cNvSpPr/>
          <p:nvPr/>
        </p:nvSpPr>
        <p:spPr>
          <a:xfrm>
            <a:off x="3092196" y="4269544"/>
            <a:ext cx="2264897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Diszacharidok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8"/>
          <p:cNvSpPr/>
          <p:nvPr/>
        </p:nvSpPr>
        <p:spPr>
          <a:xfrm>
            <a:off x="5853684" y="4269544"/>
            <a:ext cx="2585650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Oligoszacharidok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8"/>
          <p:cNvSpPr/>
          <p:nvPr/>
        </p:nvSpPr>
        <p:spPr>
          <a:xfrm>
            <a:off x="8439334" y="3295708"/>
            <a:ext cx="2639798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Poliszacharidok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8"/>
          <p:cNvSpPr txBox="1"/>
          <p:nvPr/>
        </p:nvSpPr>
        <p:spPr>
          <a:xfrm>
            <a:off x="1285461" y="5738191"/>
            <a:ext cx="24048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szerző saját szerkesztése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8"/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12. Monoszacharidok – egyszerű szénhidrátok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399" name="Google Shape;399;p49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3, 4, 5, 6 szénatomot tartalmazó molekulák.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Vízben jól oldódnak. Édes ízűek.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Legismertebb a glükóz és a fruktóz – 6 szénatomos monoszacharidok.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De a mannóz és galaktóz is hexóz (6 szénatomos szénhidrát).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 mannóz a magok csonthéjában található.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 galaktóz a fák mézgájában és az algákban található.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 galaktóz kevésbé édes, mint a glükóz.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 pentózok a nukleinsavak alkotóelemei.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600"/>
              <a:t>A képforrása. </a:t>
            </a:r>
            <a:r>
              <a:rPr lang="hu-HU" sz="1600" u="sng">
                <a:solidFill>
                  <a:schemeClr val="hlink"/>
                </a:solidFill>
                <a:hlinkClick r:id="rId3"/>
              </a:rPr>
              <a:t>https://asum.hu/eletmod/2018/09/06/szenhidrat-zsir-vagy-feherje-melyik-az-egeszsegesebb/</a:t>
            </a:r>
            <a:endParaRPr sz="16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6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00" name="Google Shape;40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3270" y="3751552"/>
            <a:ext cx="2613882" cy="195788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9">
            <a:hlinkClick action="ppaction://hlinksldjump" r:id="rId5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Tartalom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3"/>
              </a:rPr>
              <a:t>Feladatok                                                                                                                                                34.-36.dia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4"/>
              </a:rPr>
              <a:t>11. A szénhidrátok                                                                                                                                37.-38.dia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5"/>
              </a:rPr>
              <a:t>12. Monoszacharidok                                                                                                                           39.dia                                                                                      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6"/>
              </a:rPr>
              <a:t>13. Diszacharidok                                                                                                                                  40.dia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7"/>
              </a:rPr>
              <a:t>14. Oligoszacharidok                                                                                                                            41.dia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8"/>
              </a:rPr>
              <a:t>15. Poliszacharidok                                                                                                                               42.dia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chemeClr val="hlink"/>
                </a:solidFill>
                <a:hlinkClick action="ppaction://hlinksldjump" r:id="rId9"/>
              </a:rPr>
              <a:t>16. Szlovákia lakosságának cukorfogyasztása 2018-ban és 2019-ben                                        43.dia</a:t>
            </a:r>
            <a:endParaRPr b="1" sz="18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17. Szlovákia lakosságának gyümölcsfogyasztása 2018-ban és 2019-ben                                 44.dia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Feladat                                                                                                                                                    45.dia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18. Zsírok                                                                                                                                                46.-47.dia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19. Zsírsavak                                                                                                                                          48.dia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20. Esszenciális zsírsavak                                                                                                                    49.dia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21. Prosztaglandinok hatásai                                                                                                             50.dia</a:t>
            </a:r>
            <a:endParaRPr b="1" sz="1800">
              <a:solidFill>
                <a:srgbClr val="00B05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 sz="1800">
              <a:solidFill>
                <a:srgbClr val="00B05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med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0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13. Diszacharidok – kettős szénhidrátok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407" name="Google Shape;407;p50"/>
          <p:cNvSpPr txBox="1"/>
          <p:nvPr>
            <p:ph idx="1" type="body"/>
          </p:nvPr>
        </p:nvSpPr>
        <p:spPr>
          <a:xfrm>
            <a:off x="321547" y="1825625"/>
            <a:ext cx="704054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Édes ízű, vízben oldódó vegyületek.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Két egyszerű szénhidrátból állnak.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Szacharóz (asztali cukor, nádcukor, répacukor).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Laktóz – tejcukor.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Maltóz – malátacukor.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Cellobióz – a cellulóz építőeleme – a természetben szabad állapotban nem fordul elő.</a:t>
            </a:r>
            <a:endParaRPr/>
          </a:p>
        </p:txBody>
      </p:sp>
      <p:pic>
        <p:nvPicPr>
          <p:cNvPr id="408" name="Google Shape;40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9999" y="1825625"/>
            <a:ext cx="3305909" cy="262334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0"/>
          <p:cNvSpPr txBox="1"/>
          <p:nvPr/>
        </p:nvSpPr>
        <p:spPr>
          <a:xfrm>
            <a:off x="8478504" y="4583904"/>
            <a:ext cx="15888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szacharóz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0"/>
          <p:cNvSpPr txBox="1"/>
          <p:nvPr/>
        </p:nvSpPr>
        <p:spPr>
          <a:xfrm>
            <a:off x="7619999" y="5486400"/>
            <a:ext cx="39308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https://hu.wikipedia.org/wiki/Szachar%C3%B3z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0">
            <a:hlinkClick action="ppaction://hlinksldjump" r:id="rId5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1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14. Oligoszacharidok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417" name="Google Shape;417;p51"/>
          <p:cNvSpPr txBox="1"/>
          <p:nvPr>
            <p:ph idx="1" type="body"/>
          </p:nvPr>
        </p:nvSpPr>
        <p:spPr>
          <a:xfrm>
            <a:off x="321548" y="1825625"/>
            <a:ext cx="685297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Kis számú monoszacharid-egység összekapcsolódásával jönnek létre.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Raffinóz – káposztában, karfiolban, brokkoliban és spárgában fordul elő.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Sztachióz – zöldbab- és szójababban található.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Maltodextrin – élelmiszerek adalékanyagaként használjuk.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400" u="sng">
                <a:solidFill>
                  <a:schemeClr val="hlink"/>
                </a:solidFill>
                <a:hlinkClick r:id="rId3"/>
              </a:rPr>
              <a:t>https://bebikkicsikesnagyok.hu/tag/szenhidratok/</a:t>
            </a:r>
            <a:endParaRPr b="1" sz="1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600" u="sng">
                <a:solidFill>
                  <a:schemeClr val="hlink"/>
                </a:solidFill>
                <a:hlinkClick r:id="rId4"/>
              </a:rPr>
              <a:t>https://wellandfit.hu/dieta/2020-04/mi-a-kulonbseg-a-jo-es-a-rossz-szenhidratok-kozott/</a:t>
            </a:r>
            <a:endParaRPr b="1" sz="16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 sz="1600"/>
          </a:p>
        </p:txBody>
      </p:sp>
      <p:pic>
        <p:nvPicPr>
          <p:cNvPr id="418" name="Google Shape;418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5160" y="1401554"/>
            <a:ext cx="4901953" cy="242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27486" y="3821893"/>
            <a:ext cx="4676666" cy="272010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1">
            <a:hlinkClick action="ppaction://hlinksldjump" r:id="rId7"/>
          </p:cNvPr>
          <p:cNvSpPr/>
          <p:nvPr/>
        </p:nvSpPr>
        <p:spPr>
          <a:xfrm>
            <a:off x="5117592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15. Poliszacharidok – összetett szénhidrátok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426" name="Google Shape;426;p52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N számú monoszacharid-egység összekapcsolódásával jönnek létre.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Óriásmolekulák.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Keményítő – növények tartaléktápanyaga.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Glikogén – állati keményítő – állatok tartaléktápanyaga.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Cellulóz – a magasabb rendű növények sejtfalának alkotóeleme. Az ember nem tudja megemészteni. Ennek ellenére nagyon fontos az emésztőrendszer jó működéséhez. Biztosítja a belek perisztaltikáját.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27" name="Google Shape;427;p52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3"/>
          <p:cNvSpPr txBox="1"/>
          <p:nvPr/>
        </p:nvSpPr>
        <p:spPr>
          <a:xfrm>
            <a:off x="2285502" y="937846"/>
            <a:ext cx="762099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16. Szlovákia lakosságának cukorfogyasztása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2018-ban és 2019-ben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3" name="Google Shape;433;p53"/>
          <p:cNvGraphicFramePr/>
          <p:nvPr/>
        </p:nvGraphicFramePr>
        <p:xfrm>
          <a:off x="848749" y="2153871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{264CF0FE-C67E-4F32-90B7-5BB09DB33047}</a:tableStyleId>
              </a:tblPr>
              <a:tblGrid>
                <a:gridCol w="2227100"/>
                <a:gridCol w="1734200"/>
                <a:gridCol w="1259575"/>
                <a:gridCol w="967500"/>
                <a:gridCol w="1935025"/>
                <a:gridCol w="2371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Cukor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Mértékegység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Index 2018/2019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Kind of foodstuff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Csokoládé és csokoládét tartalmazó édességek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122,9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Chocolate and chocolate confectionery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Kakaópor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Cocoa powder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Csokoládét nem tartalmazó édességek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93,8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Non-chocolate sugar confectionary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Cukrásztermékek,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ebből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106,5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Pastry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which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Fagylalt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Icecream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Méz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Honey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34" name="Google Shape;434;p53"/>
          <p:cNvSpPr txBox="1"/>
          <p:nvPr/>
        </p:nvSpPr>
        <p:spPr>
          <a:xfrm>
            <a:off x="1046922" y="5897217"/>
            <a:ext cx="84577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szerkesztése, az adatok a Szlovákiai Statisztikai Hivatal oldalán megtalálhatók.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4"/>
          <p:cNvSpPr txBox="1"/>
          <p:nvPr/>
        </p:nvSpPr>
        <p:spPr>
          <a:xfrm>
            <a:off x="1965702" y="437705"/>
            <a:ext cx="826059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17. Szlovákia lakosságának gyümölcsfogyasztása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8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2018-ban és 2019-ben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0" name="Google Shape;440;p54"/>
          <p:cNvGraphicFramePr/>
          <p:nvPr/>
        </p:nvGraphicFramePr>
        <p:xfrm>
          <a:off x="848748" y="149471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{264CF0FE-C67E-4F32-90B7-5BB09DB33047}</a:tableStyleId>
              </a:tblPr>
              <a:tblGrid>
                <a:gridCol w="2227100"/>
                <a:gridCol w="1734200"/>
                <a:gridCol w="1259575"/>
                <a:gridCol w="967500"/>
                <a:gridCol w="1935025"/>
                <a:gridCol w="2371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Gyümölcs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Mértékegység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Index 2018/2019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Kind of foodstuff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Gyümölcs és gyümölcsből készült termékek  (friss gyümölcs értékben), benne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Fruit and fruit products (in terms of fresh)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which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Déligyümölcs,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benne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108,3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Tropical and Subtropical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which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Citrusfélék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23,3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Citrus fruit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Szőlő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107,3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Grapes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Többi gyümölcs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24,5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23,6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96,3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fruit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Dió és mogyoró, héjban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Nuts in shell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Dió- és mogyoróbél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Nuts in terms of kernel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Mák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Poppy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Kávé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93,5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Coffee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41" name="Google Shape;441;p54"/>
          <p:cNvSpPr txBox="1"/>
          <p:nvPr/>
        </p:nvSpPr>
        <p:spPr>
          <a:xfrm>
            <a:off x="1965702" y="6281530"/>
            <a:ext cx="84577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szerkesztése, az adatok a Szlovákiai Statisztikai Hivatal oldalán megtalálhatók.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5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Feladat</a:t>
            </a:r>
            <a:endParaRPr/>
          </a:p>
        </p:txBody>
      </p:sp>
      <p:sp>
        <p:nvSpPr>
          <p:cNvPr id="447" name="Google Shape;447;p55"/>
          <p:cNvSpPr txBox="1"/>
          <p:nvPr>
            <p:ph idx="4294967295" type="body"/>
          </p:nvPr>
        </p:nvSpPr>
        <p:spPr>
          <a:xfrm>
            <a:off x="636588" y="1534077"/>
            <a:ext cx="115554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</a:pPr>
            <a:r>
              <a:rPr lang="hu-HU"/>
              <a:t>Válaszd ki, hogy az állítás helyes-e vagy hamis-e, és jelöld x-szel.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448" name="Google Shape;448;p55"/>
          <p:cNvGraphicFramePr/>
          <p:nvPr/>
        </p:nvGraphicFramePr>
        <p:xfrm>
          <a:off x="2032000" y="22281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{EB97A83B-7989-46FE-8720-3BA1BB91887F}</a:tableStyleId>
              </a:tblPr>
              <a:tblGrid>
                <a:gridCol w="5945800"/>
                <a:gridCol w="954150"/>
                <a:gridCol w="1228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Állítás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Igaz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Hamis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Az oligoszacharidok fehérjék.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szénhidrátokat hidrogén, oxigén és szén alkotja.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cukrok magas energiaértékű anyagok.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hexózok a nukleinsavak alkotóelemei.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pentózok a nukleinsavak alkotóelemei.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keményítő tartalékanyag.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cellulóz nem cukor, mert a növények vázanyaga.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cellulóz könnyen emészthető.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cellulóz az ember számára felesleges.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laktóz a tejcukor.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18. Zsírok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454" name="Google Shape;454;p56"/>
          <p:cNvSpPr txBox="1"/>
          <p:nvPr>
            <p:ph idx="1" type="body"/>
          </p:nvPr>
        </p:nvSpPr>
        <p:spPr>
          <a:xfrm>
            <a:off x="321548" y="1253331"/>
            <a:ext cx="733821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Fontos energiát adó tápanyagok.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A zsírszövet testünk fontos energiatartaléka.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Mechanikai védő szerepe van, mert beágyazza egyes szerveinket.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Jó hőszigetelő.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Segíti a szervezet állandó hőmérsekletének megőrzését.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A szén- és hidrogén tartalmuk általában nagyobb, mint a szénhidrátoké.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38996"/>
              <a:buChar char="•"/>
            </a:pPr>
            <a:r>
              <a:rPr lang="hu-HU" sz="1400" u="sng">
                <a:solidFill>
                  <a:schemeClr val="hlink"/>
                </a:solidFill>
                <a:hlinkClick r:id="rId3"/>
              </a:rPr>
              <a:t>https://diabeteszinfo.hu/zsirok-olajok-margarinok/</a:t>
            </a:r>
            <a:endParaRPr sz="1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38996"/>
              <a:buChar char="•"/>
            </a:pPr>
            <a:r>
              <a:rPr lang="hu-HU" sz="1400" u="sng">
                <a:solidFill>
                  <a:schemeClr val="hlink"/>
                </a:solidFill>
                <a:hlinkClick r:id="rId4"/>
              </a:rPr>
              <a:t>https://www.life.hu/eletmod/20170117-zsirfogyasztas-nelkul-sosem-leszel-egeszseges.html</a:t>
            </a:r>
            <a:endParaRPr sz="1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38996"/>
              <a:buNone/>
            </a:pPr>
            <a:r>
              <a:t/>
            </a:r>
            <a:endParaRPr sz="1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38996"/>
              <a:buNone/>
            </a:pPr>
            <a:r>
              <a:t/>
            </a:r>
            <a:endParaRPr sz="1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</p:txBody>
      </p:sp>
      <p:pic>
        <p:nvPicPr>
          <p:cNvPr id="455" name="Google Shape;45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07807" y="1431028"/>
            <a:ext cx="3405686" cy="226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59758" y="4001294"/>
            <a:ext cx="4011451" cy="2082869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6">
            <a:hlinkClick action="ppaction://hlinksldjump" r:id="rId7"/>
          </p:cNvPr>
          <p:cNvSpPr/>
          <p:nvPr/>
        </p:nvSpPr>
        <p:spPr>
          <a:xfrm>
            <a:off x="10692801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7"/>
          <p:cNvSpPr/>
          <p:nvPr/>
        </p:nvSpPr>
        <p:spPr>
          <a:xfrm>
            <a:off x="3810000" y="844062"/>
            <a:ext cx="4572000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Zsírok - lipidek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7"/>
          <p:cNvSpPr/>
          <p:nvPr/>
        </p:nvSpPr>
        <p:spPr>
          <a:xfrm>
            <a:off x="5487924" y="2152357"/>
            <a:ext cx="1216152" cy="850392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7"/>
          <p:cNvSpPr/>
          <p:nvPr/>
        </p:nvSpPr>
        <p:spPr>
          <a:xfrm>
            <a:off x="1716258" y="2293034"/>
            <a:ext cx="3573194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Hidrolizálható lipidek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57"/>
          <p:cNvSpPr/>
          <p:nvPr/>
        </p:nvSpPr>
        <p:spPr>
          <a:xfrm>
            <a:off x="6902548" y="2293034"/>
            <a:ext cx="3434862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Nem hidrolizálható lipidek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7"/>
          <p:cNvSpPr/>
          <p:nvPr/>
        </p:nvSpPr>
        <p:spPr>
          <a:xfrm rot="-5400000">
            <a:off x="2625842" y="3493008"/>
            <a:ext cx="1216152" cy="850392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7"/>
          <p:cNvSpPr/>
          <p:nvPr/>
        </p:nvSpPr>
        <p:spPr>
          <a:xfrm rot="5400000">
            <a:off x="8081072" y="3493008"/>
            <a:ext cx="1216152" cy="850392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7"/>
          <p:cNvSpPr/>
          <p:nvPr/>
        </p:nvSpPr>
        <p:spPr>
          <a:xfrm>
            <a:off x="576775" y="3429000"/>
            <a:ext cx="1927274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Foszfatidok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57"/>
          <p:cNvSpPr/>
          <p:nvPr/>
        </p:nvSpPr>
        <p:spPr>
          <a:xfrm>
            <a:off x="2032780" y="4614204"/>
            <a:ext cx="2539220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Neutrális zsírok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7"/>
          <p:cNvSpPr/>
          <p:nvPr/>
        </p:nvSpPr>
        <p:spPr>
          <a:xfrm>
            <a:off x="7385538" y="4614204"/>
            <a:ext cx="2539220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Karotinoidok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57"/>
          <p:cNvSpPr/>
          <p:nvPr/>
        </p:nvSpPr>
        <p:spPr>
          <a:xfrm>
            <a:off x="9444118" y="3429000"/>
            <a:ext cx="1859279" cy="9144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u-H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Szteroidok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7"/>
          <p:cNvSpPr txBox="1"/>
          <p:nvPr/>
        </p:nvSpPr>
        <p:spPr>
          <a:xfrm>
            <a:off x="1166191" y="5711687"/>
            <a:ext cx="24048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szerző saját szerkesztése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7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19. Zsírsavak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479" name="Google Shape;479;p58"/>
          <p:cNvSpPr txBox="1"/>
          <p:nvPr>
            <p:ph idx="1" type="body"/>
          </p:nvPr>
        </p:nvSpPr>
        <p:spPr>
          <a:xfrm>
            <a:off x="321547" y="1825625"/>
            <a:ext cx="837187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2400"/>
              <a:t>Növényi vagy állati eredetű zsírok vagy olajok fő alkotórészét képező karbonsavak.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2400"/>
              <a:t>Telített vagy telítetlen szénláncot tartalmaznak.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2400"/>
              <a:t>A glicerinnel képezik a természetes zsírokat és olajokat.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2400"/>
              <a:t>A zsírsavak hosszának növekedésével csökken a vízben való oldhatóságuk és a savasságuk is.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2400"/>
              <a:t>A valódi zsírsavak vízben oldhatatlanok.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2400"/>
              <a:t>Kémhatásukat nem lehet mérni.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400" u="sng">
                <a:solidFill>
                  <a:schemeClr val="hlink"/>
                </a:solidFill>
                <a:hlinkClick r:id="rId3"/>
              </a:rPr>
              <a:t>https://www.natursziget.com/egeszseg/20191031-a-legfontosabb-tenyek-a-zsirrol</a:t>
            </a:r>
            <a:endParaRPr b="1" sz="1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1400" u="sng">
                <a:solidFill>
                  <a:schemeClr val="hlink"/>
                </a:solidFill>
                <a:hlinkClick r:id="rId4"/>
              </a:rPr>
              <a:t>https://dietaesfitnesz.hu/dieta/fogyaszto-egeszseges-zsirok-23148/</a:t>
            </a:r>
            <a:endParaRPr sz="1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 sz="1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 sz="1400"/>
          </a:p>
        </p:txBody>
      </p:sp>
      <p:pic>
        <p:nvPicPr>
          <p:cNvPr id="480" name="Google Shape;48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9706" y="1690688"/>
            <a:ext cx="3564328" cy="1874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29705" y="4001294"/>
            <a:ext cx="3564329" cy="1874147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8">
            <a:hlinkClick action="ppaction://hlinksldjump" r:id="rId7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9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20. Esszenciális zsírsavak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488" name="Google Shape;488;p59"/>
          <p:cNvSpPr txBox="1"/>
          <p:nvPr>
            <p:ph idx="1" type="body"/>
          </p:nvPr>
        </p:nvSpPr>
        <p:spPr>
          <a:xfrm>
            <a:off x="346852" y="1507573"/>
            <a:ext cx="83453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Ide soroljuk az omega-3 és omega-6 zsírsavakat.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Szervezetünk képtelen előállítani őket.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F-vitaminnak is nevezik őket.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Szabályozzák az immunrendszer megfelelő működését.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Fontos szerepük van a gyulladáscsökkentésben és a vérnyomás szabályozásában.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Prosztaglandinok előanyagai.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400" u="sng">
                <a:solidFill>
                  <a:schemeClr val="hlink"/>
                </a:solidFill>
                <a:hlinkClick r:id="rId3"/>
              </a:rPr>
              <a:t>https://biotechusa.hu/your-body/az-omega-3-hatasai/#consent-modal</a:t>
            </a:r>
            <a:endParaRPr b="1" sz="1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400" u="sng">
                <a:solidFill>
                  <a:schemeClr val="hlink"/>
                </a:solidFill>
                <a:hlinkClick r:id="rId4"/>
              </a:rPr>
              <a:t>https://kapszulacenter.hu/omega-3-vs-omega-6</a:t>
            </a:r>
            <a:endParaRPr b="1" sz="1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 sz="1400"/>
          </a:p>
        </p:txBody>
      </p:sp>
      <p:pic>
        <p:nvPicPr>
          <p:cNvPr id="489" name="Google Shape;48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24643" y="1685925"/>
            <a:ext cx="3520505" cy="234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26117" y="4163598"/>
            <a:ext cx="3341803" cy="2148302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59">
            <a:hlinkClick action="ppaction://hlinksldjump" r:id="rId7"/>
          </p:cNvPr>
          <p:cNvSpPr/>
          <p:nvPr/>
        </p:nvSpPr>
        <p:spPr>
          <a:xfrm>
            <a:off x="6255026" y="5858911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Tartalom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22. Szlovákia lakosságának zsír- és olajfogyasztása 2018-ban és 2019-ben                                          51.dia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Feladat                                                                                                                                                                52.-53.dia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23. A koleszterin                                                                                                                                               54.dia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24. Koleszterintermelés                                                                                                                                  55.dia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25. Koleszterin és homocisztein                                                                                                                    56.dia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26. A víz                                                                                                                                                             57.dia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27. A víz szerepe                                                                                                                                              58.-60.dia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Feladatok                                                                                                                                                          61-63.dia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28. Ásványi sók                                                                                                                                                64.-69.dia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29. Vitaminok                                                                                                                                                  70.-73.dia</a:t>
            </a:r>
            <a:endParaRPr b="1"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800" u="sng">
                <a:solidFill>
                  <a:srgbClr val="00B050"/>
                </a:solidFill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Feladatok                                                                                                                                                         74.-75.dia</a:t>
            </a:r>
            <a:endParaRPr b="1" sz="1800">
              <a:solidFill>
                <a:srgbClr val="00B05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8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0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21. Prosztaglandinok hatásai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497" name="Google Shape;497;p60"/>
          <p:cNvSpPr txBox="1"/>
          <p:nvPr>
            <p:ph idx="1" type="body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Simaizomsejtek összehúzódása és elernyedése.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Érzékenyítik a gerincvelő neuronjait a fájdalomingerre.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Megindítják a szülést.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Csökkentik a szemnyomást.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Szabályozzák a kalciumtranszportot.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Szabályozzák a gyulladásokat.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98" name="Google Shape;498;p60"/>
          <p:cNvSpPr txBox="1"/>
          <p:nvPr>
            <p:ph idx="2" type="body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Szabályozzák más hormonok szintézisét.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Befolyásolják a sejtek növekedését.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Lázat okozhatnak.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Növelhetik a vese filtrációs rátáját.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Csökkenthetik a gyomorsavtermelést.</a:t>
            </a:r>
            <a:endParaRPr/>
          </a:p>
        </p:txBody>
      </p:sp>
      <p:sp>
        <p:nvSpPr>
          <p:cNvPr id="499" name="Google Shape;499;p60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1"/>
          <p:cNvSpPr txBox="1"/>
          <p:nvPr>
            <p:ph type="title"/>
          </p:nvPr>
        </p:nvSpPr>
        <p:spPr>
          <a:xfrm>
            <a:off x="318197" y="722934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hu-HU" sz="4000">
                <a:solidFill>
                  <a:srgbClr val="833C0B"/>
                </a:solidFill>
              </a:rPr>
              <a:t>22. Szlovákia lakosságának zsír- és olajfogyasztása </a:t>
            </a:r>
            <a:br>
              <a:rPr lang="hu-HU" sz="4000">
                <a:solidFill>
                  <a:srgbClr val="833C0B"/>
                </a:solidFill>
              </a:rPr>
            </a:br>
            <a:r>
              <a:rPr lang="hu-HU" sz="4000">
                <a:solidFill>
                  <a:srgbClr val="833C0B"/>
                </a:solidFill>
              </a:rPr>
              <a:t>2018-ban és 2019-ben</a:t>
            </a:r>
            <a:br>
              <a:rPr lang="hu-HU"/>
            </a:br>
            <a:endParaRPr>
              <a:solidFill>
                <a:srgbClr val="833C0B"/>
              </a:solidFill>
            </a:endParaRPr>
          </a:p>
        </p:txBody>
      </p:sp>
      <p:graphicFrame>
        <p:nvGraphicFramePr>
          <p:cNvPr id="505" name="Google Shape;505;p61"/>
          <p:cNvGraphicFramePr/>
          <p:nvPr/>
        </p:nvGraphicFramePr>
        <p:xfrm>
          <a:off x="848749" y="2545249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{264CF0FE-C67E-4F32-90B7-5BB09DB33047}</a:tableStyleId>
              </a:tblPr>
              <a:tblGrid>
                <a:gridCol w="2227100"/>
                <a:gridCol w="1734200"/>
                <a:gridCol w="1259575"/>
                <a:gridCol w="967500"/>
                <a:gridCol w="1935025"/>
                <a:gridCol w="2371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Zsírok és olajok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Mértékegység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Index 2018/2019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Kind of foodstuff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Vaj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91,2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Butter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Disznózsír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87,9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Lard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Növényi zsírok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Vegetable edible fats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Növényi olajok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109,2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Edible vegetable oils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Többi zsírok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fats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06" name="Google Shape;506;p61"/>
          <p:cNvSpPr txBox="1"/>
          <p:nvPr/>
        </p:nvSpPr>
        <p:spPr>
          <a:xfrm>
            <a:off x="1086678" y="5005431"/>
            <a:ext cx="84577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szerkesztése, az adatok a Szlovákiai Statisztikai Hivatal oldalán megtalálhatók.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Feladat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512" name="Google Shape;512;p62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Válassza ki a következő kínálatból   </a:t>
            </a:r>
            <a:r>
              <a:rPr lang="hu-HU"/>
              <a:t>-  </a:t>
            </a:r>
            <a:r>
              <a:rPr b="1" lang="hu-HU">
                <a:solidFill>
                  <a:srgbClr val="833C0B"/>
                </a:solidFill>
              </a:rPr>
              <a:t>foszfatidok, szteroidok, neutrális zsírok, karotinoidok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  </a:t>
            </a:r>
            <a:r>
              <a:rPr b="1" lang="hu-HU"/>
              <a:t>melyek a hidrolizálható-  és a nem hidrolizálható  lipidek és írja be a őket 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/>
              <a:t>    táblázatba!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513" name="Google Shape;513;p62"/>
          <p:cNvGraphicFramePr/>
          <p:nvPr/>
        </p:nvGraphicFramePr>
        <p:xfrm>
          <a:off x="1819965" y="41784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{EB97A83B-7989-46FE-8720-3BA1BB91887F}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Hidrolizálható lipidek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Nem hidrolizálható lipidek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3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Feladat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519" name="Google Shape;519;p63"/>
          <p:cNvSpPr/>
          <p:nvPr/>
        </p:nvSpPr>
        <p:spPr>
          <a:xfrm>
            <a:off x="1802642" y="1536799"/>
            <a:ext cx="90669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Válaszd ki, hogy az állítás helyes-e vagy hamis-e, és jelöd x-szel</a:t>
            </a: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aphicFrame>
        <p:nvGraphicFramePr>
          <p:cNvPr id="520" name="Google Shape;520;p63"/>
          <p:cNvGraphicFramePr/>
          <p:nvPr/>
        </p:nvGraphicFramePr>
        <p:xfrm>
          <a:off x="1802642" y="21641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{EB97A83B-7989-46FE-8720-3BA1BB91887F}</a:tableStyleId>
              </a:tblPr>
              <a:tblGrid>
                <a:gridCol w="5910125"/>
                <a:gridCol w="954150"/>
                <a:gridCol w="12637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Állítás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Igaz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Hamis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zsírszövet nem szigeteli a hőt.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Mechanikai védőszerepe van a zsírszövetnek.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zsírsavak fő alkotóelemei az aminosavak.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zsírsavak alkotóelemei a karbonsavak.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Az omega 3 és omega 6 zsírsav esszenciális.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Nincsenek esszenciális zsírsavak.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Növényi eredetű zsírsav nincs.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Az esszenciális zsírsavak vérnyomáscsökkentők.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prosztaglandinok megindítják a szülést.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prosztaglandinok nem hatnak a vese működésére.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23. A koleszterin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526" name="Google Shape;526;p64"/>
          <p:cNvSpPr txBox="1"/>
          <p:nvPr>
            <p:ph idx="1" type="body"/>
          </p:nvPr>
        </p:nvSpPr>
        <p:spPr>
          <a:xfrm>
            <a:off x="314848" y="1467816"/>
            <a:ext cx="972360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Szlovákia lakossága nagy mennyiségű zsírt fogyaszt, és ezek elsősorban telített zsírsav tartalmúak. Ez nagyon sok szív- és érrendszeri betegséghez, valamint lelki betegségekhez vezet.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A koleszterint a szervezetünk állítja elő, de az ételben is megtalálható. Alkotóeleme az epének, de fontos a mellékvese, a petefészkek és a herék hormonjainak termeléséhez. Legfontosabb alkotóeleme a sejtmembránoknak.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A koleszterin és a foszfolipidek aránya a membránokban határozza meg a membrán áteresztőképességét.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Nagyon fontos az idegszövetek jó működéséhez.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29729"/>
              <a:buChar char="•"/>
            </a:pPr>
            <a:r>
              <a:rPr b="1" lang="hu-HU" sz="1500" u="sng">
                <a:solidFill>
                  <a:schemeClr val="hlink"/>
                </a:solidFill>
                <a:hlinkClick r:id="rId3"/>
              </a:rPr>
              <a:t>https://hu.nature-via.com/how-to-increase-good-cholesterol-hdl-and-lower-bad-ldl-</a:t>
            </a:r>
            <a:endParaRPr b="1" sz="15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29729"/>
              <a:buChar char="•"/>
            </a:pPr>
            <a:r>
              <a:rPr b="1" lang="hu-HU" sz="1500" u="sng">
                <a:solidFill>
                  <a:schemeClr val="hlink"/>
                </a:solidFill>
                <a:hlinkClick r:id="rId4"/>
              </a:rPr>
              <a:t>https://patika-akcio.hu/magazin/a-magas-koleszterinszint-lathato-jelei/</a:t>
            </a:r>
            <a:endParaRPr b="1" sz="15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29729"/>
              <a:buNone/>
            </a:pPr>
            <a:r>
              <a:t/>
            </a:r>
            <a:endParaRPr b="1" sz="15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</p:txBody>
      </p:sp>
      <p:pic>
        <p:nvPicPr>
          <p:cNvPr id="527" name="Google Shape;527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64864" y="4540663"/>
            <a:ext cx="3274105" cy="177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33996" y="365125"/>
            <a:ext cx="2804973" cy="185981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64">
            <a:hlinkClick action="ppaction://hlinksldjump" r:id="rId7"/>
          </p:cNvPr>
          <p:cNvSpPr/>
          <p:nvPr/>
        </p:nvSpPr>
        <p:spPr>
          <a:xfrm>
            <a:off x="6764344" y="5819154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5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24. Koleszterintermelés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535" name="Google Shape;535;p65"/>
          <p:cNvSpPr txBox="1"/>
          <p:nvPr>
            <p:ph idx="1" type="body"/>
          </p:nvPr>
        </p:nvSpPr>
        <p:spPr>
          <a:xfrm>
            <a:off x="321547" y="1253331"/>
            <a:ext cx="850440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A máj szintetizálja. Naponta 1 800 mg mennyiségben.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Ebből a mennyiségből 600 mg az epével bekerül a belekbe és a székletbe, 400 mg az epesavba kerül. 800 mg pedig a vérbe kerül. Az étellel 400 mg koleszterin kerül a szervezetbe, melynek nagy részét a test nem használja fel, így az eltávozik a szervezetből.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/>
              <a:t>Ahhoz, hogy a koleszterin ne szívódjon vissza a belekből, fontos a rostok fogyasztása, mivel azok kötik le és távolítják el a belekből a koleszterint.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38996"/>
              <a:buChar char="•"/>
            </a:pPr>
            <a:r>
              <a:rPr b="1" lang="hu-HU" sz="1400" u="sng">
                <a:solidFill>
                  <a:schemeClr val="hlink"/>
                </a:solidFill>
                <a:hlinkClick r:id="rId3"/>
              </a:rPr>
              <a:t>https://vitamin-abc.hu/koleszterin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38996"/>
              <a:buChar char="•"/>
            </a:pPr>
            <a:r>
              <a:rPr b="1" lang="hu-HU" sz="1400" u="sng">
                <a:solidFill>
                  <a:schemeClr val="hlink"/>
                </a:solidFill>
                <a:hlinkClick r:id="rId4"/>
              </a:rPr>
              <a:t>https://hu.nature-via.com/how-to-increase-good-cholesterol-hdl-and-lower-bad-ldl-</a:t>
            </a:r>
            <a:endParaRPr b="1" sz="1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38996"/>
              <a:buNone/>
            </a:pPr>
            <a:r>
              <a:t/>
            </a:r>
            <a:endParaRPr b="1" sz="1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38996"/>
              <a:buNone/>
            </a:pPr>
            <a:r>
              <a:t/>
            </a:r>
            <a:endParaRPr b="1" sz="1400"/>
          </a:p>
        </p:txBody>
      </p:sp>
      <p:pic>
        <p:nvPicPr>
          <p:cNvPr id="536" name="Google Shape;536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9990" y="1690688"/>
            <a:ext cx="3715550" cy="195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02456" y="3803166"/>
            <a:ext cx="3438056" cy="2279581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65">
            <a:hlinkClick action="ppaction://hlinksldjump" r:id="rId7"/>
          </p:cNvPr>
          <p:cNvSpPr/>
          <p:nvPr/>
        </p:nvSpPr>
        <p:spPr>
          <a:xfrm>
            <a:off x="7036904" y="5840431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25. Koleszterin és homocisztein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544" name="Google Shape;544;p66"/>
          <p:cNvSpPr txBox="1"/>
          <p:nvPr>
            <p:ph idx="1" type="body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45" name="Google Shape;545;p66"/>
          <p:cNvSpPr txBox="1"/>
          <p:nvPr>
            <p:ph idx="2" type="body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hu-HU" sz="2400"/>
              <a:t>Az egyoldalú, növényi eredetű-vegán táplálkozásnál a magas homocisztein (aminosav) mennyiség váltja ki a szív- és érrendszeri megbetegedéseket, demenciát, oszteoporózist, B vitaminok hiányát, veseproblémákat, valamint sok más, komoly egészségügyi problémát ugyanúgy, mint a vegyes táplálékot rossz arányban fogyasztó embereknél a koleszterintermelés.</a:t>
            </a:r>
            <a:endParaRPr/>
          </a:p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hu-HU" sz="1400" u="sng">
                <a:solidFill>
                  <a:schemeClr val="hlink"/>
                </a:solidFill>
                <a:hlinkClick r:id="rId3"/>
              </a:rPr>
              <a:t>https://femina.hu/egeszseg/homocisztein-es-trombozis/</a:t>
            </a:r>
            <a:endParaRPr b="1" sz="1400"/>
          </a:p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hu-HU" sz="1400" u="sng">
                <a:solidFill>
                  <a:schemeClr val="hlink"/>
                </a:solidFill>
                <a:hlinkClick r:id="rId4"/>
              </a:rPr>
              <a:t>https://www.kulturpass.sk/turmix/veganok-egeszsegesebbek</a:t>
            </a:r>
            <a:endParaRPr b="1" sz="1400"/>
          </a:p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hu-HU" sz="1400" u="sng">
                <a:solidFill>
                  <a:schemeClr val="hlink"/>
                </a:solidFill>
                <a:hlinkClick r:id="rId5"/>
              </a:rPr>
              <a:t>https://ujszo.com/veganok</a:t>
            </a:r>
            <a:endParaRPr b="1" sz="1400"/>
          </a:p>
          <a:p>
            <a: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/>
          </a:p>
        </p:txBody>
      </p:sp>
      <p:pic>
        <p:nvPicPr>
          <p:cNvPr id="546" name="Google Shape;546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1547" y="1825625"/>
            <a:ext cx="3137270" cy="208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91491" y="3913335"/>
            <a:ext cx="3772712" cy="226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76625" y="1938189"/>
            <a:ext cx="2968117" cy="1975147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66">
            <a:hlinkClick action="ppaction://hlinksldjump" r:id="rId9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7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26. A víz</a:t>
            </a:r>
            <a:endParaRPr/>
          </a:p>
        </p:txBody>
      </p:sp>
      <p:sp>
        <p:nvSpPr>
          <p:cNvPr id="555" name="Google Shape;555;p67"/>
          <p:cNvSpPr txBox="1"/>
          <p:nvPr>
            <p:ph idx="1" type="body"/>
          </p:nvPr>
        </p:nvSpPr>
        <p:spPr>
          <a:xfrm>
            <a:off x="321546" y="1576560"/>
            <a:ext cx="793455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 felnőttek testének kb. 65-72% - a víz.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Az ember 2-3 l vizet veszít naponta. Ebből 1,5 l vizelet formájában távozik, 0,5-0,6 l a test felületén keresztül párologtatással távozik és 0,1l a széklettel távozik az emberi testből.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Ezért a vizet állandóan, az egész nap folyamán pótolni kell. Az ember napi víz fogyasztása min. 1,5 l.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Kb. 0,3 l víz keletkezik a ember szervezetében az anyagcserefolyamatok termékeként.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400" u="sng">
                <a:solidFill>
                  <a:schemeClr val="hlink"/>
                </a:solidFill>
                <a:hlinkClick r:id="rId3"/>
              </a:rPr>
              <a:t>https://www.lelki-koldokzsinor.hu/a-viz-vilagnapja-2021-03-22/</a:t>
            </a:r>
            <a:endParaRPr b="1" sz="1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 sz="1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 sz="1400"/>
          </a:p>
        </p:txBody>
      </p:sp>
      <p:pic>
        <p:nvPicPr>
          <p:cNvPr id="556" name="Google Shape;556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9692" y="2296355"/>
            <a:ext cx="3420933" cy="2739472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67">
            <a:hlinkClick action="ppaction://hlinksldjump" r:id="rId5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27. A víz szerepe az ember szervezetében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563" name="Google Shape;563;p68"/>
          <p:cNvSpPr txBox="1"/>
          <p:nvPr>
            <p:ph idx="1" type="body"/>
          </p:nvPr>
        </p:nvSpPr>
        <p:spPr>
          <a:xfrm>
            <a:off x="314848" y="1478618"/>
            <a:ext cx="85706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Vérünk több mint 80% - a víz.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Csontjaink több mint 50% - a víz.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 nyirokrendszer műkődéséhez vízre van szükségünk.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 méreganyagok eltávolítására vízre van szükségünk.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 víz síkosítja az ízületeket, csökkenti az ízületi fájdalmakat és véd a kopás ellen.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Szabályozza az anyagcserét.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Segít egyensúlyban tartani a test hőmérsekletét.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400" u="sng">
                <a:solidFill>
                  <a:schemeClr val="hlink"/>
                </a:solidFill>
                <a:hlinkClick r:id="rId3"/>
              </a:rPr>
              <a:t>https://www.egeszsegkalauz.hu/eletmod/egeszseg-es-szepseg/a-jo-ivoviz-kincs/befje9s</a:t>
            </a:r>
            <a:endParaRPr b="1" sz="14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64" name="Google Shape;56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2210" y="2166731"/>
            <a:ext cx="2724150" cy="2975112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68">
            <a:hlinkClick action="ppaction://hlinksldjump" r:id="rId5"/>
          </p:cNvPr>
          <p:cNvSpPr/>
          <p:nvPr/>
        </p:nvSpPr>
        <p:spPr>
          <a:xfrm>
            <a:off x="10637952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6434" y="1442186"/>
            <a:ext cx="4439200" cy="318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830096"/>
            <a:ext cx="4439200" cy="2171198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69"/>
          <p:cNvSpPr txBox="1"/>
          <p:nvPr/>
        </p:nvSpPr>
        <p:spPr>
          <a:xfrm>
            <a:off x="3988905" y="5062330"/>
            <a:ext cx="577433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http://www.mertnoneklennijo.com/index.php/eletmod/262-a-viz-napjara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https://okospalack.hu/folyadekszukseglet-vizfogyasztas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Tartalom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rgbClr val="00B050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30. Milyen táplálékot fogyasszunk?                                             76.dia</a:t>
            </a:r>
            <a:endParaRPr b="1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rgbClr val="00B050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31. Élelmiszer-adalékanyagok                                                       77.dia</a:t>
            </a:r>
            <a:endParaRPr b="1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rgbClr val="00B050"/>
                </a:solid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32. Étrend-kiegészítők                                                                    78.-79.dia</a:t>
            </a:r>
            <a:endParaRPr b="1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rgbClr val="00B050"/>
                </a:solid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33. Fogalomtár                                                                                 80.-82.dia</a:t>
            </a:r>
            <a:endParaRPr b="1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rgbClr val="00B050"/>
                </a:solidFill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Tag-ek                                                                                                83.dia</a:t>
            </a:r>
            <a:endParaRPr b="1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rgbClr val="00B050"/>
                </a:solidFill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34. Felhasznált irodalom                                                                83.-84.dia</a:t>
            </a:r>
            <a:endParaRPr b="1">
              <a:solidFill>
                <a:srgbClr val="00B050"/>
              </a:solidFill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0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A víz szerepe az ember szervezetében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578" name="Google Shape;578;p70"/>
          <p:cNvSpPr txBox="1"/>
          <p:nvPr>
            <p:ph idx="1" type="body"/>
          </p:nvPr>
        </p:nvSpPr>
        <p:spPr>
          <a:xfrm>
            <a:off x="215531" y="1482345"/>
            <a:ext cx="936579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Biztosítja a megfelelő működést agyunk és idegrendszerünk számára. Agyunk kb. 60 Wattos villanykörtének megfelelő elektromos teljesítményt ad le naponta.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 víz csökkenti a kiszáradás veszélyét.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De nagyon fontos , hogy a víz bevitele a szervezetbe folyamatos legyen.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Ne igyunk egyszerre sokat!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Igyunk a nap folyamán sokszor és keveset!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1400" u="sng">
                <a:solidFill>
                  <a:schemeClr val="hlink"/>
                </a:solidFill>
                <a:hlinkClick r:id="rId3"/>
              </a:rPr>
              <a:t>https://www.szilagysagiszo.ro/sokan-ivoviz-nelkul-maradhatnak/</a:t>
            </a:r>
            <a:endParaRPr b="1" sz="1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 sz="1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579" name="Google Shape;57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6931" y="3083443"/>
            <a:ext cx="3060221" cy="2292212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70">
            <a:hlinkClick action="ppaction://hlinksldjump" r:id="rId5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1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Feladat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586" name="Google Shape;586;p71"/>
          <p:cNvSpPr/>
          <p:nvPr/>
        </p:nvSpPr>
        <p:spPr>
          <a:xfrm>
            <a:off x="596348" y="1333477"/>
            <a:ext cx="1049572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Válassza ki a következő kínálatból  azokat a problémákat, amelyek kiváltója  a magas koleszterinszint, és írja be az alábbi táblázatba  -  </a:t>
            </a:r>
            <a:r>
              <a:rPr b="1" i="0" lang="hu-HU" sz="2400" u="none" cap="none" strike="noStrik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szívbetegség, érrendszeri megbetegedések, ízületi problémák, lelkibetegségek, epetermelési zavarok, veseproblémák!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7" name="Google Shape;587;p71"/>
          <p:cNvGraphicFramePr/>
          <p:nvPr/>
        </p:nvGraphicFramePr>
        <p:xfrm>
          <a:off x="3195982" y="38770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{EB97A83B-7989-46FE-8720-3BA1BB91887F}</a:tableStyleId>
              </a:tblPr>
              <a:tblGrid>
                <a:gridCol w="5800025"/>
              </a:tblGrid>
              <a:tr h="30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Magas koleszterinszint okozta problémák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Feladat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593" name="Google Shape;593;p72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>
                <a:solidFill>
                  <a:srgbClr val="00B050"/>
                </a:solidFill>
              </a:rPr>
              <a:t>Válassza ki a következő kínálatból  azokat a problémákat, amelyek kiváltója  a magas koleszterinszint, és írja be az alábbi táblázatba  -  </a:t>
            </a:r>
            <a:r>
              <a:rPr b="1" lang="hu-HU">
                <a:solidFill>
                  <a:srgbClr val="833C0B"/>
                </a:solidFill>
              </a:rPr>
              <a:t>szívbetegség, érrendszeri megbetegedések, demenció, ízületi problémák, lelkibetegségek, epetermelési zavarok, veseproblémák!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594" name="Google Shape;594;p72"/>
          <p:cNvGraphicFramePr/>
          <p:nvPr/>
        </p:nvGraphicFramePr>
        <p:xfrm>
          <a:off x="2949713" y="40012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{EB97A83B-7989-46FE-8720-3BA1BB91887F}</a:tableStyleId>
              </a:tblPr>
              <a:tblGrid>
                <a:gridCol w="6292575"/>
              </a:tblGrid>
              <a:tr h="31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cap="none" strike="noStrike"/>
                        <a:t>Magas homocisztein okozta problémák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3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Feladat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600" name="Google Shape;600;p73"/>
          <p:cNvSpPr/>
          <p:nvPr/>
        </p:nvSpPr>
        <p:spPr>
          <a:xfrm>
            <a:off x="1544914" y="1459855"/>
            <a:ext cx="91021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2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Válaszd ki, hogy az állítás helyes-e vagy hamis-e, és jelöd x-szel</a:t>
            </a:r>
            <a:r>
              <a:rPr b="0" i="0" lang="hu-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aphicFrame>
        <p:nvGraphicFramePr>
          <p:cNvPr id="601" name="Google Shape;601;p73"/>
          <p:cNvGraphicFramePr/>
          <p:nvPr/>
        </p:nvGraphicFramePr>
        <p:xfrm>
          <a:off x="2032000" y="21304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{EB97A83B-7989-46FE-8720-3BA1BB91887F}</a:tableStyleId>
              </a:tblPr>
              <a:tblGrid>
                <a:gridCol w="5910125"/>
                <a:gridCol w="954150"/>
                <a:gridCol w="12637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Állítás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Igaz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Hamis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Vérünk több mint 80%-a víz.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Az ember minimális víz fogyasztása naponta 1l.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víz szabályozza az anyagcserét.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Az ízületek sikosításánál nincs szerepe.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Az anyagcsere folyamán kb. 0,5l víz keletkezik.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nyirokrendszer nélkülözhetetlen összetevője.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vegán életmód a legegészségesebb.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Igyunk sokszor és kisebb mennyiségekekben.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víz biztosítja az agyműködését.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A víz az élethez nélkülözhetetlen.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28. Ásványi sók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607" name="Google Shape;607;p74"/>
          <p:cNvSpPr txBox="1"/>
          <p:nvPr>
            <p:ph idx="1" type="body"/>
          </p:nvPr>
        </p:nvSpPr>
        <p:spPr>
          <a:xfrm>
            <a:off x="321548" y="1825625"/>
            <a:ext cx="100946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Esszenciális (nélkülözhetetlen) összetevői a tápláléknak.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 szervezetünknek milli- és mikrogram mennyiségben kellenek.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 nyomelemekből 100mg –nál kevesebbre van szükségünk.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Az ásványi sók építőelemei a szöveteknek és szerveinknek, megtalálhatók a testnedveinkben.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Mint az enzimek alkotóelemei, befolyásolják és irányítják a szervezet vegyi reakcióit.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Növényi és állati eredetűek. A növényi táplálékból kevésbé szívódnak fel, mivel ezt gátolja a cellulóz jelenléte.</a:t>
            </a:r>
            <a:endParaRPr b="1"/>
          </a:p>
        </p:txBody>
      </p:sp>
      <p:sp>
        <p:nvSpPr>
          <p:cNvPr id="608" name="Google Shape;608;p74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5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Makroelemek</a:t>
            </a:r>
            <a:endParaRPr>
              <a:solidFill>
                <a:srgbClr val="833C0B"/>
              </a:solidFill>
            </a:endParaRPr>
          </a:p>
        </p:txBody>
      </p:sp>
      <p:graphicFrame>
        <p:nvGraphicFramePr>
          <p:cNvPr id="614" name="Google Shape;614;p75"/>
          <p:cNvGraphicFramePr/>
          <p:nvPr/>
        </p:nvGraphicFramePr>
        <p:xfrm>
          <a:off x="901147" y="16906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{264CF0FE-C67E-4F32-90B7-5BB09DB33047}</a:tableStyleId>
              </a:tblPr>
              <a:tblGrid>
                <a:gridCol w="2623925"/>
                <a:gridCol w="4302550"/>
                <a:gridCol w="346322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Makroelem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Élettani szerepe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Táplálék források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Kalcium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98% a csontokban található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1% a fogakban található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1% a vérben kering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csontok keménységének, nyomásszilárdságának fenntartásában van szerepe, felelős az ingerlékenység szabályozásában, az izom-összehúzodás megindításában, a véralvadásban, a különböző membránok épségének fenntartásában és egyes enzimek működésében.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Tejtermékek, brokkoli, zöldleveles zöldségek, teljes kiőrlésű gabonafélék, hüvelyesek, szardínia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Foszfor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Egyes fehérjéknek, enzimeknek és nukleinsavaknak az építőköve. Fontos szerepe van a fehérje-, szénhidrát- és zsíranyagcserében. A csontok, fogak szilárdságáért felelős. Kémhatásszabályozó. Szükséges az idegrendszer működéséhez, a fehérje szintéziséhez és az enzimek működéséhez. A tartalék energiát hordozó anyagok alkotóeleme.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Tejtermékek, hús, hal, tojás, teljes kiőrlésű gabonafélék, zöldség, gyümölcs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Magnézium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 ideg- és izomműködésben és több enzim működésén keresztül a fehérje-, szénhidrát- és zsíranyagcserében van szerepe.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Teljes kiőrlésű gabonafélék, zöldleveles zöldségek, dió, hüvelyesek, baromfi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15" name="Google Shape;615;p75"/>
          <p:cNvSpPr txBox="1"/>
          <p:nvPr/>
        </p:nvSpPr>
        <p:spPr>
          <a:xfrm>
            <a:off x="2093843" y="5969655"/>
            <a:ext cx="33297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6"/>
          <p:cNvSpPr txBox="1"/>
          <p:nvPr>
            <p:ph idx="4294967295" type="title"/>
          </p:nvPr>
        </p:nvSpPr>
        <p:spPr>
          <a:xfrm>
            <a:off x="636588" y="365125"/>
            <a:ext cx="115554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>
                <a:solidFill>
                  <a:srgbClr val="833C0B"/>
                </a:solidFill>
              </a:rPr>
              <a:t>Makroelemek</a:t>
            </a:r>
            <a:endParaRPr>
              <a:solidFill>
                <a:srgbClr val="833C0B"/>
              </a:solidFill>
            </a:endParaRPr>
          </a:p>
        </p:txBody>
      </p:sp>
      <p:graphicFrame>
        <p:nvGraphicFramePr>
          <p:cNvPr id="621" name="Google Shape;621;p76"/>
          <p:cNvGraphicFramePr/>
          <p:nvPr/>
        </p:nvGraphicFramePr>
        <p:xfrm>
          <a:off x="998123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{264CF0FE-C67E-4F32-90B7-5BB09DB33047}</a:tableStyleId>
              </a:tblPr>
              <a:tblGrid>
                <a:gridCol w="2623925"/>
                <a:gridCol w="4302550"/>
                <a:gridCol w="346322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Makroelem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Élettani szerepe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Táplálék források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Nátrium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Sejtmembránokban, az extracelluláris folyadék legfontosabb ionja, oszmotikus nyomás szabályozó, állandó folyadék mennyiség szabályozó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Konyhai só, más só tartalmú élelmiszerek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Kálium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 intracelluláris folyadék fő kationja, sejtmembránokban található.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Zöldség, banán, aszalt szilva, hús, tej, teljes kiőrlésű gabonafélék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Klór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gyomorsósav része, a só-víz háztartásban és a sav- bázis egyensúly fenntartásában van nagy szerepe.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Konyhai só, sót tartalmazó élelmiszerek, tengeri élőlények.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22" name="Google Shape;622;p76"/>
          <p:cNvSpPr txBox="1"/>
          <p:nvPr/>
        </p:nvSpPr>
        <p:spPr>
          <a:xfrm>
            <a:off x="1775791" y="5287617"/>
            <a:ext cx="33297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7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Mikroelemek</a:t>
            </a:r>
            <a:endParaRPr>
              <a:solidFill>
                <a:srgbClr val="833C0B"/>
              </a:solidFill>
            </a:endParaRPr>
          </a:p>
        </p:txBody>
      </p:sp>
      <p:graphicFrame>
        <p:nvGraphicFramePr>
          <p:cNvPr id="628" name="Google Shape;628;p77"/>
          <p:cNvGraphicFramePr/>
          <p:nvPr/>
        </p:nvGraphicFramePr>
        <p:xfrm>
          <a:off x="901147" y="15738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{264CF0FE-C67E-4F32-90B7-5BB09DB33047}</a:tableStyleId>
              </a:tblPr>
              <a:tblGrid>
                <a:gridCol w="2623925"/>
                <a:gridCol w="4302550"/>
                <a:gridCol w="346322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Mikroelem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Élettani szerepe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Táplálék források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légzőfunkciók esszenciális eleme a hemoglobin alkotóeleme, megtalálható a májban, lépben és a csontvelőben.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Baromfi-, hal-, sertés-, marhahús, máj, belsőségek, szilva, mogyoró, mák, vargánya, spenót, savanyú káposzta, napraforgómag, dió, kakaó, csipkebogyó, cékla, barna rizs, vörös- és feketeribiszke, szárazbab, lencse, szójaliszt, tojássárgája, datolyaszilva, sütőtök, csípős paprika.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Szelén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Antioxidáns, májban, fogzománcban és  körömben található.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Tengeri állatok húsa, máj, vese, húsok, tonhal, teljes kiörlésű gabonamagvak, fokhagyma, tejtermékek, dió, paradió, szezámmag, napraforgómag, hüvelyesek, spárga, sörélesztő.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Cink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 különböző enzim alkotórésze, az inzuliné is, részt vesz a fehérje-, zsír- és nukleinsav anyagcserében. A túlzott rostbevitel csökkenti a felszívódás mértékét. Megtalálható a szemben, hajban, a férfi nemiszervekben, a májban, vesékben és az izmokban.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Hús, máj, tojás, hüvelyesek. Jobban hasznosul az állati eredetű, mint a növényi eredetű táplálékból.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29" name="Google Shape;629;p77"/>
          <p:cNvSpPr txBox="1"/>
          <p:nvPr/>
        </p:nvSpPr>
        <p:spPr>
          <a:xfrm>
            <a:off x="1311965" y="5963478"/>
            <a:ext cx="3280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Mikroelemek</a:t>
            </a:r>
            <a:endParaRPr/>
          </a:p>
        </p:txBody>
      </p:sp>
      <p:graphicFrame>
        <p:nvGraphicFramePr>
          <p:cNvPr id="635" name="Google Shape;635;p78"/>
          <p:cNvGraphicFramePr/>
          <p:nvPr/>
        </p:nvGraphicFramePr>
        <p:xfrm>
          <a:off x="901147" y="20629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{264CF0FE-C67E-4F32-90B7-5BB09DB33047}</a:tableStyleId>
              </a:tblPr>
              <a:tblGrid>
                <a:gridCol w="2623925"/>
                <a:gridCol w="4302550"/>
                <a:gridCol w="346322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Mikroelem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Élettani szerepe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Táplálék források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Réz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 oxidációs folyamatokban résztvevő enzimek alkotórésze, részt vesz az vérképzésben és a központi idegrendszer zavartalan működésében. Megtalálható a szemben, májban, szívben, vesében, izomzatban és az agyban is.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Máj, tojás, hüvelyesek, húsok, dió, kakaó.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Fluor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fogak és a csontok alkotóeleme.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Tengeri halak, kukorica, majoránna, petrezselyem zöldje, zöldségek, gyümölcs.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Jód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pajzsmirigyhormonok szerves része, részt vesz az anyagcsere szabályozásában, befolyásolja a növekedést, az idegrendszer működését, közvetve hat a vérkeringésre is. A pajzsmirigyben található.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Tengeri halak, kagylók, jódozott só. Hasznosulását gátolja a kelbimbó, kel, retek.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Kobalt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Redoxifolyamatokban vesz részt, a B12-vitamin szintéziséhez elengedhetetlen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Tojás, bab, burgonya, körte, tej, vaj, spenót, hüvelyesek, húsok, tenger gyümölcsei.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36" name="Google Shape;636;p78"/>
          <p:cNvSpPr txBox="1"/>
          <p:nvPr/>
        </p:nvSpPr>
        <p:spPr>
          <a:xfrm>
            <a:off x="1550504" y="5830957"/>
            <a:ext cx="3280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9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Mikroelemek</a:t>
            </a:r>
            <a:endParaRPr>
              <a:solidFill>
                <a:srgbClr val="833C0B"/>
              </a:solidFill>
            </a:endParaRPr>
          </a:p>
        </p:txBody>
      </p:sp>
      <p:graphicFrame>
        <p:nvGraphicFramePr>
          <p:cNvPr id="642" name="Google Shape;642;p79"/>
          <p:cNvGraphicFramePr/>
          <p:nvPr/>
        </p:nvGraphicFramePr>
        <p:xfrm>
          <a:off x="901147" y="20268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{264CF0FE-C67E-4F32-90B7-5BB09DB33047}</a:tableStyleId>
              </a:tblPr>
              <a:tblGrid>
                <a:gridCol w="2623925"/>
                <a:gridCol w="4302550"/>
                <a:gridCol w="3463225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Mikroelem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Élettani szerepe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Táplálék források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Króm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Aktívan részt vesz a szénhidrát-anyagcserében, elősegíti az inzulin hatását.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Teljes kiőrlésű gabonamagvak, hüvelyesek magja, hús, máj, tojás, sajt.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Mangán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Sok enzim aktivátora, részt vesz a szénhidrát- lipidanyagcserében, a fehérje-, dezoxiribonukleinsav és a ribonukleinsav szintézisében.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Teljes kiőrlésű gabonafélék, dió, mogyoró, tojás, paraj, petrezselyem.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Molibdén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Hiánya látászavart és ingerlékenységet okoz.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Hús, hüvelyesek.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43" name="Google Shape;643;p79"/>
          <p:cNvSpPr txBox="1"/>
          <p:nvPr/>
        </p:nvSpPr>
        <p:spPr>
          <a:xfrm>
            <a:off x="1431235" y="5075583"/>
            <a:ext cx="3280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Bevezetés</a:t>
            </a:r>
            <a:endParaRPr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Az életmód egy nagyon fontos téma a mai ember számára.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Nem csak az embert, de a társadalmat és a gazdasági mutatókat is befolyásolja.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Az életmódunkhoz szorosan kapcsolódnak a táplálkozási szokásaink is.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Nagyon fontos minden ember számára, hogy abból a rengeteg kínálatból, amit ma az internet nyújt, jól válasszon.</a:t>
            </a:r>
            <a:endParaRPr/>
          </a:p>
        </p:txBody>
      </p:sp>
      <p:sp>
        <p:nvSpPr>
          <p:cNvPr id="100" name="Google Shape;100;p19"/>
          <p:cNvSpPr txBox="1"/>
          <p:nvPr>
            <p:ph idx="2" type="body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Kevés olyan információ jut el hozzánk, amely igazán segít abban, hogy a testünknek azt adjuk, amire szüksége van.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Ebben az anyagban  olyan információk találhatók, amelyek segíteni fognak Önöknek abban, mit is adjanak meg a testüknek ahhoz, hogy lehetőleg egészségesen és sokáig működjön az Önök és szeretteik örömére.</a:t>
            </a:r>
            <a:endParaRPr/>
          </a:p>
        </p:txBody>
      </p:sp>
      <p:sp>
        <p:nvSpPr>
          <p:cNvPr id="101" name="Google Shape;101;p19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0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29. Vitaminok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649" name="Google Shape;649;p80"/>
          <p:cNvSpPr txBox="1"/>
          <p:nvPr>
            <p:ph idx="1" type="body"/>
          </p:nvPr>
        </p:nvSpPr>
        <p:spPr>
          <a:xfrm>
            <a:off x="321548" y="1825625"/>
            <a:ext cx="92465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Szerves vegyületek.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Kis mennyiségben, de nélkülözhetetlenek az emberi szervezet számára.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Kellő mennyiségben a szervezetünk nem képes előállítani.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Az esszenciális vitaminokat csak a táplálékkal tudjuk bevinni a szervezetünkbe.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Biokémiai aktivitásuk a fontos.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Az ételek elkészítésével elbomolhatnak és elveszhetnek, főleg a vízben oldódóak a hő hatására.</a:t>
            </a:r>
            <a:endParaRPr/>
          </a:p>
        </p:txBody>
      </p:sp>
      <p:sp>
        <p:nvSpPr>
          <p:cNvPr id="650" name="Google Shape;650;p80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81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Zsírban oldódó vitaminok</a:t>
            </a:r>
            <a:endParaRPr>
              <a:solidFill>
                <a:srgbClr val="833C0B"/>
              </a:solidFill>
            </a:endParaRPr>
          </a:p>
        </p:txBody>
      </p:sp>
      <p:graphicFrame>
        <p:nvGraphicFramePr>
          <p:cNvPr id="656" name="Google Shape;656;p81"/>
          <p:cNvGraphicFramePr/>
          <p:nvPr/>
        </p:nvGraphicFramePr>
        <p:xfrm>
          <a:off x="901147" y="16906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{264CF0FE-C67E-4F32-90B7-5BB09DB33047}</a:tableStyleId>
              </a:tblPr>
              <a:tblGrid>
                <a:gridCol w="2623925"/>
                <a:gridCol w="4302550"/>
                <a:gridCol w="3463225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Vitaminok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Hatásai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Táplálék források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A-vitamin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retinol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sejtek diferenciálódásánál, a sejtek osztódásánál, az immunrendszer működésénél, a szem pigmentjének regenerációjánál  fontos.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Tej, vaj, tejtermékek, zöldleveles zöldségek, sárga és narancssárga színű gyümölcs és zöldség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D-vitamin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kalciferol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foszfor és a kalcium felszívódásának szabályozója.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Tej, sajt, tojássárgája, vaj, máj, tőkehalmájolaj, olajos halak, napfény,  hatására a bőrben keletkezik.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E-vitamin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tokferol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Antioxidáns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Zöldlevelü levélzöldségek, dió, tojássárgája, növényi olajok, teljes kiőrlésű gabonafélék, hüvelyesek.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K-vitamin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fillokinon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véralvadásban van, csontmész előállítását szabályozza.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hu-HU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Zöldlevelü levélzöldségek,  tojássárgája, növényi olajok, tejtermékek, húsok.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57" name="Google Shape;657;p81"/>
          <p:cNvSpPr txBox="1"/>
          <p:nvPr/>
        </p:nvSpPr>
        <p:spPr>
          <a:xfrm>
            <a:off x="1603513" y="5764696"/>
            <a:ext cx="3280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Vízben oldódó vitaminok</a:t>
            </a:r>
            <a:endParaRPr/>
          </a:p>
        </p:txBody>
      </p:sp>
      <p:graphicFrame>
        <p:nvGraphicFramePr>
          <p:cNvPr id="663" name="Google Shape;663;p82"/>
          <p:cNvGraphicFramePr/>
          <p:nvPr/>
        </p:nvGraphicFramePr>
        <p:xfrm>
          <a:off x="901147" y="15870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{264CF0FE-C67E-4F32-90B7-5BB09DB33047}</a:tableStyleId>
              </a:tblPr>
              <a:tblGrid>
                <a:gridCol w="2623925"/>
                <a:gridCol w="4302550"/>
                <a:gridCol w="346322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Vitaminok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Hatásai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Táplálék források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B1-vitamin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tiamin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szénhidrát anyagcseréjében van hatása, az izmok és a szív normális működését befolyásolja.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Gabonafélék, teljes kiőrlésű liszt, élesztő, hüvelyesek, diófélék, húsok, zöldségfélék, narancs, mazsola, karfiol, burgonya, barna rizs, tej, máj.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B2-vitamin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riboflavin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Több oxidáló-redukáló anyagcsere-folyamatban vesz részt,  normál növekedés biztosítása, szteroidok, vörös vérsejtek és glikogén előállítása, nyálkahártya-, bőr-, szemek-, köröm-, haj- és idegrendszer karbantartása, vas felszívódásának elősegítése, az idősek memóriáját javíthatja, csökkenti a szürkehályog kialakulását.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Tojás, tej és tejtermékek, hús, máj, vese, halfélék, élesztőkivonat, sötétzöld leveles zöldségek, brokkoli, spenót, avokádó, gombák.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B3-vitamin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niacin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 energetikai-metabolizmusban vesz részt.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Hús, teljes kiőrlésű gabona, diófélék, tojás, tej, sajt.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B5-vitamin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pantoténsav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 energetikai-metabolizmusban vesz részt.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Élesztő, állati belsőségek, földimogyoró, bab, teljes kiőrlésű gabona, hús, tojás, tej, zöldségfélék, paradicsom, burgonya, brokkoli.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64" name="Google Shape;664;p82"/>
          <p:cNvSpPr txBox="1"/>
          <p:nvPr/>
        </p:nvSpPr>
        <p:spPr>
          <a:xfrm>
            <a:off x="2372140" y="5969655"/>
            <a:ext cx="3280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3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Vízben oldódó vitaminok</a:t>
            </a:r>
            <a:endParaRPr>
              <a:solidFill>
                <a:srgbClr val="833C0B"/>
              </a:solidFill>
            </a:endParaRPr>
          </a:p>
        </p:txBody>
      </p:sp>
      <p:graphicFrame>
        <p:nvGraphicFramePr>
          <p:cNvPr id="670" name="Google Shape;670;p83"/>
          <p:cNvGraphicFramePr/>
          <p:nvPr/>
        </p:nvGraphicFramePr>
        <p:xfrm>
          <a:off x="901147" y="15766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{264CF0FE-C67E-4F32-90B7-5BB09DB33047}</a:tableStyleId>
              </a:tblPr>
              <a:tblGrid>
                <a:gridCol w="2623925"/>
                <a:gridCol w="4302550"/>
                <a:gridCol w="346322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Vitaminok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Hatásai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Táplálék források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B6-vitamin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piridoxin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metabolizmusban vesz részt.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Levélzöldségek, teljes kiőrlésű gabona,  hüvelyesek, hús, hal, búzacsíra, gyümölcs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B7-vitamin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biotin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Energetikai-metabolizmusban vesz részt.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Máj, vese, tej, tojás, tejtermékek.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B9-vitamin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folsav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fehérjék és a nukleinsavak metabolizmusában, a sejtosztódásban, a fejlődő embrió gerincét lezáró folyamat csak a folsav jelenlétében megy végbe hibátlanul, a vörös vértestek kialakulásában vesz részt.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Levél zöldségek, citruszfélék, hüvelyesek, élesztő.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B12-vitamin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cianokobalamin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Vörösvértestek előállítása, anyagcsere.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Minden állati eredetű élelmiszerben.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C-vitamin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aszkorbinsav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Javítja az immunrenszer működését, nagyon fontos a kollagén-szintézisnél, segíti a vas felszívódását, antioxidáns, az izmok, inak, artériák, csontok és a bőr karbantartásában vesz részt.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-H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Zöldség, gyümölcs, burgonya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71" name="Google Shape;671;p83"/>
          <p:cNvSpPr txBox="1"/>
          <p:nvPr/>
        </p:nvSpPr>
        <p:spPr>
          <a:xfrm>
            <a:off x="1378226" y="5830957"/>
            <a:ext cx="3280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táblázát a szerző saját szerkesztése.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8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Feladat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677" name="Google Shape;677;p8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 felsorolt elemek közül válassza ki és írja be a táblázatba a makro- és mikroelemeket: </a:t>
            </a:r>
            <a:r>
              <a:rPr lang="hu-HU">
                <a:solidFill>
                  <a:srgbClr val="833C0B"/>
                </a:solidFill>
              </a:rPr>
              <a:t>Ca, Fe, Mg, Mn, Cl, K, Cu, F, Co, Mo, Se, Zn, P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678" name="Google Shape;678;p84"/>
          <p:cNvGraphicFramePr/>
          <p:nvPr/>
        </p:nvGraphicFramePr>
        <p:xfrm>
          <a:off x="4359964" y="29857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{EB97A83B-7989-46FE-8720-3BA1BB91887F}</a:tableStyleId>
              </a:tblPr>
              <a:tblGrid>
                <a:gridCol w="1736025"/>
                <a:gridCol w="1736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Makroelemek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Mikroelemek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5"/>
          <p:cNvSpPr txBox="1"/>
          <p:nvPr>
            <p:ph type="title"/>
          </p:nvPr>
        </p:nvSpPr>
        <p:spPr>
          <a:xfrm>
            <a:off x="321547" y="365126"/>
            <a:ext cx="11555605" cy="972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Feladat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684" name="Google Shape;684;p85"/>
          <p:cNvSpPr txBox="1"/>
          <p:nvPr>
            <p:ph idx="1" type="body"/>
          </p:nvPr>
        </p:nvSpPr>
        <p:spPr>
          <a:xfrm>
            <a:off x="321547" y="1337436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 felsorolt vitaminok közül válassza ki és írja be a táblázatba a vízben- és a zsírban oldódókat: </a:t>
            </a:r>
            <a:r>
              <a:rPr lang="hu-HU">
                <a:solidFill>
                  <a:srgbClr val="833C0B"/>
                </a:solidFill>
              </a:rPr>
              <a:t>C, A, B1, B2, D, B3, B5, E, B6, B7, B9, K, B12!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833C0B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685" name="Google Shape;685;p85"/>
          <p:cNvGraphicFramePr/>
          <p:nvPr/>
        </p:nvGraphicFramePr>
        <p:xfrm>
          <a:off x="4167808" y="24266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{EB97A83B-7989-46FE-8720-3BA1BB91887F}</a:tableStyleId>
              </a:tblPr>
              <a:tblGrid>
                <a:gridCol w="1928200"/>
                <a:gridCol w="1928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Vízben oldódó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cap="none" strike="noStrike"/>
                        <a:t>Zsírban oldódó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30. Milyen táplálékot fogyasszunk?</a:t>
            </a:r>
            <a:endParaRPr/>
          </a:p>
        </p:txBody>
      </p:sp>
      <p:sp>
        <p:nvSpPr>
          <p:cNvPr id="691" name="Google Shape;691;p86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 hazai termékek a legegészségesebbek az emberek számára.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Miért?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Mert nagyon tüzetes technológiai, zootechnikusi és állatorvosi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/>
              <a:t>    kontrollnak vannak alávetve. Nincsenek kitéve hosszú ideig tartó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/>
              <a:t>    szállításnak és raktározásnak, nem megfelelő konzerválásnak,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/>
              <a:t>    lefagyasztásnak, kiolvasztásnak, újracsomagolásnak és más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/>
              <a:t>    műveleteknek, amelyek megengedik a szennyeződést, minőség- 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/>
              <a:t>    károsodást és ezzel lehetővé teszik az emberek megfertőzését vagy az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/>
              <a:t>    életük veszélyeztetését is.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92" name="Google Shape;692;p86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7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31. Élelmiszer-adalékanyagok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698" name="Google Shape;698;p87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Nagyon jó, ha tudjuk azt, hogy mit eszünk.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Ezért kérem nézzenek utána, hogy mit is tartalmaznak azok az élelmiszerek, amiket Önök vásárolnak.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Saját információszerzés szempontjából a következő utalás szavahihető, ezért nézzék meg kérem, hogy mit tartalmaz: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chemeClr val="hlink"/>
                </a:solidFill>
                <a:hlinkClick r:id="rId3"/>
              </a:rPr>
              <a:t>https://orvosilexikon.hu/cikkek/elelmiszer-adalekanyagok</a:t>
            </a:r>
            <a:endParaRPr b="1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99" name="Google Shape;699;p87"/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8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32. Étrend-kiegészítők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705" name="Google Shape;705;p88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Tény, hogy nagyon jót teszünk a szervezetünkkel, ha táplálékkiegészítőket fogyasztunk.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De tény az is, hogy rengeteg szélhámos is van ezen a piacon.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Ezért nagyon fontos, hogy milyen kritériumokat támasztunk az általunk fogyasztott termékekkel szemben.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Fontos, hogy bevizsgált és engedélyezett legyen a forgalmazásuk.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Természetes-, növényi- vagy állati eredetűek legyenek.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Nézzünk utána, hogy milyen technológiával készülnek.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Minél több legyen az összetevőjük, mert így szélesebb körű a hatásuk is.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06" name="Google Shape;706;p88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89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Étrend-kiegészítők</a:t>
            </a:r>
            <a:endParaRPr/>
          </a:p>
        </p:txBody>
      </p:sp>
      <p:sp>
        <p:nvSpPr>
          <p:cNvPr id="712" name="Google Shape;712;p89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chemeClr val="hlink"/>
                </a:solidFill>
                <a:hlinkClick r:id="rId3"/>
              </a:rPr>
              <a:t>https://ogyei.gov.hu/ETREND_LISTA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Egyfajta ásványi só-, vitamin- vagy enzim bevitele még semmire sem garancia.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Keressék azokat az étrendkiegészítőket, amelyek mellékhatás nélkül, allergiát kiváltó anyagok és adalékanyagok nélkül készülnek.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Mindig a józan észre hallgassanak, ne a körítésre, ami igaz vagy csak féligazságot tartalmaz, vagy csak egy jó üzleti fogás.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Sajnos ma ez a piac túltelített, és nem mindig korrekt.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13" name="Google Shape;713;p89">
            <a:hlinkClick action="ppaction://hlinksldjump" r:id="rId4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839787" y="1028803"/>
            <a:ext cx="3932237" cy="6857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u-HU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Feladat</a:t>
            </a:r>
            <a:endParaRPr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839788" y="2057399"/>
            <a:ext cx="3932237" cy="3945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b="1" lang="hu-H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Még mielőtt folytatnánk a lapozást, szeretnék kérni valamit.</a:t>
            </a:r>
            <a:br>
              <a:rPr b="1" lang="hu-H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hu-H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Vegyenek egy mély lélegzetet, csukják be a szemüket és próbálják őszintén átgondolni, hogy milyen is az az életmód, amit folytatnak.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b="1" lang="hu-H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Ha már ezt átgondolták, folytathatják a lapozást.</a:t>
            </a:r>
            <a:endParaRPr/>
          </a:p>
        </p:txBody>
      </p:sp>
      <p:pic>
        <p:nvPicPr>
          <p:cNvPr id="108" name="Google Shape;108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3728" l="0" r="0" t="23727"/>
          <a:stretch/>
        </p:blipFill>
        <p:spPr>
          <a:xfrm>
            <a:off x="6096000" y="1371669"/>
            <a:ext cx="5211012" cy="4114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6308035" y="5695457"/>
            <a:ext cx="44518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Képforrás: https://www.pikist.com/free-photo-xdred/hu</a:t>
            </a:r>
            <a:endParaRPr/>
          </a:p>
        </p:txBody>
      </p:sp>
      <p:sp>
        <p:nvSpPr>
          <p:cNvPr id="110" name="Google Shape;110;p20">
            <a:hlinkClick action="ppaction://hlinksldjump" r:id="rId4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90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Fogalomtár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719" name="Google Shape;719;p90"/>
          <p:cNvSpPr txBox="1"/>
          <p:nvPr>
            <p:ph idx="1" type="body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Az életmód </a:t>
            </a: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a szükségletek kielégítése érdekében végzett tevékenységek rendszere.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Az életmód </a:t>
            </a:r>
            <a:r>
              <a:rPr b="1" lang="hu-HU">
                <a:latin typeface="Calibri"/>
                <a:ea typeface="Calibri"/>
                <a:cs typeface="Calibri"/>
                <a:sym typeface="Calibri"/>
              </a:rPr>
              <a:t>olyan magatartások, tevékenységek összessége, amelyeket az adott körülmények között viszonylag szabadon választhatunk meg.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Hippokratész</a:t>
            </a:r>
            <a:r>
              <a:rPr b="1" lang="hu-HU"/>
              <a:t> görög orvos volt.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20" name="Google Shape;720;p90"/>
          <p:cNvSpPr txBox="1"/>
          <p:nvPr>
            <p:ph idx="2" type="body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A fehérjék </a:t>
            </a:r>
            <a:r>
              <a:rPr b="1" lang="hu-HU"/>
              <a:t>egy szabályosan ismétlődő elemekből álló, molekuláris gerinchez kapcsolódó aminosavak láncolatából álló makromolekulák.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Zsírnak</a:t>
            </a:r>
            <a:r>
              <a:rPr b="1" lang="hu-HU"/>
              <a:t> a glicerin zsírsavakkal alkotott háromszoros észterei, a trigliceridjeit nevezzük.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Glicerin</a:t>
            </a:r>
            <a:r>
              <a:rPr b="1" lang="hu-HU"/>
              <a:t> a többértékű alkoholok közé tartozó szerves vegyület.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1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Fogalomtár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726" name="Google Shape;726;p91"/>
          <p:cNvSpPr txBox="1"/>
          <p:nvPr>
            <p:ph idx="1" type="body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Észter</a:t>
            </a:r>
            <a:r>
              <a:rPr b="1" lang="hu-HU"/>
              <a:t> a szerves sav és alkohol egymásra hatásától keletkező vegyület.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Szénhidrátok</a:t>
            </a:r>
            <a:r>
              <a:rPr b="1" lang="hu-HU"/>
              <a:t> a növények által a fotoszintézis során termelt szerves vegyületek.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Monoszacharidok</a:t>
            </a:r>
            <a:r>
              <a:rPr b="1" lang="hu-HU"/>
              <a:t> a 3, 4, 5, 6 szénatomot tartalmazó szénhidrát molekulák.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27" name="Google Shape;727;p91"/>
          <p:cNvSpPr txBox="1"/>
          <p:nvPr>
            <p:ph idx="2" type="body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Diszacharidok</a:t>
            </a:r>
            <a:r>
              <a:rPr b="1" lang="hu-HU"/>
              <a:t> két egyszerű szénhidrátból állnak.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Oligoszacharidok</a:t>
            </a:r>
            <a:r>
              <a:rPr b="1" lang="hu-HU"/>
              <a:t> kis számú monoszacharid-egységek.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A poliszacharidok </a:t>
            </a:r>
            <a:r>
              <a:rPr b="1" lang="hu-HU"/>
              <a:t>n számú monoszacharid-egység összekapcsolódásával jönnek létre.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Aminosavak</a:t>
            </a:r>
            <a:r>
              <a:rPr b="1" lang="hu-HU"/>
              <a:t> az élethez alapvető fontosságú szerves vegyületek.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Fogalomtár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733" name="Google Shape;733;p92"/>
          <p:cNvSpPr txBox="1"/>
          <p:nvPr>
            <p:ph idx="1" type="body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Esszenciális-nak</a:t>
            </a:r>
            <a:r>
              <a:rPr b="1" lang="hu-HU"/>
              <a:t> nevezzük azokat az élethez nélkülözhetetlen agyagokat, melyeket az emberi szervezet képtelen előállítani.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Prosztaglandinok</a:t>
            </a:r>
            <a:r>
              <a:rPr b="1" lang="hu-HU"/>
              <a:t> az állati és emberi szervezetben keletkező zsírmolekulák, amelyek  hormonhatással rendelkeznek.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Koleszterin</a:t>
            </a:r>
            <a:r>
              <a:rPr b="1" lang="hu-HU"/>
              <a:t> olyan vegyület, amely minden emberi és állati sejtben megtalálható.</a:t>
            </a:r>
            <a:endParaRPr/>
          </a:p>
        </p:txBody>
      </p:sp>
      <p:sp>
        <p:nvSpPr>
          <p:cNvPr id="734" name="Google Shape;734;p92"/>
          <p:cNvSpPr txBox="1"/>
          <p:nvPr>
            <p:ph idx="2" type="body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Homocisztein </a:t>
            </a:r>
            <a:r>
              <a:rPr b="1" lang="hu-HU">
                <a:solidFill>
                  <a:srgbClr val="00B050"/>
                </a:solidFill>
              </a:rPr>
              <a:t>egy aminosav.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>
                <a:solidFill>
                  <a:srgbClr val="833C0B"/>
                </a:solidFill>
              </a:rPr>
              <a:t>Vitaminok </a:t>
            </a:r>
            <a:r>
              <a:rPr b="1" lang="hu-HU">
                <a:solidFill>
                  <a:srgbClr val="00B050"/>
                </a:solidFill>
              </a:rPr>
              <a:t>olyan szerves vegyületek, amelyek kis mennyiségben, de nélkülözhetetlenek az emberi szervezet számára.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735" name="Google Shape;735;p92">
            <a:hlinkClick action="ppaction://hlinksldjump" r:id="rId3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93"/>
          <p:cNvSpPr txBox="1"/>
          <p:nvPr>
            <p:ph type="title"/>
          </p:nvPr>
        </p:nvSpPr>
        <p:spPr>
          <a:xfrm>
            <a:off x="-1193728" y="500050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833C0B"/>
                </a:solidFill>
              </a:rPr>
              <a:t>A tag-ek</a:t>
            </a:r>
            <a:endParaRPr>
              <a:solidFill>
                <a:srgbClr val="833C0B"/>
              </a:solidFill>
            </a:endParaRPr>
          </a:p>
        </p:txBody>
      </p:sp>
      <p:sp>
        <p:nvSpPr>
          <p:cNvPr id="741" name="Google Shape;741;p93"/>
          <p:cNvSpPr txBox="1"/>
          <p:nvPr>
            <p:ph idx="1" type="body"/>
          </p:nvPr>
        </p:nvSpPr>
        <p:spPr>
          <a:xfrm>
            <a:off x="3977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Életmód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Szükségletek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Szociológia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Preferenciák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Fehérjék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Aminosavak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Zsírok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Lipidek</a:t>
            </a:r>
            <a:endParaRPr b="1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42" name="Google Shape;742;p93"/>
          <p:cNvSpPr txBox="1"/>
          <p:nvPr>
            <p:ph idx="2" type="body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Esszenciális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Szacharidok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Ásványi sók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Víz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Vitaminok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Élelmiszer-adalékanyagok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Étrend-kiegészítők</a:t>
            </a:r>
            <a:endParaRPr b="1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C00000"/>
                </a:solidFill>
              </a:rPr>
              <a:t>Felhasznált irodalom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748" name="Google Shape;748;p9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chemeClr val="hlink"/>
                </a:solidFill>
                <a:hlinkClick r:id="rId3"/>
              </a:rPr>
              <a:t>https://www.vladozlatos.com/blog/clanky-o-zdravi/vyberte-si-spravny-zivotny-styl-vzhladom-na-vase-hodnoty-aj-osobnost.html</a:t>
            </a:r>
            <a:r>
              <a:rPr b="1" lang="hu-HU"/>
              <a:t>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chemeClr val="hlink"/>
                </a:solidFill>
                <a:hlinkClick r:id="rId4"/>
              </a:rPr>
              <a:t>https://ogyei.gov.hu/ETREND_LISTA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Prof. Ing. Dušan Zachar, DrSc. Živiny človeka, Technická univerzita vo Zvolene ISBN 978-80-228-2266-4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Daniela Ostatníková a kol., Základy lekárskej fyziológie, Univerzita Komenského v Bratislave, ISBN 978-80-223-4744-0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/>
              <a:t>Kamil Javorka a kol., Lekárska fyziológia, učebnica pre lekárske fakulty, Štvrté, prepracované a doplnené vydanie, ISBN-978-80-8063-407-0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95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solidFill>
                  <a:srgbClr val="C00000"/>
                </a:solidFill>
              </a:rPr>
              <a:t>Felhasznált irodalom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754" name="Google Shape;754;p95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chemeClr val="hlink"/>
                </a:solidFill>
                <a:hlinkClick r:id="rId3"/>
              </a:rPr>
              <a:t>file:///C:/Users/zastupca/AppData/Local/Temp/zbornik76k.pdf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chemeClr val="hlink"/>
                </a:solidFill>
                <a:hlinkClick r:id="rId4"/>
              </a:rPr>
              <a:t>https://slovak.statistics.sk/wps/portal/e9b6df97-d4e7-455d-b9a8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chemeClr val="hlink"/>
                </a:solidFill>
                <a:hlinkClick r:id="rId5"/>
              </a:rPr>
              <a:t>https://orvosilexikon.hu/cikkek/elelmiszer-adalekanyagok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chemeClr val="hlink"/>
                </a:solidFill>
                <a:hlinkClick r:id="rId6"/>
              </a:rPr>
              <a:t>https://orvosilexikon.hu/cikkek/elelmiszer-adalekanyagok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u="sng">
                <a:solidFill>
                  <a:schemeClr val="hlink"/>
                </a:solidFill>
                <a:hlinkClick r:id="rId7"/>
              </a:rPr>
              <a:t>https://uni-eszterhazy.hu/public/uploads/az-egeszseges-eletmod_55bf8f5ac2847.pdf</a:t>
            </a:r>
            <a:endParaRPr b="1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b="1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55" name="Google Shape;755;p95">
            <a:hlinkClick action="ppaction://hlinksldjump" r:id="rId8"/>
          </p:cNvPr>
          <p:cNvSpPr/>
          <p:nvPr/>
        </p:nvSpPr>
        <p:spPr>
          <a:xfrm>
            <a:off x="10601739" y="6008243"/>
            <a:ext cx="978408" cy="48463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03d5b2036_1_5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4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I. Életmód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d03d5b2036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0693" y="1476375"/>
            <a:ext cx="234315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d03d5b2036_1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2874" y="1476376"/>
            <a:ext cx="3381787" cy="222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d03d5b2036_1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7280" y="3987613"/>
            <a:ext cx="4004747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d03d5b2036_1_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8916" y="4029868"/>
            <a:ext cx="3776869" cy="226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d03d5b2036_1_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4198" y="1476374"/>
            <a:ext cx="2934273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d03d5b2036_1_5"/>
          <p:cNvSpPr txBox="1"/>
          <p:nvPr/>
        </p:nvSpPr>
        <p:spPr>
          <a:xfrm>
            <a:off x="455721" y="3456828"/>
            <a:ext cx="568617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Képek forrásai: </a:t>
            </a: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https://www.facebook.com/pg/drogosgyerekem/posts/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https://tudasbazis.sulinet.hu/hu/termeszettudomanyok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d03d5b2036_1_5"/>
          <p:cNvSpPr txBox="1"/>
          <p:nvPr/>
        </p:nvSpPr>
        <p:spPr>
          <a:xfrm>
            <a:off x="6793452" y="3768258"/>
            <a:ext cx="53767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Kép forrás: </a:t>
            </a: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https://tudasbazis.sulinet.hu/hu/termeszettudomanyok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d03d5b2036_1_5"/>
          <p:cNvSpPr txBox="1"/>
          <p:nvPr/>
        </p:nvSpPr>
        <p:spPr>
          <a:xfrm>
            <a:off x="391944" y="5940238"/>
            <a:ext cx="69669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Kép forrás: </a:t>
            </a: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https://igenyesferfi.hu/egeszseg-2/az-egeszseges-eletmod-egy-jo-buli.php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d03d5b2036_1_5"/>
          <p:cNvSpPr txBox="1"/>
          <p:nvPr/>
        </p:nvSpPr>
        <p:spPr>
          <a:xfrm>
            <a:off x="5645427" y="6369048"/>
            <a:ext cx="66425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Kép forrás: </a:t>
            </a:r>
            <a:r>
              <a:rPr b="0" i="0" lang="hu-HU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https://perfectvision.rs/2016/07/hogyan-hat-a-dohanyzas-a-latasra/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2021-04-21T15:27:09Z</dcterms:created>
  <dc:creator>Péter Varga</dc:creator>
</cp:coreProperties>
</file>