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43"/>
  </p:notesMasterIdLst>
  <p:sldIdLst>
    <p:sldId id="256" r:id="rId5"/>
    <p:sldId id="296" r:id="rId6"/>
    <p:sldId id="305" r:id="rId7"/>
    <p:sldId id="297" r:id="rId8"/>
    <p:sldId id="262" r:id="rId9"/>
    <p:sldId id="294" r:id="rId10"/>
    <p:sldId id="264" r:id="rId11"/>
    <p:sldId id="292" r:id="rId12"/>
    <p:sldId id="257" r:id="rId13"/>
    <p:sldId id="265" r:id="rId14"/>
    <p:sldId id="302" r:id="rId15"/>
    <p:sldId id="286" r:id="rId16"/>
    <p:sldId id="267" r:id="rId17"/>
    <p:sldId id="281" r:id="rId18"/>
    <p:sldId id="282" r:id="rId19"/>
    <p:sldId id="280" r:id="rId20"/>
    <p:sldId id="283" r:id="rId21"/>
    <p:sldId id="284" r:id="rId22"/>
    <p:sldId id="289" r:id="rId23"/>
    <p:sldId id="266" r:id="rId24"/>
    <p:sldId id="285" r:id="rId25"/>
    <p:sldId id="288" r:id="rId26"/>
    <p:sldId id="290" r:id="rId27"/>
    <p:sldId id="269" r:id="rId28"/>
    <p:sldId id="287" r:id="rId29"/>
    <p:sldId id="271" r:id="rId30"/>
    <p:sldId id="272" r:id="rId31"/>
    <p:sldId id="275" r:id="rId32"/>
    <p:sldId id="277" r:id="rId33"/>
    <p:sldId id="268" r:id="rId34"/>
    <p:sldId id="303" r:id="rId35"/>
    <p:sldId id="276" r:id="rId36"/>
    <p:sldId id="261" r:id="rId37"/>
    <p:sldId id="279" r:id="rId38"/>
    <p:sldId id="300" r:id="rId39"/>
    <p:sldId id="295" r:id="rId40"/>
    <p:sldId id="299" r:id="rId41"/>
    <p:sldId id="301" r:id="rId42"/>
  </p:sldIdLst>
  <p:sldSz cx="12192000" cy="6858000"/>
  <p:notesSz cx="6735763" cy="986631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9" roundtripDataSignature="AMtx7mj/YgChDxrHdlbjqiZlReiv6js5N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349" autoAdjust="0"/>
    <p:restoredTop sz="82619" autoAdjust="0"/>
  </p:normalViewPr>
  <p:slideViewPr>
    <p:cSldViewPr snapToGrid="0">
      <p:cViewPr varScale="1">
        <p:scale>
          <a:sx n="77" d="100"/>
          <a:sy n="77" d="100"/>
        </p:scale>
        <p:origin x="389" y="58"/>
      </p:cViewPr>
      <p:guideLst/>
    </p:cSldViewPr>
  </p:slideViewPr>
  <p:notesTextViewPr>
    <p:cViewPr>
      <p:scale>
        <a:sx n="200" d="100"/>
        <a:sy n="200" d="100"/>
      </p:scale>
      <p:origin x="0" y="0"/>
    </p:cViewPr>
  </p:notesTextViewPr>
  <p:notesViewPr>
    <p:cSldViewPr snapToGrid="0">
      <p:cViewPr varScale="1">
        <p:scale>
          <a:sx n="70" d="100"/>
          <a:sy n="70" d="100"/>
        </p:scale>
        <p:origin x="3048"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customschemas.google.com/relationships/presentationmetadata" Target="meta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3577" y="4686499"/>
            <a:ext cx="5388610" cy="4439841"/>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tyzden.sk/casopis/5917/konce-chromozomov/"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flavonmax.com/letoltes/doc/prof.dr.dinya_zoltan_-_biofenolok_flavonoidok.pdf" TargetMode="External"/><Relationship Id="rId2" Type="http://schemas.openxmlformats.org/officeDocument/2006/relationships/slide" Target="../slides/slide37.xml"/><Relationship Id="rId1" Type="http://schemas.openxmlformats.org/officeDocument/2006/relationships/notesMaster" Target="../notesMasters/notesMaster1.xml"/><Relationship Id="rId5" Type="http://schemas.openxmlformats.org/officeDocument/2006/relationships/hyperlink" Target="https://www.pnas.org/doi/full/10.1073/pnas.0803080105" TargetMode="External"/><Relationship Id="rId4" Type="http://schemas.openxmlformats.org/officeDocument/2006/relationships/hyperlink" Target="https://www.flavonmax.com/aktualitasok/rendezvenyek2018sk"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1: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0" name="Google Shape;60;p1: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4023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indent="0" eaLnBrk="1" hangingPunct="1">
              <a:lnSpc>
                <a:spcPct val="90000"/>
              </a:lnSpc>
              <a:buFont typeface="Wingdings 2" charset="0"/>
              <a:buNone/>
            </a:pPr>
            <a:r>
              <a:rPr lang="hu-HU" sz="1100" b="0" dirty="0" smtClean="0">
                <a:solidFill>
                  <a:srgbClr val="C00000"/>
                </a:solidFill>
                <a:latin typeface="Calibri" charset="0"/>
              </a:rPr>
              <a:t>1. </a:t>
            </a:r>
            <a:r>
              <a:rPr lang="hu-HU" sz="1100" b="0" dirty="0" err="1" smtClean="0">
                <a:solidFill>
                  <a:srgbClr val="C00000"/>
                </a:solidFill>
                <a:latin typeface="Calibri" charset="0"/>
              </a:rPr>
              <a:t>Makrotápanyagok</a:t>
            </a:r>
            <a:r>
              <a:rPr lang="hu-HU" sz="1100" b="0" dirty="0" smtClean="0">
                <a:solidFill>
                  <a:srgbClr val="C00000"/>
                </a:solidFill>
                <a:latin typeface="Calibri" charset="0"/>
              </a:rPr>
              <a:t> (Szénhidrátok, Fehérjék, Zsírok) Ezek az energiát is szolgáltató tápanyagok</a:t>
            </a:r>
          </a:p>
          <a:p>
            <a:pPr marL="0" indent="0" eaLnBrk="1" hangingPunct="1">
              <a:lnSpc>
                <a:spcPct val="90000"/>
              </a:lnSpc>
              <a:buFont typeface="Wingdings 2" charset="0"/>
              <a:buNone/>
            </a:pPr>
            <a:r>
              <a:rPr lang="hu-HU" sz="1100" b="0" dirty="0" smtClean="0">
                <a:solidFill>
                  <a:srgbClr val="C00000"/>
                </a:solidFill>
                <a:latin typeface="Calibri" charset="0"/>
              </a:rPr>
              <a:t>2. </a:t>
            </a:r>
            <a:r>
              <a:rPr lang="hu-HU" sz="1100" b="0" dirty="0" err="1" smtClean="0">
                <a:solidFill>
                  <a:srgbClr val="C00000"/>
                </a:solidFill>
                <a:latin typeface="Calibri" charset="0"/>
              </a:rPr>
              <a:t>Mikrotápanyagok</a:t>
            </a:r>
            <a:r>
              <a:rPr lang="hu-HU" sz="1100" b="0" baseline="0" dirty="0" smtClean="0">
                <a:solidFill>
                  <a:srgbClr val="C00000"/>
                </a:solidFill>
                <a:latin typeface="Calibri" charset="0"/>
              </a:rPr>
              <a:t> </a:t>
            </a:r>
            <a:r>
              <a:rPr lang="hu-HU" sz="1100" b="0" dirty="0" smtClean="0">
                <a:solidFill>
                  <a:srgbClr val="C00000"/>
                </a:solidFill>
                <a:latin typeface="Calibri" charset="0"/>
              </a:rPr>
              <a:t>(Vitaminok, Ásványi anyagok, Nyomelemek, Másodlagos növényi anyagok, Élelmi rostok) – funkcionális tápanyagok</a:t>
            </a:r>
          </a:p>
          <a:p>
            <a:pPr marL="0" indent="0" eaLnBrk="1" hangingPunct="1">
              <a:lnSpc>
                <a:spcPct val="90000"/>
              </a:lnSpc>
              <a:buFont typeface="Wingdings 2" charset="0"/>
              <a:buNone/>
            </a:pPr>
            <a:r>
              <a:rPr lang="hu-HU" sz="1100" b="0" dirty="0" smtClean="0">
                <a:solidFill>
                  <a:srgbClr val="C00000"/>
                </a:solidFill>
                <a:latin typeface="Calibri" charset="0"/>
              </a:rPr>
              <a:t>3. Víz -</a:t>
            </a:r>
            <a:r>
              <a:rPr lang="hu-HU" sz="1100" b="0" baseline="0" dirty="0" smtClean="0">
                <a:solidFill>
                  <a:srgbClr val="C00000"/>
                </a:solidFill>
                <a:latin typeface="Calibri" charset="0"/>
              </a:rPr>
              <a:t> </a:t>
            </a:r>
            <a:r>
              <a:rPr lang="hu-HU" sz="1100" b="0" dirty="0" smtClean="0">
                <a:solidFill>
                  <a:srgbClr val="C00000"/>
                </a:solidFill>
                <a:latin typeface="Calibri" charset="0"/>
              </a:rPr>
              <a:t>a szervezet ~ 60%-a</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962574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hu-HU" dirty="0" smtClean="0"/>
              <a:t>Az ember immunrendszere alapvetően két védelmi vonalra</a:t>
            </a:r>
            <a:r>
              <a:rPr lang="hu-HU" baseline="0" dirty="0" smtClean="0"/>
              <a:t> épít, az elsődleges és a másodlagos védelmi vonalra.</a:t>
            </a:r>
            <a:endParaRPr lang="hu-HU" dirty="0" smtClean="0"/>
          </a:p>
          <a:p>
            <a:pPr marL="0" lvl="0" indent="0" algn="l" rtl="0">
              <a:spcBef>
                <a:spcPts val="1000"/>
              </a:spcBef>
              <a:spcAft>
                <a:spcPts val="0"/>
              </a:spcAft>
              <a:buNone/>
            </a:pPr>
            <a:r>
              <a:rPr lang="hu-HU" dirty="0" smtClean="0"/>
              <a:t>Az elsődleges védelmi vonal</a:t>
            </a:r>
            <a:r>
              <a:rPr lang="hu-HU" baseline="0" dirty="0" smtClean="0"/>
              <a:t> </a:t>
            </a:r>
            <a:r>
              <a:rPr lang="hu-HU" dirty="0" smtClean="0"/>
              <a:t>velünk született vagy természetes, nincsen emlékezete, memóriája, ezért szinte mindig reagál,</a:t>
            </a:r>
            <a:r>
              <a:rPr lang="hu-HU" baseline="0" dirty="0" smtClean="0"/>
              <a:t> azaz </a:t>
            </a:r>
            <a:r>
              <a:rPr lang="hu-HU" dirty="0" smtClean="0"/>
              <a:t>99,999% -</a:t>
            </a:r>
            <a:r>
              <a:rPr lang="hu-HU" dirty="0" err="1" smtClean="0"/>
              <a:t>al</a:t>
            </a:r>
            <a:r>
              <a:rPr lang="hu-HU" dirty="0" smtClean="0"/>
              <a:t> dolgozik,</a:t>
            </a:r>
            <a:r>
              <a:rPr lang="hu-HU" baseline="0" dirty="0" smtClean="0"/>
              <a:t> Az elsődleges védelmi vonalban dolgoznak a fehérvérsejtek: </a:t>
            </a:r>
            <a:r>
              <a:rPr lang="hu-HU" baseline="0" dirty="0" err="1" smtClean="0"/>
              <a:t>makrofágok</a:t>
            </a:r>
            <a:r>
              <a:rPr lang="hu-HU" baseline="0" dirty="0" smtClean="0"/>
              <a:t>, </a:t>
            </a:r>
            <a:r>
              <a:rPr lang="hu-HU" baseline="0" dirty="0" err="1" smtClean="0"/>
              <a:t>neutrofil</a:t>
            </a:r>
            <a:r>
              <a:rPr lang="hu-HU" baseline="0" dirty="0" smtClean="0"/>
              <a:t> </a:t>
            </a:r>
            <a:r>
              <a:rPr lang="hu-HU" baseline="0" dirty="0" err="1" smtClean="0"/>
              <a:t>granulociták</a:t>
            </a:r>
            <a:r>
              <a:rPr lang="hu-HU" baseline="0" dirty="0" smtClean="0"/>
              <a:t>, a természetes  ölősejtek. A gyerekeknél, úgy 14 éves korig, ez az elsődleges védelmi vonal nagyon erős. A kor </a:t>
            </a:r>
            <a:r>
              <a:rPr lang="hu-HU" baseline="0" dirty="0" err="1" smtClean="0"/>
              <a:t>előrehaladtával</a:t>
            </a:r>
            <a:r>
              <a:rPr lang="hu-HU" baseline="0" dirty="0" smtClean="0"/>
              <a:t> sajnos az elsődleges védelmi vonal hatékonysága csökken. A 60-65 éveseknél szinte nincs is. Ezért az idősek a betegségekre fogékonyabbak, náluk már szinte csak a másodlagos védelmi vonalra hagyatkozhatnak. </a:t>
            </a:r>
            <a:endParaRPr lang="hu-HU" dirty="0" smtClean="0"/>
          </a:p>
          <a:p>
            <a:pPr marL="0" lvl="0" indent="0">
              <a:buNone/>
            </a:pPr>
            <a:r>
              <a:rPr lang="hu-HU" dirty="0" smtClean="0"/>
              <a:t>A</a:t>
            </a:r>
            <a:r>
              <a:rPr lang="hu-HU" baseline="0" dirty="0" smtClean="0"/>
              <a:t> m</a:t>
            </a:r>
            <a:r>
              <a:rPr lang="hu-HU" dirty="0" smtClean="0"/>
              <a:t>ásodlagos védelmi vonal emlékezettel rendelkeznek,</a:t>
            </a:r>
            <a:r>
              <a:rPr lang="hu-HU" baseline="0" dirty="0" smtClean="0"/>
              <a:t> a </a:t>
            </a:r>
            <a:r>
              <a:rPr lang="hu-HU" dirty="0" smtClean="0"/>
              <a:t>T és B </a:t>
            </a:r>
            <a:r>
              <a:rPr lang="hu-HU" dirty="0" err="1" smtClean="0"/>
              <a:t>limfociták</a:t>
            </a:r>
            <a:r>
              <a:rPr lang="hu-HU" dirty="0" smtClean="0"/>
              <a:t> (memória) segítik</a:t>
            </a:r>
            <a:r>
              <a:rPr lang="hu-HU" baseline="0" dirty="0" smtClean="0"/>
              <a:t>, A másodlagos védelmi vonal emlékezetére építenek többek között a védőoltások is.</a:t>
            </a:r>
          </a:p>
          <a:p>
            <a:pPr marL="0" lvl="0" indent="0">
              <a:buNone/>
            </a:pPr>
            <a:r>
              <a:rPr lang="hu-HU" sz="1100" b="0" i="0" u="none" strike="noStrike" cap="none" dirty="0" smtClean="0">
                <a:solidFill>
                  <a:srgbClr val="742700"/>
                </a:solidFill>
                <a:effectLst>
                  <a:outerShdw blurRad="38100" dist="38100" dir="2700000" algn="tl">
                    <a:srgbClr val="DDDDDD"/>
                  </a:outerShdw>
                </a:effectLst>
                <a:latin typeface="Arial"/>
                <a:ea typeface="Arial"/>
                <a:cs typeface="Arial"/>
                <a:sym typeface="Arial"/>
              </a:rPr>
              <a:t>Az immunrendszer szétszórva helyezkedik el, az ábrán látható módon. Az immunrendszer részei</a:t>
            </a:r>
            <a:r>
              <a:rPr lang="sk-SK" dirty="0" smtClean="0">
                <a:effectLst/>
              </a:rPr>
              <a:t>: </a:t>
            </a:r>
          </a:p>
          <a:p>
            <a:pPr marL="171450" lvl="0" indent="-171450">
              <a:buFontTx/>
              <a:buChar char="-"/>
            </a:pPr>
            <a:r>
              <a:rPr lang="sk-SK" dirty="0" smtClean="0">
                <a:effectLst/>
              </a:rPr>
              <a:t>a </a:t>
            </a:r>
            <a:r>
              <a:rPr lang="sk-SK" dirty="0" err="1" smtClean="0">
                <a:effectLst/>
              </a:rPr>
              <a:t>nyirokrendszer</a:t>
            </a:r>
            <a:r>
              <a:rPr lang="sk-SK" dirty="0" smtClean="0">
                <a:effectLst/>
              </a:rPr>
              <a:t> </a:t>
            </a:r>
            <a:r>
              <a:rPr lang="sk-SK" dirty="0" err="1" smtClean="0">
                <a:effectLst/>
              </a:rPr>
              <a:t>szervei</a:t>
            </a:r>
            <a:r>
              <a:rPr lang="sk-SK" dirty="0" smtClean="0">
                <a:effectLst/>
              </a:rPr>
              <a:t>, </a:t>
            </a:r>
            <a:r>
              <a:rPr lang="sk-SK" dirty="0" err="1" smtClean="0">
                <a:effectLst/>
              </a:rPr>
              <a:t>azaz</a:t>
            </a:r>
            <a:r>
              <a:rPr lang="sk-SK" dirty="0" smtClean="0">
                <a:effectLst/>
              </a:rPr>
              <a:t> a </a:t>
            </a:r>
            <a:r>
              <a:rPr lang="sk-SK" dirty="0" err="1" smtClean="0">
                <a:effectLst/>
              </a:rPr>
              <a:t>csecsemőmirigy</a:t>
            </a:r>
            <a:r>
              <a:rPr lang="sk-SK" dirty="0" smtClean="0">
                <a:effectLst/>
              </a:rPr>
              <a:t>, a </a:t>
            </a:r>
            <a:r>
              <a:rPr lang="sk-SK" dirty="0" err="1" smtClean="0">
                <a:effectLst/>
              </a:rPr>
              <a:t>lép</a:t>
            </a:r>
            <a:r>
              <a:rPr lang="sk-SK" dirty="0" smtClean="0">
                <a:effectLst/>
              </a:rPr>
              <a:t>, a </a:t>
            </a:r>
            <a:r>
              <a:rPr lang="sk-SK" dirty="0" err="1" smtClean="0">
                <a:effectLst/>
              </a:rPr>
              <a:t>csontvelő</a:t>
            </a:r>
            <a:r>
              <a:rPr lang="sk-SK" dirty="0" smtClean="0">
                <a:effectLst/>
              </a:rPr>
              <a:t>, a </a:t>
            </a:r>
            <a:r>
              <a:rPr lang="sk-SK" dirty="0" err="1" smtClean="0">
                <a:effectLst/>
              </a:rPr>
              <a:t>nyirokcsomók</a:t>
            </a:r>
            <a:r>
              <a:rPr lang="sk-SK" dirty="0" smtClean="0">
                <a:effectLst/>
              </a:rPr>
              <a:t>, </a:t>
            </a:r>
            <a:r>
              <a:rPr lang="sk-SK" dirty="0" err="1" smtClean="0">
                <a:effectLst/>
              </a:rPr>
              <a:t>valamint</a:t>
            </a:r>
            <a:r>
              <a:rPr lang="sk-SK" dirty="0" smtClean="0">
                <a:effectLst/>
              </a:rPr>
              <a:t> a </a:t>
            </a:r>
            <a:r>
              <a:rPr lang="sk-SK" dirty="0" err="1" smtClean="0">
                <a:effectLst/>
              </a:rPr>
              <a:t>bőrben</a:t>
            </a:r>
            <a:r>
              <a:rPr lang="sk-SK" dirty="0" smtClean="0">
                <a:effectLst/>
              </a:rPr>
              <a:t> </a:t>
            </a:r>
            <a:r>
              <a:rPr lang="sk-SK" dirty="0" err="1" smtClean="0">
                <a:effectLst/>
              </a:rPr>
              <a:t>és</a:t>
            </a:r>
            <a:r>
              <a:rPr lang="sk-SK" dirty="0" smtClean="0">
                <a:effectLst/>
              </a:rPr>
              <a:t> a </a:t>
            </a:r>
            <a:r>
              <a:rPr lang="sk-SK" dirty="0" err="1" smtClean="0">
                <a:effectLst/>
              </a:rPr>
              <a:t>nyálkahártyákban</a:t>
            </a:r>
            <a:r>
              <a:rPr lang="sk-SK" dirty="0" smtClean="0">
                <a:effectLst/>
              </a:rPr>
              <a:t> </a:t>
            </a:r>
            <a:r>
              <a:rPr lang="sk-SK" dirty="0" err="1" smtClean="0">
                <a:effectLst/>
              </a:rPr>
              <a:t>lévő</a:t>
            </a:r>
            <a:r>
              <a:rPr lang="sk-SK" dirty="0" smtClean="0">
                <a:effectLst/>
              </a:rPr>
              <a:t> </a:t>
            </a:r>
            <a:r>
              <a:rPr lang="sk-SK" dirty="0" err="1" smtClean="0">
                <a:effectLst/>
              </a:rPr>
              <a:t>további</a:t>
            </a:r>
            <a:r>
              <a:rPr lang="sk-SK" dirty="0" smtClean="0">
                <a:effectLst/>
              </a:rPr>
              <a:t> </a:t>
            </a:r>
            <a:r>
              <a:rPr lang="sk-SK" dirty="0" err="1" smtClean="0">
                <a:effectLst/>
              </a:rPr>
              <a:t>immunszervek</a:t>
            </a:r>
            <a:r>
              <a:rPr lang="sk-SK" dirty="0" smtClean="0">
                <a:effectLst/>
              </a:rPr>
              <a:t> (</a:t>
            </a:r>
            <a:r>
              <a:rPr lang="sk-SK" dirty="0" err="1" smtClean="0">
                <a:effectLst/>
              </a:rPr>
              <a:t>például</a:t>
            </a:r>
            <a:r>
              <a:rPr lang="sk-SK" dirty="0" smtClean="0">
                <a:effectLst/>
              </a:rPr>
              <a:t> a </a:t>
            </a:r>
            <a:r>
              <a:rPr lang="sk-SK" dirty="0" err="1" smtClean="0">
                <a:effectLst/>
              </a:rPr>
              <a:t>mandulák</a:t>
            </a:r>
            <a:r>
              <a:rPr lang="sk-SK" dirty="0" smtClean="0">
                <a:effectLst/>
              </a:rPr>
              <a:t>, a </a:t>
            </a:r>
            <a:r>
              <a:rPr lang="sk-SK" dirty="0" err="1" smtClean="0">
                <a:effectLst/>
              </a:rPr>
              <a:t>féregnyúlvány</a:t>
            </a:r>
            <a:r>
              <a:rPr lang="sk-SK" dirty="0" smtClean="0">
                <a:effectLst/>
              </a:rPr>
              <a:t> </a:t>
            </a:r>
            <a:r>
              <a:rPr lang="sk-SK" dirty="0" err="1" smtClean="0">
                <a:effectLst/>
              </a:rPr>
              <a:t>vagy</a:t>
            </a:r>
            <a:r>
              <a:rPr lang="sk-SK" dirty="0" smtClean="0">
                <a:effectLst/>
              </a:rPr>
              <a:t> a </a:t>
            </a:r>
            <a:r>
              <a:rPr lang="sk-SK" dirty="0" err="1" smtClean="0">
                <a:effectLst/>
              </a:rPr>
              <a:t>Peyer‑plakkok</a:t>
            </a:r>
            <a:r>
              <a:rPr lang="sk-SK" dirty="0" smtClean="0">
                <a:effectLst/>
              </a:rPr>
              <a:t>)</a:t>
            </a:r>
          </a:p>
          <a:p>
            <a:pPr marL="171450" lvl="0" indent="-171450">
              <a:buFontTx/>
              <a:buChar char="-"/>
            </a:pPr>
            <a:r>
              <a:rPr lang="sk-SK" dirty="0" smtClean="0">
                <a:effectLst/>
              </a:rPr>
              <a:t>a </a:t>
            </a:r>
            <a:r>
              <a:rPr lang="sk-SK" dirty="0" err="1" smtClean="0">
                <a:effectLst/>
              </a:rPr>
              <a:t>nyirokszerveket</a:t>
            </a:r>
            <a:r>
              <a:rPr lang="sk-SK" dirty="0" smtClean="0">
                <a:effectLst/>
              </a:rPr>
              <a:t> </a:t>
            </a:r>
            <a:r>
              <a:rPr lang="sk-SK" dirty="0" err="1" smtClean="0">
                <a:effectLst/>
              </a:rPr>
              <a:t>összekötő</a:t>
            </a:r>
            <a:r>
              <a:rPr lang="sk-SK" dirty="0" smtClean="0">
                <a:effectLst/>
              </a:rPr>
              <a:t> </a:t>
            </a:r>
            <a:r>
              <a:rPr lang="sk-SK" dirty="0" err="1" smtClean="0">
                <a:effectLst/>
              </a:rPr>
              <a:t>nyirokerek</a:t>
            </a:r>
            <a:endParaRPr lang="sk-SK" dirty="0" smtClean="0">
              <a:effectLst/>
            </a:endParaRPr>
          </a:p>
          <a:p>
            <a:pPr marL="171450" lvl="0" indent="-171450">
              <a:buFontTx/>
              <a:buChar char="-"/>
            </a:pPr>
            <a:r>
              <a:rPr lang="sk-SK" dirty="0" smtClean="0">
                <a:effectLst/>
              </a:rPr>
              <a:t>a </a:t>
            </a:r>
            <a:r>
              <a:rPr lang="sk-SK" dirty="0" err="1" smtClean="0">
                <a:effectLst/>
              </a:rPr>
              <a:t>nyirokszervek</a:t>
            </a:r>
            <a:r>
              <a:rPr lang="sk-SK" dirty="0" smtClean="0">
                <a:effectLst/>
              </a:rPr>
              <a:t> </a:t>
            </a:r>
            <a:r>
              <a:rPr lang="sk-SK" dirty="0" err="1" smtClean="0">
                <a:effectLst/>
              </a:rPr>
              <a:t>által</a:t>
            </a:r>
            <a:r>
              <a:rPr lang="sk-SK" dirty="0" smtClean="0">
                <a:effectLst/>
              </a:rPr>
              <a:t> </a:t>
            </a:r>
            <a:r>
              <a:rPr lang="sk-SK" dirty="0" err="1" smtClean="0">
                <a:effectLst/>
              </a:rPr>
              <a:t>termelt</a:t>
            </a:r>
            <a:r>
              <a:rPr lang="sk-SK" dirty="0" smtClean="0">
                <a:effectLst/>
              </a:rPr>
              <a:t> </a:t>
            </a:r>
            <a:r>
              <a:rPr lang="sk-SK" dirty="0" err="1" smtClean="0">
                <a:effectLst/>
              </a:rPr>
              <a:t>fehérvérsejtek</a:t>
            </a:r>
            <a:endParaRPr lang="sk-SK" dirty="0" smtClean="0">
              <a:effectLst/>
            </a:endParaRPr>
          </a:p>
          <a:p>
            <a:pPr marL="0" lvl="0" indent="0" algn="l" rtl="0">
              <a:spcBef>
                <a:spcPts val="0"/>
              </a:spcBef>
              <a:spcAft>
                <a:spcPts val="0"/>
              </a:spcAft>
              <a:buNone/>
            </a:pPr>
            <a:r>
              <a:rPr lang="hu-HU" dirty="0" smtClean="0"/>
              <a:t>Az </a:t>
            </a:r>
            <a:r>
              <a:rPr lang="hu-HU" dirty="0" err="1" smtClean="0"/>
              <a:t>immunmoduláns</a:t>
            </a:r>
            <a:r>
              <a:rPr lang="hu-HU" dirty="0" smtClean="0"/>
              <a:t> anyagok módosítják a szervezet kóros immunreakcióját. A túl gyenge immunműködés immunstimuláció (azaz immunserkentés), míg az immunrendszer tévesen eltúlzott működése </a:t>
            </a:r>
            <a:r>
              <a:rPr lang="hu-HU" dirty="0" err="1" smtClean="0"/>
              <a:t>immunszupresszió</a:t>
            </a:r>
            <a:r>
              <a:rPr lang="hu-HU" dirty="0" smtClean="0"/>
              <a:t> (azaz immungátlás) útján kezelhető.</a:t>
            </a:r>
            <a:r>
              <a:rPr lang="hu-HU" baseline="0" dirty="0" smtClean="0"/>
              <a:t> </a:t>
            </a:r>
            <a:r>
              <a:rPr lang="hu-HU" dirty="0" smtClean="0"/>
              <a:t>Például: A sclerosis multiplex egy autoimmun betegség, így annak betegségmódosító terápiája az </a:t>
            </a:r>
            <a:r>
              <a:rPr lang="hu-HU" dirty="0" err="1" smtClean="0"/>
              <a:t>immunszupresszióra</a:t>
            </a:r>
            <a:r>
              <a:rPr lang="hu-HU" dirty="0" smtClean="0"/>
              <a:t> épül.</a:t>
            </a:r>
            <a:r>
              <a:rPr lang="hu-HU" baseline="0" dirty="0" smtClean="0"/>
              <a:t> Ezt a kezelést másképpen </a:t>
            </a:r>
            <a:r>
              <a:rPr lang="hu-HU" dirty="0" smtClean="0"/>
              <a:t>immunmoduláló kezelésnek hívjuk.</a:t>
            </a:r>
          </a:p>
          <a:p>
            <a:pPr marL="0" lvl="0" indent="0" algn="l" rtl="0">
              <a:spcBef>
                <a:spcPts val="0"/>
              </a:spcBef>
              <a:spcAft>
                <a:spcPts val="0"/>
              </a:spcAft>
              <a:buNone/>
            </a:pPr>
            <a:r>
              <a:rPr lang="hu-HU" dirty="0" smtClean="0"/>
              <a:t>Forrás: https://esem.hu/szotar/immunmodulans/</a:t>
            </a:r>
          </a:p>
          <a:p>
            <a:pPr marL="0" lvl="0" indent="0">
              <a:buFontTx/>
              <a:buNone/>
            </a:pPr>
            <a:endParaRPr lang="hu-HU" sz="1100" b="0" i="0" u="none" strike="noStrike" cap="none" dirty="0" smtClean="0">
              <a:solidFill>
                <a:srgbClr val="742700"/>
              </a:solidFill>
              <a:effectLst>
                <a:outerShdw blurRad="38100" dist="38100" dir="2700000" algn="tl">
                  <a:srgbClr val="DDDDDD"/>
                </a:outerShdw>
              </a:effectLst>
              <a:latin typeface="Arial"/>
              <a:ea typeface="Arial"/>
              <a:cs typeface="Arial"/>
              <a:sym typeface="Arial"/>
            </a:endParaRPr>
          </a:p>
          <a:p>
            <a:pPr marL="0" lvl="0" indent="0">
              <a:buNone/>
            </a:pPr>
            <a:endParaRPr dirty="0"/>
          </a:p>
        </p:txBody>
      </p:sp>
    </p:spTree>
    <p:extLst>
      <p:ext uri="{BB962C8B-B14F-4D97-AF65-F5344CB8AC3E}">
        <p14:creationId xmlns:p14="http://schemas.microsoft.com/office/powerpoint/2010/main" val="951247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8010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2455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u-HU" dirty="0" smtClean="0"/>
              <a:t>A vékonybélben</a:t>
            </a:r>
            <a:r>
              <a:rPr lang="hu-HU" baseline="0" dirty="0" smtClean="0"/>
              <a:t> található baktérium törzsek a legfontosabbak. A </a:t>
            </a:r>
            <a:r>
              <a:rPr lang="hu-HU" baseline="0" dirty="0" err="1" smtClean="0"/>
              <a:t>lakto</a:t>
            </a:r>
            <a:r>
              <a:rPr lang="hu-HU" baseline="0" dirty="0" smtClean="0"/>
              <a:t>- bacilusok, </a:t>
            </a:r>
            <a:r>
              <a:rPr lang="hu-HU" baseline="0" dirty="0" err="1" smtClean="0"/>
              <a:t>bifido</a:t>
            </a:r>
            <a:r>
              <a:rPr lang="hu-HU" baseline="0" dirty="0" smtClean="0"/>
              <a:t> baktériumok, </a:t>
            </a:r>
            <a:r>
              <a:rPr lang="hu-HU" baseline="0" dirty="0" err="1" smtClean="0"/>
              <a:t>eu</a:t>
            </a:r>
            <a:r>
              <a:rPr lang="hu-HU" baseline="0" dirty="0" smtClean="0"/>
              <a:t> baktériumok, </a:t>
            </a:r>
            <a:r>
              <a:rPr lang="hu-HU" baseline="0" dirty="0" err="1" smtClean="0"/>
              <a:t>propioni</a:t>
            </a:r>
            <a:r>
              <a:rPr lang="hu-HU" baseline="0" dirty="0" smtClean="0"/>
              <a:t> baktériumok törzsei  alkotják a jó </a:t>
            </a:r>
            <a:r>
              <a:rPr lang="hu-HU" baseline="0" dirty="0" err="1" smtClean="0"/>
              <a:t>mikrobiom</a:t>
            </a:r>
            <a:r>
              <a:rPr lang="hu-HU" baseline="0" dirty="0" smtClean="0"/>
              <a:t> állomány 90-95%. Az egészséges </a:t>
            </a:r>
            <a:r>
              <a:rPr lang="hu-HU" baseline="0" dirty="0" err="1" smtClean="0"/>
              <a:t>mikrobiom</a:t>
            </a:r>
            <a:r>
              <a:rPr lang="hu-HU" baseline="0" dirty="0" smtClean="0"/>
              <a:t> állományunk segíti a szervezetünk megfelelő működését mégpedig a </a:t>
            </a:r>
            <a:r>
              <a:rPr lang="hu-HU" baseline="0" dirty="0" err="1" smtClean="0"/>
              <a:t>metabolitjaikkal</a:t>
            </a:r>
            <a:r>
              <a:rPr lang="hu-HU" baseline="0" dirty="0" smtClean="0"/>
              <a:t>. Előállítanak számunkra </a:t>
            </a:r>
            <a:r>
              <a:rPr lang="hu-HU" baseline="0" dirty="0" err="1" smtClean="0"/>
              <a:t>aminósavakat</a:t>
            </a:r>
            <a:r>
              <a:rPr lang="hu-HU" baseline="0" dirty="0" smtClean="0"/>
              <a:t>, enzimeket, vitaminok és az ásványi anyagok könnyebben szívódnak fel a közreműködésükkel.</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402385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indent="0" fontAlgn="auto">
              <a:spcAft>
                <a:spcPts val="0"/>
              </a:spcAft>
              <a:buNone/>
              <a:defRPr/>
            </a:pPr>
            <a:r>
              <a:rPr lang="hu-HU" sz="1100" b="0" dirty="0" smtClean="0">
                <a:solidFill>
                  <a:srgbClr val="7030A0"/>
                </a:solidFill>
              </a:rPr>
              <a:t>Az </a:t>
            </a:r>
            <a:r>
              <a:rPr lang="hu-HU" sz="1100" b="0" dirty="0" err="1" smtClean="0">
                <a:solidFill>
                  <a:srgbClr val="7030A0"/>
                </a:solidFill>
              </a:rPr>
              <a:t>eubiózis</a:t>
            </a:r>
            <a:r>
              <a:rPr lang="hu-HU" sz="1100" b="0" dirty="0" smtClean="0">
                <a:solidFill>
                  <a:srgbClr val="7030A0"/>
                </a:solidFill>
              </a:rPr>
              <a:t> az</a:t>
            </a:r>
            <a:r>
              <a:rPr lang="sk-SK" dirty="0" smtClean="0"/>
              <a:t> </a:t>
            </a:r>
            <a:r>
              <a:rPr lang="sk-SK" dirty="0" err="1" smtClean="0"/>
              <a:t>egészséges</a:t>
            </a:r>
            <a:r>
              <a:rPr lang="sk-SK" dirty="0" smtClean="0"/>
              <a:t> </a:t>
            </a:r>
            <a:r>
              <a:rPr lang="sk-SK" dirty="0" err="1" smtClean="0"/>
              <a:t>bélflórát</a:t>
            </a:r>
            <a:r>
              <a:rPr lang="sk-SK" baseline="0" dirty="0" smtClean="0"/>
              <a:t> </a:t>
            </a:r>
            <a:r>
              <a:rPr lang="sk-SK" baseline="0" dirty="0" err="1" smtClean="0"/>
              <a:t>jelenti</a:t>
            </a:r>
            <a:r>
              <a:rPr lang="sk-SK" baseline="0" dirty="0" smtClean="0"/>
              <a:t>. A</a:t>
            </a:r>
            <a:r>
              <a:rPr lang="hu-HU" sz="1100" b="0" dirty="0" smtClean="0">
                <a:solidFill>
                  <a:srgbClr val="7030A0"/>
                </a:solidFill>
              </a:rPr>
              <a:t> </a:t>
            </a:r>
            <a:r>
              <a:rPr lang="hu-HU" sz="1100" b="0" dirty="0" err="1" smtClean="0">
                <a:solidFill>
                  <a:srgbClr val="7030A0"/>
                </a:solidFill>
              </a:rPr>
              <a:t>diszbiózis</a:t>
            </a:r>
            <a:r>
              <a:rPr lang="hu-HU" sz="1100" b="0" dirty="0" smtClean="0">
                <a:solidFill>
                  <a:srgbClr val="7030A0"/>
                </a:solidFill>
              </a:rPr>
              <a:t> a bélflóra </a:t>
            </a:r>
            <a:r>
              <a:rPr lang="hu-HU" sz="1100" b="0" dirty="0" err="1" smtClean="0">
                <a:solidFill>
                  <a:srgbClr val="7030A0"/>
                </a:solidFill>
              </a:rPr>
              <a:t>egyenslyának</a:t>
            </a:r>
            <a:r>
              <a:rPr lang="hu-HU" sz="1100" b="0" baseline="0" dirty="0" smtClean="0">
                <a:solidFill>
                  <a:srgbClr val="7030A0"/>
                </a:solidFill>
              </a:rPr>
              <a:t> a zavara. Azaz, az</a:t>
            </a:r>
            <a:r>
              <a:rPr lang="sk-SK" dirty="0" smtClean="0"/>
              <a:t> </a:t>
            </a:r>
            <a:r>
              <a:rPr lang="sk-SK" dirty="0" err="1" smtClean="0"/>
              <a:t>eubiózis</a:t>
            </a:r>
            <a:r>
              <a:rPr lang="sk-SK" dirty="0" smtClean="0"/>
              <a:t> </a:t>
            </a:r>
            <a:r>
              <a:rPr lang="sk-SK" dirty="0" err="1" smtClean="0"/>
              <a:t>állapotában</a:t>
            </a:r>
            <a:r>
              <a:rPr lang="sk-SK" dirty="0" smtClean="0"/>
              <a:t> a </a:t>
            </a:r>
            <a:r>
              <a:rPr lang="sk-SK" dirty="0" err="1" smtClean="0"/>
              <a:t>baktériumok</a:t>
            </a:r>
            <a:r>
              <a:rPr lang="sk-SK" dirty="0" smtClean="0"/>
              <a:t> </a:t>
            </a:r>
            <a:r>
              <a:rPr lang="sk-SK" dirty="0" err="1" smtClean="0"/>
              <a:t>megvédik</a:t>
            </a:r>
            <a:r>
              <a:rPr lang="sk-SK" dirty="0" smtClean="0"/>
              <a:t> a </a:t>
            </a:r>
            <a:r>
              <a:rPr lang="sk-SK" dirty="0" err="1" smtClean="0"/>
              <a:t>szervezetet</a:t>
            </a:r>
            <a:r>
              <a:rPr lang="sk-SK" dirty="0" smtClean="0"/>
              <a:t> a patogén </a:t>
            </a:r>
            <a:r>
              <a:rPr lang="sk-SK" dirty="0" err="1" smtClean="0"/>
              <a:t>baktériumok</a:t>
            </a:r>
            <a:r>
              <a:rPr lang="sk-SK" dirty="0" smtClean="0"/>
              <a:t> </a:t>
            </a:r>
            <a:r>
              <a:rPr lang="sk-SK" dirty="0" err="1" smtClean="0"/>
              <a:t>ellen</a:t>
            </a:r>
            <a:r>
              <a:rPr lang="sk-SK" dirty="0" smtClean="0"/>
              <a:t>. </a:t>
            </a:r>
            <a:r>
              <a:rPr lang="sk-SK" dirty="0" err="1" smtClean="0"/>
              <a:t>Ennek</a:t>
            </a:r>
            <a:r>
              <a:rPr lang="sk-SK" baseline="0" dirty="0" smtClean="0"/>
              <a:t> </a:t>
            </a:r>
            <a:r>
              <a:rPr lang="sk-SK" baseline="0" dirty="0" err="1" smtClean="0"/>
              <a:t>ellentéte</a:t>
            </a:r>
            <a:r>
              <a:rPr lang="sk-SK" baseline="0" dirty="0" smtClean="0"/>
              <a:t>, </a:t>
            </a:r>
            <a:r>
              <a:rPr lang="sk-SK" baseline="0" dirty="0" err="1" smtClean="0"/>
              <a:t>vagyis</a:t>
            </a:r>
            <a:r>
              <a:rPr lang="sk-SK" baseline="0" dirty="0" smtClean="0"/>
              <a:t> a </a:t>
            </a:r>
            <a:r>
              <a:rPr lang="sk-SK" dirty="0" err="1" smtClean="0"/>
              <a:t>mikrobiom</a:t>
            </a:r>
            <a:r>
              <a:rPr lang="sk-SK" dirty="0" smtClean="0"/>
              <a:t> </a:t>
            </a:r>
            <a:r>
              <a:rPr lang="sk-SK" dirty="0" err="1" smtClean="0"/>
              <a:t>kóros</a:t>
            </a:r>
            <a:r>
              <a:rPr lang="sk-SK" dirty="0" smtClean="0"/>
              <a:t> </a:t>
            </a:r>
            <a:r>
              <a:rPr lang="sk-SK" dirty="0" err="1" smtClean="0"/>
              <a:t>változása</a:t>
            </a:r>
            <a:r>
              <a:rPr lang="sk-SK" dirty="0" smtClean="0"/>
              <a:t> a </a:t>
            </a:r>
            <a:r>
              <a:rPr lang="sk-SK" dirty="0" err="1" smtClean="0"/>
              <a:t>szervezettel</a:t>
            </a:r>
            <a:r>
              <a:rPr lang="sk-SK" dirty="0" smtClean="0"/>
              <a:t> </a:t>
            </a:r>
            <a:r>
              <a:rPr lang="sk-SK" dirty="0" err="1" smtClean="0"/>
              <a:t>történő</a:t>
            </a:r>
            <a:r>
              <a:rPr lang="sk-SK" dirty="0" smtClean="0"/>
              <a:t> </a:t>
            </a:r>
            <a:r>
              <a:rPr lang="sk-SK" dirty="0" err="1" smtClean="0"/>
              <a:t>szimbiotikus</a:t>
            </a:r>
            <a:r>
              <a:rPr lang="sk-SK" dirty="0" smtClean="0"/>
              <a:t> </a:t>
            </a:r>
            <a:r>
              <a:rPr lang="sk-SK" dirty="0" err="1" smtClean="0"/>
              <a:t>kapcsolatának</a:t>
            </a:r>
            <a:r>
              <a:rPr lang="sk-SK" dirty="0" smtClean="0"/>
              <a:t> </a:t>
            </a:r>
            <a:r>
              <a:rPr lang="sk-SK" dirty="0" err="1" smtClean="0"/>
              <a:t>megbomlása</a:t>
            </a:r>
            <a:r>
              <a:rPr lang="sk-SK" dirty="0" smtClean="0"/>
              <a:t> a </a:t>
            </a:r>
            <a:r>
              <a:rPr lang="sk-SK" dirty="0" err="1" smtClean="0"/>
              <a:t>diszbiózis</a:t>
            </a:r>
            <a:r>
              <a:rPr lang="sk-SK" dirty="0" smtClean="0"/>
              <a:t>.</a:t>
            </a:r>
            <a:endParaRPr lang="hu-HU" sz="1100" b="0" dirty="0" smtClean="0">
              <a:solidFill>
                <a:srgbClr val="7030A0"/>
              </a:solidFill>
            </a:endParaRPr>
          </a:p>
          <a:p>
            <a:pPr marL="0" indent="0" fontAlgn="auto">
              <a:spcAft>
                <a:spcPts val="0"/>
              </a:spcAft>
              <a:buNone/>
              <a:defRPr/>
            </a:pPr>
            <a:endParaRPr lang="hu-HU" sz="1100" b="0" dirty="0" smtClean="0">
              <a:solidFill>
                <a:srgbClr val="7030A0"/>
              </a:solidFill>
            </a:endParaRPr>
          </a:p>
          <a:p>
            <a:pPr marL="0" indent="0" fontAlgn="auto">
              <a:spcAft>
                <a:spcPts val="0"/>
              </a:spcAft>
              <a:buNone/>
              <a:defRPr/>
            </a:pPr>
            <a:r>
              <a:rPr lang="hu-HU" sz="1100" b="0" dirty="0" smtClean="0">
                <a:solidFill>
                  <a:srgbClr val="7030A0"/>
                </a:solidFill>
              </a:rPr>
              <a:t>A </a:t>
            </a:r>
            <a:r>
              <a:rPr lang="hu-HU" sz="1100" b="0" dirty="0" err="1" smtClean="0">
                <a:solidFill>
                  <a:srgbClr val="7030A0"/>
                </a:solidFill>
              </a:rPr>
              <a:t>Probiotikum</a:t>
            </a:r>
            <a:r>
              <a:rPr lang="hu-HU" sz="1100" b="0" dirty="0" smtClean="0">
                <a:solidFill>
                  <a:srgbClr val="7030A0"/>
                </a:solidFill>
              </a:rPr>
              <a:t> </a:t>
            </a:r>
            <a:r>
              <a:rPr lang="hu-HU" sz="1100" b="0" dirty="0" smtClean="0">
                <a:solidFill>
                  <a:srgbClr val="7030A0"/>
                </a:solidFill>
              </a:rPr>
              <a:t>a </a:t>
            </a:r>
            <a:r>
              <a:rPr lang="hu-HU" sz="1100" dirty="0" smtClean="0">
                <a:solidFill>
                  <a:srgbClr val="7030A0"/>
                </a:solidFill>
              </a:rPr>
              <a:t>baktériumok, gombák, melyek szájon át bejutva, élve elérik a vastagbelet, majd ott megtapadva (</a:t>
            </a:r>
            <a:r>
              <a:rPr lang="hu-HU" sz="1100" dirty="0" err="1" smtClean="0">
                <a:solidFill>
                  <a:srgbClr val="7030A0"/>
                </a:solidFill>
              </a:rPr>
              <a:t>colonisatio</a:t>
            </a:r>
            <a:r>
              <a:rPr lang="hu-HU" sz="1100" dirty="0" smtClean="0">
                <a:solidFill>
                  <a:srgbClr val="7030A0"/>
                </a:solidFill>
              </a:rPr>
              <a:t>) a gazdaszervezet számára hasznos funkciót töltenek be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hu-HU" sz="1100" b="0" dirty="0" smtClean="0">
                <a:solidFill>
                  <a:srgbClr val="7030A0"/>
                </a:solidFill>
              </a:rPr>
              <a:t>A </a:t>
            </a:r>
            <a:r>
              <a:rPr lang="hu-HU" sz="1100" b="0" dirty="0" err="1" smtClean="0">
                <a:solidFill>
                  <a:srgbClr val="7030A0"/>
                </a:solidFill>
              </a:rPr>
              <a:t>Prebiotikum</a:t>
            </a:r>
            <a:r>
              <a:rPr lang="hu-HU" sz="1100" b="0" baseline="0" dirty="0" smtClean="0">
                <a:solidFill>
                  <a:srgbClr val="7030A0"/>
                </a:solidFill>
              </a:rPr>
              <a:t> </a:t>
            </a:r>
            <a:r>
              <a:rPr lang="hu-HU" sz="1100" b="0" baseline="0" dirty="0" smtClean="0">
                <a:solidFill>
                  <a:srgbClr val="7030A0"/>
                </a:solidFill>
              </a:rPr>
              <a:t>a </a:t>
            </a:r>
            <a:r>
              <a:rPr lang="hu-HU" sz="1100" dirty="0" smtClean="0">
                <a:solidFill>
                  <a:srgbClr val="7030A0"/>
                </a:solidFill>
              </a:rPr>
              <a:t>nem emészthető élelmiszer összetevők, ezért változatlan formában képesek eljutni a vastagbélbe, s ott serkenteni a jótékony hatású baktériumok szaporodását. </a:t>
            </a:r>
            <a:r>
              <a:rPr lang="hu-HU" sz="1100" dirty="0" err="1" smtClean="0">
                <a:solidFill>
                  <a:srgbClr val="7030A0"/>
                </a:solidFill>
              </a:rPr>
              <a:t>Oligoszacharidok</a:t>
            </a:r>
            <a:r>
              <a:rPr lang="hu-HU" sz="1100" dirty="0" smtClean="0">
                <a:solidFill>
                  <a:srgbClr val="7030A0"/>
                </a:solidFill>
              </a:rPr>
              <a:t> (</a:t>
            </a:r>
            <a:r>
              <a:rPr lang="hu-HU" sz="1100" dirty="0" err="1" smtClean="0">
                <a:solidFill>
                  <a:srgbClr val="7030A0"/>
                </a:solidFill>
              </a:rPr>
              <a:t>inulin</a:t>
            </a:r>
            <a:r>
              <a:rPr lang="hu-HU" sz="1100" dirty="0" smtClean="0">
                <a:solidFill>
                  <a:srgbClr val="7030A0"/>
                </a:solidFill>
              </a:rPr>
              <a:t>, pektin</a:t>
            </a:r>
            <a:r>
              <a:rPr lang="hu-HU" sz="1100" dirty="0" smtClean="0">
                <a:solidFill>
                  <a:srgbClr val="7030A0"/>
                </a:solidFill>
              </a:rPr>
              <a:t>) </a:t>
            </a:r>
            <a:r>
              <a:rPr lang="hu-HU" dirty="0" smtClean="0"/>
              <a:t>A pektinek bonyolult felépítésű növényi eredetű </a:t>
            </a:r>
            <a:r>
              <a:rPr lang="hu-HU" dirty="0" err="1" smtClean="0"/>
              <a:t>poliszaharidok</a:t>
            </a:r>
            <a:r>
              <a:rPr lang="hu-HU" dirty="0" smtClean="0"/>
              <a:t>. Legnagyobb mennyiségben a nagyobb termésű citrusfélékben található,</a:t>
            </a:r>
            <a:r>
              <a:rPr lang="hu-HU" baseline="0" dirty="0" smtClean="0"/>
              <a:t> de megtaláljuk </a:t>
            </a:r>
            <a:r>
              <a:rPr lang="hu-HU" dirty="0" smtClean="0"/>
              <a:t>az almában, a barackban, a szilvában, a fekete ribizliben, a sárgarépában stb.  A pektin anyagok élelmet jelentenek a baktériumoknak, tehát </a:t>
            </a:r>
            <a:r>
              <a:rPr lang="hu-HU" dirty="0" err="1" smtClean="0"/>
              <a:t>prebiotikus</a:t>
            </a:r>
            <a:r>
              <a:rPr lang="hu-HU" dirty="0" smtClean="0"/>
              <a:t> hatásuk van. Teljesen</a:t>
            </a:r>
            <a:r>
              <a:rPr lang="hu-HU" baseline="0" dirty="0" smtClean="0"/>
              <a:t> </a:t>
            </a:r>
            <a:r>
              <a:rPr lang="hu-HU" dirty="0" smtClean="0"/>
              <a:t>veszélytelen természetes méregtelenítők, amelyek kivonják a szervezetből a nehézfémeket, a </a:t>
            </a:r>
            <a:r>
              <a:rPr lang="hu-HU" dirty="0" err="1" smtClean="0"/>
              <a:t>rádionuklidokat</a:t>
            </a:r>
            <a:r>
              <a:rPr lang="hu-HU" dirty="0" smtClean="0"/>
              <a:t> és más méreganyagokat.</a:t>
            </a:r>
          </a:p>
          <a:p>
            <a:pPr marL="0" indent="0" fontAlgn="auto">
              <a:spcAft>
                <a:spcPts val="0"/>
              </a:spcAft>
              <a:buNone/>
              <a:defRPr/>
            </a:pPr>
            <a:r>
              <a:rPr lang="hu-HU" sz="1100" b="0" dirty="0" smtClean="0">
                <a:solidFill>
                  <a:srgbClr val="7030A0"/>
                </a:solidFill>
              </a:rPr>
              <a:t>A </a:t>
            </a:r>
            <a:r>
              <a:rPr lang="hu-HU" sz="1100" b="0" dirty="0" err="1" smtClean="0">
                <a:solidFill>
                  <a:srgbClr val="7030A0"/>
                </a:solidFill>
              </a:rPr>
              <a:t>Szimbiotikum</a:t>
            </a:r>
            <a:r>
              <a:rPr lang="hu-HU" sz="1100" b="0" dirty="0" smtClean="0">
                <a:solidFill>
                  <a:srgbClr val="7030A0"/>
                </a:solidFill>
              </a:rPr>
              <a:t> </a:t>
            </a:r>
            <a:r>
              <a:rPr lang="hu-HU" sz="1100" dirty="0" smtClean="0">
                <a:solidFill>
                  <a:srgbClr val="7030A0"/>
                </a:solidFill>
              </a:rPr>
              <a:t>a </a:t>
            </a:r>
            <a:r>
              <a:rPr lang="hu-HU" sz="1100" dirty="0" err="1" smtClean="0">
                <a:solidFill>
                  <a:srgbClr val="7030A0"/>
                </a:solidFill>
              </a:rPr>
              <a:t>probiotikumok</a:t>
            </a:r>
            <a:r>
              <a:rPr lang="hu-HU" sz="1100" dirty="0" smtClean="0">
                <a:solidFill>
                  <a:srgbClr val="7030A0"/>
                </a:solidFill>
              </a:rPr>
              <a:t> és a </a:t>
            </a:r>
            <a:r>
              <a:rPr lang="hu-HU" sz="1100" dirty="0" err="1" smtClean="0">
                <a:solidFill>
                  <a:srgbClr val="7030A0"/>
                </a:solidFill>
              </a:rPr>
              <a:t>prebiotikumok</a:t>
            </a:r>
            <a:r>
              <a:rPr lang="hu-HU" sz="1100" dirty="0" smtClean="0">
                <a:solidFill>
                  <a:srgbClr val="7030A0"/>
                </a:solidFill>
              </a:rPr>
              <a:t> együttesét jelentik, vagyis olyan készítményeket, melyek alkalmazása során a két tényező előnyös hatása </a:t>
            </a:r>
            <a:r>
              <a:rPr lang="hu-HU" sz="1100" dirty="0" err="1" smtClean="0">
                <a:solidFill>
                  <a:srgbClr val="7030A0"/>
                </a:solidFill>
              </a:rPr>
              <a:t>összegződik</a:t>
            </a:r>
            <a:r>
              <a:rPr lang="hu-HU" sz="1100" dirty="0" smtClean="0">
                <a:solidFill>
                  <a:srgbClr val="7030A0"/>
                </a:solidFill>
              </a:rPr>
              <a:t>.</a:t>
            </a:r>
          </a:p>
          <a:p>
            <a:pPr marL="0" indent="0" fontAlgn="auto">
              <a:spcAft>
                <a:spcPts val="0"/>
              </a:spcAft>
              <a:buFont typeface="Arial" panose="020B0604020202020204" pitchFamily="34" charset="0"/>
              <a:buNone/>
              <a:defRPr/>
            </a:pPr>
            <a:r>
              <a:rPr lang="hu-HU" sz="1100" dirty="0" err="1" smtClean="0">
                <a:solidFill>
                  <a:srgbClr val="7030A0"/>
                </a:solidFill>
              </a:rPr>
              <a:t>Metabolikum</a:t>
            </a:r>
            <a:r>
              <a:rPr lang="hu-HU" sz="1100" dirty="0" smtClean="0">
                <a:solidFill>
                  <a:srgbClr val="7030A0"/>
                </a:solidFill>
              </a:rPr>
              <a:t> a</a:t>
            </a:r>
            <a:r>
              <a:rPr lang="hu-HU" sz="1100" baseline="0" dirty="0" smtClean="0">
                <a:solidFill>
                  <a:srgbClr val="7030A0"/>
                </a:solidFill>
              </a:rPr>
              <a:t> baktérium </a:t>
            </a:r>
            <a:r>
              <a:rPr lang="hu-HU" sz="1100" baseline="0" dirty="0" err="1" smtClean="0">
                <a:solidFill>
                  <a:srgbClr val="7030A0"/>
                </a:solidFill>
              </a:rPr>
              <a:t>metabolitjai</a:t>
            </a:r>
            <a:endParaRPr lang="hu-HU" sz="1100" dirty="0" smtClean="0">
              <a:solidFill>
                <a:srgbClr val="7030A0"/>
              </a:solidFill>
            </a:endParaRPr>
          </a:p>
          <a:p>
            <a:pPr marL="0" indent="0" fontAlgn="auto">
              <a:spcAft>
                <a:spcPts val="0"/>
              </a:spcAft>
              <a:buFont typeface="Arial" panose="020B0604020202020204" pitchFamily="34" charset="0"/>
              <a:buNone/>
              <a:defRPr/>
            </a:pPr>
            <a:endParaRPr lang="hu-HU" sz="1100" dirty="0" smtClean="0">
              <a:solidFill>
                <a:srgbClr val="7030A0"/>
              </a:solidFill>
            </a:endParaRPr>
          </a:p>
        </p:txBody>
      </p:sp>
    </p:spTree>
    <p:extLst>
      <p:ext uri="{BB962C8B-B14F-4D97-AF65-F5344CB8AC3E}">
        <p14:creationId xmlns:p14="http://schemas.microsoft.com/office/powerpoint/2010/main" val="35653593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96199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u-HU" dirty="0" smtClean="0"/>
              <a:t>Az energiát</a:t>
            </a:r>
            <a:r>
              <a:rPr lang="hu-HU" baseline="0" dirty="0" smtClean="0"/>
              <a:t> a testünkben az ATP (</a:t>
            </a:r>
            <a:r>
              <a:rPr lang="hu-HU" baseline="0" dirty="0" err="1" smtClean="0"/>
              <a:t>Adnozin</a:t>
            </a:r>
            <a:r>
              <a:rPr lang="hu-HU" baseline="0" dirty="0" smtClean="0"/>
              <a:t> </a:t>
            </a:r>
            <a:r>
              <a:rPr lang="hu-HU" baseline="0" dirty="0" err="1" smtClean="0"/>
              <a:t>trifoszfát</a:t>
            </a:r>
            <a:r>
              <a:rPr lang="hu-HU" baseline="0" dirty="0" smtClean="0"/>
              <a:t>) formájában a sejtjeinkben helyet foglaló sok-sok erőmű a </a:t>
            </a:r>
            <a:r>
              <a:rPr lang="hu-HU" baseline="0" dirty="0" err="1" smtClean="0"/>
              <a:t>mitokondriumok</a:t>
            </a:r>
            <a:r>
              <a:rPr lang="hu-HU" baseline="0" dirty="0" smtClean="0"/>
              <a:t> állítják elő. A </a:t>
            </a:r>
            <a:r>
              <a:rPr lang="hu-HU" baseline="0" dirty="0" err="1" smtClean="0"/>
              <a:t>mitokondriumok</a:t>
            </a:r>
            <a:r>
              <a:rPr lang="hu-HU" baseline="0" dirty="0" smtClean="0"/>
              <a:t> száma sejtenként 1000-2000 is lehet. A sejt energiaigényétől függően csökken vagy növekszik a </a:t>
            </a:r>
            <a:r>
              <a:rPr lang="hu-HU" baseline="0" dirty="0" err="1" smtClean="0"/>
              <a:t>mitokondriumok</a:t>
            </a:r>
            <a:r>
              <a:rPr lang="hu-HU" baseline="0" dirty="0" smtClean="0"/>
              <a:t> száma a sejten belül. A </a:t>
            </a:r>
            <a:r>
              <a:rPr lang="hu-HU" baseline="0" dirty="0" err="1" smtClean="0"/>
              <a:t>mitokondriumok</a:t>
            </a:r>
            <a:r>
              <a:rPr lang="hu-HU" baseline="0" dirty="0" smtClean="0"/>
              <a:t> belsejében apró, pici fehérjék, a </a:t>
            </a:r>
            <a:r>
              <a:rPr lang="hu-HU" baseline="0" dirty="0" err="1" smtClean="0"/>
              <a:t>nanomotorok</a:t>
            </a:r>
            <a:r>
              <a:rPr lang="hu-HU" baseline="0" dirty="0" smtClean="0"/>
              <a:t> vannak (320 000 darab) hidrogén motorok, oxigén jelenlétében vizet alkotnak a sejten belül, az anyagcserevizet. A szénhidrátokban, a cukrokban, a gyümölcsökben, és az iparilag előállított ételekben, a feldolgozott fehérjében sok a deutérium, a nehéz víz. A deutérium leállítja a </a:t>
            </a:r>
            <a:r>
              <a:rPr lang="hu-HU" baseline="0" dirty="0" err="1" smtClean="0"/>
              <a:t>nanomotorok</a:t>
            </a:r>
            <a:r>
              <a:rPr lang="hu-HU" baseline="0" dirty="0" smtClean="0"/>
              <a:t> működését. Ha a </a:t>
            </a:r>
            <a:r>
              <a:rPr lang="hu-HU" baseline="0" dirty="0" err="1" smtClean="0"/>
              <a:t>nanomotor</a:t>
            </a:r>
            <a:r>
              <a:rPr lang="hu-HU" baseline="0" dirty="0" smtClean="0"/>
              <a:t> leáll, akkor a sejtben lejátszódó folyamatok nem tudnak megfelelően </a:t>
            </a:r>
            <a:r>
              <a:rPr lang="hu-HU" baseline="0" dirty="0" err="1" smtClean="0"/>
              <a:t>végbemenni</a:t>
            </a:r>
            <a:r>
              <a:rPr lang="hu-HU" baseline="0" dirty="0" smtClean="0"/>
              <a:t>, végső soron a sejt halálához vezet.</a:t>
            </a:r>
            <a:endParaRPr lang="hu-HU" dirty="0" smtClean="0"/>
          </a:p>
          <a:p>
            <a:pPr marL="0" lvl="0" indent="0" algn="l" rtl="0">
              <a:spcBef>
                <a:spcPts val="0"/>
              </a:spcBef>
              <a:spcAft>
                <a:spcPts val="0"/>
              </a:spcAft>
              <a:buNone/>
            </a:pPr>
            <a:r>
              <a:rPr lang="hu-HU" dirty="0" smtClean="0"/>
              <a:t>Rendkívül</a:t>
            </a:r>
            <a:r>
              <a:rPr lang="hu-HU" baseline="0" dirty="0" smtClean="0"/>
              <a:t> sok energiát igényelnek az emberi szervezetben a szív, az agy, a máj és az izomzat. A szív naponta megközelítőleg 10 tonna vért pumpál, amihez naponta kb. 6kg ATP szükséges. Az egész emberi testben naponta kb. 160 kg ATP termelődik és használódik fel. A </a:t>
            </a:r>
            <a:r>
              <a:rPr lang="hu-HU" baseline="0" dirty="0" err="1" smtClean="0"/>
              <a:t>mitokondrium</a:t>
            </a:r>
            <a:r>
              <a:rPr lang="hu-HU" baseline="0" dirty="0" smtClean="0"/>
              <a:t> megfelelő működéséhez többek között oxigénre van szükség. Természetesen a </a:t>
            </a:r>
            <a:r>
              <a:rPr lang="hu-HU" baseline="0" dirty="0" err="1" smtClean="0"/>
              <a:t>mitokondriumok</a:t>
            </a:r>
            <a:r>
              <a:rPr lang="hu-HU" baseline="0" dirty="0" smtClean="0"/>
              <a:t> tápanyagai az összes vitaminok, cink, szelén, </a:t>
            </a:r>
            <a:r>
              <a:rPr lang="hu-HU" baseline="0" dirty="0" err="1" smtClean="0"/>
              <a:t>melatonin</a:t>
            </a:r>
            <a:r>
              <a:rPr lang="hu-HU" baseline="0" dirty="0" smtClean="0"/>
              <a:t>, </a:t>
            </a:r>
            <a:r>
              <a:rPr lang="hu-HU" baseline="0" dirty="0" err="1" smtClean="0"/>
              <a:t>acetil</a:t>
            </a:r>
            <a:r>
              <a:rPr lang="hu-HU" baseline="0" dirty="0" smtClean="0"/>
              <a:t>-L-</a:t>
            </a:r>
            <a:r>
              <a:rPr lang="hu-HU" baseline="0" dirty="0" err="1" smtClean="0"/>
              <a:t>karmitin</a:t>
            </a:r>
            <a:r>
              <a:rPr lang="hu-HU" baseline="0" dirty="0" smtClean="0"/>
              <a:t>, kreatin, R-alfa-</a:t>
            </a:r>
            <a:r>
              <a:rPr lang="hu-HU" baseline="0" dirty="0" err="1" smtClean="0"/>
              <a:t>liponsav</a:t>
            </a:r>
            <a:r>
              <a:rPr lang="hu-HU" baseline="0" dirty="0" smtClean="0"/>
              <a:t>, </a:t>
            </a:r>
            <a:r>
              <a:rPr lang="hu-HU" baseline="0" dirty="0" err="1" smtClean="0"/>
              <a:t>taurin</a:t>
            </a:r>
            <a:r>
              <a:rPr lang="hu-HU" baseline="0" dirty="0" smtClean="0"/>
              <a:t>, Q10, </a:t>
            </a:r>
            <a:r>
              <a:rPr lang="hu-HU" baseline="0" dirty="0" err="1" smtClean="0"/>
              <a:t>rezveratrol</a:t>
            </a:r>
            <a:r>
              <a:rPr lang="hu-HU" baseline="0" dirty="0" smtClean="0"/>
              <a:t>, </a:t>
            </a:r>
            <a:r>
              <a:rPr lang="hu-HU" baseline="0" dirty="0" err="1" smtClean="0"/>
              <a:t>quercetin</a:t>
            </a:r>
            <a:r>
              <a:rPr lang="hu-HU" baseline="0" dirty="0" smtClean="0"/>
              <a:t>, omega-3, N-</a:t>
            </a:r>
            <a:r>
              <a:rPr lang="hu-HU" baseline="0" dirty="0" err="1" smtClean="0"/>
              <a:t>acetil</a:t>
            </a:r>
            <a:r>
              <a:rPr lang="hu-HU" baseline="0" dirty="0" smtClean="0"/>
              <a:t>-cisztein, </a:t>
            </a:r>
            <a:r>
              <a:rPr lang="hu-HU" baseline="0" dirty="0" err="1" smtClean="0"/>
              <a:t>astaxanthin</a:t>
            </a:r>
            <a:r>
              <a:rPr lang="hu-HU" baseline="0" dirty="0" smtClean="0"/>
              <a:t>, stb. Az emberi szervezet ezek közül van amit megtermel, de van amit a </a:t>
            </a:r>
            <a:r>
              <a:rPr lang="hu-HU" baseline="0" dirty="0" err="1" smtClean="0"/>
              <a:t>táplálékunkal</a:t>
            </a:r>
            <a:r>
              <a:rPr lang="hu-HU" baseline="0" dirty="0" smtClean="0"/>
              <a:t> tudunk csak bevinni a szervezetünkbe. A táplálékok </a:t>
            </a:r>
            <a:r>
              <a:rPr lang="hu-HU" baseline="0" dirty="0" err="1" smtClean="0"/>
              <a:t>beltartalma</a:t>
            </a:r>
            <a:r>
              <a:rPr lang="hu-HU" baseline="0" dirty="0" smtClean="0"/>
              <a:t> egyre inkább megkívánja a szükséges anyagok bevitelét táplálék-kiegészítők formájában, amikről tudjuk, hogy biztosan megfelelő mennyiségben vannak jelen a szükséges anyagok. A NAD+ termelése a kor </a:t>
            </a:r>
            <a:r>
              <a:rPr lang="hu-HU" baseline="0" dirty="0" err="1" smtClean="0"/>
              <a:t>előrehaladtával</a:t>
            </a:r>
            <a:r>
              <a:rPr lang="hu-HU" baseline="0" dirty="0" smtClean="0"/>
              <a:t> egyre csökken. 40 éves korra 50% a NAD+ termelésének szintje.</a:t>
            </a:r>
            <a:endParaRPr dirty="0"/>
          </a:p>
        </p:txBody>
      </p:sp>
    </p:spTree>
    <p:extLst>
      <p:ext uri="{BB962C8B-B14F-4D97-AF65-F5344CB8AC3E}">
        <p14:creationId xmlns:p14="http://schemas.microsoft.com/office/powerpoint/2010/main" val="11448073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hu-HU" dirty="0" smtClean="0"/>
              <a:t>A sejtben lezajló energiatermelés többlépcsős folyamat, amihez </a:t>
            </a:r>
            <a:r>
              <a:rPr lang="hu-HU" dirty="0" err="1" smtClean="0"/>
              <a:t>nélkülözhetetlena</a:t>
            </a:r>
            <a:r>
              <a:rPr lang="hu-HU" dirty="0" smtClean="0"/>
              <a:t> NAD+ (</a:t>
            </a:r>
            <a:r>
              <a:rPr lang="hu-HU" dirty="0" err="1" smtClean="0"/>
              <a:t>Nicotinamide</a:t>
            </a:r>
            <a:r>
              <a:rPr lang="hu-HU" dirty="0" smtClean="0"/>
              <a:t> </a:t>
            </a:r>
            <a:r>
              <a:rPr lang="hu-HU" dirty="0" err="1" smtClean="0"/>
              <a:t>adenine</a:t>
            </a:r>
            <a:r>
              <a:rPr lang="hu-HU" dirty="0" smtClean="0"/>
              <a:t> </a:t>
            </a:r>
            <a:r>
              <a:rPr lang="hu-HU" dirty="0" err="1" smtClean="0"/>
              <a:t>dinucleotide</a:t>
            </a:r>
            <a:r>
              <a:rPr lang="hu-HU" dirty="0" smtClean="0"/>
              <a:t>), ha a szintje csökken,</a:t>
            </a:r>
            <a:r>
              <a:rPr lang="hu-HU" baseline="0" dirty="0" smtClean="0"/>
              <a:t> a sejtfunkciók és az energiatermelés is csökken. Az öregedés egyik kiváltó oka ez a folyamat is. A CD38 molekula a felelős az életkorral csökkentett NAD+ szintért.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hu-HU" baseline="0" dirty="0" smtClean="0"/>
              <a:t>A B3 vitamin és a </a:t>
            </a:r>
            <a:r>
              <a:rPr lang="hu-HU" baseline="0" dirty="0" err="1" smtClean="0"/>
              <a:t>flavonoidok</a:t>
            </a:r>
            <a:r>
              <a:rPr lang="hu-HU" baseline="0" dirty="0" smtClean="0"/>
              <a:t>, kivált képpen a </a:t>
            </a:r>
            <a:r>
              <a:rPr lang="hu-HU" baseline="0" dirty="0" err="1" smtClean="0"/>
              <a:t>kvercetin</a:t>
            </a:r>
            <a:r>
              <a:rPr lang="hu-HU" baseline="0" dirty="0" smtClean="0"/>
              <a:t> és a </a:t>
            </a:r>
            <a:r>
              <a:rPr lang="hu-HU" baseline="0" dirty="0" err="1" smtClean="0"/>
              <a:t>rezveratrol</a:t>
            </a:r>
            <a:r>
              <a:rPr lang="hu-HU" baseline="0" dirty="0" smtClean="0"/>
              <a:t> gátolják ezt a </a:t>
            </a:r>
            <a:r>
              <a:rPr lang="hu-HU" baseline="0" dirty="0" err="1" smtClean="0"/>
              <a:t>csükkenést</a:t>
            </a:r>
            <a:r>
              <a:rPr lang="hu-HU" baseline="0" dirty="0" smtClean="0"/>
              <a:t>. A CD38 molekula szintjét csökkentik, így nem lép fel a NAD+ csökkenése sem. </a:t>
            </a:r>
            <a:endParaRPr lang="hu-HU"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885213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237228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r>
              <a:rPr lang="hu-HU" dirty="0" smtClean="0"/>
              <a:t>A Karotin gyűjtőnév, kb. 1600 féle karotint ismerünk, amiből kb. 50 hatásmechanizmusaival együtt ismeretes számunkra.</a:t>
            </a:r>
            <a:r>
              <a:rPr lang="hu-HU" baseline="0" dirty="0" smtClean="0"/>
              <a:t> </a:t>
            </a:r>
            <a:r>
              <a:rPr lang="hu-HU" dirty="0" smtClean="0"/>
              <a:t>Ebből kb. 10 amit a mindennapi életben használunk.</a:t>
            </a:r>
          </a:p>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r>
              <a:rPr lang="hu-HU" dirty="0" smtClean="0"/>
              <a:t>A karotin terpén származék, a</a:t>
            </a:r>
            <a:r>
              <a:rPr lang="hu-HU" baseline="0" dirty="0" smtClean="0"/>
              <a:t> </a:t>
            </a:r>
            <a:r>
              <a:rPr lang="hu-HU" dirty="0" smtClean="0"/>
              <a:t>sárga pigmentről lett elnevezve. </a:t>
            </a:r>
            <a:r>
              <a:rPr lang="hu-HU" dirty="0" err="1" smtClean="0"/>
              <a:t>Megtaláhatóak</a:t>
            </a:r>
            <a:r>
              <a:rPr lang="hu-HU" dirty="0" smtClean="0"/>
              <a:t> a zellerben,</a:t>
            </a:r>
            <a:r>
              <a:rPr lang="hu-HU" baseline="0" dirty="0" smtClean="0"/>
              <a:t> a spenótban, a sárgarépában a tökben, a paradicsomban, stb. Legismertebbek az alfa és béta karotin, a </a:t>
            </a:r>
            <a:r>
              <a:rPr lang="hu-HU" baseline="0" dirty="0" err="1" smtClean="0"/>
              <a:t>zeaxantin</a:t>
            </a:r>
            <a:r>
              <a:rPr lang="hu-HU" baseline="0" dirty="0" smtClean="0"/>
              <a:t> a látásra fejti ki jótékony hatását, az </a:t>
            </a:r>
            <a:r>
              <a:rPr lang="hu-HU" baseline="0" dirty="0" err="1" smtClean="0"/>
              <a:t>astaxantin</a:t>
            </a:r>
            <a:r>
              <a:rPr lang="hu-HU" baseline="0" dirty="0" smtClean="0"/>
              <a:t> a világ legerősebb antioxidánsa Antioxidáns, </a:t>
            </a:r>
            <a:r>
              <a:rPr lang="hu-HU" dirty="0" smtClean="0"/>
              <a:t>nagymértékben </a:t>
            </a:r>
            <a:r>
              <a:rPr lang="hu-HU" dirty="0" err="1" smtClean="0"/>
              <a:t>szinergista</a:t>
            </a:r>
            <a:r>
              <a:rPr lang="hu-HU" dirty="0" smtClean="0"/>
              <a:t> hatásúak, részt vesz a sejtmembrán</a:t>
            </a:r>
            <a:r>
              <a:rPr lang="hu-HU" baseline="0" dirty="0" smtClean="0"/>
              <a:t> védelmében, gátolja a sejtöregedést az ATP termelés révén. Ez az A vitamin ideális pótlásának a módja, mivel a szervezet csak annyi </a:t>
            </a:r>
            <a:r>
              <a:rPr lang="hu-HU" baseline="0" dirty="0" err="1" smtClean="0"/>
              <a:t>karetenoidot</a:t>
            </a:r>
            <a:r>
              <a:rPr lang="hu-HU" baseline="0" dirty="0" smtClean="0"/>
              <a:t> használ fel, amennyire a szervezetnek feltétlen szüksége van. A többi </a:t>
            </a:r>
            <a:r>
              <a:rPr lang="hu-HU" baseline="0" dirty="0" err="1" smtClean="0"/>
              <a:t>karotenoidot</a:t>
            </a:r>
            <a:r>
              <a:rPr lang="hu-HU" baseline="0" dirty="0" smtClean="0"/>
              <a:t> a szervezet fel tudja használni például a C-vitamin védelmére.</a:t>
            </a:r>
            <a:endParaRPr lang="hu-HU" dirty="0" smtClean="0"/>
          </a:p>
          <a:p>
            <a:pPr marL="0" lvl="0" indent="0" algn="l" rtl="0">
              <a:spcBef>
                <a:spcPts val="1000"/>
              </a:spcBef>
              <a:spcAft>
                <a:spcPts val="0"/>
              </a:spcAft>
              <a:buNone/>
            </a:pPr>
            <a:endParaRPr lang="hu-HU"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313452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indent="0">
              <a:buNone/>
            </a:pPr>
            <a:r>
              <a:rPr lang="hu-HU" dirty="0" smtClean="0"/>
              <a:t>Azok a </a:t>
            </a:r>
            <a:r>
              <a:rPr lang="hu-HU" dirty="0" err="1" smtClean="0"/>
              <a:t>flavonoidok</a:t>
            </a:r>
            <a:r>
              <a:rPr lang="hu-HU" dirty="0" smtClean="0"/>
              <a:t>,</a:t>
            </a:r>
            <a:r>
              <a:rPr lang="hu-HU" baseline="0" dirty="0" smtClean="0"/>
              <a:t> amelyek biológiai hatással is bírnak, azokat nevezzük </a:t>
            </a:r>
            <a:r>
              <a:rPr lang="hu-HU" baseline="0" dirty="0" err="1" smtClean="0"/>
              <a:t>bioflavonoidoknak</a:t>
            </a:r>
            <a:r>
              <a:rPr lang="hu-HU" baseline="0" dirty="0" smtClean="0"/>
              <a:t>. A </a:t>
            </a:r>
            <a:r>
              <a:rPr lang="hu-HU" baseline="0" dirty="0" err="1" smtClean="0"/>
              <a:t>flavonoidok</a:t>
            </a:r>
            <a:r>
              <a:rPr lang="hu-HU" baseline="0" dirty="0" smtClean="0"/>
              <a:t> </a:t>
            </a:r>
            <a:r>
              <a:rPr lang="hu-HU" dirty="0" smtClean="0"/>
              <a:t>13 csoportban, kb. 6000 féle vegyülettel rendelkeznek. </a:t>
            </a:r>
            <a:r>
              <a:rPr lang="hu-HU" altLang="sk-SK" sz="1100" dirty="0" smtClean="0">
                <a:solidFill>
                  <a:srgbClr val="663300"/>
                </a:solidFill>
              </a:rPr>
              <a:t>A növényekben a </a:t>
            </a:r>
            <a:r>
              <a:rPr lang="hu-HU" altLang="sk-SK" sz="1100" dirty="0" err="1" smtClean="0">
                <a:solidFill>
                  <a:srgbClr val="663300"/>
                </a:solidFill>
              </a:rPr>
              <a:t>flavonoid</a:t>
            </a:r>
            <a:r>
              <a:rPr lang="hu-HU" altLang="sk-SK" sz="1100" dirty="0" smtClean="0">
                <a:solidFill>
                  <a:srgbClr val="663300"/>
                </a:solidFill>
              </a:rPr>
              <a:t> szintézis szabályozása összhangban van az aktuális energiaállapottal, így a gyümölcsök érése, fejlődése során a </a:t>
            </a:r>
            <a:r>
              <a:rPr lang="hu-HU" altLang="sk-SK" sz="1100" dirty="0" err="1" smtClean="0">
                <a:solidFill>
                  <a:srgbClr val="663300"/>
                </a:solidFill>
              </a:rPr>
              <a:t>flavonoid</a:t>
            </a:r>
            <a:r>
              <a:rPr lang="hu-HU" altLang="sk-SK" sz="1100" dirty="0" smtClean="0">
                <a:solidFill>
                  <a:srgbClr val="663300"/>
                </a:solidFill>
              </a:rPr>
              <a:t> tartalmuk minőségi és mennyiségi összetétele megváltozik.</a:t>
            </a:r>
            <a:r>
              <a:rPr lang="en-GB" altLang="sk-SK" sz="1100" dirty="0" smtClean="0">
                <a:solidFill>
                  <a:srgbClr val="663300"/>
                </a:solidFill>
              </a:rPr>
              <a:t> </a:t>
            </a:r>
            <a:r>
              <a:rPr lang="hu-HU" altLang="sk-SK" sz="1100" dirty="0" smtClean="0">
                <a:solidFill>
                  <a:srgbClr val="663300"/>
                </a:solidFill>
              </a:rPr>
              <a:t>Ezek  teszik lehetővé a növény túlélését a rá káros külső hatásokkal szemben.</a:t>
            </a:r>
            <a:r>
              <a:rPr lang="en-GB" altLang="sk-SK" sz="1100" dirty="0" smtClean="0">
                <a:solidFill>
                  <a:srgbClr val="663300"/>
                </a:solidFill>
              </a:rPr>
              <a:t> </a:t>
            </a:r>
            <a:r>
              <a:rPr lang="hu-HU" dirty="0" smtClean="0"/>
              <a:t>A</a:t>
            </a:r>
            <a:r>
              <a:rPr lang="hu-HU" baseline="0" dirty="0" smtClean="0"/>
              <a:t> növények a saját védelmükre termelik</a:t>
            </a:r>
            <a:r>
              <a:rPr lang="en-GB" baseline="0" dirty="0" smtClean="0"/>
              <a:t>: </a:t>
            </a:r>
            <a:r>
              <a:rPr lang="hu-HU" altLang="sk-SK" sz="1100" dirty="0" smtClean="0">
                <a:solidFill>
                  <a:srgbClr val="FF0000"/>
                </a:solidFill>
              </a:rPr>
              <a:t>UV-fény elleni védelem,</a:t>
            </a:r>
            <a:r>
              <a:rPr lang="en-GB" altLang="sk-SK" sz="1100" dirty="0" smtClean="0">
                <a:solidFill>
                  <a:srgbClr val="FF0000"/>
                </a:solidFill>
              </a:rPr>
              <a:t> </a:t>
            </a:r>
            <a:r>
              <a:rPr lang="hu-HU" altLang="sk-SK" sz="1100" dirty="0" smtClean="0">
                <a:solidFill>
                  <a:srgbClr val="800000"/>
                </a:solidFill>
              </a:rPr>
              <a:t>antioxidáns védelem,</a:t>
            </a:r>
            <a:r>
              <a:rPr lang="en-GB" altLang="sk-SK" sz="1100" dirty="0" smtClean="0">
                <a:solidFill>
                  <a:srgbClr val="800000"/>
                </a:solidFill>
              </a:rPr>
              <a:t> </a:t>
            </a:r>
            <a:r>
              <a:rPr lang="hu-HU" altLang="sk-SK" sz="1100" dirty="0" err="1" smtClean="0">
                <a:solidFill>
                  <a:srgbClr val="D60093"/>
                </a:solidFill>
              </a:rPr>
              <a:t>antiproliferativ</a:t>
            </a:r>
            <a:r>
              <a:rPr lang="hu-HU" altLang="sk-SK" sz="1100" dirty="0" smtClean="0">
                <a:solidFill>
                  <a:srgbClr val="D60093"/>
                </a:solidFill>
              </a:rPr>
              <a:t> védelem,</a:t>
            </a:r>
            <a:r>
              <a:rPr lang="en-GB" altLang="sk-SK" sz="1100" dirty="0" smtClean="0">
                <a:solidFill>
                  <a:srgbClr val="D60093"/>
                </a:solidFill>
              </a:rPr>
              <a:t> </a:t>
            </a:r>
            <a:r>
              <a:rPr lang="hu-HU" altLang="sk-SK" sz="1100" dirty="0" err="1" smtClean="0">
                <a:solidFill>
                  <a:srgbClr val="6600CC"/>
                </a:solidFill>
              </a:rPr>
              <a:t>rovarok,gombák,kártevők</a:t>
            </a:r>
            <a:r>
              <a:rPr lang="hu-HU" altLang="sk-SK" sz="1100" dirty="0" smtClean="0">
                <a:solidFill>
                  <a:srgbClr val="6600CC"/>
                </a:solidFill>
              </a:rPr>
              <a:t> elleni védelem,</a:t>
            </a:r>
            <a:r>
              <a:rPr lang="en-GB" altLang="sk-SK" sz="1100" dirty="0" smtClean="0">
                <a:solidFill>
                  <a:srgbClr val="6600CC"/>
                </a:solidFill>
              </a:rPr>
              <a:t> </a:t>
            </a:r>
            <a:r>
              <a:rPr lang="hu-HU" altLang="sk-SK" sz="1100" dirty="0" smtClean="0">
                <a:solidFill>
                  <a:srgbClr val="993366"/>
                </a:solidFill>
              </a:rPr>
              <a:t>beporzás </a:t>
            </a:r>
            <a:r>
              <a:rPr lang="hu-HU" altLang="sk-SK" sz="1100" dirty="0" err="1" smtClean="0">
                <a:solidFill>
                  <a:srgbClr val="993366"/>
                </a:solidFill>
              </a:rPr>
              <a:t>elősegitése</a:t>
            </a:r>
            <a:r>
              <a:rPr lang="en-GB" altLang="sk-SK" sz="1100" dirty="0" smtClean="0">
                <a:solidFill>
                  <a:srgbClr val="993366"/>
                </a:solidFill>
              </a:rPr>
              <a:t> </a:t>
            </a:r>
            <a:r>
              <a:rPr lang="hu-HU" altLang="sk-SK" sz="1100" dirty="0" smtClean="0">
                <a:solidFill>
                  <a:srgbClr val="993366"/>
                </a:solidFill>
              </a:rPr>
              <a:t>(</a:t>
            </a:r>
            <a:r>
              <a:rPr lang="hu-HU" altLang="sk-SK" sz="1100" dirty="0" err="1" smtClean="0">
                <a:solidFill>
                  <a:srgbClr val="993366"/>
                </a:solidFill>
              </a:rPr>
              <a:t>beporzórovarok</a:t>
            </a:r>
            <a:r>
              <a:rPr lang="hu-HU" altLang="sk-SK" sz="1100" dirty="0" smtClean="0">
                <a:solidFill>
                  <a:srgbClr val="993366"/>
                </a:solidFill>
              </a:rPr>
              <a:t> vonzása),</a:t>
            </a:r>
            <a:r>
              <a:rPr lang="en-GB" altLang="sk-SK" sz="1100" baseline="0" dirty="0" smtClean="0">
                <a:solidFill>
                  <a:srgbClr val="993366"/>
                </a:solidFill>
              </a:rPr>
              <a:t> </a:t>
            </a:r>
            <a:r>
              <a:rPr lang="hu-HU" altLang="sk-SK" sz="1100" dirty="0" smtClean="0"/>
              <a:t>növényekkel,</a:t>
            </a:r>
            <a:r>
              <a:rPr lang="en-GB" altLang="sk-SK" sz="1100" dirty="0" smtClean="0"/>
              <a:t> </a:t>
            </a:r>
            <a:r>
              <a:rPr lang="hu-HU" altLang="sk-SK" sz="1100" dirty="0" smtClean="0"/>
              <a:t>rovarokkal szimbiotikus együttélés</a:t>
            </a:r>
            <a:r>
              <a:rPr lang="en-GB" altLang="sk-SK" sz="1100" dirty="0" smtClean="0"/>
              <a:t>.</a:t>
            </a:r>
            <a:endParaRPr lang="en-GB" baseline="0" dirty="0" smtClean="0"/>
          </a:p>
          <a:p>
            <a:pPr marL="0" indent="0">
              <a:buNone/>
            </a:pPr>
            <a:r>
              <a:rPr lang="hu-HU" baseline="0" dirty="0" smtClean="0"/>
              <a:t>Az emberi szervezetben a következő hatásokat figyelhetjük meg: antioxidáns, </a:t>
            </a:r>
            <a:r>
              <a:rPr lang="hu-HU" baseline="0" dirty="0" err="1" smtClean="0"/>
              <a:t>antikarcinogén</a:t>
            </a:r>
            <a:r>
              <a:rPr lang="hu-HU" baseline="0" dirty="0" smtClean="0"/>
              <a:t>, </a:t>
            </a:r>
            <a:r>
              <a:rPr lang="hu-HU" baseline="0" dirty="0" err="1" smtClean="0"/>
              <a:t>immunmoduláns</a:t>
            </a:r>
            <a:r>
              <a:rPr lang="hu-HU" baseline="0" dirty="0" smtClean="0"/>
              <a:t>, gyulladáscsökkentő, </a:t>
            </a:r>
            <a:r>
              <a:rPr lang="hu-HU" baseline="0" dirty="0" err="1" smtClean="0"/>
              <a:t>antiallergén</a:t>
            </a:r>
            <a:r>
              <a:rPr lang="hu-HU" baseline="0" dirty="0" smtClean="0"/>
              <a:t>, </a:t>
            </a:r>
            <a:r>
              <a:rPr lang="hu-HU" baseline="0" dirty="0" err="1" smtClean="0"/>
              <a:t>antivirális</a:t>
            </a:r>
            <a:r>
              <a:rPr lang="hu-HU" baseline="0" dirty="0" smtClean="0"/>
              <a:t>, antibakteriális. Fokozzák a C-vitamin hatását, gátolják annak lebomlását. Serkentik az ATP termelését. Részt vesznek a </a:t>
            </a:r>
            <a:r>
              <a:rPr lang="hu-HU" baseline="0" dirty="0" err="1" smtClean="0"/>
              <a:t>mitokondriális</a:t>
            </a:r>
            <a:r>
              <a:rPr lang="hu-HU" baseline="0" dirty="0" smtClean="0"/>
              <a:t> védelemben. Gátolják a vérlemezkék </a:t>
            </a:r>
            <a:r>
              <a:rPr lang="hu-HU" baseline="0" dirty="0" err="1" smtClean="0"/>
              <a:t>összecspódását</a:t>
            </a:r>
            <a:r>
              <a:rPr lang="hu-HU" baseline="0" dirty="0" smtClean="0"/>
              <a:t>.</a:t>
            </a:r>
            <a:endParaRPr lang="hu-HU"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3683709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u-HU" dirty="0" smtClean="0"/>
              <a:t>A </a:t>
            </a:r>
            <a:r>
              <a:rPr lang="hu-HU" b="1" dirty="0" err="1" smtClean="0"/>
              <a:t>kvercetin</a:t>
            </a:r>
            <a:r>
              <a:rPr lang="hu-HU" dirty="0" smtClean="0"/>
              <a:t> gyulladáscsökkentő,</a:t>
            </a:r>
            <a:r>
              <a:rPr lang="hu-HU" baseline="0" dirty="0" smtClean="0"/>
              <a:t> érelmeszesedést gátló, stroke gátló, szívinfarktus ellen jó, </a:t>
            </a:r>
            <a:r>
              <a:rPr lang="hu-HU" baseline="0" dirty="0" err="1" smtClean="0"/>
              <a:t>histamin</a:t>
            </a:r>
            <a:r>
              <a:rPr lang="hu-HU" baseline="0" dirty="0" smtClean="0"/>
              <a:t> érzékenység ellen (DAO), bélgyulladás, áteresztő bélszindróma esetén, vírusosfertőzések esetén, bőr, </a:t>
            </a:r>
            <a:r>
              <a:rPr lang="hu-HU" baseline="0" dirty="0" err="1" smtClean="0"/>
              <a:t>húgyuti</a:t>
            </a:r>
            <a:r>
              <a:rPr lang="hu-HU" baseline="0" dirty="0" smtClean="0"/>
              <a:t> fertőzések ellen, prosztata, fekélyes sebek, rák, </a:t>
            </a:r>
            <a:r>
              <a:rPr lang="hu-HU" baseline="0" dirty="0" err="1" smtClean="0"/>
              <a:t>izületi</a:t>
            </a:r>
            <a:r>
              <a:rPr lang="hu-HU" baseline="0" dirty="0" smtClean="0"/>
              <a:t> gyulladások ellen, izomregeneráló hatású. Megtalálható a fehér hagymában, de főleg az áfonyában.</a:t>
            </a:r>
          </a:p>
        </p:txBody>
      </p:sp>
    </p:spTree>
    <p:extLst>
      <p:ext uri="{BB962C8B-B14F-4D97-AF65-F5344CB8AC3E}">
        <p14:creationId xmlns:p14="http://schemas.microsoft.com/office/powerpoint/2010/main" val="31402890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u-HU" baseline="0" dirty="0" smtClean="0"/>
              <a:t>A </a:t>
            </a:r>
            <a:r>
              <a:rPr lang="hu-HU" b="1" baseline="0" dirty="0" err="1" smtClean="0"/>
              <a:t>rezveratrol</a:t>
            </a:r>
            <a:r>
              <a:rPr lang="hu-HU" b="1" baseline="0" dirty="0" smtClean="0"/>
              <a:t> </a:t>
            </a:r>
            <a:r>
              <a:rPr lang="hu-HU" baseline="0" dirty="0" smtClean="0"/>
              <a:t>vérnyomás csökkentő, </a:t>
            </a:r>
            <a:r>
              <a:rPr lang="hu-HU" baseline="0" dirty="0" err="1" smtClean="0"/>
              <a:t>vérrögösödés</a:t>
            </a:r>
            <a:r>
              <a:rPr lang="hu-HU" baseline="0" dirty="0" smtClean="0"/>
              <a:t> ellen, a kettes típusú cukorbetegség ellen, öregedésgátló, antibakteriális és gombaölő, </a:t>
            </a:r>
            <a:r>
              <a:rPr lang="hu-HU" baseline="0" dirty="0" err="1" smtClean="0"/>
              <a:t>vérhigító</a:t>
            </a:r>
            <a:r>
              <a:rPr lang="hu-HU" baseline="0" dirty="0" smtClean="0"/>
              <a:t>, vesebetegégek esetén.</a:t>
            </a:r>
            <a:endParaRPr dirty="0"/>
          </a:p>
        </p:txBody>
      </p:sp>
    </p:spTree>
    <p:extLst>
      <p:ext uri="{BB962C8B-B14F-4D97-AF65-F5344CB8AC3E}">
        <p14:creationId xmlns:p14="http://schemas.microsoft.com/office/powerpoint/2010/main" val="23587744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u-HU" dirty="0" smtClean="0"/>
              <a:t>A szabadgyökök olyan molekulák vagy molekularészek,</a:t>
            </a:r>
            <a:r>
              <a:rPr lang="hu-HU" baseline="0" dirty="0" smtClean="0"/>
              <a:t> amelyek szabad elektronnal rendelkeznek, és ezért rendkívül </a:t>
            </a:r>
            <a:r>
              <a:rPr lang="hu-HU" baseline="0" dirty="0" err="1" smtClean="0"/>
              <a:t>reakívak</a:t>
            </a:r>
            <a:r>
              <a:rPr lang="hu-HU" baseline="0" dirty="0" smtClean="0"/>
              <a:t>, agresszívak. A szervezetbe kívülről is érkezhetnek, de a szervezeten </a:t>
            </a:r>
            <a:r>
              <a:rPr lang="hu-HU" baseline="0" dirty="0" err="1" smtClean="0"/>
              <a:t>bévül</a:t>
            </a:r>
            <a:r>
              <a:rPr lang="hu-HU" baseline="0" dirty="0" smtClean="0"/>
              <a:t> is létre tudnak jönni véletlenül a biokémiai folyamatok melléktermékeként vagy célirányosan a </a:t>
            </a:r>
            <a:r>
              <a:rPr lang="hu-HU" baseline="0" dirty="0" err="1" smtClean="0"/>
              <a:t>mitokondriumok</a:t>
            </a:r>
            <a:r>
              <a:rPr lang="hu-HU" baseline="0" dirty="0" smtClean="0"/>
              <a:t> által például a vírusok elpusztítására hidrogénperoxidot, szuperoxidot is termelnek. Viszont a felesleges szabadgyököket a szervezetből szükséges eltávolítani, közömbösíteni. Ezt a szerepet tölti be az antioxidáns.</a:t>
            </a:r>
            <a:endParaRPr dirty="0"/>
          </a:p>
        </p:txBody>
      </p:sp>
    </p:spTree>
    <p:extLst>
      <p:ext uri="{BB962C8B-B14F-4D97-AF65-F5344CB8AC3E}">
        <p14:creationId xmlns:p14="http://schemas.microsoft.com/office/powerpoint/2010/main" val="13116635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u-HU" dirty="0" smtClean="0"/>
              <a:t>Szabadgyökök keletkezhetnek sejten belül – tápanyagok égetésekor, baktériumok, vírusok elpusztításakor ózon </a:t>
            </a:r>
            <a:r>
              <a:rPr lang="hu-HU" dirty="0" err="1" smtClean="0"/>
              <a:t>formályában</a:t>
            </a:r>
            <a:r>
              <a:rPr lang="hu-HU" dirty="0" smtClean="0"/>
              <a:t>, hidrogén</a:t>
            </a:r>
            <a:r>
              <a:rPr lang="hu-HU" baseline="0" dirty="0" smtClean="0"/>
              <a:t>peroxid, stb. Sejten kívül okozhatja a stressz, a dohányzás, a méreganyagok, az UV sugárzás, az ionizáló sugárzás, az </a:t>
            </a:r>
            <a:r>
              <a:rPr lang="hu-HU" baseline="0" dirty="0" err="1" smtClean="0"/>
              <a:t>elektroszmog</a:t>
            </a:r>
            <a:r>
              <a:rPr lang="hu-HU" baseline="0" dirty="0" smtClean="0"/>
              <a:t> (a CT nagyfokú rongáló hatása – évente csak háromszor szabadna maximum ilyen vizsgálatot végezni, mivel egy </a:t>
            </a:r>
            <a:r>
              <a:rPr lang="hu-HU" baseline="0" dirty="0" err="1" smtClean="0"/>
              <a:t>melkas</a:t>
            </a:r>
            <a:r>
              <a:rPr lang="hu-HU" baseline="0" dirty="0" smtClean="0"/>
              <a:t> CT vizsgálat kb. 70 </a:t>
            </a:r>
            <a:r>
              <a:rPr lang="hu-HU" baseline="0" dirty="0" err="1" smtClean="0"/>
              <a:t>melkas</a:t>
            </a:r>
            <a:r>
              <a:rPr lang="hu-HU" baseline="0" dirty="0" smtClean="0"/>
              <a:t> </a:t>
            </a:r>
            <a:r>
              <a:rPr lang="hu-HU" baseline="0" dirty="0" err="1" smtClean="0"/>
              <a:t>rönten</a:t>
            </a:r>
            <a:r>
              <a:rPr lang="hu-HU" baseline="0" dirty="0" smtClean="0"/>
              <a:t> károsító hatásával ér fel), </a:t>
            </a:r>
            <a:r>
              <a:rPr lang="hu-HU" baseline="0" dirty="0" err="1" smtClean="0"/>
              <a:t>stb</a:t>
            </a:r>
            <a:r>
              <a:rPr lang="hu-HU" baseline="0" dirty="0" smtClean="0"/>
              <a:t> Sejtméregnek is hívják a sejtrongáló hatásuk miatt. A szabadgyök antioxidáns egyensúly felbomlása hozza magával a betegségeket. </a:t>
            </a:r>
            <a:r>
              <a:rPr lang="hu-HU" dirty="0" smtClean="0"/>
              <a:t>Károsodhat,</a:t>
            </a:r>
            <a:r>
              <a:rPr lang="hu-HU" baseline="0" dirty="0" smtClean="0"/>
              <a:t> sőt el is halhat a sejtmembrán. Az enzimek, az antioxidánsok, a bilirubin és a húgysav semlegesíteni tudják ezt a láncreakciós folyamatot. A tartós szabadgyök hatása idült betegségeket okozhat, mint például az öregedést, rákot, korai elhalálozást.</a:t>
            </a:r>
            <a:endParaRPr dirty="0"/>
          </a:p>
        </p:txBody>
      </p:sp>
    </p:spTree>
    <p:extLst>
      <p:ext uri="{BB962C8B-B14F-4D97-AF65-F5344CB8AC3E}">
        <p14:creationId xmlns:p14="http://schemas.microsoft.com/office/powerpoint/2010/main" val="1825568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u-HU" dirty="0" smtClean="0"/>
              <a:t>Minden élő szervezet nélkülözhetetlen részét képezik az antioxidánsok. Az emberi</a:t>
            </a:r>
            <a:r>
              <a:rPr lang="hu-HU" baseline="0" dirty="0" smtClean="0"/>
              <a:t> test maga is képes antioxidánsokat létrehozni, viszont nem elegendő mennyiségben ahhoz, hogy minden káros tényező semlegesítésre kerüljön. Az antioxidáns kellő mennyiségi szintjének eléréséhez szükséges külsőleg bejuttatni antioxidánsokat megfelelő ételek formájában. A nyers, natúr ételek, gyümölcsök, vitaminok, ásványi anyagok, zsírsavak, </a:t>
            </a:r>
            <a:r>
              <a:rPr lang="hu-HU" baseline="0" dirty="0" err="1" smtClean="0"/>
              <a:t>karotenoidok</a:t>
            </a:r>
            <a:r>
              <a:rPr lang="hu-HU" baseline="0" dirty="0" smtClean="0"/>
              <a:t>, </a:t>
            </a:r>
            <a:r>
              <a:rPr lang="hu-HU" baseline="0" dirty="0" err="1" smtClean="0"/>
              <a:t>flavonoidok</a:t>
            </a:r>
            <a:r>
              <a:rPr lang="hu-HU" baseline="0" dirty="0" smtClean="0"/>
              <a:t> a legfontosabb antioxidánsok.</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hu-HU" sz="1100" b="0" i="0" u="none" strike="noStrike" cap="none" dirty="0" smtClean="0">
                <a:solidFill>
                  <a:srgbClr val="000000"/>
                </a:solidFill>
                <a:effectLst/>
                <a:latin typeface="Arial"/>
                <a:ea typeface="Arial"/>
                <a:cs typeface="Arial"/>
                <a:sym typeface="Arial"/>
              </a:rPr>
              <a:t>Az olyan molekulák antioxidáns hatásúak, amelyek az oxidálandó </a:t>
            </a:r>
            <a:r>
              <a:rPr lang="hu-HU" sz="1100" b="0" i="0" u="none" strike="noStrike" cap="none" dirty="0" err="1" smtClean="0">
                <a:solidFill>
                  <a:srgbClr val="000000"/>
                </a:solidFill>
                <a:effectLst/>
                <a:latin typeface="Arial"/>
                <a:ea typeface="Arial"/>
                <a:cs typeface="Arial"/>
                <a:sym typeface="Arial"/>
              </a:rPr>
              <a:t>szubsztráthoz</a:t>
            </a:r>
            <a:r>
              <a:rPr lang="hu-HU" sz="1100" b="0" i="0" u="none" strike="noStrike" cap="none" dirty="0" smtClean="0">
                <a:solidFill>
                  <a:srgbClr val="000000"/>
                </a:solidFill>
                <a:effectLst/>
                <a:latin typeface="Arial"/>
                <a:ea typeface="Arial"/>
                <a:cs typeface="Arial"/>
                <a:sym typeface="Arial"/>
              </a:rPr>
              <a:t> képest kis mennyiségben vannak jelen, és észlelhetően, jelentős mértékben lassítják, vagy akár teljesen meggátolják annak oxidációját. Sok kutatási eredmény a </a:t>
            </a:r>
            <a:r>
              <a:rPr lang="hu-HU" sz="1100" b="0" i="0" u="none" strike="noStrike" cap="none" dirty="0" err="1" smtClean="0">
                <a:solidFill>
                  <a:srgbClr val="000000"/>
                </a:solidFill>
                <a:effectLst/>
                <a:latin typeface="Arial"/>
                <a:ea typeface="Arial"/>
                <a:cs typeface="Arial"/>
                <a:sym typeface="Arial"/>
              </a:rPr>
              <a:t>relenáns</a:t>
            </a:r>
            <a:r>
              <a:rPr lang="hu-HU" sz="1100" b="0" i="0" u="none" strike="noStrike" cap="none" dirty="0" smtClean="0">
                <a:solidFill>
                  <a:srgbClr val="000000"/>
                </a:solidFill>
                <a:effectLst/>
                <a:latin typeface="Arial"/>
                <a:ea typeface="Arial"/>
                <a:cs typeface="Arial"/>
                <a:sym typeface="Arial"/>
              </a:rPr>
              <a:t> szakirodalomban arra hívja fel a figyelmet, hogy a táplálkozási antioxidánsok együttes alkalmazása eredményesebb, mint azok külön-külön történő izolált bevitele.</a:t>
            </a:r>
            <a:endParaRPr lang="sk-SK" sz="1100" b="0" i="0" u="none" strike="noStrike" cap="none" dirty="0" smtClean="0">
              <a:solidFill>
                <a:srgbClr val="000000"/>
              </a:solidFill>
              <a:effectLst/>
              <a:latin typeface="Arial"/>
              <a:ea typeface="Arial"/>
              <a:cs typeface="Arial"/>
              <a:sym typeface="Arial"/>
            </a:endParaRPr>
          </a:p>
          <a:p>
            <a:pPr marL="0" lvl="0" indent="0" algn="l" rtl="0">
              <a:spcBef>
                <a:spcPts val="0"/>
              </a:spcBef>
              <a:spcAft>
                <a:spcPts val="0"/>
              </a:spcAft>
              <a:buNone/>
            </a:pPr>
            <a:r>
              <a:rPr lang="hu-HU" baseline="0" dirty="0" smtClean="0"/>
              <a:t>A legfontosabb </a:t>
            </a:r>
            <a:r>
              <a:rPr lang="hu-HU" baseline="0" dirty="0" err="1" smtClean="0"/>
              <a:t>mikrotápanyagok</a:t>
            </a:r>
            <a:r>
              <a:rPr lang="hu-HU" baseline="0" dirty="0" smtClean="0"/>
              <a:t>, ami nélkül az élet elképzelhetetlen: az A vitamin, de karotin formában, így a szervezet annyit készít belőle, amennyire szüksége van, B vitaminok, B3, C, D, E, K2 vitaminok, Magnézium, Vas, Szelén, Cink. Ezeket sok táplálékkiegészítő gyártó cég használ, de nem mindegy hogy hogyan teszi azt, a komplex forma, az egymás </a:t>
            </a:r>
            <a:r>
              <a:rPr lang="hu-HU" baseline="0" dirty="0" err="1" smtClean="0"/>
              <a:t>szinergikus</a:t>
            </a:r>
            <a:r>
              <a:rPr lang="hu-HU" baseline="0" dirty="0" smtClean="0"/>
              <a:t> erősítése a cél. R-</a:t>
            </a:r>
            <a:r>
              <a:rPr lang="hu-HU" baseline="0" dirty="0" err="1" smtClean="0"/>
              <a:t>alpha</a:t>
            </a:r>
            <a:r>
              <a:rPr lang="hu-HU" baseline="0" dirty="0" smtClean="0"/>
              <a:t> </a:t>
            </a:r>
            <a:r>
              <a:rPr lang="hu-HU" baseline="0" dirty="0" err="1" smtClean="0"/>
              <a:t>liponsav</a:t>
            </a:r>
            <a:r>
              <a:rPr lang="hu-HU" baseline="0" dirty="0" smtClean="0"/>
              <a:t>, amely a C, E, Q10 </a:t>
            </a:r>
            <a:r>
              <a:rPr lang="hu-HU" baseline="0" dirty="0" err="1" smtClean="0"/>
              <a:t>glutathion</a:t>
            </a:r>
            <a:r>
              <a:rPr lang="hu-HU" baseline="0" dirty="0" smtClean="0"/>
              <a:t> </a:t>
            </a:r>
            <a:r>
              <a:rPr lang="hu-HU" baseline="0" dirty="0" err="1" smtClean="0"/>
              <a:t>újrahasznosításában</a:t>
            </a:r>
            <a:r>
              <a:rPr lang="hu-HU" baseline="0" dirty="0" smtClean="0"/>
              <a:t> vesz részt. N-</a:t>
            </a:r>
            <a:r>
              <a:rPr lang="hu-HU" baseline="0" dirty="0" err="1" smtClean="0"/>
              <a:t>acetil</a:t>
            </a:r>
            <a:r>
              <a:rPr lang="hu-HU" baseline="0" dirty="0" smtClean="0"/>
              <a:t> cisztein, a </a:t>
            </a:r>
            <a:r>
              <a:rPr lang="hu-HU" baseline="0" dirty="0" err="1" smtClean="0"/>
              <a:t>legfontosab</a:t>
            </a:r>
            <a:r>
              <a:rPr lang="hu-HU" baseline="0" dirty="0" smtClean="0"/>
              <a:t> belső antioxidánsunk, a </a:t>
            </a:r>
            <a:r>
              <a:rPr lang="hu-HU" baseline="0" dirty="0" err="1" smtClean="0"/>
              <a:t>glutathion</a:t>
            </a:r>
            <a:r>
              <a:rPr lang="hu-HU" baseline="0" dirty="0" smtClean="0"/>
              <a:t> képzését segíti elő, nyákoldó, a tüdő, a légutak.   A </a:t>
            </a:r>
            <a:r>
              <a:rPr lang="hu-HU" baseline="0" dirty="0" err="1" smtClean="0"/>
              <a:t>ferulasav</a:t>
            </a:r>
            <a:r>
              <a:rPr lang="hu-HU" baseline="0" dirty="0" smtClean="0"/>
              <a:t> a sejtmembrán védelmét szolgálja. A glükózamin a </a:t>
            </a:r>
            <a:r>
              <a:rPr lang="hu-HU" baseline="0" dirty="0" err="1" smtClean="0"/>
              <a:t>mitokondriumok</a:t>
            </a:r>
            <a:r>
              <a:rPr lang="hu-HU" baseline="0" dirty="0" smtClean="0"/>
              <a:t> membránját erősíti. A béta </a:t>
            </a:r>
            <a:r>
              <a:rPr lang="hu-HU" baseline="0" dirty="0" err="1" smtClean="0"/>
              <a:t>glükán</a:t>
            </a:r>
            <a:r>
              <a:rPr lang="hu-HU" baseline="0" dirty="0" smtClean="0"/>
              <a:t> az immunrendszer első védelmi vonalát erősíti. </a:t>
            </a:r>
            <a:r>
              <a:rPr lang="hu-HU" baseline="0" dirty="0" err="1" smtClean="0"/>
              <a:t>Urolitih</a:t>
            </a:r>
            <a:r>
              <a:rPr lang="hu-HU" baseline="0" dirty="0" smtClean="0"/>
              <a:t>-A </a:t>
            </a:r>
            <a:r>
              <a:rPr lang="hu-HU" baseline="0" dirty="0" err="1" smtClean="0"/>
              <a:t>a</a:t>
            </a:r>
            <a:r>
              <a:rPr lang="hu-HU" baseline="0" dirty="0" smtClean="0"/>
              <a:t> </a:t>
            </a:r>
            <a:r>
              <a:rPr lang="hu-HU" baseline="0" dirty="0" err="1" smtClean="0"/>
              <a:t>mitokondriumok</a:t>
            </a:r>
            <a:r>
              <a:rPr lang="hu-HU" baseline="0" dirty="0" smtClean="0"/>
              <a:t> öregedését gátolják. Az emberi szervezetnek a D vitaminból naponta igen nagy mennyiségre van szüksége. A D vitaminból egy felnőtt embernek minimum 6000NE szükséges naponta. Ha viszont kimegyünk napozni egy fél óra alatt akár 50 000NE D vitamin is termelődhet szervezetünkben. A D vitamin elősegíti, hogy a </a:t>
            </a:r>
            <a:r>
              <a:rPr lang="hu-HU" baseline="0" dirty="0" err="1" smtClean="0"/>
              <a:t>citokin</a:t>
            </a:r>
            <a:r>
              <a:rPr lang="hu-HU" baseline="0" dirty="0" smtClean="0"/>
              <a:t> vihar mértéke csökken, elősegíti a </a:t>
            </a:r>
            <a:r>
              <a:rPr lang="hu-HU" baseline="0" dirty="0" err="1" smtClean="0"/>
              <a:t>makrofágok</a:t>
            </a:r>
            <a:r>
              <a:rPr lang="hu-HU" baseline="0" dirty="0" smtClean="0"/>
              <a:t> termelését a légcsőben, mindenféle vírus és baktérium ellen hatásos, de hatásos az 1-es típusú cukorbetegség ellen, a rák ellen, a csontritkulás, az érelmeszesedés, az öregedés ellen is, izomerő növelő, elhízás ellen jó.</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8778295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SK" dirty="0" smtClean="0"/>
              <a:t>A </a:t>
            </a:r>
            <a:r>
              <a:rPr lang="sk-SK" dirty="0" err="1" smtClean="0"/>
              <a:t>Total</a:t>
            </a:r>
            <a:r>
              <a:rPr lang="sk-SK" dirty="0" smtClean="0"/>
              <a:t> O.R.A.C. </a:t>
            </a:r>
            <a:r>
              <a:rPr lang="sk-SK" dirty="0" err="1" smtClean="0"/>
              <a:t>érték</a:t>
            </a:r>
            <a:r>
              <a:rPr lang="sk-SK" dirty="0" smtClean="0"/>
              <a:t> </a:t>
            </a:r>
            <a:r>
              <a:rPr lang="sk-SK" dirty="0" err="1" smtClean="0"/>
              <a:t>mérését</a:t>
            </a:r>
            <a:r>
              <a:rPr lang="sk-SK" dirty="0" smtClean="0"/>
              <a:t> a </a:t>
            </a:r>
            <a:r>
              <a:rPr lang="sk-SK" dirty="0" err="1" smtClean="0"/>
              <a:t>Brunswick</a:t>
            </a:r>
            <a:r>
              <a:rPr lang="sk-SK" dirty="0" smtClean="0"/>
              <a:t> </a:t>
            </a:r>
            <a:r>
              <a:rPr lang="sk-SK" dirty="0" err="1" smtClean="0"/>
              <a:t>Laboratories</a:t>
            </a:r>
            <a:r>
              <a:rPr lang="sk-SK" dirty="0" smtClean="0"/>
              <a:t> </a:t>
            </a:r>
            <a:r>
              <a:rPr lang="sk-SK" dirty="0" err="1" smtClean="0"/>
              <a:t>cég</a:t>
            </a:r>
            <a:r>
              <a:rPr lang="sk-SK" dirty="0" smtClean="0"/>
              <a:t> </a:t>
            </a:r>
            <a:r>
              <a:rPr lang="sk-SK" dirty="0" err="1" smtClean="0"/>
              <a:t>készíti</a:t>
            </a:r>
            <a:r>
              <a:rPr lang="sk-SK" dirty="0" smtClean="0"/>
              <a:t> el. A </a:t>
            </a:r>
            <a:r>
              <a:rPr lang="sk-SK" dirty="0" err="1" smtClean="0"/>
              <a:t>mérés</a:t>
            </a:r>
            <a:r>
              <a:rPr lang="sk-SK" dirty="0" smtClean="0"/>
              <a:t> </a:t>
            </a:r>
            <a:r>
              <a:rPr lang="sk-SK" dirty="0" err="1" smtClean="0"/>
              <a:t>nemzetközleg</a:t>
            </a:r>
            <a:r>
              <a:rPr lang="sk-SK" dirty="0" smtClean="0"/>
              <a:t> </a:t>
            </a:r>
            <a:r>
              <a:rPr lang="sk-SK" dirty="0" err="1" smtClean="0"/>
              <a:t>elismert</a:t>
            </a:r>
            <a:r>
              <a:rPr lang="sk-SK" dirty="0" smtClean="0"/>
              <a:t>, </a:t>
            </a:r>
            <a:r>
              <a:rPr lang="sk-SK" dirty="0" err="1" smtClean="0"/>
              <a:t>hitelesített</a:t>
            </a:r>
            <a:r>
              <a:rPr lang="sk-SK" dirty="0" smtClean="0"/>
              <a:t>, </a:t>
            </a:r>
            <a:r>
              <a:rPr lang="sk-SK" dirty="0" err="1" smtClean="0"/>
              <a:t>szabadalmaztatott</a:t>
            </a:r>
            <a:r>
              <a:rPr lang="sk-SK" dirty="0" smtClean="0"/>
              <a:t> </a:t>
            </a:r>
            <a:r>
              <a:rPr lang="sk-SK" dirty="0" err="1" smtClean="0"/>
              <a:t>szabványrendszeren</a:t>
            </a:r>
            <a:r>
              <a:rPr lang="sk-SK" dirty="0" smtClean="0"/>
              <a:t> </a:t>
            </a:r>
            <a:r>
              <a:rPr lang="sk-SK" dirty="0" err="1" smtClean="0"/>
              <a:t>alapul</a:t>
            </a:r>
            <a:r>
              <a:rPr lang="sk-SK" dirty="0" smtClean="0"/>
              <a:t>, </a:t>
            </a:r>
            <a:r>
              <a:rPr lang="sk-SK" dirty="0" err="1" smtClean="0"/>
              <a:t>amelyet</a:t>
            </a:r>
            <a:r>
              <a:rPr lang="sk-SK" dirty="0" smtClean="0"/>
              <a:t> a </a:t>
            </a:r>
            <a:r>
              <a:rPr lang="sk-SK" dirty="0" err="1" smtClean="0"/>
              <a:t>Brunswick</a:t>
            </a:r>
            <a:r>
              <a:rPr lang="sk-SK" dirty="0" smtClean="0"/>
              <a:t> </a:t>
            </a:r>
            <a:r>
              <a:rPr lang="sk-SK" dirty="0" err="1" smtClean="0"/>
              <a:t>Laboratories</a:t>
            </a:r>
            <a:r>
              <a:rPr lang="sk-SK" dirty="0" smtClean="0"/>
              <a:t> 1997-ben </a:t>
            </a:r>
            <a:r>
              <a:rPr lang="sk-SK" dirty="0" err="1" smtClean="0"/>
              <a:t>vezetett</a:t>
            </a:r>
            <a:r>
              <a:rPr lang="sk-SK" dirty="0" smtClean="0"/>
              <a:t> </a:t>
            </a:r>
            <a:r>
              <a:rPr lang="sk-SK" dirty="0" err="1" smtClean="0"/>
              <a:t>be</a:t>
            </a:r>
            <a:r>
              <a:rPr lang="sk-SK" dirty="0" smtClean="0"/>
              <a:t> </a:t>
            </a:r>
            <a:r>
              <a:rPr lang="sk-SK" dirty="0" err="1" smtClean="0"/>
              <a:t>és</a:t>
            </a:r>
            <a:r>
              <a:rPr lang="sk-SK" dirty="0" smtClean="0"/>
              <a:t> </a:t>
            </a:r>
            <a:r>
              <a:rPr lang="sk-SK" dirty="0" err="1" smtClean="0"/>
              <a:t>folyamatosan</a:t>
            </a:r>
            <a:r>
              <a:rPr lang="sk-SK" dirty="0" smtClean="0"/>
              <a:t> </a:t>
            </a:r>
            <a:r>
              <a:rPr lang="sk-SK" dirty="0" err="1" smtClean="0"/>
              <a:t>fejleszti</a:t>
            </a:r>
            <a:r>
              <a:rPr lang="sk-SK" dirty="0" smtClean="0"/>
              <a:t> a </a:t>
            </a:r>
            <a:r>
              <a:rPr lang="sk-SK" dirty="0" err="1" smtClean="0"/>
              <a:t>kutatásai</a:t>
            </a:r>
            <a:r>
              <a:rPr lang="sk-SK" dirty="0" smtClean="0"/>
              <a:t> </a:t>
            </a:r>
            <a:r>
              <a:rPr lang="sk-SK" dirty="0" err="1" smtClean="0"/>
              <a:t>alapján</a:t>
            </a:r>
            <a:r>
              <a:rPr lang="sk-SK" dirty="0" smtClean="0"/>
              <a:t>. A </a:t>
            </a:r>
            <a:r>
              <a:rPr lang="sk-SK" dirty="0" err="1" smtClean="0"/>
              <a:t>Total</a:t>
            </a:r>
            <a:r>
              <a:rPr lang="sk-SK" dirty="0" smtClean="0"/>
              <a:t> O.R.A.C. </a:t>
            </a:r>
            <a:r>
              <a:rPr lang="sk-SK" dirty="0" err="1" smtClean="0"/>
              <a:t>érték</a:t>
            </a:r>
            <a:r>
              <a:rPr lang="sk-SK" dirty="0" smtClean="0"/>
              <a:t> </a:t>
            </a:r>
            <a:r>
              <a:rPr lang="sk-SK" dirty="0" err="1" smtClean="0"/>
              <a:t>jelzi</a:t>
            </a:r>
            <a:r>
              <a:rPr lang="sk-SK" dirty="0" smtClean="0"/>
              <a:t> a </a:t>
            </a:r>
            <a:r>
              <a:rPr lang="sk-SK" dirty="0" err="1" smtClean="0"/>
              <a:t>bevizsgált</a:t>
            </a:r>
            <a:r>
              <a:rPr lang="sk-SK" dirty="0" smtClean="0"/>
              <a:t> </a:t>
            </a:r>
            <a:r>
              <a:rPr lang="sk-SK" dirty="0" err="1" smtClean="0"/>
              <a:t>élelmiszerek</a:t>
            </a:r>
            <a:r>
              <a:rPr lang="sk-SK" dirty="0" smtClean="0"/>
              <a:t> </a:t>
            </a:r>
            <a:r>
              <a:rPr lang="sk-SK" dirty="0" err="1" smtClean="0"/>
              <a:t>teljes</a:t>
            </a:r>
            <a:r>
              <a:rPr lang="sk-SK" dirty="0" smtClean="0"/>
              <a:t> </a:t>
            </a:r>
            <a:r>
              <a:rPr lang="sk-SK" dirty="0" err="1" smtClean="0"/>
              <a:t>antioxidáns</a:t>
            </a:r>
            <a:r>
              <a:rPr lang="sk-SK" dirty="0" smtClean="0"/>
              <a:t> </a:t>
            </a:r>
            <a:r>
              <a:rPr lang="sk-SK" dirty="0" err="1" smtClean="0"/>
              <a:t>kapacitásának</a:t>
            </a:r>
            <a:r>
              <a:rPr lang="sk-SK" dirty="0" smtClean="0"/>
              <a:t> </a:t>
            </a:r>
            <a:r>
              <a:rPr lang="sk-SK" dirty="0" err="1" smtClean="0"/>
              <a:t>mértékét</a:t>
            </a:r>
            <a:r>
              <a:rPr lang="sk-SK" dirty="0" smtClean="0"/>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hu-HU" sz="1100" b="0" i="0" u="none" strike="noStrike" cap="none" dirty="0" smtClean="0">
                <a:solidFill>
                  <a:srgbClr val="000000"/>
                </a:solidFill>
                <a:effectLst/>
                <a:latin typeface="Arial"/>
                <a:ea typeface="Arial"/>
                <a:cs typeface="Arial"/>
                <a:sym typeface="Arial"/>
              </a:rPr>
              <a:t>ORAC 6.0 leírása: Az </a:t>
            </a:r>
            <a:r>
              <a:rPr lang="sk-SK" sz="1100" b="0" i="0" u="none" strike="noStrike" cap="none" dirty="0" err="1" smtClean="0">
                <a:solidFill>
                  <a:srgbClr val="000000"/>
                </a:solidFill>
                <a:effectLst/>
                <a:latin typeface="Arial"/>
                <a:ea typeface="Arial"/>
                <a:cs typeface="Arial"/>
                <a:sym typeface="Arial"/>
              </a:rPr>
              <a:t>Oxygen</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Radical</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Absorbance</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Capacity</a:t>
            </a:r>
            <a:r>
              <a:rPr lang="sk-SK" sz="1100" b="0" i="0" u="none" strike="noStrike" cap="none" dirty="0" smtClean="0">
                <a:solidFill>
                  <a:srgbClr val="000000"/>
                </a:solidFill>
                <a:effectLst/>
                <a:latin typeface="Arial"/>
                <a:ea typeface="Arial"/>
                <a:cs typeface="Arial"/>
                <a:sym typeface="Arial"/>
              </a:rPr>
              <a:t> </a:t>
            </a:r>
            <a:r>
              <a:rPr lang="hu-HU" sz="1100" b="0" i="0" u="none" strike="noStrike" cap="none" dirty="0" smtClean="0">
                <a:solidFill>
                  <a:srgbClr val="000000"/>
                </a:solidFill>
                <a:effectLst/>
                <a:latin typeface="Arial"/>
                <a:ea typeface="Arial"/>
                <a:cs typeface="Arial"/>
                <a:sym typeface="Arial"/>
              </a:rPr>
              <a:t>(ORAC) tesztek a legelismertebb módszerek közé tartoznak, amelyek az antioxidáns-megkötő aktivitást mérik olyan oxigéngyökök ellen, amelyek köztudottan részt vesznek az öregedésben és számos más betegséget idéznek elő. Az ORAC 6.0 hatféle ORAC-tesztből áll, amelyek értékelik egy anyag antioxidáns kapacitását emberben előforduló hat elsődleges reaktív oxigénfajtával szemben: </a:t>
            </a:r>
            <a:r>
              <a:rPr lang="hu-HU" sz="1100" b="0" i="0" u="none" strike="noStrike" cap="none" dirty="0" err="1" smtClean="0">
                <a:solidFill>
                  <a:srgbClr val="000000"/>
                </a:solidFill>
                <a:effectLst/>
                <a:latin typeface="Arial"/>
                <a:ea typeface="Arial"/>
                <a:cs typeface="Arial"/>
                <a:sym typeface="Arial"/>
              </a:rPr>
              <a:t>peroxilgyök</a:t>
            </a:r>
            <a:r>
              <a:rPr lang="hu-HU" sz="1100" b="0" i="0" u="none" strike="noStrike" cap="none" dirty="0" smtClean="0">
                <a:solidFill>
                  <a:srgbClr val="000000"/>
                </a:solidFill>
                <a:effectLst/>
                <a:latin typeface="Arial"/>
                <a:ea typeface="Arial"/>
                <a:cs typeface="Arial"/>
                <a:sym typeface="Arial"/>
              </a:rPr>
              <a:t> </a:t>
            </a:r>
            <a:r>
              <a:rPr lang="sk-SK" sz="1100" b="0" i="0" u="none" strike="noStrike" cap="none" dirty="0" smtClean="0">
                <a:solidFill>
                  <a:srgbClr val="000000"/>
                </a:solidFill>
                <a:effectLst/>
                <a:latin typeface="Arial"/>
                <a:ea typeface="Arial"/>
                <a:cs typeface="Arial"/>
                <a:sym typeface="Arial"/>
              </a:rPr>
              <a:t>(</a:t>
            </a:r>
            <a:r>
              <a:rPr lang="sk-SK" sz="1100" b="0" i="0" u="none" strike="noStrike" cap="none" dirty="0" err="1" smtClean="0">
                <a:solidFill>
                  <a:srgbClr val="000000"/>
                </a:solidFill>
                <a:effectLst/>
                <a:latin typeface="Arial"/>
                <a:ea typeface="Arial"/>
                <a:cs typeface="Arial"/>
                <a:sym typeface="Arial"/>
              </a:rPr>
              <a:t>peroxyl</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radical</a:t>
            </a:r>
            <a:r>
              <a:rPr lang="sk-SK" sz="1100" b="0" i="0" u="none" strike="noStrike" cap="none" dirty="0" smtClean="0">
                <a:solidFill>
                  <a:srgbClr val="000000"/>
                </a:solidFill>
                <a:effectLst/>
                <a:latin typeface="Arial"/>
                <a:ea typeface="Arial"/>
                <a:cs typeface="Arial"/>
                <a:sym typeface="Arial"/>
              </a:rPr>
              <a:t>), </a:t>
            </a:r>
            <a:r>
              <a:rPr lang="hu-HU" sz="1100" b="0" i="0" u="none" strike="noStrike" cap="none" dirty="0" smtClean="0">
                <a:solidFill>
                  <a:srgbClr val="000000"/>
                </a:solidFill>
                <a:effectLst/>
                <a:latin typeface="Arial"/>
                <a:ea typeface="Arial"/>
                <a:cs typeface="Arial"/>
                <a:sym typeface="Arial"/>
              </a:rPr>
              <a:t>hidroxilgyök </a:t>
            </a:r>
            <a:r>
              <a:rPr lang="sk-SK" sz="1100" b="0" i="0" u="none" strike="noStrike" cap="none" dirty="0" smtClean="0">
                <a:solidFill>
                  <a:srgbClr val="000000"/>
                </a:solidFill>
                <a:effectLst/>
                <a:latin typeface="Arial"/>
                <a:ea typeface="Arial"/>
                <a:cs typeface="Arial"/>
                <a:sym typeface="Arial"/>
              </a:rPr>
              <a:t>(</a:t>
            </a:r>
            <a:r>
              <a:rPr lang="sk-SK" sz="1100" b="0" i="0" u="none" strike="noStrike" cap="none" dirty="0" err="1" smtClean="0">
                <a:solidFill>
                  <a:srgbClr val="000000"/>
                </a:solidFill>
                <a:effectLst/>
                <a:latin typeface="Arial"/>
                <a:ea typeface="Arial"/>
                <a:cs typeface="Arial"/>
                <a:sym typeface="Arial"/>
              </a:rPr>
              <a:t>hydroxyl</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radical</a:t>
            </a:r>
            <a:r>
              <a:rPr lang="sk-SK" sz="1100" b="0" i="0" u="none" strike="noStrike" cap="none" dirty="0" smtClean="0">
                <a:solidFill>
                  <a:srgbClr val="000000"/>
                </a:solidFill>
                <a:effectLst/>
                <a:latin typeface="Arial"/>
                <a:ea typeface="Arial"/>
                <a:cs typeface="Arial"/>
                <a:sym typeface="Arial"/>
              </a:rPr>
              <a:t>), </a:t>
            </a:r>
            <a:r>
              <a:rPr lang="hu-HU" sz="1100" b="0" i="0" u="none" strike="noStrike" cap="none" dirty="0" smtClean="0">
                <a:solidFill>
                  <a:srgbClr val="000000"/>
                </a:solidFill>
                <a:effectLst/>
                <a:latin typeface="Arial"/>
                <a:ea typeface="Arial"/>
                <a:cs typeface="Arial"/>
                <a:sym typeface="Arial"/>
              </a:rPr>
              <a:t>szuperoxid-anion </a:t>
            </a:r>
            <a:r>
              <a:rPr lang="sk-SK" sz="1100" b="0" i="0" u="none" strike="noStrike" cap="none" dirty="0" smtClean="0">
                <a:solidFill>
                  <a:srgbClr val="000000"/>
                </a:solidFill>
                <a:effectLst/>
                <a:latin typeface="Arial"/>
                <a:ea typeface="Arial"/>
                <a:cs typeface="Arial"/>
                <a:sym typeface="Arial"/>
              </a:rPr>
              <a:t>(</a:t>
            </a:r>
            <a:r>
              <a:rPr lang="sk-SK" sz="1100" b="0" i="0" u="none" strike="noStrike" cap="none" dirty="0" err="1" smtClean="0">
                <a:solidFill>
                  <a:srgbClr val="000000"/>
                </a:solidFill>
                <a:effectLst/>
                <a:latin typeface="Arial"/>
                <a:ea typeface="Arial"/>
                <a:cs typeface="Arial"/>
                <a:sym typeface="Arial"/>
              </a:rPr>
              <a:t>superoxide</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anion</a:t>
            </a:r>
            <a:r>
              <a:rPr lang="sk-SK" sz="1100" b="0" i="0" u="none" strike="noStrike" cap="none" dirty="0" smtClean="0">
                <a:solidFill>
                  <a:srgbClr val="000000"/>
                </a:solidFill>
                <a:effectLst/>
                <a:latin typeface="Arial"/>
                <a:ea typeface="Arial"/>
                <a:cs typeface="Arial"/>
                <a:sym typeface="Arial"/>
              </a:rPr>
              <a:t>), </a:t>
            </a:r>
            <a:r>
              <a:rPr lang="hu-HU" sz="1100" b="0" i="0" u="none" strike="noStrike" cap="none" dirty="0" smtClean="0">
                <a:solidFill>
                  <a:srgbClr val="000000"/>
                </a:solidFill>
                <a:effectLst/>
                <a:latin typeface="Arial"/>
                <a:ea typeface="Arial"/>
                <a:cs typeface="Arial"/>
                <a:sym typeface="Arial"/>
              </a:rPr>
              <a:t>egyedüli oxigén </a:t>
            </a:r>
            <a:r>
              <a:rPr lang="sk-SK" sz="1100" b="0" i="0" u="none" strike="noStrike" cap="none" dirty="0" smtClean="0">
                <a:solidFill>
                  <a:srgbClr val="000000"/>
                </a:solidFill>
                <a:effectLst/>
                <a:latin typeface="Arial"/>
                <a:ea typeface="Arial"/>
                <a:cs typeface="Arial"/>
                <a:sym typeface="Arial"/>
              </a:rPr>
              <a:t>(</a:t>
            </a:r>
            <a:r>
              <a:rPr lang="sk-SK" sz="1100" b="0" i="0" u="none" strike="noStrike" cap="none" dirty="0" err="1" smtClean="0">
                <a:solidFill>
                  <a:srgbClr val="000000"/>
                </a:solidFill>
                <a:effectLst/>
                <a:latin typeface="Arial"/>
                <a:ea typeface="Arial"/>
                <a:cs typeface="Arial"/>
                <a:sym typeface="Arial"/>
              </a:rPr>
              <a:t>singlet</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oxygen</a:t>
            </a:r>
            <a:r>
              <a:rPr lang="sk-SK" sz="1100" b="0" i="0" u="none" strike="noStrike" cap="none" dirty="0" smtClean="0">
                <a:solidFill>
                  <a:srgbClr val="000000"/>
                </a:solidFill>
                <a:effectLst/>
                <a:latin typeface="Arial"/>
                <a:ea typeface="Arial"/>
                <a:cs typeface="Arial"/>
                <a:sym typeface="Arial"/>
              </a:rPr>
              <a:t>), </a:t>
            </a:r>
            <a:r>
              <a:rPr lang="hu-HU" sz="1100" b="0" i="0" u="none" strike="noStrike" cap="none" dirty="0" err="1" smtClean="0">
                <a:solidFill>
                  <a:srgbClr val="000000"/>
                </a:solidFill>
                <a:effectLst/>
                <a:latin typeface="Arial"/>
                <a:ea typeface="Arial"/>
                <a:cs typeface="Arial"/>
                <a:sym typeface="Arial"/>
              </a:rPr>
              <a:t>peroxinitrit</a:t>
            </a:r>
            <a:r>
              <a:rPr lang="hu-HU" sz="1100" b="0" i="0" u="none" strike="noStrike" cap="none" dirty="0" smtClean="0">
                <a:solidFill>
                  <a:srgbClr val="000000"/>
                </a:solidFill>
                <a:effectLst/>
                <a:latin typeface="Arial"/>
                <a:ea typeface="Arial"/>
                <a:cs typeface="Arial"/>
                <a:sym typeface="Arial"/>
              </a:rPr>
              <a:t> </a:t>
            </a:r>
            <a:r>
              <a:rPr lang="sk-SK" sz="1100" b="0" i="0" u="none" strike="noStrike" cap="none" dirty="0" smtClean="0">
                <a:solidFill>
                  <a:srgbClr val="000000"/>
                </a:solidFill>
                <a:effectLst/>
                <a:latin typeface="Arial"/>
                <a:ea typeface="Arial"/>
                <a:cs typeface="Arial"/>
                <a:sym typeface="Arial"/>
              </a:rPr>
              <a:t>(</a:t>
            </a:r>
            <a:r>
              <a:rPr lang="sk-SK" sz="1100" b="0" i="0" u="none" strike="noStrike" cap="none" dirty="0" err="1" smtClean="0">
                <a:solidFill>
                  <a:srgbClr val="000000"/>
                </a:solidFill>
                <a:effectLst/>
                <a:latin typeface="Arial"/>
                <a:ea typeface="Arial"/>
                <a:cs typeface="Arial"/>
                <a:sym typeface="Arial"/>
              </a:rPr>
              <a:t>peroxynitrite</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és</a:t>
            </a:r>
            <a:r>
              <a:rPr lang="sk-SK" sz="1100" b="0" i="0" u="none" strike="noStrike" cap="none" dirty="0" smtClean="0">
                <a:solidFill>
                  <a:srgbClr val="000000"/>
                </a:solidFill>
                <a:effectLst/>
                <a:latin typeface="Arial"/>
                <a:ea typeface="Arial"/>
                <a:cs typeface="Arial"/>
                <a:sym typeface="Arial"/>
              </a:rPr>
              <a:t> </a:t>
            </a:r>
            <a:r>
              <a:rPr lang="hu-HU" sz="1100" b="0" i="0" u="none" strike="noStrike" cap="none" dirty="0" err="1" smtClean="0">
                <a:solidFill>
                  <a:srgbClr val="000000"/>
                </a:solidFill>
                <a:effectLst/>
                <a:latin typeface="Arial"/>
                <a:ea typeface="Arial"/>
                <a:cs typeface="Arial"/>
                <a:sym typeface="Arial"/>
              </a:rPr>
              <a:t>hipoklorit</a:t>
            </a:r>
            <a:r>
              <a:rPr lang="hu-HU" sz="1100" b="0" i="0" u="none" strike="noStrike" cap="none" dirty="0" smtClean="0">
                <a:solidFill>
                  <a:srgbClr val="000000"/>
                </a:solidFill>
                <a:effectLst/>
                <a:latin typeface="Arial"/>
                <a:ea typeface="Arial"/>
                <a:cs typeface="Arial"/>
                <a:sym typeface="Arial"/>
              </a:rPr>
              <a:t> </a:t>
            </a:r>
            <a:r>
              <a:rPr lang="sk-SK" sz="1100" b="0" i="0" u="none" strike="noStrike" cap="none" dirty="0" smtClean="0">
                <a:solidFill>
                  <a:srgbClr val="000000"/>
                </a:solidFill>
                <a:effectLst/>
                <a:latin typeface="Arial"/>
                <a:ea typeface="Arial"/>
                <a:cs typeface="Arial"/>
                <a:sym typeface="Arial"/>
              </a:rPr>
              <a:t>(</a:t>
            </a:r>
            <a:r>
              <a:rPr lang="sk-SK" sz="1100" b="0" i="0" u="none" strike="noStrike" cap="none" dirty="0" err="1" smtClean="0">
                <a:solidFill>
                  <a:srgbClr val="000000"/>
                </a:solidFill>
                <a:effectLst/>
                <a:latin typeface="Arial"/>
                <a:ea typeface="Arial"/>
                <a:cs typeface="Arial"/>
                <a:sym typeface="Arial"/>
              </a:rPr>
              <a:t>hypochlorite</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Ezek</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segítségével</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kapjuk</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meg</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az</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értékelt</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anyag</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oxigéngyökök</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elleni</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antioxidáns</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kapacitását</a:t>
            </a:r>
            <a:r>
              <a:rPr lang="sk-SK" sz="1100" b="0" i="0" u="none" strike="noStrike" cap="none" dirty="0" smtClean="0">
                <a:solidFill>
                  <a:srgbClr val="000000"/>
                </a:solidFill>
                <a:effectLst/>
                <a:latin typeface="Arial"/>
                <a:ea typeface="Arial"/>
                <a:cs typeface="Arial"/>
                <a:sym typeface="Arial"/>
              </a:rPr>
              <a:t>. </a:t>
            </a:r>
            <a:r>
              <a:rPr lang="hu-HU" sz="1100" b="0" i="0" u="none" strike="noStrike" cap="none" dirty="0" smtClean="0">
                <a:solidFill>
                  <a:srgbClr val="000000"/>
                </a:solidFill>
                <a:effectLst/>
                <a:latin typeface="Arial"/>
                <a:ea typeface="Arial"/>
                <a:cs typeface="Arial"/>
                <a:sym typeface="Arial"/>
              </a:rPr>
              <a:t>A reaktív oxigénfajtát (</a:t>
            </a:r>
            <a:r>
              <a:rPr lang="hu-HU" sz="1100" b="0" i="0" u="none" strike="noStrike" cap="none" dirty="0" err="1" smtClean="0">
                <a:solidFill>
                  <a:srgbClr val="000000"/>
                </a:solidFill>
                <a:effectLst/>
                <a:latin typeface="Arial"/>
                <a:ea typeface="Arial"/>
                <a:cs typeface="Arial"/>
                <a:sym typeface="Arial"/>
              </a:rPr>
              <a:t>Reactive</a:t>
            </a:r>
            <a:r>
              <a:rPr lang="hu-HU" sz="1100" b="0" i="0" u="none" strike="noStrike" cap="none" dirty="0" smtClean="0">
                <a:solidFill>
                  <a:srgbClr val="000000"/>
                </a:solidFill>
                <a:effectLst/>
                <a:latin typeface="Arial"/>
                <a:ea typeface="Arial"/>
                <a:cs typeface="Arial"/>
                <a:sym typeface="Arial"/>
              </a:rPr>
              <a:t> </a:t>
            </a:r>
            <a:r>
              <a:rPr lang="hu-HU" sz="1100" b="0" i="0" u="none" strike="noStrike" cap="none" dirty="0" err="1" smtClean="0">
                <a:solidFill>
                  <a:srgbClr val="000000"/>
                </a:solidFill>
                <a:effectLst/>
                <a:latin typeface="Arial"/>
                <a:ea typeface="Arial"/>
                <a:cs typeface="Arial"/>
                <a:sym typeface="Arial"/>
              </a:rPr>
              <a:t>Oxygen</a:t>
            </a:r>
            <a:r>
              <a:rPr lang="hu-HU" sz="1100" b="0" i="0" u="none" strike="noStrike" cap="none" dirty="0" smtClean="0">
                <a:solidFill>
                  <a:srgbClr val="000000"/>
                </a:solidFill>
                <a:effectLst/>
                <a:latin typeface="Arial"/>
                <a:ea typeface="Arial"/>
                <a:cs typeface="Arial"/>
                <a:sym typeface="Arial"/>
              </a:rPr>
              <a:t> Species), röviden ROS, oxigéngyöknek, szabadgyöknek is nevezzük</a:t>
            </a:r>
            <a:r>
              <a:rPr lang="hu-HU" sz="1100" b="0" i="0" u="none" strike="noStrike" cap="none" dirty="0" smtClean="0">
                <a:solidFill>
                  <a:srgbClr val="000000"/>
                </a:solidFill>
                <a:effectLst/>
                <a:latin typeface="Arial"/>
                <a:ea typeface="Arial"/>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hu-HU" sz="1100" b="0" i="0" u="none" strike="noStrike" cap="none" dirty="0" smtClean="0">
                <a:solidFill>
                  <a:srgbClr val="000000"/>
                </a:solidFill>
                <a:effectLst/>
                <a:latin typeface="Arial"/>
                <a:ea typeface="Arial"/>
                <a:cs typeface="Arial"/>
                <a:sym typeface="Arial"/>
              </a:rPr>
              <a:t>Az in vitro</a:t>
            </a:r>
            <a:r>
              <a:rPr lang="hu-HU" sz="1100" b="0" i="0" u="none" strike="noStrike" cap="none" baseline="0" dirty="0" smtClean="0">
                <a:solidFill>
                  <a:srgbClr val="000000"/>
                </a:solidFill>
                <a:effectLst/>
                <a:latin typeface="Arial"/>
                <a:ea typeface="Arial"/>
                <a:cs typeface="Arial"/>
                <a:sym typeface="Arial"/>
              </a:rPr>
              <a:t> </a:t>
            </a:r>
            <a:r>
              <a:rPr lang="sk-SK" dirty="0" smtClean="0"/>
              <a:t>a </a:t>
            </a:r>
            <a:r>
              <a:rPr lang="sk-SK" dirty="0" err="1" smtClean="0"/>
              <a:t>kísérleti</a:t>
            </a:r>
            <a:r>
              <a:rPr lang="sk-SK" dirty="0" smtClean="0"/>
              <a:t> </a:t>
            </a:r>
            <a:r>
              <a:rPr lang="sk-SK" dirty="0" err="1" smtClean="0"/>
              <a:t>folyamat</a:t>
            </a:r>
            <a:r>
              <a:rPr lang="sk-SK" dirty="0" smtClean="0"/>
              <a:t> </a:t>
            </a:r>
            <a:r>
              <a:rPr lang="sk-SK" dirty="0" err="1" smtClean="0"/>
              <a:t>nem</a:t>
            </a:r>
            <a:r>
              <a:rPr lang="sk-SK" dirty="0" smtClean="0"/>
              <a:t> </a:t>
            </a:r>
            <a:r>
              <a:rPr lang="sk-SK" dirty="0" err="1" smtClean="0"/>
              <a:t>az</a:t>
            </a:r>
            <a:r>
              <a:rPr lang="sk-SK" dirty="0" smtClean="0"/>
              <a:t> </a:t>
            </a:r>
            <a:r>
              <a:rPr lang="sk-SK" dirty="0" err="1" smtClean="0"/>
              <a:t>élő</a:t>
            </a:r>
            <a:r>
              <a:rPr lang="sk-SK" dirty="0" smtClean="0"/>
              <a:t> </a:t>
            </a:r>
            <a:r>
              <a:rPr lang="sk-SK" dirty="0" err="1" smtClean="0"/>
              <a:t>szervezetben</a:t>
            </a:r>
            <a:r>
              <a:rPr lang="sk-SK" dirty="0" smtClean="0"/>
              <a:t> </a:t>
            </a:r>
            <a:r>
              <a:rPr lang="sk-SK" dirty="0" err="1" smtClean="0"/>
              <a:t>megy</a:t>
            </a:r>
            <a:r>
              <a:rPr lang="sk-SK" baseline="0" dirty="0" smtClean="0"/>
              <a:t> </a:t>
            </a:r>
            <a:r>
              <a:rPr lang="sk-SK" baseline="0" dirty="0" err="1" smtClean="0"/>
              <a:t>végbe</a:t>
            </a:r>
            <a:r>
              <a:rPr lang="sk-SK" dirty="0" smtClean="0"/>
              <a:t>, </a:t>
            </a:r>
            <a:r>
              <a:rPr lang="sk-SK" dirty="0" err="1" smtClean="0"/>
              <a:t>hanem</a:t>
            </a:r>
            <a:r>
              <a:rPr lang="sk-SK" dirty="0" smtClean="0"/>
              <a:t> </a:t>
            </a:r>
            <a:r>
              <a:rPr lang="sk-SK" dirty="0" err="1" smtClean="0"/>
              <a:t>azon</a:t>
            </a:r>
            <a:r>
              <a:rPr lang="sk-SK" dirty="0" smtClean="0"/>
              <a:t> </a:t>
            </a:r>
            <a:r>
              <a:rPr lang="sk-SK" dirty="0" err="1" smtClean="0"/>
              <a:t>kívül</a:t>
            </a:r>
            <a:r>
              <a:rPr lang="sk-SK" dirty="0" smtClean="0"/>
              <a:t>, </a:t>
            </a:r>
            <a:r>
              <a:rPr lang="sk-SK" dirty="0" err="1" smtClean="0"/>
              <a:t>laboratóriumi</a:t>
            </a:r>
            <a:r>
              <a:rPr lang="sk-SK" dirty="0" smtClean="0"/>
              <a:t>,</a:t>
            </a:r>
            <a:r>
              <a:rPr lang="sk-SK" baseline="0" dirty="0" smtClean="0"/>
              <a:t> </a:t>
            </a:r>
            <a:r>
              <a:rPr lang="sk-SK" baseline="0" dirty="0" err="1" smtClean="0"/>
              <a:t>illetve</a:t>
            </a:r>
            <a:r>
              <a:rPr lang="sk-SK" baseline="0" dirty="0" smtClean="0"/>
              <a:t> </a:t>
            </a:r>
            <a:r>
              <a:rPr lang="sk-SK" dirty="0" err="1" smtClean="0"/>
              <a:t>ellenőrzött</a:t>
            </a:r>
            <a:r>
              <a:rPr lang="sk-SK" dirty="0" smtClean="0"/>
              <a:t> </a:t>
            </a:r>
            <a:r>
              <a:rPr lang="sk-SK" dirty="0" err="1" smtClean="0"/>
              <a:t>körülmények</a:t>
            </a:r>
            <a:r>
              <a:rPr lang="sk-SK" dirty="0" smtClean="0"/>
              <a:t> </a:t>
            </a:r>
            <a:r>
              <a:rPr lang="sk-SK" dirty="0" err="1" smtClean="0"/>
              <a:t>között</a:t>
            </a:r>
            <a:r>
              <a:rPr lang="sk-SK" dirty="0" smtClean="0"/>
              <a:t>, </a:t>
            </a:r>
            <a:r>
              <a:rPr lang="sk-SK" dirty="0" err="1" smtClean="0"/>
              <a:t>Erre</a:t>
            </a:r>
            <a:r>
              <a:rPr lang="sk-SK" dirty="0" smtClean="0"/>
              <a:t> </a:t>
            </a:r>
            <a:r>
              <a:rPr lang="sk-SK" dirty="0" err="1" smtClean="0"/>
              <a:t>általában</a:t>
            </a:r>
            <a:r>
              <a:rPr lang="sk-SK" dirty="0" smtClean="0"/>
              <a:t> </a:t>
            </a:r>
            <a:r>
              <a:rPr lang="sk-SK" dirty="0" err="1" smtClean="0"/>
              <a:t>kémcsővet</a:t>
            </a:r>
            <a:r>
              <a:rPr lang="sk-SK" dirty="0" smtClean="0"/>
              <a:t> </a:t>
            </a:r>
            <a:r>
              <a:rPr lang="sk-SK" dirty="0" err="1" smtClean="0"/>
              <a:t>vagy</a:t>
            </a:r>
            <a:r>
              <a:rPr lang="sk-SK" dirty="0" smtClean="0"/>
              <a:t> </a:t>
            </a:r>
            <a:r>
              <a:rPr lang="sk-SK" dirty="0" err="1" smtClean="0"/>
              <a:t>Petri-csészét</a:t>
            </a:r>
            <a:r>
              <a:rPr lang="sk-SK" dirty="0" smtClean="0"/>
              <a:t> </a:t>
            </a:r>
            <a:r>
              <a:rPr lang="sk-SK" dirty="0" err="1" smtClean="0"/>
              <a:t>alkalmaznak</a:t>
            </a:r>
            <a:r>
              <a:rPr lang="sk-SK" dirty="0" smtClean="0"/>
              <a:t>.</a:t>
            </a:r>
          </a:p>
          <a:p>
            <a:pPr marL="0" lvl="0" indent="0" algn="l" rtl="0">
              <a:spcBef>
                <a:spcPts val="0"/>
              </a:spcBef>
              <a:spcAft>
                <a:spcPts val="0"/>
              </a:spcAft>
              <a:buNone/>
            </a:pPr>
            <a:r>
              <a:rPr lang="sk-SK" dirty="0" err="1" smtClean="0"/>
              <a:t>Az</a:t>
            </a:r>
            <a:r>
              <a:rPr lang="sk-SK" dirty="0" smtClean="0"/>
              <a:t> in </a:t>
            </a:r>
            <a:r>
              <a:rPr lang="sk-SK" dirty="0" err="1" smtClean="0"/>
              <a:t>vivo</a:t>
            </a:r>
            <a:r>
              <a:rPr lang="sk-SK" dirty="0" smtClean="0"/>
              <a:t> </a:t>
            </a:r>
            <a:r>
              <a:rPr lang="sk-SK" dirty="0" err="1" smtClean="0"/>
              <a:t>az</a:t>
            </a:r>
            <a:r>
              <a:rPr lang="sk-SK" dirty="0" smtClean="0"/>
              <a:t> in vitro </a:t>
            </a:r>
            <a:r>
              <a:rPr lang="sk-SK" dirty="0" err="1" smtClean="0"/>
              <a:t>ellentéte</a:t>
            </a:r>
            <a:r>
              <a:rPr lang="sk-SK" dirty="0" smtClean="0"/>
              <a:t>,</a:t>
            </a:r>
            <a:r>
              <a:rPr lang="sk-SK" baseline="0" dirty="0" smtClean="0"/>
              <a:t> </a:t>
            </a:r>
            <a:r>
              <a:rPr lang="sk-SK" baseline="0" dirty="0" err="1" smtClean="0"/>
              <a:t>azaz</a:t>
            </a:r>
            <a:r>
              <a:rPr lang="sk-SK" baseline="0" dirty="0" smtClean="0"/>
              <a:t> </a:t>
            </a:r>
            <a:r>
              <a:rPr lang="sk-SK" baseline="0" dirty="0" err="1" smtClean="0"/>
              <a:t>az</a:t>
            </a:r>
            <a:r>
              <a:rPr lang="sk-SK" baseline="0" dirty="0" smtClean="0"/>
              <a:t> a </a:t>
            </a:r>
            <a:r>
              <a:rPr lang="sk-SK" dirty="0" err="1" smtClean="0"/>
              <a:t>vizsgálat</a:t>
            </a:r>
            <a:r>
              <a:rPr lang="sk-SK" dirty="0" smtClean="0"/>
              <a:t>, </a:t>
            </a:r>
            <a:r>
              <a:rPr lang="sk-SK" dirty="0" err="1" smtClean="0"/>
              <a:t>amely</a:t>
            </a:r>
            <a:r>
              <a:rPr lang="sk-SK" dirty="0" smtClean="0"/>
              <a:t> </a:t>
            </a:r>
            <a:r>
              <a:rPr lang="sk-SK" dirty="0" err="1" smtClean="0"/>
              <a:t>keretén</a:t>
            </a:r>
            <a:r>
              <a:rPr lang="sk-SK" dirty="0" smtClean="0"/>
              <a:t> </a:t>
            </a:r>
            <a:r>
              <a:rPr lang="sk-SK" dirty="0" err="1" smtClean="0"/>
              <a:t>belül</a:t>
            </a:r>
            <a:r>
              <a:rPr lang="sk-SK" dirty="0" smtClean="0"/>
              <a:t> a </a:t>
            </a:r>
            <a:r>
              <a:rPr lang="sk-SK" dirty="0" err="1" smtClean="0"/>
              <a:t>vizsgált</a:t>
            </a:r>
            <a:r>
              <a:rPr lang="sk-SK" dirty="0" smtClean="0"/>
              <a:t> </a:t>
            </a:r>
            <a:r>
              <a:rPr lang="sk-SK" dirty="0" err="1" smtClean="0"/>
              <a:t>anyag</a:t>
            </a:r>
            <a:r>
              <a:rPr lang="sk-SK" dirty="0" smtClean="0"/>
              <a:t> </a:t>
            </a:r>
            <a:r>
              <a:rPr lang="sk-SK" dirty="0" err="1" smtClean="0"/>
              <a:t>hatását</a:t>
            </a:r>
            <a:r>
              <a:rPr lang="sk-SK" dirty="0" smtClean="0"/>
              <a:t> </a:t>
            </a:r>
            <a:r>
              <a:rPr lang="sk-SK" dirty="0" err="1" smtClean="0"/>
              <a:t>az</a:t>
            </a:r>
            <a:r>
              <a:rPr lang="sk-SK" dirty="0" smtClean="0"/>
              <a:t> </a:t>
            </a:r>
            <a:r>
              <a:rPr lang="sk-SK" dirty="0" err="1" smtClean="0"/>
              <a:t>élő</a:t>
            </a:r>
            <a:r>
              <a:rPr lang="sk-SK" dirty="0" smtClean="0"/>
              <a:t> </a:t>
            </a:r>
            <a:r>
              <a:rPr lang="sk-SK" dirty="0" err="1" smtClean="0"/>
              <a:t>szervezeteken</a:t>
            </a:r>
            <a:r>
              <a:rPr lang="sk-SK" dirty="0" smtClean="0"/>
              <a:t> </a:t>
            </a:r>
            <a:r>
              <a:rPr lang="sk-SK" dirty="0" err="1" smtClean="0"/>
              <a:t>vagy</a:t>
            </a:r>
            <a:r>
              <a:rPr lang="sk-SK" dirty="0" smtClean="0"/>
              <a:t> </a:t>
            </a:r>
            <a:r>
              <a:rPr lang="sk-SK" dirty="0" err="1" smtClean="0"/>
              <a:t>sejteken</a:t>
            </a:r>
            <a:r>
              <a:rPr lang="sk-SK" dirty="0" smtClean="0"/>
              <a:t> </a:t>
            </a:r>
            <a:r>
              <a:rPr lang="sk-SK" dirty="0" err="1" smtClean="0"/>
              <a:t>vizsgálják</a:t>
            </a:r>
            <a:r>
              <a:rPr lang="sk-SK" dirty="0" smtClean="0"/>
              <a:t>. </a:t>
            </a:r>
            <a:r>
              <a:rPr lang="sk-SK" dirty="0" err="1" smtClean="0"/>
              <a:t>Általában</a:t>
            </a:r>
            <a:r>
              <a:rPr lang="sk-SK" dirty="0" smtClean="0"/>
              <a:t> </a:t>
            </a:r>
            <a:r>
              <a:rPr lang="sk-SK" dirty="0" err="1" smtClean="0"/>
              <a:t>állatokon</a:t>
            </a:r>
            <a:r>
              <a:rPr lang="sk-SK" dirty="0" smtClean="0"/>
              <a:t> </a:t>
            </a:r>
            <a:r>
              <a:rPr lang="sk-SK" dirty="0" err="1" smtClean="0"/>
              <a:t>és</a:t>
            </a:r>
            <a:r>
              <a:rPr lang="sk-SK" dirty="0" smtClean="0"/>
              <a:t> </a:t>
            </a:r>
            <a:r>
              <a:rPr lang="sk-SK" dirty="0" err="1" smtClean="0"/>
              <a:t>növényeken</a:t>
            </a:r>
            <a:r>
              <a:rPr lang="sk-SK" baseline="0" dirty="0" smtClean="0"/>
              <a:t> </a:t>
            </a:r>
            <a:r>
              <a:rPr lang="sk-SK" baseline="0" dirty="0" err="1" smtClean="0"/>
              <a:t>végzik</a:t>
            </a:r>
            <a:r>
              <a:rPr lang="sk-SK" baseline="0" dirty="0" smtClean="0"/>
              <a:t>, de </a:t>
            </a:r>
            <a:r>
              <a:rPr lang="sk-SK" baseline="0" dirty="0" err="1" smtClean="0"/>
              <a:t>vannak</a:t>
            </a:r>
            <a:r>
              <a:rPr lang="sk-SK" baseline="0" dirty="0" smtClean="0"/>
              <a:t> </a:t>
            </a:r>
            <a:r>
              <a:rPr lang="sk-SK" dirty="0" err="1" smtClean="0"/>
              <a:t>embereket</a:t>
            </a:r>
            <a:r>
              <a:rPr lang="sk-SK" dirty="0" smtClean="0"/>
              <a:t> </a:t>
            </a:r>
            <a:r>
              <a:rPr lang="sk-SK" dirty="0" err="1" smtClean="0"/>
              <a:t>bevonó</a:t>
            </a:r>
            <a:r>
              <a:rPr lang="sk-SK" baseline="0" dirty="0" smtClean="0"/>
              <a:t> </a:t>
            </a:r>
            <a:r>
              <a:rPr lang="sk-SK" baseline="0" dirty="0" err="1" smtClean="0"/>
              <a:t>kisérletek</a:t>
            </a:r>
            <a:r>
              <a:rPr lang="sk-SK" baseline="0" dirty="0" smtClean="0"/>
              <a:t> </a:t>
            </a:r>
            <a:r>
              <a:rPr lang="sk-SK" baseline="0" dirty="0" err="1" smtClean="0"/>
              <a:t>is</a:t>
            </a:r>
            <a:r>
              <a:rPr lang="sk-SK" baseline="0" dirty="0" smtClean="0"/>
              <a:t>, </a:t>
            </a:r>
            <a:r>
              <a:rPr lang="sk-SK" baseline="0" dirty="0" err="1" smtClean="0"/>
              <a:t>általában</a:t>
            </a:r>
            <a:r>
              <a:rPr lang="sk-SK" baseline="0" dirty="0" smtClean="0"/>
              <a:t> </a:t>
            </a:r>
            <a:r>
              <a:rPr lang="sk-SK" baseline="0" dirty="0" err="1" smtClean="0"/>
              <a:t>az</a:t>
            </a:r>
            <a:r>
              <a:rPr lang="sk-SK" baseline="0" dirty="0" smtClean="0"/>
              <a:t> </a:t>
            </a:r>
            <a:r>
              <a:rPr lang="sk-SK" baseline="0" dirty="0" err="1" smtClean="0"/>
              <a:t>állatokon</a:t>
            </a:r>
            <a:r>
              <a:rPr lang="sk-SK" baseline="0" dirty="0" smtClean="0"/>
              <a:t> </a:t>
            </a:r>
            <a:r>
              <a:rPr lang="sk-SK" baseline="0" dirty="0" err="1" smtClean="0"/>
              <a:t>végzett</a:t>
            </a:r>
            <a:r>
              <a:rPr lang="sk-SK" baseline="0" dirty="0" smtClean="0"/>
              <a:t> </a:t>
            </a:r>
            <a:r>
              <a:rPr lang="sk-SK" baseline="0" dirty="0" err="1" smtClean="0"/>
              <a:t>kisérletek</a:t>
            </a:r>
            <a:r>
              <a:rPr lang="sk-SK" baseline="0" dirty="0" smtClean="0"/>
              <a:t> </a:t>
            </a:r>
            <a:r>
              <a:rPr lang="sk-SK" baseline="0" dirty="0" err="1" smtClean="0"/>
              <a:t>után</a:t>
            </a:r>
            <a:r>
              <a:rPr lang="sk-SK" baseline="0" dirty="0" smtClean="0"/>
              <a:t> </a:t>
            </a:r>
            <a:r>
              <a:rPr lang="sk-SK" baseline="0" dirty="0" err="1" smtClean="0"/>
              <a:t>teszik</a:t>
            </a:r>
            <a:r>
              <a:rPr lang="sk-SK" baseline="0" dirty="0" smtClean="0"/>
              <a:t> </a:t>
            </a:r>
            <a:r>
              <a:rPr lang="sk-SK" baseline="0" dirty="0" err="1" smtClean="0"/>
              <a:t>ezt</a:t>
            </a:r>
            <a:r>
              <a:rPr lang="sk-SK" dirty="0" smtClean="0"/>
              <a:t>,  </a:t>
            </a:r>
            <a:endParaRPr dirty="0"/>
          </a:p>
        </p:txBody>
      </p:sp>
    </p:spTree>
    <p:extLst>
      <p:ext uri="{BB962C8B-B14F-4D97-AF65-F5344CB8AC3E}">
        <p14:creationId xmlns:p14="http://schemas.microsoft.com/office/powerpoint/2010/main" val="16185888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00333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8534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hu-HU" sz="1200" b="0" i="0" u="none" strike="noStrike" cap="none" dirty="0" smtClean="0">
                <a:solidFill>
                  <a:srgbClr val="000000"/>
                </a:solidFill>
                <a:effectLst/>
                <a:latin typeface="Arial"/>
                <a:ea typeface="Arial"/>
                <a:cs typeface="Arial"/>
                <a:sym typeface="Arial"/>
              </a:rPr>
              <a:t>Az élelmiszerek előállítása már egy jó ideje nagyüzemi módszerekkel történik. Az élelmiszerek feldolgozása, hőkezelése, tartósítása során a tápanyagok egy része károsodik, tönkremegy. A kémiai anyagok, tartósítószerek az emberi szervezetben olyan anyagokká alakulnak, melyek megkötik a nyomelemeket, ásványi sókat, így az emberi bélrendszer nem képes felvenni azokat – ha lenne is tápanyag, de szervezet mégsem jut hozzá. Az intenzív műtrágya és a károkozók ellen használt kémiai anyagok (pl. rovarirtószerek) révén egy hektáron 2-3-szor több terményt állítanak elő, mint néhány évtizeddel ezelőtt. A talaj humusz és ásványianyag tartalma mindeközben rohamosan csökken, így a növények egyre kevesebbet tudnak felvenni azokból, egyre kevesebbet tartalmaznak. A műtrágyák többnyire csak azokat az anyagokat tartalmazzák, melyek a növények gyors növekedéséhez szükségesek (NPK műtrágyák). Miközben az emberi szervezetnek kb. 90 ásványi anyagra lenne szüksége. A zöldségek és gyümölcsök nagyon nagy része nagy távolságról kerül a boltok polcaira. Azokat még a biológiai érettségük előtt leszedik, kémiailag késleltetik az érést, majd szállítják a megadott helyre. Ennek során az egyébként is csekély belső tartalma csökken, például a vitamintartalom egy része lebomlik. A nemesített fajták, bár nagyon szépek és mutatósak, de tápanyagtartalmuk csak töredéke a </a:t>
            </a:r>
            <a:r>
              <a:rPr lang="hu-HU" sz="1200" b="0" i="0" u="none" strike="noStrike" cap="none" dirty="0" err="1" smtClean="0">
                <a:solidFill>
                  <a:srgbClr val="000000"/>
                </a:solidFill>
                <a:effectLst/>
                <a:latin typeface="Arial"/>
                <a:ea typeface="Arial"/>
                <a:cs typeface="Arial"/>
                <a:sym typeface="Arial"/>
              </a:rPr>
              <a:t>nemesítetlen</a:t>
            </a:r>
            <a:r>
              <a:rPr lang="hu-HU" sz="1200" b="0" i="0" u="none" strike="noStrike" cap="none" dirty="0" smtClean="0">
                <a:solidFill>
                  <a:srgbClr val="000000"/>
                </a:solidFill>
                <a:effectLst/>
                <a:latin typeface="Arial"/>
                <a:ea typeface="Arial"/>
                <a:cs typeface="Arial"/>
                <a:sym typeface="Arial"/>
              </a:rPr>
              <a:t> fajtákénak. Ennek az eredménye aztán a minőségi éhezés, a szervezet nem kapja meg, vagy nem megfelelő mennyiségben a szervezet egészséges működéséhez elengedhetetlen tápanyagokat, nyomelemeket, ásványi anyagokat, vitaminokat. Az élelmiszerek ma lényegesen kevesebb hasznos anyagot tartalmaznak, mint néhány évtizeddel ezelőtt. A betegségek mintegy 80%-a visszavezethető valamely anyag hiányára vagy éppen túlkínálatára, azaz a tápanyag egyensúly felbomlására. Ebben jelentős szerepe van a táplálékkal elfogyasztott elégtelen bevitelnek, illetve más anyagok túlfogyasztásának (pl. szénhidrátok, zsírok). Megváltoztak étkezési szokásaink. Rohanva, kapkodva eszünk, a falatot alig rágjuk, csak nyeljük, hogy mielőbb folytathassuk stresszes munkánkat. Az elégtelen rágás következtében az emésztőnedvek nem tudják lebontani a nagy darabokat. Így tehát eszünk, falunk, de szervezetünk mégis „éhezik” bizonyos szempontból. Gyógyszerek, antibiotikumok tömegét fogyasztjuk, melyek elpusztítják az emésztéshez elengedhetetlenül fontos, természetes bélflóra baktériumait, melyek nélkül emésztési zavarok alakulnak ki.</a:t>
            </a:r>
            <a:endParaRPr lang="sk-SK" sz="1200" b="0" i="0" u="none" strike="noStrike" cap="none" dirty="0" smtClean="0">
              <a:solidFill>
                <a:srgbClr val="000000"/>
              </a:solidFill>
              <a:effectLst/>
              <a:latin typeface="Arial"/>
              <a:ea typeface="Arial"/>
              <a:cs typeface="Arial"/>
              <a:sym typeface="Arial"/>
            </a:endParaRPr>
          </a:p>
          <a:p>
            <a:pPr marL="0" lvl="0" indent="0" algn="l" rtl="0">
              <a:spcBef>
                <a:spcPts val="0"/>
              </a:spcBef>
              <a:spcAft>
                <a:spcPts val="0"/>
              </a:spcAft>
              <a:buNone/>
            </a:pPr>
            <a:endParaRPr sz="1200" dirty="0"/>
          </a:p>
        </p:txBody>
      </p:sp>
    </p:spTree>
    <p:extLst>
      <p:ext uri="{BB962C8B-B14F-4D97-AF65-F5344CB8AC3E}">
        <p14:creationId xmlns:p14="http://schemas.microsoft.com/office/powerpoint/2010/main" val="26563447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158750" indent="0">
              <a:buNone/>
            </a:pPr>
            <a:r>
              <a:rPr lang="sk-SK" sz="1100" b="0" i="0" u="none" strike="noStrike" cap="none" dirty="0" err="1" smtClean="0">
                <a:solidFill>
                  <a:srgbClr val="000000"/>
                </a:solidFill>
                <a:effectLst/>
                <a:latin typeface="Arial"/>
                <a:ea typeface="Arial"/>
                <a:cs typeface="Arial"/>
                <a:sym typeface="Arial"/>
              </a:rPr>
              <a:t>Fitokémiai</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vegyületek</a:t>
            </a:r>
            <a:r>
              <a:rPr lang="sk-SK" sz="1100" b="0" i="0" u="none" strike="noStrike" cap="none" dirty="0" smtClean="0">
                <a:solidFill>
                  <a:srgbClr val="000000"/>
                </a:solidFill>
                <a:effectLst/>
                <a:latin typeface="Arial"/>
                <a:ea typeface="Arial"/>
                <a:cs typeface="Arial"/>
                <a:sym typeface="Arial"/>
              </a:rPr>
              <a:t> - </a:t>
            </a:r>
            <a:r>
              <a:rPr lang="sk-SK" sz="1100" b="0" i="0" u="none" strike="noStrike" cap="none" dirty="0" err="1" smtClean="0">
                <a:solidFill>
                  <a:srgbClr val="000000"/>
                </a:solidFill>
                <a:effectLst/>
                <a:latin typeface="Arial"/>
                <a:ea typeface="Arial"/>
                <a:cs typeface="Arial"/>
                <a:sym typeface="Arial"/>
              </a:rPr>
              <a:t>fitokemikáliák</a:t>
            </a:r>
            <a:r>
              <a:rPr lang="sk-SK" sz="1100" b="0" i="0" u="none" strike="noStrike" cap="none" dirty="0" smtClean="0">
                <a:solidFill>
                  <a:srgbClr val="000000"/>
                </a:solidFill>
                <a:effectLst/>
                <a:latin typeface="Arial"/>
                <a:ea typeface="Arial"/>
                <a:cs typeface="Arial"/>
                <a:sym typeface="Arial"/>
              </a:rPr>
              <a:t> ma </a:t>
            </a:r>
            <a:r>
              <a:rPr lang="sk-SK" sz="1100" b="0" i="0" u="none" strike="noStrike" cap="none" dirty="0" err="1" smtClean="0">
                <a:solidFill>
                  <a:srgbClr val="000000"/>
                </a:solidFill>
                <a:effectLst/>
                <a:latin typeface="Arial"/>
                <a:ea typeface="Arial"/>
                <a:cs typeface="Arial"/>
                <a:sym typeface="Arial"/>
              </a:rPr>
              <a:t>kb</a:t>
            </a:r>
            <a:r>
              <a:rPr lang="sk-SK" sz="1100" b="0" i="0" u="none" strike="noStrike" cap="none" dirty="0" smtClean="0">
                <a:solidFill>
                  <a:srgbClr val="000000"/>
                </a:solidFill>
                <a:effectLst/>
                <a:latin typeface="Arial"/>
                <a:ea typeface="Arial"/>
                <a:cs typeface="Arial"/>
                <a:sym typeface="Arial"/>
              </a:rPr>
              <a:t>. 20000 </a:t>
            </a:r>
            <a:r>
              <a:rPr lang="sk-SK" sz="1100" b="0" i="0" u="none" strike="noStrike" cap="none" dirty="0" err="1" smtClean="0">
                <a:solidFill>
                  <a:srgbClr val="000000"/>
                </a:solidFill>
                <a:effectLst/>
                <a:latin typeface="Arial"/>
                <a:ea typeface="Arial"/>
                <a:cs typeface="Arial"/>
                <a:sym typeface="Arial"/>
              </a:rPr>
              <a:t>fitonutriens</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ismert</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kb</a:t>
            </a:r>
            <a:r>
              <a:rPr lang="sk-SK" sz="1100" b="0" i="0" u="none" strike="noStrike" cap="none" dirty="0" smtClean="0">
                <a:solidFill>
                  <a:srgbClr val="000000"/>
                </a:solidFill>
                <a:effectLst/>
                <a:latin typeface="Arial"/>
                <a:ea typeface="Arial"/>
                <a:cs typeface="Arial"/>
                <a:sym typeface="Arial"/>
              </a:rPr>
              <a:t> 7000 </a:t>
            </a:r>
            <a:r>
              <a:rPr lang="sk-SK" sz="1100" b="0" i="0" u="none" strike="noStrike" cap="none" dirty="0" err="1" smtClean="0">
                <a:solidFill>
                  <a:srgbClr val="000000"/>
                </a:solidFill>
                <a:effectLst/>
                <a:latin typeface="Arial"/>
                <a:ea typeface="Arial"/>
                <a:cs typeface="Arial"/>
                <a:sym typeface="Arial"/>
              </a:rPr>
              <a:t>ehető</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növényből</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nyerve</a:t>
            </a:r>
            <a:r>
              <a:rPr lang="sk-SK" sz="1100" b="0" i="0" u="none" strike="noStrike" cap="none" dirty="0" smtClean="0">
                <a:solidFill>
                  <a:srgbClr val="000000"/>
                </a:solidFill>
                <a:effectLst/>
                <a:latin typeface="Arial"/>
                <a:ea typeface="Arial"/>
                <a:cs typeface="Arial"/>
                <a:sym typeface="Arial"/>
              </a:rPr>
              <a:t>. A </a:t>
            </a:r>
            <a:r>
              <a:rPr lang="sk-SK" sz="1100" b="0" i="0" u="none" strike="noStrike" cap="none" dirty="0" err="1" smtClean="0">
                <a:solidFill>
                  <a:srgbClr val="000000"/>
                </a:solidFill>
                <a:effectLst/>
                <a:latin typeface="Arial"/>
                <a:ea typeface="Arial"/>
                <a:cs typeface="Arial"/>
                <a:sym typeface="Arial"/>
              </a:rPr>
              <a:t>fitokemikáliák</a:t>
            </a:r>
            <a:r>
              <a:rPr lang="sk-SK" sz="1100" b="0" i="0" u="none" strike="noStrike" cap="none" dirty="0" smtClean="0">
                <a:solidFill>
                  <a:srgbClr val="000000"/>
                </a:solidFill>
                <a:effectLst/>
                <a:latin typeface="Arial"/>
                <a:ea typeface="Arial"/>
                <a:cs typeface="Arial"/>
                <a:sym typeface="Arial"/>
              </a:rPr>
              <a:t> a </a:t>
            </a:r>
            <a:r>
              <a:rPr lang="sk-SK" sz="1100" b="0" i="0" u="none" strike="noStrike" cap="none" dirty="0" err="1" smtClean="0">
                <a:solidFill>
                  <a:srgbClr val="000000"/>
                </a:solidFill>
                <a:effectLst/>
                <a:latin typeface="Arial"/>
                <a:ea typeface="Arial"/>
                <a:cs typeface="Arial"/>
                <a:sym typeface="Arial"/>
              </a:rPr>
              <a:t>karotenoidok</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alkaloidok</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szerves</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nitrogénvegyületek</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szerves</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kénvegyületek</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polifenolok</a:t>
            </a:r>
            <a:r>
              <a:rPr lang="sk-SK" sz="1100" b="0" i="0" u="none" strike="noStrike" cap="none" dirty="0" smtClean="0">
                <a:solidFill>
                  <a:srgbClr val="000000"/>
                </a:solidFill>
                <a:effectLst/>
                <a:latin typeface="Arial"/>
                <a:ea typeface="Arial"/>
                <a:cs typeface="Arial"/>
                <a:sym typeface="Arial"/>
              </a:rPr>
              <a:t>. A </a:t>
            </a:r>
            <a:r>
              <a:rPr lang="sk-SK" sz="1100" b="0" i="0" u="none" strike="noStrike" cap="none" dirty="0" err="1" smtClean="0">
                <a:solidFill>
                  <a:srgbClr val="000000"/>
                </a:solidFill>
                <a:effectLst/>
                <a:latin typeface="Arial"/>
                <a:ea typeface="Arial"/>
                <a:cs typeface="Arial"/>
                <a:sym typeface="Arial"/>
              </a:rPr>
              <a:t>polifenolok</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csoportjába</a:t>
            </a:r>
            <a:r>
              <a:rPr lang="sk-SK" sz="1100" b="0" i="0" u="none" strike="noStrike" cap="none" dirty="0" smtClean="0">
                <a:solidFill>
                  <a:srgbClr val="000000"/>
                </a:solidFill>
                <a:effectLst/>
                <a:latin typeface="Arial"/>
                <a:ea typeface="Arial"/>
                <a:cs typeface="Arial"/>
                <a:sym typeface="Arial"/>
              </a:rPr>
              <a:t> a </a:t>
            </a:r>
            <a:r>
              <a:rPr lang="sk-SK" sz="1100" b="0" i="0" u="none" strike="noStrike" cap="none" dirty="0" err="1" smtClean="0">
                <a:solidFill>
                  <a:srgbClr val="000000"/>
                </a:solidFill>
                <a:effectLst/>
                <a:latin typeface="Arial"/>
                <a:ea typeface="Arial"/>
                <a:cs typeface="Arial"/>
                <a:sym typeface="Arial"/>
              </a:rPr>
              <a:t>fenolos</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savak</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flavonoidok</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stilbének</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kumarinok</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tanninok</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tartoznak</a:t>
            </a:r>
            <a:r>
              <a:rPr lang="sk-SK" sz="1100" b="0" i="0" u="none" strike="noStrike" cap="none" dirty="0" smtClean="0">
                <a:solidFill>
                  <a:srgbClr val="000000"/>
                </a:solidFill>
                <a:effectLst/>
                <a:latin typeface="Arial"/>
                <a:ea typeface="Arial"/>
                <a:cs typeface="Arial"/>
                <a:sym typeface="Arial"/>
              </a:rPr>
              <a:t>.</a:t>
            </a:r>
          </a:p>
          <a:p>
            <a:pPr marL="158750" indent="0">
              <a:buNone/>
            </a:pPr>
            <a:r>
              <a:rPr lang="sk-SK" sz="1100" b="0" i="0" u="none" strike="noStrike" cap="none" dirty="0" smtClean="0">
                <a:solidFill>
                  <a:srgbClr val="000000"/>
                </a:solidFill>
                <a:effectLst/>
                <a:latin typeface="Arial"/>
                <a:ea typeface="Arial"/>
                <a:cs typeface="Arial"/>
                <a:sym typeface="Arial"/>
              </a:rPr>
              <a:t>A </a:t>
            </a:r>
            <a:r>
              <a:rPr lang="sk-SK" sz="1100" b="0" i="0" u="none" strike="noStrike" cap="none" dirty="0" err="1" smtClean="0">
                <a:solidFill>
                  <a:srgbClr val="000000"/>
                </a:solidFill>
                <a:effectLst/>
                <a:latin typeface="Arial"/>
                <a:ea typeface="Arial"/>
                <a:cs typeface="Arial"/>
                <a:sym typeface="Arial"/>
              </a:rPr>
              <a:t>tápláléki</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fitokémiai</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anyagok</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élettani</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hatását</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két</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fő</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tényező</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szabja</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meg</a:t>
            </a:r>
            <a:r>
              <a:rPr lang="sk-SK" sz="1100" b="0" i="0" u="none" strike="noStrike" cap="none" dirty="0" smtClean="0">
                <a:solidFill>
                  <a:srgbClr val="000000"/>
                </a:solidFill>
                <a:effectLst/>
                <a:latin typeface="Arial"/>
                <a:ea typeface="Arial"/>
                <a:cs typeface="Arial"/>
                <a:sym typeface="Arial"/>
              </a:rPr>
              <a:t>:</a:t>
            </a:r>
          </a:p>
          <a:p>
            <a:pPr marL="158750" indent="0">
              <a:buNone/>
            </a:pPr>
            <a:r>
              <a:rPr lang="sk-SK" sz="1100" b="0" i="0" u="none" strike="noStrike" cap="none" dirty="0" smtClean="0">
                <a:solidFill>
                  <a:srgbClr val="000000"/>
                </a:solidFill>
                <a:effectLst/>
                <a:latin typeface="Arial"/>
                <a:ea typeface="Arial"/>
                <a:cs typeface="Arial"/>
                <a:sym typeface="Arial"/>
              </a:rPr>
              <a:t>a </a:t>
            </a:r>
            <a:r>
              <a:rPr lang="sk-SK" sz="1100" b="0" i="0" u="none" strike="noStrike" cap="none" dirty="0" err="1" smtClean="0">
                <a:solidFill>
                  <a:srgbClr val="000000"/>
                </a:solidFill>
                <a:effectLst/>
                <a:latin typeface="Arial"/>
                <a:ea typeface="Arial"/>
                <a:cs typeface="Arial"/>
                <a:sym typeface="Arial"/>
              </a:rPr>
              <a:t>biohozzáférhetőség</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bioaccessibility</a:t>
            </a:r>
            <a:r>
              <a:rPr lang="sk-SK" sz="1100" b="0" i="0" u="none" strike="noStrike" cap="none" dirty="0" smtClean="0">
                <a:solidFill>
                  <a:srgbClr val="000000"/>
                </a:solidFill>
                <a:effectLst/>
                <a:latin typeface="Arial"/>
                <a:ea typeface="Arial"/>
                <a:cs typeface="Arial"/>
                <a:sym typeface="Arial"/>
              </a:rPr>
              <a:t>) - </a:t>
            </a:r>
            <a:r>
              <a:rPr lang="sk-SK" sz="1100" b="0" i="0" u="none" strike="noStrike" cap="none" dirty="0" err="1" smtClean="0">
                <a:solidFill>
                  <a:srgbClr val="000000"/>
                </a:solidFill>
                <a:effectLst/>
                <a:latin typeface="Arial"/>
                <a:ea typeface="Arial"/>
                <a:cs typeface="Arial"/>
                <a:sym typeface="Arial"/>
              </a:rPr>
              <a:t>az</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az</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anyagmennyiség</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ami</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potenciálisan</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jelen</a:t>
            </a:r>
            <a:r>
              <a:rPr lang="sk-SK" sz="1100" b="0" i="0" u="none" strike="noStrike" cap="none" dirty="0" smtClean="0">
                <a:solidFill>
                  <a:srgbClr val="000000"/>
                </a:solidFill>
                <a:effectLst/>
                <a:latin typeface="Arial"/>
                <a:ea typeface="Arial"/>
                <a:cs typeface="Arial"/>
                <a:sym typeface="Arial"/>
              </a:rPr>
              <a:t> van a </a:t>
            </a:r>
            <a:r>
              <a:rPr lang="sk-SK" sz="1100" b="0" i="0" u="none" strike="noStrike" cap="none" dirty="0" err="1" smtClean="0">
                <a:solidFill>
                  <a:srgbClr val="000000"/>
                </a:solidFill>
                <a:effectLst/>
                <a:latin typeface="Arial"/>
                <a:ea typeface="Arial"/>
                <a:cs typeface="Arial"/>
                <a:sym typeface="Arial"/>
              </a:rPr>
              <a:t>belekben</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történő</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felszívódás</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helyén</a:t>
            </a:r>
            <a:endParaRPr lang="sk-SK" sz="1100" b="0" i="0" u="none" strike="noStrike" cap="none" dirty="0" smtClean="0">
              <a:solidFill>
                <a:srgbClr val="000000"/>
              </a:solidFill>
              <a:effectLst/>
              <a:latin typeface="Arial"/>
              <a:ea typeface="Arial"/>
              <a:cs typeface="Arial"/>
              <a:sym typeface="Arial"/>
            </a:endParaRPr>
          </a:p>
          <a:p>
            <a:pPr marL="158750" indent="0">
              <a:buNone/>
            </a:pPr>
            <a:r>
              <a:rPr lang="sk-SK" sz="1100" b="0" i="0" u="none" strike="noStrike" cap="none" dirty="0" err="1" smtClean="0">
                <a:solidFill>
                  <a:srgbClr val="000000"/>
                </a:solidFill>
                <a:effectLst/>
                <a:latin typeface="Arial"/>
                <a:ea typeface="Arial"/>
                <a:cs typeface="Arial"/>
                <a:sym typeface="Arial"/>
              </a:rPr>
              <a:t>és</a:t>
            </a:r>
            <a:r>
              <a:rPr lang="sk-SK" sz="1100" b="0" i="0" u="none" strike="noStrike" cap="none" dirty="0" smtClean="0">
                <a:solidFill>
                  <a:srgbClr val="000000"/>
                </a:solidFill>
                <a:effectLst/>
                <a:latin typeface="Arial"/>
                <a:ea typeface="Arial"/>
                <a:cs typeface="Arial"/>
                <a:sym typeface="Arial"/>
              </a:rPr>
              <a:t> a </a:t>
            </a:r>
            <a:r>
              <a:rPr lang="sk-SK" sz="1100" b="0" i="0" u="none" strike="noStrike" cap="none" dirty="0" err="1" smtClean="0">
                <a:solidFill>
                  <a:srgbClr val="000000"/>
                </a:solidFill>
                <a:effectLst/>
                <a:latin typeface="Arial"/>
                <a:ea typeface="Arial"/>
                <a:cs typeface="Arial"/>
                <a:sym typeface="Arial"/>
              </a:rPr>
              <a:t>biohasznosulás</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bioavailability</a:t>
            </a:r>
            <a:r>
              <a:rPr lang="sk-SK" sz="1100" b="0" i="0" u="none" strike="noStrike" cap="none" dirty="0" smtClean="0">
                <a:solidFill>
                  <a:srgbClr val="000000"/>
                </a:solidFill>
                <a:effectLst/>
                <a:latin typeface="Arial"/>
                <a:ea typeface="Arial"/>
                <a:cs typeface="Arial"/>
                <a:sym typeface="Arial"/>
              </a:rPr>
              <a:t>) - </a:t>
            </a:r>
            <a:r>
              <a:rPr lang="sk-SK" sz="1100" b="0" i="0" u="none" strike="noStrike" cap="none" dirty="0" err="1" smtClean="0">
                <a:solidFill>
                  <a:srgbClr val="000000"/>
                </a:solidFill>
                <a:effectLst/>
                <a:latin typeface="Arial"/>
                <a:ea typeface="Arial"/>
                <a:cs typeface="Arial"/>
                <a:sym typeface="Arial"/>
              </a:rPr>
              <a:t>az</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az</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anyag</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mennyiség</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ami</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felszívódott</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bekerült</a:t>
            </a:r>
            <a:r>
              <a:rPr lang="sk-SK" sz="1100" b="0" i="0" u="none" strike="noStrike" cap="none" dirty="0" smtClean="0">
                <a:solidFill>
                  <a:srgbClr val="000000"/>
                </a:solidFill>
                <a:effectLst/>
                <a:latin typeface="Arial"/>
                <a:ea typeface="Arial"/>
                <a:cs typeface="Arial"/>
                <a:sym typeface="Arial"/>
              </a:rPr>
              <a:t> a </a:t>
            </a:r>
            <a:r>
              <a:rPr lang="sk-SK" sz="1100" b="0" i="0" u="none" strike="noStrike" cap="none" dirty="0" err="1" smtClean="0">
                <a:solidFill>
                  <a:srgbClr val="000000"/>
                </a:solidFill>
                <a:effectLst/>
                <a:latin typeface="Arial"/>
                <a:ea typeface="Arial"/>
                <a:cs typeface="Arial"/>
                <a:sym typeface="Arial"/>
              </a:rPr>
              <a:t>keringésbe</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és</a:t>
            </a:r>
            <a:r>
              <a:rPr lang="sk-SK" sz="1100" b="0" i="0" u="none" strike="noStrike" cap="none" dirty="0" smtClean="0">
                <a:solidFill>
                  <a:srgbClr val="000000"/>
                </a:solidFill>
                <a:effectLst/>
                <a:latin typeface="Arial"/>
                <a:ea typeface="Arial"/>
                <a:cs typeface="Arial"/>
                <a:sym typeface="Arial"/>
              </a:rPr>
              <a:t> a </a:t>
            </a:r>
            <a:r>
              <a:rPr lang="sk-SK" sz="1100" b="0" i="0" u="none" strike="noStrike" cap="none" dirty="0" err="1" smtClean="0">
                <a:solidFill>
                  <a:srgbClr val="000000"/>
                </a:solidFill>
                <a:effectLst/>
                <a:latin typeface="Arial"/>
                <a:ea typeface="Arial"/>
                <a:cs typeface="Arial"/>
                <a:sym typeface="Arial"/>
              </a:rPr>
              <a:t>szervezet</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számára</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elhasználható</a:t>
            </a:r>
            <a:r>
              <a:rPr lang="sk-SK" sz="1100" b="0" i="0" u="none" strike="noStrike" cap="none" dirty="0" smtClean="0">
                <a:solidFill>
                  <a:srgbClr val="000000"/>
                </a:solidFill>
                <a:effectLst/>
                <a:latin typeface="Arial"/>
                <a:ea typeface="Arial"/>
                <a:cs typeface="Arial"/>
                <a:sym typeface="Arial"/>
              </a:rPr>
              <a:t>.</a:t>
            </a:r>
          </a:p>
          <a:p>
            <a:pPr marL="158750" indent="0">
              <a:buNone/>
            </a:pPr>
            <a:r>
              <a:rPr lang="sk-SK" sz="1100" b="0" i="0" u="none" strike="noStrike" cap="none" dirty="0" err="1" smtClean="0">
                <a:solidFill>
                  <a:srgbClr val="000000"/>
                </a:solidFill>
                <a:effectLst/>
                <a:latin typeface="Arial"/>
                <a:ea typeface="Arial"/>
                <a:cs typeface="Arial"/>
                <a:sym typeface="Arial"/>
              </a:rPr>
              <a:t>Ezek</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természetesen</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számos</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faktortól</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függnek</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mint</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például</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az</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emésztés</a:t>
            </a:r>
            <a:r>
              <a:rPr lang="sk-SK" sz="1100" b="0" i="0" u="none" strike="noStrike" cap="none" dirty="0" smtClean="0">
                <a:solidFill>
                  <a:srgbClr val="000000"/>
                </a:solidFill>
                <a:effectLst/>
                <a:latin typeface="Arial"/>
                <a:ea typeface="Arial"/>
                <a:cs typeface="Arial"/>
                <a:sym typeface="Arial"/>
              </a:rPr>
              <a:t>, metabolizmus, </a:t>
            </a:r>
            <a:r>
              <a:rPr lang="sk-SK" sz="1100" b="0" i="0" u="none" strike="noStrike" cap="none" dirty="0" err="1" smtClean="0">
                <a:solidFill>
                  <a:srgbClr val="000000"/>
                </a:solidFill>
                <a:effectLst/>
                <a:latin typeface="Arial"/>
                <a:ea typeface="Arial"/>
                <a:cs typeface="Arial"/>
                <a:sym typeface="Arial"/>
              </a:rPr>
              <a:t>transzport</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interakciók</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inter</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és</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intracelluláris</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koncentrációk</a:t>
            </a:r>
            <a:r>
              <a:rPr lang="sk-SK" sz="1100" b="0" i="0" u="none" strike="noStrike" cap="none" dirty="0" smtClean="0">
                <a:solidFill>
                  <a:srgbClr val="000000"/>
                </a:solidFill>
                <a:effectLst/>
                <a:latin typeface="Arial"/>
                <a:ea typeface="Arial"/>
                <a:cs typeface="Arial"/>
                <a:sym typeface="Arial"/>
              </a:rPr>
              <a:t>, a </a:t>
            </a:r>
            <a:r>
              <a:rPr lang="sk-SK" sz="1100" b="0" i="0" u="none" strike="noStrike" cap="none" dirty="0" err="1" smtClean="0">
                <a:solidFill>
                  <a:srgbClr val="000000"/>
                </a:solidFill>
                <a:effectLst/>
                <a:latin typeface="Arial"/>
                <a:ea typeface="Arial"/>
                <a:cs typeface="Arial"/>
                <a:sym typeface="Arial"/>
              </a:rPr>
              <a:t>fogyasztó</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egészségi</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állapota</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stb</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Ezért</a:t>
            </a:r>
            <a:r>
              <a:rPr lang="sk-SK" sz="1100" b="0" i="0" u="none" strike="noStrike" cap="none" dirty="0" smtClean="0">
                <a:solidFill>
                  <a:srgbClr val="000000"/>
                </a:solidFill>
                <a:effectLst/>
                <a:latin typeface="Arial"/>
                <a:ea typeface="Arial"/>
                <a:cs typeface="Arial"/>
                <a:sym typeface="Arial"/>
              </a:rPr>
              <a:t> a komplex </a:t>
            </a:r>
            <a:r>
              <a:rPr lang="sk-SK" sz="1100" b="0" i="0" u="none" strike="noStrike" cap="none" dirty="0" err="1" smtClean="0">
                <a:solidFill>
                  <a:srgbClr val="000000"/>
                </a:solidFill>
                <a:effectLst/>
                <a:latin typeface="Arial"/>
                <a:ea typeface="Arial"/>
                <a:cs typeface="Arial"/>
                <a:sym typeface="Arial"/>
              </a:rPr>
              <a:t>növényi</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anyagok</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antioxidáns</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hatását</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sohasem</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egy</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összetevőhöz</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rendeljük</a:t>
            </a:r>
            <a:r>
              <a:rPr lang="sk-SK" sz="1100" b="0" i="0" u="none" strike="noStrike" cap="none" dirty="0" smtClean="0">
                <a:solidFill>
                  <a:srgbClr val="000000"/>
                </a:solidFill>
                <a:effectLst/>
                <a:latin typeface="Arial"/>
                <a:ea typeface="Arial"/>
                <a:cs typeface="Arial"/>
                <a:sym typeface="Arial"/>
              </a:rPr>
              <a:t>! A </a:t>
            </a:r>
            <a:r>
              <a:rPr lang="sk-SK" sz="1100" b="0" i="0" u="none" strike="noStrike" cap="none" dirty="0" err="1" smtClean="0">
                <a:solidFill>
                  <a:srgbClr val="000000"/>
                </a:solidFill>
                <a:effectLst/>
                <a:latin typeface="Arial"/>
                <a:ea typeface="Arial"/>
                <a:cs typeface="Arial"/>
                <a:sym typeface="Arial"/>
              </a:rPr>
              <a:t>kemopreventív</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fitokémiai</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anyagok</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együtt</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fejtik</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ki</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hatásaikat</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Az</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izolált</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tiszta</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összetevők</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vegyületek</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elveszthetik</a:t>
            </a:r>
            <a:r>
              <a:rPr lang="sk-SK" sz="1100" b="0" i="0" u="none" strike="noStrike" cap="none" dirty="0" smtClean="0">
                <a:solidFill>
                  <a:srgbClr val="000000"/>
                </a:solidFill>
                <a:effectLst/>
                <a:latin typeface="Arial"/>
                <a:ea typeface="Arial"/>
                <a:cs typeface="Arial"/>
                <a:sym typeface="Arial"/>
              </a:rPr>
              <a:t> pozitív </a:t>
            </a:r>
            <a:r>
              <a:rPr lang="sk-SK" sz="1100" b="0" i="0" u="none" strike="noStrike" cap="none" dirty="0" err="1" smtClean="0">
                <a:solidFill>
                  <a:srgbClr val="000000"/>
                </a:solidFill>
                <a:effectLst/>
                <a:latin typeface="Arial"/>
                <a:ea typeface="Arial"/>
                <a:cs typeface="Arial"/>
                <a:sym typeface="Arial"/>
              </a:rPr>
              <a:t>hatásaikat</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mérgezők</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is</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lehetnek</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és</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nem</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azzal</a:t>
            </a:r>
            <a:r>
              <a:rPr lang="sk-SK" sz="1100" b="0" i="0" u="none" strike="noStrike" cap="none" dirty="0" smtClean="0">
                <a:solidFill>
                  <a:srgbClr val="000000"/>
                </a:solidFill>
                <a:effectLst/>
                <a:latin typeface="Arial"/>
                <a:ea typeface="Arial"/>
                <a:cs typeface="Arial"/>
                <a:sym typeface="Arial"/>
              </a:rPr>
              <a:t> a </a:t>
            </a:r>
            <a:r>
              <a:rPr lang="sk-SK" sz="1100" b="0" i="0" u="none" strike="noStrike" cap="none" dirty="0" err="1" smtClean="0">
                <a:solidFill>
                  <a:srgbClr val="000000"/>
                </a:solidFill>
                <a:effectLst/>
                <a:latin typeface="Arial"/>
                <a:ea typeface="Arial"/>
                <a:cs typeface="Arial"/>
                <a:sym typeface="Arial"/>
              </a:rPr>
              <a:t>mechanizmussal</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hatnak</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mint</a:t>
            </a:r>
            <a:r>
              <a:rPr lang="sk-SK" sz="1100" b="0" i="0" u="none" strike="noStrike" cap="none" dirty="0" smtClean="0">
                <a:solidFill>
                  <a:srgbClr val="000000"/>
                </a:solidFill>
                <a:effectLst/>
                <a:latin typeface="Arial"/>
                <a:ea typeface="Arial"/>
                <a:cs typeface="Arial"/>
                <a:sym typeface="Arial"/>
              </a:rPr>
              <a:t> komplex </a:t>
            </a:r>
            <a:r>
              <a:rPr lang="sk-SK" sz="1100" b="0" i="0" u="none" strike="noStrike" cap="none" dirty="0" err="1" smtClean="0">
                <a:solidFill>
                  <a:srgbClr val="000000"/>
                </a:solidFill>
                <a:effectLst/>
                <a:latin typeface="Arial"/>
                <a:ea typeface="Arial"/>
                <a:cs typeface="Arial"/>
                <a:sym typeface="Arial"/>
              </a:rPr>
              <a:t>élelmi</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táplálkozási</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környezetben</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Az</a:t>
            </a:r>
            <a:r>
              <a:rPr lang="sk-SK" sz="1100" b="0" i="0" u="none" strike="noStrike" cap="none" dirty="0" smtClean="0">
                <a:solidFill>
                  <a:srgbClr val="000000"/>
                </a:solidFill>
                <a:effectLst/>
                <a:latin typeface="Arial"/>
                <a:ea typeface="Arial"/>
                <a:cs typeface="Arial"/>
                <a:sym typeface="Arial"/>
              </a:rPr>
              <a:t> in vitro </a:t>
            </a:r>
            <a:r>
              <a:rPr lang="sk-SK" sz="1100" b="0" i="0" u="none" strike="noStrike" cap="none" dirty="0" err="1" smtClean="0">
                <a:solidFill>
                  <a:srgbClr val="000000"/>
                </a:solidFill>
                <a:effectLst/>
                <a:latin typeface="Arial"/>
                <a:ea typeface="Arial"/>
                <a:cs typeface="Arial"/>
                <a:sym typeface="Arial"/>
              </a:rPr>
              <a:t>körülmények</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között</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mért</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antioxidáns</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adatok</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átvitele</a:t>
            </a:r>
            <a:r>
              <a:rPr lang="sk-SK" sz="1100" b="0" i="0" u="none" strike="noStrike" cap="none" dirty="0" smtClean="0">
                <a:solidFill>
                  <a:srgbClr val="000000"/>
                </a:solidFill>
                <a:effectLst/>
                <a:latin typeface="Arial"/>
                <a:ea typeface="Arial"/>
                <a:cs typeface="Arial"/>
                <a:sym typeface="Arial"/>
              </a:rPr>
              <a:t> in </a:t>
            </a:r>
            <a:r>
              <a:rPr lang="sk-SK" sz="1100" b="0" i="0" u="none" strike="noStrike" cap="none" dirty="0" err="1" smtClean="0">
                <a:solidFill>
                  <a:srgbClr val="000000"/>
                </a:solidFill>
                <a:effectLst/>
                <a:latin typeface="Arial"/>
                <a:ea typeface="Arial"/>
                <a:cs typeface="Arial"/>
                <a:sym typeface="Arial"/>
              </a:rPr>
              <a:t>vivo</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körülményekre</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óvatosságot</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igényel</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vagy</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nem</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is</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lehetséges</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hiszen</a:t>
            </a:r>
            <a:r>
              <a:rPr lang="sk-SK" sz="1100" b="0" i="0" u="none" strike="noStrike" cap="none" dirty="0" smtClean="0">
                <a:solidFill>
                  <a:srgbClr val="000000"/>
                </a:solidFill>
                <a:effectLst/>
                <a:latin typeface="Arial"/>
                <a:ea typeface="Arial"/>
                <a:cs typeface="Arial"/>
                <a:sym typeface="Arial"/>
              </a:rPr>
              <a:t> a </a:t>
            </a:r>
            <a:r>
              <a:rPr lang="sk-SK" sz="1100" b="0" i="0" u="none" strike="noStrike" cap="none" dirty="0" err="1" smtClean="0">
                <a:solidFill>
                  <a:srgbClr val="000000"/>
                </a:solidFill>
                <a:effectLst/>
                <a:latin typeface="Arial"/>
                <a:ea typeface="Arial"/>
                <a:cs typeface="Arial"/>
                <a:sym typeface="Arial"/>
              </a:rPr>
              <a:t>bioaktivitás</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még</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nem</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azonos</a:t>
            </a:r>
            <a:r>
              <a:rPr lang="sk-SK" sz="1100" b="0" i="0" u="none" strike="noStrike" cap="none" dirty="0" smtClean="0">
                <a:solidFill>
                  <a:srgbClr val="000000"/>
                </a:solidFill>
                <a:effectLst/>
                <a:latin typeface="Arial"/>
                <a:ea typeface="Arial"/>
                <a:cs typeface="Arial"/>
                <a:sym typeface="Arial"/>
              </a:rPr>
              <a:t> a pozitív </a:t>
            </a:r>
            <a:r>
              <a:rPr lang="sk-SK" sz="1100" b="0" i="0" u="none" strike="noStrike" cap="none" dirty="0" err="1" smtClean="0">
                <a:solidFill>
                  <a:srgbClr val="000000"/>
                </a:solidFill>
                <a:effectLst/>
                <a:latin typeface="Arial"/>
                <a:ea typeface="Arial"/>
                <a:cs typeface="Arial"/>
                <a:sym typeface="Arial"/>
              </a:rPr>
              <a:t>egészségvédő</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hatással</a:t>
            </a:r>
            <a:r>
              <a:rPr lang="sk-SK" sz="1100" b="0" i="0" u="none" strike="noStrike" cap="none" dirty="0" smtClean="0">
                <a:solidFill>
                  <a:srgbClr val="000000"/>
                </a:solidFill>
                <a:effectLst/>
                <a:latin typeface="Arial"/>
                <a:ea typeface="Arial"/>
                <a:cs typeface="Arial"/>
                <a:sym typeface="Arial"/>
              </a:rPr>
              <a:t>!</a:t>
            </a:r>
          </a:p>
        </p:txBody>
      </p:sp>
    </p:spTree>
    <p:extLst>
      <p:ext uri="{BB962C8B-B14F-4D97-AF65-F5344CB8AC3E}">
        <p14:creationId xmlns:p14="http://schemas.microsoft.com/office/powerpoint/2010/main" val="35368562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d03d5b2036_1_5: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d03d5b2036_1_5: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u-HU" sz="1100" b="0" i="0" u="none" strike="noStrike" cap="none" dirty="0" smtClean="0">
                <a:solidFill>
                  <a:srgbClr val="000000"/>
                </a:solidFill>
                <a:effectLst/>
                <a:latin typeface="Arial"/>
                <a:ea typeface="Arial"/>
                <a:cs typeface="Arial"/>
                <a:sym typeface="Arial"/>
              </a:rPr>
              <a:t>Manapság is nagyon sokszor mondják, persze, örökölted ezt a bajt, és azért van ilyen vagy olyan betegséged. Ezt a dolgot két fajta megközelítésben lehet </a:t>
            </a:r>
            <a:r>
              <a:rPr lang="hu-HU" sz="1100" b="0" i="0" u="none" strike="noStrike" cap="none" dirty="0" err="1" smtClean="0">
                <a:solidFill>
                  <a:srgbClr val="000000"/>
                </a:solidFill>
                <a:effectLst/>
                <a:latin typeface="Arial"/>
                <a:ea typeface="Arial"/>
                <a:cs typeface="Arial"/>
                <a:sym typeface="Arial"/>
              </a:rPr>
              <a:t>végigjárni</a:t>
            </a:r>
            <a:r>
              <a:rPr lang="hu-HU" sz="1100" b="0" i="0" u="none" strike="noStrike" cap="none" dirty="0" smtClean="0">
                <a:solidFill>
                  <a:srgbClr val="000000"/>
                </a:solidFill>
                <a:effectLst/>
                <a:latin typeface="Arial"/>
                <a:ea typeface="Arial"/>
                <a:cs typeface="Arial"/>
                <a:sym typeface="Arial"/>
              </a:rPr>
              <a:t>. Genetikai vagy </a:t>
            </a:r>
            <a:r>
              <a:rPr lang="hu-HU" sz="1100" b="0" i="0" u="none" strike="noStrike" cap="none" dirty="0" err="1" smtClean="0">
                <a:solidFill>
                  <a:srgbClr val="000000"/>
                </a:solidFill>
                <a:effectLst/>
                <a:latin typeface="Arial"/>
                <a:ea typeface="Arial"/>
                <a:cs typeface="Arial"/>
                <a:sym typeface="Arial"/>
              </a:rPr>
              <a:t>Epigenetikai</a:t>
            </a:r>
            <a:r>
              <a:rPr lang="hu-HU" sz="1100" b="0" i="0" u="none" strike="noStrike" cap="none" dirty="0" smtClean="0">
                <a:solidFill>
                  <a:srgbClr val="000000"/>
                </a:solidFill>
                <a:effectLst/>
                <a:latin typeface="Arial"/>
                <a:ea typeface="Arial"/>
                <a:cs typeface="Arial"/>
                <a:sym typeface="Arial"/>
              </a:rPr>
              <a:t> szemlélettel</a:t>
            </a:r>
            <a:r>
              <a:rPr lang="hu-HU" sz="1100" b="0" i="0" u="none" strike="noStrike" cap="none" baseline="0" dirty="0" smtClean="0">
                <a:solidFill>
                  <a:srgbClr val="000000"/>
                </a:solidFill>
                <a:effectLst/>
                <a:latin typeface="Arial"/>
                <a:ea typeface="Arial"/>
                <a:cs typeface="Arial"/>
                <a:sym typeface="Arial"/>
              </a:rPr>
              <a:t> lehet megnézni. Lássuk csak mi is a genetikai megközelítés egy példán keresztül.  </a:t>
            </a:r>
            <a:r>
              <a:rPr lang="hu-HU" sz="1100" b="0" i="0" u="none" strike="noStrike" cap="none" dirty="0" smtClean="0">
                <a:solidFill>
                  <a:srgbClr val="000000"/>
                </a:solidFill>
                <a:effectLst/>
                <a:latin typeface="Arial"/>
                <a:ea typeface="Arial"/>
                <a:cs typeface="Arial"/>
                <a:sym typeface="Arial"/>
              </a:rPr>
              <a:t>Egy egészséges hordozó anya, meg egy egészséges hordozó apa, tehát akik például a cukorbetegséget hordozzák a genetikai hajlamot, azoknak a gyerekei között lesz aki </a:t>
            </a:r>
            <a:r>
              <a:rPr lang="hu-HU" sz="1100" b="0" i="0" u="none" strike="noStrike" cap="none" dirty="0" smtClean="0">
                <a:solidFill>
                  <a:srgbClr val="000000"/>
                </a:solidFill>
                <a:effectLst/>
                <a:latin typeface="Arial"/>
                <a:ea typeface="Arial"/>
                <a:cs typeface="Arial"/>
                <a:sym typeface="Arial"/>
              </a:rPr>
              <a:t>teljesen</a:t>
            </a:r>
            <a:r>
              <a:rPr lang="hu-HU" sz="1100" b="0" i="0" u="none" strike="noStrike" cap="none" baseline="0" dirty="0" smtClean="0">
                <a:solidFill>
                  <a:srgbClr val="000000"/>
                </a:solidFill>
                <a:effectLst/>
                <a:latin typeface="Arial"/>
                <a:ea typeface="Arial"/>
                <a:cs typeface="Arial"/>
                <a:sym typeface="Arial"/>
              </a:rPr>
              <a:t> </a:t>
            </a:r>
            <a:r>
              <a:rPr lang="hu-HU" sz="1100" b="0" i="0" u="none" strike="noStrike" cap="none" dirty="0" smtClean="0">
                <a:solidFill>
                  <a:srgbClr val="000000"/>
                </a:solidFill>
                <a:effectLst/>
                <a:latin typeface="Arial"/>
                <a:ea typeface="Arial"/>
                <a:cs typeface="Arial"/>
                <a:sym typeface="Arial"/>
              </a:rPr>
              <a:t>beteg </a:t>
            </a:r>
            <a:r>
              <a:rPr lang="hu-HU" sz="1100" b="0" i="0" u="none" strike="noStrike" cap="none" dirty="0" smtClean="0">
                <a:solidFill>
                  <a:srgbClr val="000000"/>
                </a:solidFill>
                <a:effectLst/>
                <a:latin typeface="Arial"/>
                <a:ea typeface="Arial"/>
                <a:cs typeface="Arial"/>
                <a:sym typeface="Arial"/>
              </a:rPr>
              <a:t>lesz, </a:t>
            </a:r>
            <a:r>
              <a:rPr lang="hu-HU" sz="1100" b="0" i="0" u="none" strike="noStrike" cap="none" dirty="0" smtClean="0">
                <a:solidFill>
                  <a:srgbClr val="000000"/>
                </a:solidFill>
                <a:effectLst/>
                <a:latin typeface="Arial"/>
                <a:ea typeface="Arial"/>
                <a:cs typeface="Arial"/>
                <a:sym typeface="Arial"/>
              </a:rPr>
              <a:t>a </a:t>
            </a:r>
            <a:r>
              <a:rPr lang="hu-HU" sz="1100" b="0" i="0" u="none" strike="noStrike" cap="none" dirty="0" smtClean="0">
                <a:solidFill>
                  <a:srgbClr val="000000"/>
                </a:solidFill>
                <a:effectLst/>
                <a:latin typeface="Arial"/>
                <a:ea typeface="Arial"/>
                <a:cs typeface="Arial"/>
                <a:sym typeface="Arial"/>
              </a:rPr>
              <a:t>többi három az csak részben hordozó, meg lesz egy egészséges is. </a:t>
            </a:r>
            <a:r>
              <a:rPr lang="hu-HU" sz="1100" b="0" i="0" u="none" strike="noStrike" cap="none" dirty="0" smtClean="0">
                <a:solidFill>
                  <a:srgbClr val="000000"/>
                </a:solidFill>
                <a:effectLst/>
                <a:latin typeface="Arial"/>
                <a:ea typeface="Arial"/>
                <a:cs typeface="Arial"/>
                <a:sym typeface="Arial"/>
              </a:rPr>
              <a:t>A gének megváltoztathatatlanul determinálják, meghatározzák az egyed egészségi</a:t>
            </a:r>
            <a:r>
              <a:rPr lang="hu-HU" sz="1100" b="0" i="0" u="none" strike="noStrike" cap="none" baseline="0" dirty="0" smtClean="0">
                <a:solidFill>
                  <a:srgbClr val="000000"/>
                </a:solidFill>
                <a:effectLst/>
                <a:latin typeface="Arial"/>
                <a:ea typeface="Arial"/>
                <a:cs typeface="Arial"/>
                <a:sym typeface="Arial"/>
              </a:rPr>
              <a:t> állapotát.</a:t>
            </a:r>
            <a:r>
              <a:rPr lang="hu-HU" sz="1100" b="0" i="0" u="none" strike="noStrike" cap="none" dirty="0" smtClean="0">
                <a:solidFill>
                  <a:srgbClr val="000000"/>
                </a:solidFill>
                <a:effectLst/>
                <a:latin typeface="Arial"/>
                <a:ea typeface="Arial"/>
                <a:cs typeface="Arial"/>
                <a:sym typeface="Arial"/>
              </a:rPr>
              <a:t> Ezzel </a:t>
            </a:r>
            <a:r>
              <a:rPr lang="hu-HU" sz="1100" b="0" i="0" u="none" strike="noStrike" cap="none" dirty="0" smtClean="0">
                <a:solidFill>
                  <a:srgbClr val="000000"/>
                </a:solidFill>
                <a:effectLst/>
                <a:latin typeface="Arial"/>
                <a:ea typeface="Arial"/>
                <a:cs typeface="Arial"/>
                <a:sym typeface="Arial"/>
              </a:rPr>
              <a:t>foglalkozik a genetika. A másik </a:t>
            </a:r>
            <a:r>
              <a:rPr lang="hu-HU" sz="1100" b="0" i="0" u="none" strike="noStrike" cap="none" dirty="0" smtClean="0">
                <a:solidFill>
                  <a:srgbClr val="000000"/>
                </a:solidFill>
                <a:effectLst/>
                <a:latin typeface="Arial"/>
                <a:ea typeface="Arial"/>
                <a:cs typeface="Arial"/>
                <a:sym typeface="Arial"/>
              </a:rPr>
              <a:t>megközelítésben</a:t>
            </a:r>
            <a:r>
              <a:rPr lang="hu-HU" sz="1100" b="0" i="0" u="none" strike="noStrike" cap="none" baseline="0" dirty="0" smtClean="0">
                <a:solidFill>
                  <a:srgbClr val="000000"/>
                </a:solidFill>
                <a:effectLst/>
                <a:latin typeface="Arial"/>
                <a:ea typeface="Arial"/>
                <a:cs typeface="Arial"/>
                <a:sym typeface="Arial"/>
              </a:rPr>
              <a:t> </a:t>
            </a:r>
            <a:r>
              <a:rPr lang="hu-HU" sz="1100" b="0" i="0" u="none" strike="noStrike" cap="none" baseline="0" dirty="0" smtClean="0">
                <a:solidFill>
                  <a:srgbClr val="000000"/>
                </a:solidFill>
                <a:effectLst/>
                <a:latin typeface="Arial"/>
                <a:ea typeface="Arial"/>
                <a:cs typeface="Arial"/>
                <a:sym typeface="Arial"/>
              </a:rPr>
              <a:t>adva van egy adoptálható gyermek, aki </a:t>
            </a:r>
            <a:r>
              <a:rPr lang="hu-HU" sz="1100" b="0" i="0" u="none" strike="noStrike" cap="none" dirty="0" smtClean="0">
                <a:solidFill>
                  <a:srgbClr val="000000"/>
                </a:solidFill>
                <a:effectLst/>
                <a:latin typeface="Arial"/>
                <a:ea typeface="Arial"/>
                <a:cs typeface="Arial"/>
                <a:sym typeface="Arial"/>
              </a:rPr>
              <a:t>olyan családból származik, ahol mindenki szikár. Az adoptáló szülőknél</a:t>
            </a:r>
            <a:r>
              <a:rPr lang="hu-HU" sz="1100" b="0" i="0" u="none" strike="noStrike" cap="none" baseline="0" dirty="0" smtClean="0">
                <a:solidFill>
                  <a:srgbClr val="000000"/>
                </a:solidFill>
                <a:effectLst/>
                <a:latin typeface="Arial"/>
                <a:ea typeface="Arial"/>
                <a:cs typeface="Arial"/>
                <a:sym typeface="Arial"/>
              </a:rPr>
              <a:t> mindenki az </a:t>
            </a:r>
            <a:r>
              <a:rPr lang="hu-HU" sz="1100" b="0" i="0" u="none" strike="noStrike" cap="none" baseline="0" dirty="0" err="1" smtClean="0">
                <a:solidFill>
                  <a:srgbClr val="000000"/>
                </a:solidFill>
                <a:effectLst/>
                <a:latin typeface="Arial"/>
                <a:ea typeface="Arial"/>
                <a:cs typeface="Arial"/>
                <a:sym typeface="Arial"/>
              </a:rPr>
              <a:t>obezitástól</a:t>
            </a:r>
            <a:r>
              <a:rPr lang="hu-HU" sz="1100" b="0" i="0" u="none" strike="noStrike" cap="none" baseline="0" dirty="0" smtClean="0">
                <a:solidFill>
                  <a:srgbClr val="000000"/>
                </a:solidFill>
                <a:effectLst/>
                <a:latin typeface="Arial"/>
                <a:ea typeface="Arial"/>
                <a:cs typeface="Arial"/>
                <a:sym typeface="Arial"/>
              </a:rPr>
              <a:t>, az elhízástól szenved, e</a:t>
            </a:r>
            <a:r>
              <a:rPr lang="hu-HU" sz="1100" b="0" i="0" u="none" strike="noStrike" cap="none" dirty="0" smtClean="0">
                <a:solidFill>
                  <a:srgbClr val="000000"/>
                </a:solidFill>
                <a:effectLst/>
                <a:latin typeface="Arial"/>
                <a:ea typeface="Arial"/>
                <a:cs typeface="Arial"/>
                <a:sym typeface="Arial"/>
              </a:rPr>
              <a:t>kkor ez az adoptált gyermek kövér lesz, lesz cukorbetegsége is, holott genetikailag nincs köze a családhoz, de környezetileg olyan körülményekbe került. Tehát ezt az érdekességet</a:t>
            </a:r>
            <a:r>
              <a:rPr lang="hu-HU" sz="1100" b="0" i="0" u="none" strike="noStrike" cap="none" baseline="0" dirty="0" smtClean="0">
                <a:solidFill>
                  <a:srgbClr val="000000"/>
                </a:solidFill>
                <a:effectLst/>
                <a:latin typeface="Arial"/>
                <a:ea typeface="Arial"/>
                <a:cs typeface="Arial"/>
                <a:sym typeface="Arial"/>
              </a:rPr>
              <a:t> kutatja az </a:t>
            </a:r>
            <a:r>
              <a:rPr lang="hu-HU" sz="1100" b="0" i="0" u="none" strike="noStrike" cap="none" baseline="0" dirty="0" err="1" smtClean="0">
                <a:solidFill>
                  <a:srgbClr val="000000"/>
                </a:solidFill>
                <a:effectLst/>
                <a:latin typeface="Arial"/>
                <a:ea typeface="Arial"/>
                <a:cs typeface="Arial"/>
                <a:sym typeface="Arial"/>
              </a:rPr>
              <a:t>epigenetika</a:t>
            </a:r>
            <a:r>
              <a:rPr lang="hu-HU" sz="1100" b="0" i="0" u="none" strike="noStrike" cap="none" dirty="0" smtClean="0">
                <a:solidFill>
                  <a:srgbClr val="000000"/>
                </a:solidFill>
                <a:effectLst/>
                <a:latin typeface="Arial"/>
                <a:ea typeface="Arial"/>
                <a:cs typeface="Arial"/>
                <a:sym typeface="Arial"/>
              </a:rPr>
              <a:t>, a környezeti</a:t>
            </a:r>
            <a:r>
              <a:rPr lang="hu-HU" sz="1100" b="0" i="0" u="none" strike="noStrike" cap="none" baseline="0" dirty="0" smtClean="0">
                <a:solidFill>
                  <a:srgbClr val="000000"/>
                </a:solidFill>
                <a:effectLst/>
                <a:latin typeface="Arial"/>
                <a:ea typeface="Arial"/>
                <a:cs typeface="Arial"/>
                <a:sym typeface="Arial"/>
              </a:rPr>
              <a:t> ráhatásokat a genomra, és azon keresztül az egyedre</a:t>
            </a:r>
            <a:r>
              <a:rPr lang="hu-HU" sz="1100" b="0" i="0" u="none" strike="noStrike" cap="none" baseline="0" dirty="0" smtClean="0">
                <a:solidFill>
                  <a:srgbClr val="000000"/>
                </a:solidFill>
                <a:effectLst/>
                <a:latin typeface="Arial"/>
                <a:ea typeface="Arial"/>
                <a:cs typeface="Arial"/>
                <a:sym typeface="Arial"/>
              </a:rPr>
              <a:t>.</a:t>
            </a:r>
          </a:p>
          <a:p>
            <a:pPr marL="0" lvl="0" indent="0" algn="l" rtl="0">
              <a:spcBef>
                <a:spcPts val="0"/>
              </a:spcBef>
              <a:spcAft>
                <a:spcPts val="0"/>
              </a:spcAft>
              <a:buNone/>
            </a:pPr>
            <a:r>
              <a:rPr lang="hu-HU" sz="1100" b="0" i="0" u="none" strike="noStrike" cap="none" dirty="0" smtClean="0">
                <a:solidFill>
                  <a:srgbClr val="000000"/>
                </a:solidFill>
                <a:effectLst/>
                <a:latin typeface="Arial"/>
                <a:ea typeface="Arial"/>
                <a:cs typeface="Arial"/>
                <a:sym typeface="Arial"/>
              </a:rPr>
              <a:t>Az </a:t>
            </a:r>
            <a:r>
              <a:rPr lang="hu-HU" sz="1100" b="0" i="0" u="none" strike="noStrike" cap="none" dirty="0" err="1" smtClean="0">
                <a:solidFill>
                  <a:srgbClr val="000000"/>
                </a:solidFill>
                <a:effectLst/>
                <a:latin typeface="Arial"/>
                <a:ea typeface="Arial"/>
                <a:cs typeface="Arial"/>
                <a:sym typeface="Arial"/>
              </a:rPr>
              <a:t>epigenetika</a:t>
            </a:r>
            <a:r>
              <a:rPr lang="hu-HU" sz="1100" b="0" i="0" u="none" strike="noStrike" cap="none" dirty="0" smtClean="0">
                <a:solidFill>
                  <a:srgbClr val="000000"/>
                </a:solidFill>
                <a:effectLst/>
                <a:latin typeface="Arial"/>
                <a:ea typeface="Arial"/>
                <a:cs typeface="Arial"/>
                <a:sym typeface="Arial"/>
              </a:rPr>
              <a:t> jelentősége abban áll, ahogyan megváltoztatják a jelek a fehérjék képződését egy olyan folyamatban, amely irányítja az életünket. Mi irányítja a fehérjéket? Az </a:t>
            </a:r>
            <a:r>
              <a:rPr lang="hu-HU" sz="1100" b="0" i="0" u="none" strike="noStrike" cap="none" dirty="0" err="1" smtClean="0">
                <a:solidFill>
                  <a:srgbClr val="000000"/>
                </a:solidFill>
                <a:effectLst/>
                <a:latin typeface="Arial"/>
                <a:ea typeface="Arial"/>
                <a:cs typeface="Arial"/>
                <a:sym typeface="Arial"/>
              </a:rPr>
              <a:t>epigenetikai</a:t>
            </a:r>
            <a:r>
              <a:rPr lang="hu-HU" sz="1100" b="0" i="0" u="none" strike="noStrike" cap="none" dirty="0" smtClean="0">
                <a:solidFill>
                  <a:srgbClr val="000000"/>
                </a:solidFill>
                <a:effectLst/>
                <a:latin typeface="Arial"/>
                <a:ea typeface="Arial"/>
                <a:cs typeface="Arial"/>
                <a:sym typeface="Arial"/>
              </a:rPr>
              <a:t> mechanizmusok azok, amelyek megváltoztathatják a fehérjéinket, hogy a genetikai kód megváltoztatása nélkül alkalmazkodjanak a környezeti jelekhez. Új protein szálakat alkotnak, amelyek megváltoztatják az egészséges gén leolvasását és genetikai betegségeket, például rákot okoznak. Nagyon sok genetikai betegségben szenvedő ember nem az örökölt génjei miatt beteg, hanem a környezet miatt, amelyben él. Fordítva is igaz a hibás gén kiolvasása megfelelő környezet hatására hibátlan eredményhez vezethet.</a:t>
            </a:r>
          </a:p>
          <a:p>
            <a:pPr marL="0" lvl="0" indent="0" algn="l" rtl="0">
              <a:spcBef>
                <a:spcPts val="0"/>
              </a:spcBef>
              <a:spcAft>
                <a:spcPts val="0"/>
              </a:spcAft>
              <a:buNone/>
            </a:pPr>
            <a:r>
              <a:rPr lang="hu-HU" sz="1100" b="0" i="0" u="none" strike="noStrike" cap="none" dirty="0" smtClean="0">
                <a:solidFill>
                  <a:srgbClr val="000000"/>
                </a:solidFill>
                <a:effectLst/>
                <a:latin typeface="Arial"/>
                <a:ea typeface="Arial"/>
                <a:cs typeface="Arial"/>
                <a:sym typeface="Arial"/>
              </a:rPr>
              <a:t>Az </a:t>
            </a:r>
            <a:r>
              <a:rPr lang="hu-HU" sz="1100" b="0" i="0" u="none" strike="noStrike" cap="none" dirty="0" err="1" smtClean="0">
                <a:solidFill>
                  <a:srgbClr val="000000"/>
                </a:solidFill>
                <a:effectLst/>
                <a:latin typeface="Arial"/>
                <a:ea typeface="Arial"/>
                <a:cs typeface="Arial"/>
                <a:sym typeface="Arial"/>
              </a:rPr>
              <a:t>epigenetika</a:t>
            </a:r>
            <a:r>
              <a:rPr lang="hu-HU" sz="1100" b="0" i="0" u="none" strike="noStrike" cap="none" dirty="0" smtClean="0">
                <a:solidFill>
                  <a:srgbClr val="000000"/>
                </a:solidFill>
                <a:effectLst/>
                <a:latin typeface="Arial"/>
                <a:ea typeface="Arial"/>
                <a:cs typeface="Arial"/>
                <a:sym typeface="Arial"/>
              </a:rPr>
              <a:t> egy teljesen új betekintést nyújt abba, hogy a környezeti jelek hogyan változtathatják meg a genetikai történetünket. Például vegyünk egy egypetéjű ikerpárt, akik a születésükkor azonos génekkel rendelkeznek, viszont születésüktől fogva más környezetbe kerültek az életük során. Az életük során végzett mérések egyre több eltérést mutatnak, egyre jobban különböznek egymástól. Az egyiküknél genetikai betegség alakulhat ki, például rák, míg a másik egészséges marad. Ez azért lehetséges, mert, ahogyan megtapasztaljuk a környezetünket, az onnan érkező információk módosíthatják a genomunkban lévő gének kiolvasását.</a:t>
            </a:r>
            <a:br>
              <a:rPr lang="hu-HU" sz="1100" b="0" i="0" u="none" strike="noStrike" cap="none" dirty="0" smtClean="0">
                <a:solidFill>
                  <a:srgbClr val="000000"/>
                </a:solidFill>
                <a:effectLst/>
                <a:latin typeface="Arial"/>
                <a:ea typeface="Arial"/>
                <a:cs typeface="Arial"/>
                <a:sym typeface="Arial"/>
              </a:rPr>
            </a:br>
            <a:r>
              <a:rPr lang="hu-HU" sz="1100" b="0" i="0" u="none" strike="noStrike" cap="none" dirty="0" err="1" smtClean="0">
                <a:solidFill>
                  <a:srgbClr val="000000"/>
                </a:solidFill>
                <a:effectLst/>
                <a:latin typeface="Arial"/>
                <a:ea typeface="Arial"/>
                <a:cs typeface="Arial"/>
                <a:sym typeface="Arial"/>
              </a:rPr>
              <a:t>Dean</a:t>
            </a:r>
            <a:r>
              <a:rPr lang="hu-HU" sz="1100" b="0" i="0" u="none" strike="noStrike" cap="none" dirty="0" smtClean="0">
                <a:solidFill>
                  <a:srgbClr val="000000"/>
                </a:solidFill>
                <a:effectLst/>
                <a:latin typeface="Arial"/>
                <a:ea typeface="Arial"/>
                <a:cs typeface="Arial"/>
                <a:sym typeface="Arial"/>
              </a:rPr>
              <a:t> </a:t>
            </a:r>
            <a:r>
              <a:rPr lang="hu-HU" sz="1100" b="0" i="0" u="none" strike="noStrike" cap="none" dirty="0" err="1" smtClean="0">
                <a:solidFill>
                  <a:srgbClr val="000000"/>
                </a:solidFill>
                <a:effectLst/>
                <a:latin typeface="Arial"/>
                <a:ea typeface="Arial"/>
                <a:cs typeface="Arial"/>
                <a:sym typeface="Arial"/>
              </a:rPr>
              <a:t>Ornish</a:t>
            </a:r>
            <a:r>
              <a:rPr lang="hu-HU" sz="1100" b="0" i="0" u="none" strike="noStrike" cap="none" dirty="0" smtClean="0">
                <a:solidFill>
                  <a:srgbClr val="000000"/>
                </a:solidFill>
                <a:effectLst/>
                <a:latin typeface="Arial"/>
                <a:ea typeface="Arial"/>
                <a:cs typeface="Arial"/>
                <a:sym typeface="Arial"/>
              </a:rPr>
              <a:t> kutató, aki a rákos betegekkel való munka során szerzett tapasztalatai alapján megállapította, hogy az étrendjük megváltoztatásával, a stressz kiküszöbölésével és meditációval a betegei 90 nap alatt képesek voltak megváltoztatni a </a:t>
            </a:r>
            <a:r>
              <a:rPr lang="hu-HU" sz="1100" b="0" i="0" u="none" strike="noStrike" cap="none" dirty="0" err="1" smtClean="0">
                <a:solidFill>
                  <a:srgbClr val="000000"/>
                </a:solidFill>
                <a:effectLst/>
                <a:latin typeface="Arial"/>
                <a:ea typeface="Arial"/>
                <a:cs typeface="Arial"/>
                <a:sym typeface="Arial"/>
              </a:rPr>
              <a:t>génfunkcióikat</a:t>
            </a:r>
            <a:r>
              <a:rPr lang="hu-HU" sz="1100" b="0" i="0" u="none" strike="noStrike" cap="none" dirty="0" smtClean="0">
                <a:solidFill>
                  <a:srgbClr val="000000"/>
                </a:solidFill>
                <a:effectLst/>
                <a:latin typeface="Arial"/>
                <a:ea typeface="Arial"/>
                <a:cs typeface="Arial"/>
                <a:sym typeface="Arial"/>
              </a:rPr>
              <a:t>. Ez a meglátás az </a:t>
            </a:r>
            <a:r>
              <a:rPr lang="hu-HU" sz="1100" b="0" i="0" u="none" strike="noStrike" cap="none" dirty="0" err="1" smtClean="0">
                <a:solidFill>
                  <a:srgbClr val="000000"/>
                </a:solidFill>
                <a:effectLst/>
                <a:latin typeface="Arial"/>
                <a:ea typeface="Arial"/>
                <a:cs typeface="Arial"/>
                <a:sym typeface="Arial"/>
              </a:rPr>
              <a:t>epigenetikával</a:t>
            </a:r>
            <a:r>
              <a:rPr lang="hu-HU" sz="1100" b="0" i="0" u="none" strike="noStrike" cap="none" dirty="0" smtClean="0">
                <a:solidFill>
                  <a:srgbClr val="000000"/>
                </a:solidFill>
                <a:effectLst/>
                <a:latin typeface="Arial"/>
                <a:ea typeface="Arial"/>
                <a:cs typeface="Arial"/>
                <a:sym typeface="Arial"/>
              </a:rPr>
              <a:t> kapcsolatban nagyon fontos, mert ha</a:t>
            </a:r>
            <a:br>
              <a:rPr lang="hu-HU" sz="1100" b="0" i="0" u="none" strike="noStrike" cap="none" dirty="0" smtClean="0">
                <a:solidFill>
                  <a:srgbClr val="000000"/>
                </a:solidFill>
                <a:effectLst/>
                <a:latin typeface="Arial"/>
                <a:ea typeface="Arial"/>
                <a:cs typeface="Arial"/>
                <a:sym typeface="Arial"/>
              </a:rPr>
            </a:br>
            <a:r>
              <a:rPr lang="hu-HU" sz="1100" b="0" i="0" u="none" strike="noStrike" cap="none" dirty="0" smtClean="0">
                <a:solidFill>
                  <a:srgbClr val="000000"/>
                </a:solidFill>
                <a:effectLst/>
                <a:latin typeface="Arial"/>
                <a:ea typeface="Arial"/>
                <a:cs typeface="Arial"/>
                <a:sym typeface="Arial"/>
              </a:rPr>
              <a:t>irányítani tudjuk a környezetünket, akkor uralhatjuk a biológiánkat.</a:t>
            </a:r>
            <a:endParaRPr dirty="0"/>
          </a:p>
        </p:txBody>
      </p:sp>
    </p:spTree>
    <p:extLst>
      <p:ext uri="{BB962C8B-B14F-4D97-AF65-F5344CB8AC3E}">
        <p14:creationId xmlns:p14="http://schemas.microsoft.com/office/powerpoint/2010/main" val="37998885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d03d5b2036_1_5: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d03d5b2036_1_5: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SK" sz="1100" b="0" i="0" u="none" strike="noStrike" cap="none" dirty="0" smtClean="0">
                <a:solidFill>
                  <a:srgbClr val="000000"/>
                </a:solidFill>
                <a:effectLst/>
                <a:latin typeface="Arial"/>
                <a:ea typeface="Arial"/>
                <a:cs typeface="Arial"/>
                <a:sym typeface="Arial"/>
              </a:rPr>
              <a:t>Mi </a:t>
            </a:r>
            <a:r>
              <a:rPr lang="sk-SK" sz="1100" b="0" i="0" u="none" strike="noStrike" cap="none" dirty="0" err="1" smtClean="0">
                <a:solidFill>
                  <a:srgbClr val="000000"/>
                </a:solidFill>
                <a:effectLst/>
                <a:latin typeface="Arial"/>
                <a:ea typeface="Arial"/>
                <a:cs typeface="Arial"/>
                <a:sym typeface="Arial"/>
              </a:rPr>
              <a:t>az</a:t>
            </a:r>
            <a:r>
              <a:rPr lang="sk-SK" sz="1100" b="0" i="0" u="none" strike="noStrike" cap="none" dirty="0" smtClean="0">
                <a:solidFill>
                  <a:srgbClr val="000000"/>
                </a:solidFill>
                <a:effectLst/>
                <a:latin typeface="Arial"/>
                <a:ea typeface="Arial"/>
                <a:cs typeface="Arial"/>
                <a:sym typeface="Arial"/>
              </a:rPr>
              <a:t> a </a:t>
            </a:r>
            <a:r>
              <a:rPr lang="sk-SK" sz="1100" b="0" i="0" u="none" strike="noStrike" cap="none" dirty="0" err="1" smtClean="0">
                <a:solidFill>
                  <a:srgbClr val="000000"/>
                </a:solidFill>
                <a:effectLst/>
                <a:latin typeface="Arial"/>
                <a:ea typeface="Arial"/>
                <a:cs typeface="Arial"/>
                <a:sym typeface="Arial"/>
              </a:rPr>
              <a:t>telomer</a:t>
            </a:r>
            <a:r>
              <a:rPr lang="sk-SK" sz="1100" b="0" i="0" u="none" strike="noStrike" cap="none" dirty="0" smtClean="0">
                <a:solidFill>
                  <a:srgbClr val="000000"/>
                </a:solidFill>
                <a:effectLst/>
                <a:latin typeface="Arial"/>
                <a:ea typeface="Arial"/>
                <a:cs typeface="Arial"/>
                <a:sym typeface="Arial"/>
              </a:rPr>
              <a:t>? Mi a </a:t>
            </a:r>
            <a:r>
              <a:rPr lang="sk-SK" sz="1100" b="0" i="0" u="none" strike="noStrike" cap="none" dirty="0" err="1" smtClean="0">
                <a:solidFill>
                  <a:srgbClr val="000000"/>
                </a:solidFill>
                <a:effectLst/>
                <a:latin typeface="Arial"/>
                <a:ea typeface="Arial"/>
                <a:cs typeface="Arial"/>
                <a:sym typeface="Arial"/>
              </a:rPr>
              <a:t>telomer</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szerepe</a:t>
            </a:r>
            <a:r>
              <a:rPr lang="sk-SK" sz="1100" b="0" i="0" u="none" strike="noStrike" cap="none" dirty="0" smtClean="0">
                <a:solidFill>
                  <a:srgbClr val="000000"/>
                </a:solidFill>
                <a:effectLst/>
                <a:latin typeface="Arial"/>
                <a:ea typeface="Arial"/>
                <a:cs typeface="Arial"/>
                <a:sym typeface="Arial"/>
              </a:rPr>
              <a:t>?</a:t>
            </a:r>
          </a:p>
          <a:p>
            <a:pPr marL="0" lvl="0" indent="0" algn="l" rtl="0">
              <a:spcBef>
                <a:spcPts val="0"/>
              </a:spcBef>
              <a:spcAft>
                <a:spcPts val="0"/>
              </a:spcAft>
              <a:buNone/>
            </a:pPr>
            <a:r>
              <a:rPr lang="sk-SK" dirty="0" smtClean="0"/>
              <a:t>A </a:t>
            </a:r>
            <a:r>
              <a:rPr lang="sk-SK" dirty="0" err="1" smtClean="0"/>
              <a:t>telomérek</a:t>
            </a:r>
            <a:r>
              <a:rPr lang="sk-SK" dirty="0" smtClean="0"/>
              <a:t> a </a:t>
            </a:r>
            <a:r>
              <a:rPr lang="sk-SK" dirty="0" err="1" smtClean="0"/>
              <a:t>kromoszóma</a:t>
            </a:r>
            <a:r>
              <a:rPr lang="sk-SK" dirty="0" smtClean="0"/>
              <a:t> </a:t>
            </a:r>
            <a:r>
              <a:rPr lang="sk-SK" dirty="0" err="1" smtClean="0"/>
              <a:t>végein</a:t>
            </a:r>
            <a:r>
              <a:rPr lang="sk-SK" dirty="0" smtClean="0"/>
              <a:t> </a:t>
            </a:r>
            <a:r>
              <a:rPr lang="sk-SK" dirty="0" err="1" smtClean="0"/>
              <a:t>helyezkednek</a:t>
            </a:r>
            <a:r>
              <a:rPr lang="sk-SK" dirty="0" smtClean="0"/>
              <a:t> </a:t>
            </a:r>
            <a:r>
              <a:rPr lang="sk-SK" dirty="0" err="1" smtClean="0"/>
              <a:t>el</a:t>
            </a:r>
            <a:r>
              <a:rPr lang="sk-SK" dirty="0" smtClean="0"/>
              <a:t>, </a:t>
            </a:r>
            <a:r>
              <a:rPr lang="sk-SK" dirty="0" err="1" smtClean="0"/>
              <a:t>úgynevezett</a:t>
            </a:r>
            <a:r>
              <a:rPr lang="sk-SK" dirty="0" smtClean="0"/>
              <a:t> </a:t>
            </a:r>
            <a:r>
              <a:rPr lang="sk-SK" dirty="0" err="1" smtClean="0"/>
              <a:t>sapkákban</a:t>
            </a:r>
            <a:r>
              <a:rPr lang="sk-SK" dirty="0" smtClean="0"/>
              <a:t>.</a:t>
            </a:r>
            <a:r>
              <a:rPr lang="sk-SK" baseline="0" dirty="0" smtClean="0"/>
              <a:t> </a:t>
            </a:r>
            <a:r>
              <a:rPr lang="sk-SK" sz="1100" b="0" i="0" u="none" strike="noStrike" cap="none" dirty="0" err="1" smtClean="0">
                <a:solidFill>
                  <a:srgbClr val="000000"/>
                </a:solidFill>
                <a:effectLst/>
                <a:latin typeface="Arial"/>
                <a:ea typeface="Arial"/>
                <a:cs typeface="Arial"/>
                <a:sym typeface="Arial"/>
              </a:rPr>
              <a:t>Ebben</a:t>
            </a:r>
            <a:r>
              <a:rPr lang="sk-SK" sz="1100" b="0" i="0" u="none" strike="noStrike" cap="none" dirty="0" smtClean="0">
                <a:solidFill>
                  <a:srgbClr val="000000"/>
                </a:solidFill>
                <a:effectLst/>
                <a:latin typeface="Arial"/>
                <a:ea typeface="Arial"/>
                <a:cs typeface="Arial"/>
                <a:sym typeface="Arial"/>
              </a:rPr>
              <a:t> van </a:t>
            </a:r>
            <a:r>
              <a:rPr lang="sk-SK" sz="1100" b="0" i="0" u="none" strike="noStrike" cap="none" dirty="0" err="1" smtClean="0">
                <a:solidFill>
                  <a:srgbClr val="000000"/>
                </a:solidFill>
                <a:effectLst/>
                <a:latin typeface="Arial"/>
                <a:ea typeface="Arial"/>
                <a:cs typeface="Arial"/>
                <a:sym typeface="Arial"/>
              </a:rPr>
              <a:t>az</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öregedés</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órája</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Ugyanis</a:t>
            </a:r>
            <a:r>
              <a:rPr lang="sk-SK" sz="1100" b="0" i="0" u="none" strike="noStrike" cap="none" dirty="0" smtClean="0">
                <a:solidFill>
                  <a:srgbClr val="000000"/>
                </a:solidFill>
                <a:effectLst/>
                <a:latin typeface="Arial"/>
                <a:ea typeface="Arial"/>
                <a:cs typeface="Arial"/>
                <a:sym typeface="Arial"/>
              </a:rPr>
              <a:t> a </a:t>
            </a:r>
            <a:r>
              <a:rPr lang="sk-SK" sz="1100" b="0" i="0" u="none" strike="noStrike" cap="none" dirty="0" err="1" smtClean="0">
                <a:solidFill>
                  <a:srgbClr val="000000"/>
                </a:solidFill>
                <a:effectLst/>
                <a:latin typeface="Arial"/>
                <a:ea typeface="Arial"/>
                <a:cs typeface="Arial"/>
                <a:sym typeface="Arial"/>
              </a:rPr>
              <a:t>telomér</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hossza</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meghatározza</a:t>
            </a:r>
            <a:r>
              <a:rPr lang="sk-SK" sz="1100" b="0" i="0" u="none" strike="noStrike" cap="none" dirty="0" smtClean="0">
                <a:solidFill>
                  <a:srgbClr val="000000"/>
                </a:solidFill>
                <a:effectLst/>
                <a:latin typeface="Arial"/>
                <a:ea typeface="Arial"/>
                <a:cs typeface="Arial"/>
                <a:sym typeface="Arial"/>
              </a:rPr>
              <a:t> a </a:t>
            </a:r>
            <a:r>
              <a:rPr lang="sk-SK" sz="1100" b="0" i="0" u="none" strike="noStrike" cap="none" dirty="0" err="1" smtClean="0">
                <a:solidFill>
                  <a:srgbClr val="000000"/>
                </a:solidFill>
                <a:effectLst/>
                <a:latin typeface="Arial"/>
                <a:ea typeface="Arial"/>
                <a:cs typeface="Arial"/>
                <a:sym typeface="Arial"/>
              </a:rPr>
              <a:t>várható</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biológiai</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életkort</a:t>
            </a:r>
            <a:r>
              <a:rPr lang="sk-SK" sz="1100" b="0" i="0" u="none" strike="noStrike" cap="none" dirty="0" smtClean="0">
                <a:solidFill>
                  <a:srgbClr val="000000"/>
                </a:solidFill>
                <a:effectLst/>
                <a:latin typeface="Arial"/>
                <a:ea typeface="Arial"/>
                <a:cs typeface="Arial"/>
                <a:sym typeface="Arial"/>
              </a:rPr>
              <a:t>. A </a:t>
            </a:r>
            <a:r>
              <a:rPr lang="sk-SK" sz="1100" b="0" i="0" u="none" strike="noStrike" cap="none" dirty="0" err="1" smtClean="0">
                <a:solidFill>
                  <a:srgbClr val="000000"/>
                </a:solidFill>
                <a:effectLst/>
                <a:latin typeface="Arial"/>
                <a:ea typeface="Arial"/>
                <a:cs typeface="Arial"/>
                <a:sym typeface="Arial"/>
              </a:rPr>
              <a:t>telomerek</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védik</a:t>
            </a:r>
            <a:r>
              <a:rPr lang="sk-SK" sz="1100" b="0" i="0" u="none" strike="noStrike" cap="none" dirty="0" smtClean="0">
                <a:solidFill>
                  <a:srgbClr val="000000"/>
                </a:solidFill>
                <a:effectLst/>
                <a:latin typeface="Arial"/>
                <a:ea typeface="Arial"/>
                <a:cs typeface="Arial"/>
                <a:sym typeface="Arial"/>
              </a:rPr>
              <a:t> a </a:t>
            </a:r>
            <a:r>
              <a:rPr lang="sk-SK" sz="1100" b="0" i="0" u="none" strike="noStrike" cap="none" dirty="0" err="1" smtClean="0">
                <a:solidFill>
                  <a:srgbClr val="000000"/>
                </a:solidFill>
                <a:effectLst/>
                <a:latin typeface="Arial"/>
                <a:ea typeface="Arial"/>
                <a:cs typeface="Arial"/>
                <a:sym typeface="Arial"/>
              </a:rPr>
              <a:t>kromoszómákat</a:t>
            </a:r>
            <a:r>
              <a:rPr lang="sk-SK" sz="1100" b="0" i="0" u="none" strike="noStrike" cap="none" dirty="0" smtClean="0">
                <a:solidFill>
                  <a:srgbClr val="000000"/>
                </a:solidFill>
                <a:effectLst/>
                <a:latin typeface="Arial"/>
                <a:ea typeface="Arial"/>
                <a:cs typeface="Arial"/>
                <a:sym typeface="Arial"/>
              </a:rPr>
              <a:t> a </a:t>
            </a:r>
            <a:r>
              <a:rPr lang="sk-SK" sz="1100" b="0" i="0" u="none" strike="noStrike" cap="none" dirty="0" err="1" smtClean="0">
                <a:solidFill>
                  <a:srgbClr val="000000"/>
                </a:solidFill>
                <a:effectLst/>
                <a:latin typeface="Arial"/>
                <a:ea typeface="Arial"/>
                <a:cs typeface="Arial"/>
                <a:sym typeface="Arial"/>
              </a:rPr>
              <a:t>károsodások</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és</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összetapadások</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ellen</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fontos</a:t>
            </a:r>
            <a:r>
              <a:rPr lang="sk-SK" sz="1100" b="0" i="0" u="none" strike="noStrike" cap="none" baseline="0" dirty="0" smtClean="0">
                <a:solidFill>
                  <a:srgbClr val="000000"/>
                </a:solidFill>
                <a:effectLst/>
                <a:latin typeface="Arial"/>
                <a:ea typeface="Arial"/>
                <a:cs typeface="Arial"/>
                <a:sym typeface="Arial"/>
              </a:rPr>
              <a:t> </a:t>
            </a:r>
            <a:r>
              <a:rPr lang="sk-SK" sz="1100" b="0" i="0" u="none" strike="noStrike" cap="none" baseline="0" dirty="0" err="1" smtClean="0">
                <a:solidFill>
                  <a:srgbClr val="000000"/>
                </a:solidFill>
                <a:effectLst/>
                <a:latin typeface="Arial"/>
                <a:ea typeface="Arial"/>
                <a:cs typeface="Arial"/>
                <a:sym typeface="Arial"/>
              </a:rPr>
              <a:t>szerepet</a:t>
            </a:r>
            <a:r>
              <a:rPr lang="sk-SK" sz="1100" b="0" i="0" u="none" strike="noStrike" cap="none" baseline="0" dirty="0" smtClean="0">
                <a:solidFill>
                  <a:srgbClr val="000000"/>
                </a:solidFill>
                <a:effectLst/>
                <a:latin typeface="Arial"/>
                <a:ea typeface="Arial"/>
                <a:cs typeface="Arial"/>
                <a:sym typeface="Arial"/>
              </a:rPr>
              <a:t> </a:t>
            </a:r>
            <a:r>
              <a:rPr lang="sk-SK" sz="1100" b="0" i="0" u="none" strike="noStrike" cap="none" baseline="0" dirty="0" err="1" smtClean="0">
                <a:solidFill>
                  <a:srgbClr val="000000"/>
                </a:solidFill>
                <a:effectLst/>
                <a:latin typeface="Arial"/>
                <a:ea typeface="Arial"/>
                <a:cs typeface="Arial"/>
                <a:sym typeface="Arial"/>
              </a:rPr>
              <a:t>játszanak</a:t>
            </a:r>
            <a:r>
              <a:rPr lang="sk-SK" sz="1100" b="0" i="0" u="none" strike="noStrike" cap="none" baseline="0" dirty="0" smtClean="0">
                <a:solidFill>
                  <a:srgbClr val="000000"/>
                </a:solidFill>
                <a:effectLst/>
                <a:latin typeface="Arial"/>
                <a:ea typeface="Arial"/>
                <a:cs typeface="Arial"/>
                <a:sym typeface="Arial"/>
              </a:rPr>
              <a:t> a </a:t>
            </a:r>
            <a:r>
              <a:rPr lang="sk-SK" sz="1100" b="0" i="0" u="none" strike="noStrike" cap="none" dirty="0" smtClean="0">
                <a:solidFill>
                  <a:srgbClr val="000000"/>
                </a:solidFill>
                <a:effectLst/>
                <a:latin typeface="Arial"/>
                <a:ea typeface="Arial"/>
                <a:cs typeface="Arial"/>
                <a:sym typeface="Arial"/>
              </a:rPr>
              <a:t>DNS</a:t>
            </a:r>
            <a:r>
              <a:rPr lang="sk-SK" sz="1100" b="0" i="0" u="none" strike="noStrike" cap="none" baseline="0"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reprodukciójában</a:t>
            </a:r>
            <a:r>
              <a:rPr lang="sk-SK" sz="1100" b="0" i="0" u="none" strike="noStrike" cap="none" dirty="0" smtClean="0">
                <a:solidFill>
                  <a:srgbClr val="000000"/>
                </a:solidFill>
                <a:effectLst/>
                <a:latin typeface="Arial"/>
                <a:ea typeface="Arial"/>
                <a:cs typeface="Arial"/>
                <a:sym typeface="Arial"/>
              </a:rPr>
              <a:t>,</a:t>
            </a:r>
            <a:r>
              <a:rPr lang="sk-SK" sz="1100" b="0" i="0" u="none" strike="noStrike" cap="none" baseline="0" dirty="0" smtClean="0">
                <a:solidFill>
                  <a:srgbClr val="000000"/>
                </a:solidFill>
                <a:effectLst/>
                <a:latin typeface="Arial"/>
                <a:ea typeface="Arial"/>
                <a:cs typeface="Arial"/>
                <a:sym typeface="Arial"/>
              </a:rPr>
              <a:t> </a:t>
            </a:r>
            <a:r>
              <a:rPr lang="sk-SK" sz="1100" b="0" i="0" u="none" strike="noStrike" cap="none" baseline="0" dirty="0" err="1" smtClean="0">
                <a:solidFill>
                  <a:srgbClr val="000000"/>
                </a:solidFill>
                <a:effectLst/>
                <a:latin typeface="Arial"/>
                <a:ea typeface="Arial"/>
                <a:cs typeface="Arial"/>
                <a:sym typeface="Arial"/>
              </a:rPr>
              <a:t>azaz</a:t>
            </a:r>
            <a:r>
              <a:rPr lang="sk-SK" sz="1100" b="0" i="0" u="none" strike="noStrike" cap="none" baseline="0"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segítik</a:t>
            </a:r>
            <a:r>
              <a:rPr lang="sk-SK" sz="1100" b="0" i="0" u="none" strike="noStrike" cap="none" dirty="0" smtClean="0">
                <a:solidFill>
                  <a:srgbClr val="000000"/>
                </a:solidFill>
                <a:effectLst/>
                <a:latin typeface="Arial"/>
                <a:ea typeface="Arial"/>
                <a:cs typeface="Arial"/>
                <a:sym typeface="Arial"/>
              </a:rPr>
              <a:t> a </a:t>
            </a:r>
            <a:r>
              <a:rPr lang="sk-SK" sz="1100" b="0" i="0" u="none" strike="noStrike" cap="none" dirty="0" err="1" smtClean="0">
                <a:solidFill>
                  <a:srgbClr val="000000"/>
                </a:solidFill>
                <a:effectLst/>
                <a:latin typeface="Arial"/>
                <a:ea typeface="Arial"/>
                <a:cs typeface="Arial"/>
                <a:sym typeface="Arial"/>
              </a:rPr>
              <a:t>tökéletes</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másolását</a:t>
            </a:r>
            <a:r>
              <a:rPr lang="sk-SK" sz="1100" b="0" i="0" u="none" strike="noStrike" cap="none" dirty="0" smtClean="0">
                <a:solidFill>
                  <a:srgbClr val="000000"/>
                </a:solidFill>
                <a:effectLst/>
                <a:latin typeface="Arial"/>
                <a:ea typeface="Arial"/>
                <a:cs typeface="Arial"/>
                <a:sym typeface="Arial"/>
              </a:rPr>
              <a:t>, a </a:t>
            </a:r>
            <a:r>
              <a:rPr lang="sk-SK" sz="1100" b="0" i="0" u="none" strike="noStrike" cap="none" dirty="0" err="1" smtClean="0">
                <a:solidFill>
                  <a:srgbClr val="000000"/>
                </a:solidFill>
                <a:effectLst/>
                <a:latin typeface="Arial"/>
                <a:ea typeface="Arial"/>
                <a:cs typeface="Arial"/>
                <a:sym typeface="Arial"/>
              </a:rPr>
              <a:t>szerkezeti</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felépítését</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is</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Véd</a:t>
            </a:r>
            <a:r>
              <a:rPr lang="sk-SK" sz="1100" b="0" i="0" u="none" strike="noStrike" cap="none" dirty="0" smtClean="0">
                <a:solidFill>
                  <a:srgbClr val="000000"/>
                </a:solidFill>
                <a:effectLst/>
                <a:latin typeface="Arial"/>
                <a:ea typeface="Arial"/>
                <a:cs typeface="Arial"/>
                <a:sym typeface="Arial"/>
              </a:rPr>
              <a:t> a </a:t>
            </a:r>
            <a:r>
              <a:rPr lang="sk-SK" sz="1100" b="0" i="0" u="none" strike="noStrike" cap="none" dirty="0" err="1" smtClean="0">
                <a:solidFill>
                  <a:srgbClr val="000000"/>
                </a:solidFill>
                <a:effectLst/>
                <a:latin typeface="Arial"/>
                <a:ea typeface="Arial"/>
                <a:cs typeface="Arial"/>
                <a:sym typeface="Arial"/>
              </a:rPr>
              <a:t>rák</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ellen</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véd</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bizonyos</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idegrendszeri</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megbetegedések</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ellen</a:t>
            </a:r>
            <a:r>
              <a:rPr lang="sk-SK" sz="1100" b="0" i="0" u="none" strike="noStrike" cap="none" dirty="0" smtClean="0">
                <a:solidFill>
                  <a:srgbClr val="000000"/>
                </a:solidFill>
                <a:effectLst/>
                <a:latin typeface="Arial"/>
                <a:ea typeface="Arial"/>
                <a:cs typeface="Arial"/>
                <a:sym typeface="Arial"/>
              </a:rPr>
              <a:t>. A </a:t>
            </a:r>
            <a:r>
              <a:rPr lang="sk-SK" sz="1100" b="0" i="0" u="none" strike="noStrike" cap="none" dirty="0" err="1" smtClean="0">
                <a:solidFill>
                  <a:srgbClr val="000000"/>
                </a:solidFill>
                <a:effectLst/>
                <a:latin typeface="Arial"/>
                <a:ea typeface="Arial"/>
                <a:cs typeface="Arial"/>
                <a:sym typeface="Arial"/>
              </a:rPr>
              <a:t>fogantatás</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pillanatától</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kezdve</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amikor</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megtörténik</a:t>
            </a:r>
            <a:r>
              <a:rPr lang="sk-SK" sz="1100" b="0" i="0" u="none" strike="noStrike" cap="none" dirty="0" smtClean="0">
                <a:solidFill>
                  <a:srgbClr val="000000"/>
                </a:solidFill>
                <a:effectLst/>
                <a:latin typeface="Arial"/>
                <a:ea typeface="Arial"/>
                <a:cs typeface="Arial"/>
                <a:sym typeface="Arial"/>
              </a:rPr>
              <a:t> a </a:t>
            </a:r>
            <a:r>
              <a:rPr lang="sk-SK" sz="1100" b="0" i="0" u="none" strike="noStrike" cap="none" dirty="0" err="1" smtClean="0">
                <a:solidFill>
                  <a:srgbClr val="000000"/>
                </a:solidFill>
                <a:effectLst/>
                <a:latin typeface="Arial"/>
                <a:ea typeface="Arial"/>
                <a:cs typeface="Arial"/>
                <a:sym typeface="Arial"/>
              </a:rPr>
              <a:t>megtermékenyítés</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tizenötezer</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bázispár</a:t>
            </a:r>
            <a:r>
              <a:rPr lang="sk-SK" sz="1100" b="0" i="0" u="none" strike="noStrike" cap="none" dirty="0" smtClean="0">
                <a:solidFill>
                  <a:srgbClr val="000000"/>
                </a:solidFill>
                <a:effectLst/>
                <a:latin typeface="Arial"/>
                <a:ea typeface="Arial"/>
                <a:cs typeface="Arial"/>
                <a:sym typeface="Arial"/>
              </a:rPr>
              <a:t> van a </a:t>
            </a:r>
            <a:r>
              <a:rPr lang="sk-SK" sz="1100" b="0" i="0" u="none" strike="noStrike" cap="none" dirty="0" err="1" smtClean="0">
                <a:solidFill>
                  <a:srgbClr val="000000"/>
                </a:solidFill>
                <a:effectLst/>
                <a:latin typeface="Arial"/>
                <a:ea typeface="Arial"/>
                <a:cs typeface="Arial"/>
                <a:sym typeface="Arial"/>
              </a:rPr>
              <a:t>telomérben</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Születéskor</a:t>
            </a:r>
            <a:r>
              <a:rPr lang="sk-SK" sz="1100" b="0" i="0" u="none" strike="noStrike" cap="none" dirty="0" smtClean="0">
                <a:solidFill>
                  <a:srgbClr val="000000"/>
                </a:solidFill>
                <a:effectLst/>
                <a:latin typeface="Arial"/>
                <a:ea typeface="Arial"/>
                <a:cs typeface="Arial"/>
                <a:sym typeface="Arial"/>
              </a:rPr>
              <a:t> már </a:t>
            </a:r>
            <a:r>
              <a:rPr lang="sk-SK" sz="1100" b="0" i="0" u="none" strike="noStrike" cap="none" dirty="0" err="1" smtClean="0">
                <a:solidFill>
                  <a:srgbClr val="000000"/>
                </a:solidFill>
                <a:effectLst/>
                <a:latin typeface="Arial"/>
                <a:ea typeface="Arial"/>
                <a:cs typeface="Arial"/>
                <a:sym typeface="Arial"/>
              </a:rPr>
              <a:t>csak</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körülbelül</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tízezer</a:t>
            </a:r>
            <a:r>
              <a:rPr lang="sk-SK" sz="1100" b="0" i="0" u="none" strike="noStrike" cap="none" dirty="0" smtClean="0">
                <a:solidFill>
                  <a:srgbClr val="000000"/>
                </a:solidFill>
                <a:effectLst/>
                <a:latin typeface="Arial"/>
                <a:ea typeface="Arial"/>
                <a:cs typeface="Arial"/>
                <a:sym typeface="Arial"/>
              </a:rPr>
              <a:t>. A </a:t>
            </a:r>
            <a:r>
              <a:rPr lang="sk-SK" sz="1100" b="0" i="0" u="none" strike="noStrike" cap="none" dirty="0" err="1" smtClean="0">
                <a:solidFill>
                  <a:srgbClr val="000000"/>
                </a:solidFill>
                <a:effectLst/>
                <a:latin typeface="Arial"/>
                <a:ea typeface="Arial"/>
                <a:cs typeface="Arial"/>
                <a:sym typeface="Arial"/>
              </a:rPr>
              <a:t>magzati</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élet</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meghatározza</a:t>
            </a:r>
            <a:r>
              <a:rPr lang="sk-SK" sz="1100" b="0" i="0" u="none" strike="noStrike" cap="none" dirty="0" smtClean="0">
                <a:solidFill>
                  <a:srgbClr val="000000"/>
                </a:solidFill>
                <a:effectLst/>
                <a:latin typeface="Arial"/>
                <a:ea typeface="Arial"/>
                <a:cs typeface="Arial"/>
                <a:sym typeface="Arial"/>
              </a:rPr>
              <a:t> 50 </a:t>
            </a:r>
            <a:r>
              <a:rPr lang="sk-SK" sz="1100" b="0" i="0" u="none" strike="noStrike" cap="none" dirty="0" err="1" smtClean="0">
                <a:solidFill>
                  <a:srgbClr val="000000"/>
                </a:solidFill>
                <a:effectLst/>
                <a:latin typeface="Arial"/>
                <a:ea typeface="Arial"/>
                <a:cs typeface="Arial"/>
                <a:sym typeface="Arial"/>
              </a:rPr>
              <a:t>százalékban</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a</a:t>
            </a:r>
            <a:r>
              <a:rPr lang="sk-SK" sz="1100" b="0" i="0" u="none" strike="noStrike" cap="none" baseline="0" dirty="0" err="1" smtClean="0">
                <a:solidFill>
                  <a:srgbClr val="000000"/>
                </a:solidFill>
                <a:effectLst/>
                <a:latin typeface="Arial"/>
                <a:ea typeface="Arial"/>
                <a:cs typeface="Arial"/>
                <a:sym typeface="Arial"/>
              </a:rPr>
              <a:t>z</a:t>
            </a:r>
            <a:r>
              <a:rPr lang="sk-SK" sz="1100" b="0" i="0" u="none" strike="noStrike" cap="none" baseline="0" dirty="0" smtClean="0">
                <a:solidFill>
                  <a:srgbClr val="000000"/>
                </a:solidFill>
                <a:effectLst/>
                <a:latin typeface="Arial"/>
                <a:ea typeface="Arial"/>
                <a:cs typeface="Arial"/>
                <a:sym typeface="Arial"/>
              </a:rPr>
              <a:t> </a:t>
            </a:r>
            <a:r>
              <a:rPr lang="sk-SK" sz="1100" b="0" i="0" u="none" strike="noStrike" cap="none" baseline="0" dirty="0" err="1" smtClean="0">
                <a:solidFill>
                  <a:srgbClr val="000000"/>
                </a:solidFill>
                <a:effectLst/>
                <a:latin typeface="Arial"/>
                <a:ea typeface="Arial"/>
                <a:cs typeface="Arial"/>
                <a:sym typeface="Arial"/>
              </a:rPr>
              <a:t>ember</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egyéniségét</a:t>
            </a:r>
            <a:r>
              <a:rPr lang="sk-SK" sz="1100" b="0" i="0" u="none" strike="noStrike" cap="none" dirty="0" smtClean="0">
                <a:solidFill>
                  <a:srgbClr val="000000"/>
                </a:solidFill>
                <a:effectLst/>
                <a:latin typeface="Arial"/>
                <a:ea typeface="Arial"/>
                <a:cs typeface="Arial"/>
                <a:sym typeface="Arial"/>
              </a:rPr>
              <a:t>,</a:t>
            </a:r>
            <a:r>
              <a:rPr lang="sk-SK" sz="1100" b="0" i="0" u="none" strike="noStrike" cap="none" baseline="0" dirty="0" smtClean="0">
                <a:solidFill>
                  <a:srgbClr val="000000"/>
                </a:solidFill>
                <a:effectLst/>
                <a:latin typeface="Arial"/>
                <a:ea typeface="Arial"/>
                <a:cs typeface="Arial"/>
                <a:sym typeface="Arial"/>
              </a:rPr>
              <a:t> </a:t>
            </a:r>
            <a:r>
              <a:rPr lang="sk-SK" sz="1100" b="0" i="0" u="none" strike="noStrike" cap="none" baseline="0" dirty="0" err="1" smtClean="0">
                <a:solidFill>
                  <a:srgbClr val="000000"/>
                </a:solidFill>
                <a:effectLst/>
                <a:latin typeface="Arial"/>
                <a:ea typeface="Arial"/>
                <a:cs typeface="Arial"/>
                <a:sym typeface="Arial"/>
              </a:rPr>
              <a:t>tehát</a:t>
            </a:r>
            <a:r>
              <a:rPr lang="sk-SK" sz="1100" b="0" i="0" u="none" strike="noStrike" cap="none" baseline="0" dirty="0" smtClean="0">
                <a:solidFill>
                  <a:srgbClr val="000000"/>
                </a:solidFill>
                <a:effectLst/>
                <a:latin typeface="Arial"/>
                <a:ea typeface="Arial"/>
                <a:cs typeface="Arial"/>
                <a:sym typeface="Arial"/>
              </a:rPr>
              <a:t> </a:t>
            </a:r>
            <a:r>
              <a:rPr lang="sk-SK" sz="1100" b="0" i="0" u="none" strike="noStrike" cap="none" baseline="0" dirty="0" err="1" smtClean="0">
                <a:solidFill>
                  <a:srgbClr val="000000"/>
                </a:solidFill>
                <a:effectLst/>
                <a:latin typeface="Arial"/>
                <a:ea typeface="Arial"/>
                <a:cs typeface="Arial"/>
                <a:sym typeface="Arial"/>
              </a:rPr>
              <a:t>fontos</a:t>
            </a:r>
            <a:r>
              <a:rPr lang="sk-SK" sz="1100" b="0" i="0" u="none" strike="noStrike" cap="none" baseline="0" dirty="0" smtClean="0">
                <a:solidFill>
                  <a:srgbClr val="000000"/>
                </a:solidFill>
                <a:effectLst/>
                <a:latin typeface="Arial"/>
                <a:ea typeface="Arial"/>
                <a:cs typeface="Arial"/>
                <a:sym typeface="Arial"/>
              </a:rPr>
              <a:t> </a:t>
            </a:r>
            <a:r>
              <a:rPr lang="sk-SK" sz="1100" b="0" i="0" u="none" strike="noStrike" cap="none" baseline="0" dirty="0" err="1" smtClean="0">
                <a:solidFill>
                  <a:srgbClr val="000000"/>
                </a:solidFill>
                <a:effectLst/>
                <a:latin typeface="Arial"/>
                <a:ea typeface="Arial"/>
                <a:cs typeface="Arial"/>
                <a:sym typeface="Arial"/>
              </a:rPr>
              <a:t>védeni</a:t>
            </a:r>
            <a:r>
              <a:rPr lang="sk-SK" sz="1100" b="0" i="0" u="none" strike="noStrike" cap="none" baseline="0" dirty="0" smtClean="0">
                <a:solidFill>
                  <a:srgbClr val="000000"/>
                </a:solidFill>
                <a:effectLst/>
                <a:latin typeface="Arial"/>
                <a:ea typeface="Arial"/>
                <a:cs typeface="Arial"/>
                <a:sym typeface="Arial"/>
              </a:rPr>
              <a:t> már </a:t>
            </a:r>
            <a:r>
              <a:rPr lang="sk-SK" sz="1100" b="0" i="0" u="none" strike="noStrike" cap="none" baseline="0" dirty="0" err="1" smtClean="0">
                <a:solidFill>
                  <a:srgbClr val="000000"/>
                </a:solidFill>
                <a:effectLst/>
                <a:latin typeface="Arial"/>
                <a:ea typeface="Arial"/>
                <a:cs typeface="Arial"/>
                <a:sym typeface="Arial"/>
              </a:rPr>
              <a:t>ebben</a:t>
            </a:r>
            <a:r>
              <a:rPr lang="sk-SK" sz="1100" b="0" i="0" u="none" strike="noStrike" cap="none" baseline="0" dirty="0" smtClean="0">
                <a:solidFill>
                  <a:srgbClr val="000000"/>
                </a:solidFill>
                <a:effectLst/>
                <a:latin typeface="Arial"/>
                <a:ea typeface="Arial"/>
                <a:cs typeface="Arial"/>
                <a:sym typeface="Arial"/>
              </a:rPr>
              <a:t> a </a:t>
            </a:r>
            <a:r>
              <a:rPr lang="sk-SK" sz="1100" b="0" i="0" u="none" strike="noStrike" cap="none" baseline="0" dirty="0" err="1" smtClean="0">
                <a:solidFill>
                  <a:srgbClr val="000000"/>
                </a:solidFill>
                <a:effectLst/>
                <a:latin typeface="Arial"/>
                <a:ea typeface="Arial"/>
                <a:cs typeface="Arial"/>
                <a:sym typeface="Arial"/>
              </a:rPr>
              <a:t>korban</a:t>
            </a:r>
            <a:r>
              <a:rPr lang="sk-SK" sz="1100" b="0" i="0" u="none" strike="noStrike" cap="none" baseline="0" dirty="0" smtClean="0">
                <a:solidFill>
                  <a:srgbClr val="000000"/>
                </a:solidFill>
                <a:effectLst/>
                <a:latin typeface="Arial"/>
                <a:ea typeface="Arial"/>
                <a:cs typeface="Arial"/>
                <a:sym typeface="Arial"/>
              </a:rPr>
              <a:t> </a:t>
            </a:r>
            <a:r>
              <a:rPr lang="sk-SK" sz="1100" b="0" i="0" u="none" strike="noStrike" cap="none" baseline="0" dirty="0" err="1" smtClean="0">
                <a:solidFill>
                  <a:srgbClr val="000000"/>
                </a:solidFill>
                <a:effectLst/>
                <a:latin typeface="Arial"/>
                <a:ea typeface="Arial"/>
                <a:cs typeface="Arial"/>
                <a:sym typeface="Arial"/>
              </a:rPr>
              <a:t>is</a:t>
            </a:r>
            <a:r>
              <a:rPr lang="sk-SK" sz="1100" b="0" i="0" u="none" strike="noStrike" cap="none" baseline="0" dirty="0" smtClean="0">
                <a:solidFill>
                  <a:srgbClr val="000000"/>
                </a:solidFill>
                <a:effectLst/>
                <a:latin typeface="Arial"/>
                <a:ea typeface="Arial"/>
                <a:cs typeface="Arial"/>
                <a:sym typeface="Arial"/>
              </a:rPr>
              <a:t> a </a:t>
            </a:r>
            <a:r>
              <a:rPr lang="sk-SK" sz="1100" b="0" i="0" u="none" strike="noStrike" cap="none" baseline="0" dirty="0" err="1" smtClean="0">
                <a:solidFill>
                  <a:srgbClr val="000000"/>
                </a:solidFill>
                <a:effectLst/>
                <a:latin typeface="Arial"/>
                <a:ea typeface="Arial"/>
                <a:cs typeface="Arial"/>
                <a:sym typeface="Arial"/>
              </a:rPr>
              <a:t>születendő</a:t>
            </a:r>
            <a:r>
              <a:rPr lang="sk-SK" sz="1100" b="0" i="0" u="none" strike="noStrike" cap="none" baseline="0" dirty="0" smtClean="0">
                <a:solidFill>
                  <a:srgbClr val="000000"/>
                </a:solidFill>
                <a:effectLst/>
                <a:latin typeface="Arial"/>
                <a:ea typeface="Arial"/>
                <a:cs typeface="Arial"/>
                <a:sym typeface="Arial"/>
              </a:rPr>
              <a:t> </a:t>
            </a:r>
            <a:r>
              <a:rPr lang="sk-SK" sz="1100" b="0" i="0" u="none" strike="noStrike" cap="none" baseline="0" dirty="0" err="1" smtClean="0">
                <a:solidFill>
                  <a:srgbClr val="000000"/>
                </a:solidFill>
                <a:effectLst/>
                <a:latin typeface="Arial"/>
                <a:ea typeface="Arial"/>
                <a:cs typeface="Arial"/>
                <a:sym typeface="Arial"/>
              </a:rPr>
              <a:t>embert</a:t>
            </a:r>
            <a:r>
              <a:rPr lang="sk-SK" sz="1100" b="0" i="0" u="none" strike="noStrike" cap="none" baseline="0" dirty="0" smtClean="0">
                <a:solidFill>
                  <a:srgbClr val="000000"/>
                </a:solidFill>
                <a:effectLst/>
                <a:latin typeface="Arial"/>
                <a:ea typeface="Arial"/>
                <a:cs typeface="Arial"/>
                <a:sym typeface="Arial"/>
              </a:rPr>
              <a:t>, </a:t>
            </a:r>
            <a:r>
              <a:rPr lang="sk-SK" sz="1100" b="0" i="0" u="none" strike="noStrike" cap="none" baseline="0" dirty="0" err="1" smtClean="0">
                <a:solidFill>
                  <a:srgbClr val="000000"/>
                </a:solidFill>
                <a:effectLst/>
                <a:latin typeface="Arial"/>
                <a:ea typeface="Arial"/>
                <a:cs typeface="Arial"/>
                <a:sym typeface="Arial"/>
              </a:rPr>
              <a:t>hiszen</a:t>
            </a:r>
            <a:r>
              <a:rPr lang="sk-SK" sz="1100" b="0" i="0" u="none" strike="noStrike" cap="none" baseline="0" dirty="0" smtClean="0">
                <a:solidFill>
                  <a:srgbClr val="000000"/>
                </a:solidFill>
                <a:effectLst/>
                <a:latin typeface="Arial"/>
                <a:ea typeface="Arial"/>
                <a:cs typeface="Arial"/>
                <a:sym typeface="Arial"/>
              </a:rPr>
              <a:t> </a:t>
            </a:r>
            <a:r>
              <a:rPr lang="sk-SK" sz="1100" b="0" i="0" u="none" strike="noStrike" cap="none" baseline="0" dirty="0" err="1" smtClean="0">
                <a:solidFill>
                  <a:srgbClr val="000000"/>
                </a:solidFill>
                <a:effectLst/>
                <a:latin typeface="Arial"/>
                <a:ea typeface="Arial"/>
                <a:cs typeface="Arial"/>
                <a:sym typeface="Arial"/>
              </a:rPr>
              <a:t>nem</a:t>
            </a:r>
            <a:r>
              <a:rPr lang="sk-SK" sz="1100" b="0" i="0" u="none" strike="noStrike" cap="none" baseline="0" dirty="0" smtClean="0">
                <a:solidFill>
                  <a:srgbClr val="000000"/>
                </a:solidFill>
                <a:effectLst/>
                <a:latin typeface="Arial"/>
                <a:ea typeface="Arial"/>
                <a:cs typeface="Arial"/>
                <a:sym typeface="Arial"/>
              </a:rPr>
              <a:t> </a:t>
            </a:r>
            <a:r>
              <a:rPr lang="sk-SK" sz="1100" b="0" i="0" u="none" strike="noStrike" cap="none" baseline="0" dirty="0" err="1" smtClean="0">
                <a:solidFill>
                  <a:srgbClr val="000000"/>
                </a:solidFill>
                <a:effectLst/>
                <a:latin typeface="Arial"/>
                <a:ea typeface="Arial"/>
                <a:cs typeface="Arial"/>
                <a:sym typeface="Arial"/>
              </a:rPr>
              <a:t>mindegy</a:t>
            </a:r>
            <a:r>
              <a:rPr lang="sk-SK" sz="1100" b="0" i="0" u="none" strike="noStrike" cap="none" baseline="0" dirty="0" smtClean="0">
                <a:solidFill>
                  <a:srgbClr val="000000"/>
                </a:solidFill>
                <a:effectLst/>
                <a:latin typeface="Arial"/>
                <a:ea typeface="Arial"/>
                <a:cs typeface="Arial"/>
                <a:sym typeface="Arial"/>
              </a:rPr>
              <a:t> </a:t>
            </a:r>
            <a:r>
              <a:rPr lang="sk-SK" sz="1100" b="0" i="0" u="none" strike="noStrike" cap="none" baseline="0" dirty="0" err="1" smtClean="0">
                <a:solidFill>
                  <a:srgbClr val="000000"/>
                </a:solidFill>
                <a:effectLst/>
                <a:latin typeface="Arial"/>
                <a:ea typeface="Arial"/>
                <a:cs typeface="Arial"/>
                <a:sym typeface="Arial"/>
              </a:rPr>
              <a:t>milyen</a:t>
            </a:r>
            <a:r>
              <a:rPr lang="sk-SK" sz="1100" b="0" i="0" u="none" strike="noStrike" cap="none" baseline="0" dirty="0" smtClean="0">
                <a:solidFill>
                  <a:srgbClr val="000000"/>
                </a:solidFill>
                <a:effectLst/>
                <a:latin typeface="Arial"/>
                <a:ea typeface="Arial"/>
                <a:cs typeface="Arial"/>
                <a:sym typeface="Arial"/>
              </a:rPr>
              <a:t> </a:t>
            </a:r>
            <a:r>
              <a:rPr lang="sk-SK" sz="1100" b="0" i="0" u="none" strike="noStrike" cap="none" baseline="0" dirty="0" err="1" smtClean="0">
                <a:solidFill>
                  <a:srgbClr val="000000"/>
                </a:solidFill>
                <a:effectLst/>
                <a:latin typeface="Arial"/>
                <a:ea typeface="Arial"/>
                <a:cs typeface="Arial"/>
                <a:sym typeface="Arial"/>
              </a:rPr>
              <a:t>hosszú</a:t>
            </a:r>
            <a:r>
              <a:rPr lang="sk-SK" sz="1100" b="0" i="0" u="none" strike="noStrike" cap="none" baseline="0" dirty="0" smtClean="0">
                <a:solidFill>
                  <a:srgbClr val="000000"/>
                </a:solidFill>
                <a:effectLst/>
                <a:latin typeface="Arial"/>
                <a:ea typeface="Arial"/>
                <a:cs typeface="Arial"/>
                <a:sym typeface="Arial"/>
              </a:rPr>
              <a:t> </a:t>
            </a:r>
            <a:r>
              <a:rPr lang="sk-SK" sz="1100" b="0" i="0" u="none" strike="noStrike" cap="none" baseline="0" dirty="0" err="1" smtClean="0">
                <a:solidFill>
                  <a:srgbClr val="000000"/>
                </a:solidFill>
                <a:effectLst/>
                <a:latin typeface="Arial"/>
                <a:ea typeface="Arial"/>
                <a:cs typeface="Arial"/>
                <a:sym typeface="Arial"/>
              </a:rPr>
              <a:t>telomerrel</a:t>
            </a:r>
            <a:r>
              <a:rPr lang="sk-SK" sz="1100" b="0" i="0" u="none" strike="noStrike" cap="none" baseline="0" dirty="0" smtClean="0">
                <a:solidFill>
                  <a:srgbClr val="000000"/>
                </a:solidFill>
                <a:effectLst/>
                <a:latin typeface="Arial"/>
                <a:ea typeface="Arial"/>
                <a:cs typeface="Arial"/>
                <a:sym typeface="Arial"/>
              </a:rPr>
              <a:t> </a:t>
            </a:r>
            <a:r>
              <a:rPr lang="sk-SK" sz="1100" b="0" i="0" u="none" strike="noStrike" cap="none" baseline="0" dirty="0" err="1" smtClean="0">
                <a:solidFill>
                  <a:srgbClr val="000000"/>
                </a:solidFill>
                <a:effectLst/>
                <a:latin typeface="Arial"/>
                <a:ea typeface="Arial"/>
                <a:cs typeface="Arial"/>
                <a:sym typeface="Arial"/>
              </a:rPr>
              <a:t>születik</a:t>
            </a:r>
            <a:r>
              <a:rPr lang="sk-SK" sz="1100" b="0" i="0" u="none" strike="noStrike" cap="none" baseline="0" dirty="0" smtClean="0">
                <a:solidFill>
                  <a:srgbClr val="000000"/>
                </a:solidFill>
                <a:effectLst/>
                <a:latin typeface="Arial"/>
                <a:ea typeface="Arial"/>
                <a:cs typeface="Arial"/>
                <a:sym typeface="Arial"/>
              </a:rPr>
              <a:t> </a:t>
            </a:r>
            <a:r>
              <a:rPr lang="sk-SK" sz="1100" b="0" i="0" u="none" strike="noStrike" cap="none" baseline="0" dirty="0" err="1" smtClean="0">
                <a:solidFill>
                  <a:srgbClr val="000000"/>
                </a:solidFill>
                <a:effectLst/>
                <a:latin typeface="Arial"/>
                <a:ea typeface="Arial"/>
                <a:cs typeface="Arial"/>
                <a:sym typeface="Arial"/>
              </a:rPr>
              <a:t>majd</a:t>
            </a:r>
            <a:r>
              <a:rPr lang="sk-SK" sz="1100" b="0" i="0" u="none" strike="noStrike" cap="none" baseline="0" dirty="0" smtClean="0">
                <a:solidFill>
                  <a:srgbClr val="000000"/>
                </a:solidFill>
                <a:effectLst/>
                <a:latin typeface="Arial"/>
                <a:ea typeface="Arial"/>
                <a:cs typeface="Arial"/>
                <a:sym typeface="Arial"/>
              </a:rPr>
              <a:t>. </a:t>
            </a:r>
            <a:r>
              <a:rPr lang="sk-SK" sz="1100" b="0" i="0" u="none" strike="noStrike" cap="none" dirty="0" smtClean="0">
                <a:solidFill>
                  <a:srgbClr val="000000"/>
                </a:solidFill>
                <a:effectLst/>
                <a:latin typeface="Arial"/>
                <a:ea typeface="Arial"/>
                <a:cs typeface="Arial"/>
                <a:sym typeface="Arial"/>
              </a:rPr>
              <a:t> A </a:t>
            </a:r>
            <a:r>
              <a:rPr lang="sk-SK" sz="1100" b="0" i="0" u="none" strike="noStrike" cap="none" dirty="0" err="1" smtClean="0">
                <a:solidFill>
                  <a:srgbClr val="000000"/>
                </a:solidFill>
                <a:effectLst/>
                <a:latin typeface="Arial"/>
                <a:ea typeface="Arial"/>
                <a:cs typeface="Arial"/>
                <a:sym typeface="Arial"/>
              </a:rPr>
              <a:t>halál</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beálltakor</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körülbelül</a:t>
            </a:r>
            <a:r>
              <a:rPr lang="sk-SK" sz="1100" b="0" i="0" u="none" strike="noStrike" cap="none" dirty="0" smtClean="0">
                <a:solidFill>
                  <a:srgbClr val="000000"/>
                </a:solidFill>
                <a:effectLst/>
                <a:latin typeface="Arial"/>
                <a:ea typeface="Arial"/>
                <a:cs typeface="Arial"/>
                <a:sym typeface="Arial"/>
              </a:rPr>
              <a:t> 3000-5000 </a:t>
            </a:r>
            <a:r>
              <a:rPr lang="sk-SK" sz="1100" b="0" i="0" u="none" strike="noStrike" cap="none" dirty="0" err="1" smtClean="0">
                <a:solidFill>
                  <a:srgbClr val="000000"/>
                </a:solidFill>
                <a:effectLst/>
                <a:latin typeface="Arial"/>
                <a:ea typeface="Arial"/>
                <a:cs typeface="Arial"/>
                <a:sym typeface="Arial"/>
              </a:rPr>
              <a:t>bázispár</a:t>
            </a:r>
            <a:r>
              <a:rPr lang="sk-SK" sz="1100" b="0" i="0" u="none" strike="noStrike" cap="none" dirty="0" smtClean="0">
                <a:solidFill>
                  <a:srgbClr val="000000"/>
                </a:solidFill>
                <a:effectLst/>
                <a:latin typeface="Arial"/>
                <a:ea typeface="Arial"/>
                <a:cs typeface="Arial"/>
                <a:sym typeface="Arial"/>
              </a:rPr>
              <a:t> van már </a:t>
            </a:r>
            <a:r>
              <a:rPr lang="sk-SK" sz="1100" b="0" i="0" u="none" strike="noStrike" cap="none" dirty="0" err="1" smtClean="0">
                <a:solidFill>
                  <a:srgbClr val="000000"/>
                </a:solidFill>
                <a:effectLst/>
                <a:latin typeface="Arial"/>
                <a:ea typeface="Arial"/>
                <a:cs typeface="Arial"/>
                <a:sym typeface="Arial"/>
              </a:rPr>
              <a:t>csak</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Az</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évenkénti</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veszteség</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kb</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ötven</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bázispár</a:t>
            </a:r>
            <a:r>
              <a:rPr lang="sk-SK" sz="1100" b="0" i="0" u="none" strike="noStrike" cap="none" dirty="0" smtClean="0">
                <a:solidFill>
                  <a:srgbClr val="000000"/>
                </a:solidFill>
                <a:effectLst/>
                <a:latin typeface="Arial"/>
                <a:ea typeface="Arial"/>
                <a:cs typeface="Arial"/>
                <a:sym typeface="Arial"/>
              </a:rPr>
              <a:t>. </a:t>
            </a:r>
            <a:r>
              <a:rPr lang="sk-SK" dirty="0" err="1" smtClean="0"/>
              <a:t>Ahogy</a:t>
            </a:r>
            <a:r>
              <a:rPr lang="sk-SK" dirty="0" smtClean="0"/>
              <a:t> </a:t>
            </a:r>
            <a:r>
              <a:rPr lang="sk-SK" dirty="0" err="1" smtClean="0"/>
              <a:t>idősödünk</a:t>
            </a:r>
            <a:r>
              <a:rPr lang="sk-SK" dirty="0" smtClean="0"/>
              <a:t>, </a:t>
            </a:r>
            <a:r>
              <a:rPr lang="sk-SK" dirty="0" err="1" smtClean="0"/>
              <a:t>úgy</a:t>
            </a:r>
            <a:r>
              <a:rPr lang="sk-SK" dirty="0" smtClean="0"/>
              <a:t> a </a:t>
            </a:r>
            <a:r>
              <a:rPr lang="sk-SK" dirty="0" err="1" smtClean="0"/>
              <a:t>telomér</a:t>
            </a:r>
            <a:r>
              <a:rPr lang="sk-SK" dirty="0" smtClean="0"/>
              <a:t> </a:t>
            </a:r>
            <a:r>
              <a:rPr lang="sk-SK" dirty="0" err="1" smtClean="0"/>
              <a:t>egyre</a:t>
            </a:r>
            <a:r>
              <a:rPr lang="sk-SK" dirty="0" smtClean="0"/>
              <a:t> </a:t>
            </a:r>
            <a:r>
              <a:rPr lang="sk-SK" dirty="0" err="1" smtClean="0"/>
              <a:t>rövidül</a:t>
            </a:r>
            <a:r>
              <a:rPr lang="sk-SK" dirty="0" smtClean="0"/>
              <a:t>, s </a:t>
            </a:r>
            <a:r>
              <a:rPr lang="sk-SK" dirty="0" err="1" smtClean="0"/>
              <a:t>amikor</a:t>
            </a:r>
            <a:r>
              <a:rPr lang="sk-SK" dirty="0" smtClean="0"/>
              <a:t> már </a:t>
            </a:r>
            <a:r>
              <a:rPr lang="sk-SK" dirty="0" err="1" smtClean="0"/>
              <a:t>nem</a:t>
            </a:r>
            <a:r>
              <a:rPr lang="sk-SK" dirty="0" smtClean="0"/>
              <a:t> </a:t>
            </a:r>
            <a:r>
              <a:rPr lang="sk-SK" dirty="0" err="1" smtClean="0"/>
              <a:t>képes</a:t>
            </a:r>
            <a:r>
              <a:rPr lang="sk-SK" dirty="0" smtClean="0"/>
              <a:t> </a:t>
            </a:r>
            <a:r>
              <a:rPr lang="sk-SK" dirty="0" err="1" smtClean="0"/>
              <a:t>ellátni</a:t>
            </a:r>
            <a:r>
              <a:rPr lang="sk-SK" dirty="0" smtClean="0"/>
              <a:t> a </a:t>
            </a:r>
            <a:r>
              <a:rPr lang="sk-SK" dirty="0" err="1" smtClean="0"/>
              <a:t>feladatát</a:t>
            </a:r>
            <a:r>
              <a:rPr lang="sk-SK" dirty="0" smtClean="0"/>
              <a:t>, a </a:t>
            </a:r>
            <a:r>
              <a:rPr lang="sk-SK" dirty="0" err="1" smtClean="0"/>
              <a:t>sejt</a:t>
            </a:r>
            <a:r>
              <a:rPr lang="sk-SK" dirty="0" smtClean="0"/>
              <a:t> </a:t>
            </a:r>
            <a:r>
              <a:rPr lang="sk-SK" dirty="0" err="1" smtClean="0"/>
              <a:t>képtelen</a:t>
            </a:r>
            <a:r>
              <a:rPr lang="sk-SK" dirty="0" smtClean="0"/>
              <a:t> </a:t>
            </a:r>
            <a:r>
              <a:rPr lang="sk-SK" dirty="0" err="1" smtClean="0"/>
              <a:t>további</a:t>
            </a:r>
            <a:r>
              <a:rPr lang="sk-SK" dirty="0" smtClean="0"/>
              <a:t> </a:t>
            </a:r>
            <a:r>
              <a:rPr lang="sk-SK" dirty="0" err="1" smtClean="0"/>
              <a:t>osztódásra</a:t>
            </a:r>
            <a:r>
              <a:rPr lang="sk-SK" dirty="0" smtClean="0"/>
              <a:t>, </a:t>
            </a:r>
            <a:r>
              <a:rPr lang="sk-SK" dirty="0" err="1" smtClean="0"/>
              <a:t>elpusztul</a:t>
            </a:r>
            <a:r>
              <a:rPr lang="sk-SK" dirty="0" smtClean="0"/>
              <a:t>.</a:t>
            </a:r>
            <a:r>
              <a:rPr lang="sk-SK" baseline="0" dirty="0" smtClean="0"/>
              <a:t> </a:t>
            </a:r>
            <a:r>
              <a:rPr lang="sk-SK" dirty="0" smtClean="0"/>
              <a:t>A </a:t>
            </a:r>
            <a:r>
              <a:rPr lang="sk-SK" dirty="0" err="1" smtClean="0"/>
              <a:t>sejtek</a:t>
            </a:r>
            <a:r>
              <a:rPr lang="sk-SK" dirty="0" smtClean="0"/>
              <a:t> </a:t>
            </a:r>
            <a:r>
              <a:rPr lang="sk-SK" dirty="0" err="1" smtClean="0"/>
              <a:t>pusztulása</a:t>
            </a:r>
            <a:r>
              <a:rPr lang="sk-SK" dirty="0" smtClean="0"/>
              <a:t> </a:t>
            </a:r>
            <a:r>
              <a:rPr lang="sk-SK" dirty="0" err="1" smtClean="0"/>
              <a:t>eredményezi</a:t>
            </a:r>
            <a:r>
              <a:rPr lang="sk-SK" dirty="0" smtClean="0"/>
              <a:t> a </a:t>
            </a:r>
            <a:r>
              <a:rPr lang="sk-SK" dirty="0" err="1" smtClean="0"/>
              <a:t>szövetek</a:t>
            </a:r>
            <a:r>
              <a:rPr lang="sk-SK" dirty="0" smtClean="0"/>
              <a:t>, </a:t>
            </a:r>
            <a:r>
              <a:rPr lang="sk-SK" dirty="0" err="1" smtClean="0"/>
              <a:t>majd</a:t>
            </a:r>
            <a:r>
              <a:rPr lang="sk-SK" dirty="0" smtClean="0"/>
              <a:t> a </a:t>
            </a:r>
            <a:r>
              <a:rPr lang="sk-SK" dirty="0" err="1" smtClean="0"/>
              <a:t>szervek</a:t>
            </a:r>
            <a:r>
              <a:rPr lang="sk-SK" dirty="0" smtClean="0"/>
              <a:t>, </a:t>
            </a:r>
            <a:r>
              <a:rPr lang="sk-SK" dirty="0" err="1" smtClean="0"/>
              <a:t>végül</a:t>
            </a:r>
            <a:r>
              <a:rPr lang="sk-SK" dirty="0" smtClean="0"/>
              <a:t> </a:t>
            </a:r>
            <a:r>
              <a:rPr lang="sk-SK" dirty="0" err="1" smtClean="0"/>
              <a:t>az</a:t>
            </a:r>
            <a:r>
              <a:rPr lang="sk-SK" dirty="0" smtClean="0"/>
              <a:t> </a:t>
            </a:r>
            <a:r>
              <a:rPr lang="sk-SK" dirty="0" err="1" smtClean="0"/>
              <a:t>egész</a:t>
            </a:r>
            <a:r>
              <a:rPr lang="sk-SK" dirty="0" smtClean="0"/>
              <a:t> </a:t>
            </a:r>
            <a:r>
              <a:rPr lang="sk-SK" dirty="0" err="1" smtClean="0"/>
              <a:t>szervezet</a:t>
            </a:r>
            <a:r>
              <a:rPr lang="sk-SK" dirty="0" smtClean="0"/>
              <a:t> </a:t>
            </a:r>
            <a:r>
              <a:rPr lang="sk-SK" dirty="0" err="1" smtClean="0"/>
              <a:t>halálát</a:t>
            </a:r>
            <a:r>
              <a:rPr lang="sk-SK" dirty="0" smtClean="0"/>
              <a:t>. </a:t>
            </a:r>
            <a:r>
              <a:rPr lang="sk-SK" dirty="0" err="1" smtClean="0"/>
              <a:t>Ezt</a:t>
            </a:r>
            <a:r>
              <a:rPr lang="sk-SK" dirty="0" smtClean="0"/>
              <a:t> a </a:t>
            </a:r>
            <a:r>
              <a:rPr lang="sk-SK" dirty="0" err="1" smtClean="0"/>
              <a:t>folyamatot</a:t>
            </a:r>
            <a:r>
              <a:rPr lang="sk-SK" dirty="0" smtClean="0"/>
              <a:t> </a:t>
            </a:r>
            <a:r>
              <a:rPr lang="sk-SK" dirty="0" err="1" smtClean="0"/>
              <a:t>lassítja</a:t>
            </a:r>
            <a:r>
              <a:rPr lang="sk-SK" dirty="0" smtClean="0"/>
              <a:t> a </a:t>
            </a:r>
            <a:r>
              <a:rPr lang="sk-SK" dirty="0" err="1" smtClean="0"/>
              <a:t>mitokondriumok</a:t>
            </a:r>
            <a:r>
              <a:rPr lang="sk-SK" dirty="0" smtClean="0"/>
              <a:t> ATP </a:t>
            </a:r>
            <a:r>
              <a:rPr lang="sk-SK" dirty="0" err="1" smtClean="0"/>
              <a:t>termelődésének</a:t>
            </a:r>
            <a:r>
              <a:rPr lang="sk-SK" dirty="0" smtClean="0"/>
              <a:t> </a:t>
            </a:r>
            <a:r>
              <a:rPr lang="sk-SK" dirty="0" err="1" smtClean="0"/>
              <a:t>fokozása</a:t>
            </a:r>
            <a:r>
              <a:rPr lang="sk-SK" dirty="0" smtClean="0"/>
              <a:t> a NAD+ </a:t>
            </a:r>
            <a:r>
              <a:rPr lang="sk-SK" dirty="0" err="1" smtClean="0"/>
              <a:t>révén</a:t>
            </a:r>
            <a:endParaRPr lang="sk-SK" dirty="0" smtClean="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sk-SK" sz="1100" b="0" i="0" u="none" strike="noStrike" cap="none" dirty="0" smtClean="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918425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u-HU" dirty="0" smtClean="0"/>
              <a:t>Az emberi test normál működése során is veszít a </a:t>
            </a:r>
            <a:r>
              <a:rPr lang="hu-HU" dirty="0" err="1" smtClean="0"/>
              <a:t>telomérek</a:t>
            </a:r>
            <a:r>
              <a:rPr lang="hu-HU" dirty="0" smtClean="0"/>
              <a:t> hosszából, kb. 50 bázispár évente. Vannak azonban tényezők, amik ezt a természetes rövidülést felgyorsítják. Miért nem tudjuk megélni a 120 évet? Hát mert különböző módon </a:t>
            </a:r>
            <a:r>
              <a:rPr lang="hu-HU" dirty="0" err="1" smtClean="0"/>
              <a:t>röviditjük</a:t>
            </a:r>
            <a:r>
              <a:rPr lang="hu-HU" dirty="0" smtClean="0"/>
              <a:t> életünk során a </a:t>
            </a:r>
            <a:r>
              <a:rPr lang="hu-HU" dirty="0" err="1" smtClean="0"/>
              <a:t>telomérjeinket</a:t>
            </a:r>
            <a:r>
              <a:rPr lang="hu-HU" dirty="0" smtClean="0"/>
              <a:t>. Mégpedig a stressz által, dohányzás, alkohol fogyasztás, cukorbetegség miatt, az elhízás befolyásolja, a betegségek. Az immunrendszer csökkenése felgyorsítja a </a:t>
            </a:r>
            <a:r>
              <a:rPr lang="hu-HU" dirty="0" err="1" smtClean="0"/>
              <a:t>telomerrövidülést</a:t>
            </a:r>
            <a:r>
              <a:rPr lang="hu-HU" dirty="0" smtClean="0"/>
              <a:t>. Tehát, ha az ember kap egy tüdőgyulladást egy hónapig vagy két hónapig beteg, ez bizony a </a:t>
            </a:r>
            <a:r>
              <a:rPr lang="hu-HU" dirty="0" err="1" smtClean="0"/>
              <a:t>telomer</a:t>
            </a:r>
            <a:r>
              <a:rPr lang="hu-HU" dirty="0" smtClean="0"/>
              <a:t> méretét igen-igen nagy mértékben lecsökkenti.</a:t>
            </a:r>
          </a:p>
          <a:p>
            <a:pPr marL="0" lvl="0" indent="0" algn="l" rtl="0">
              <a:spcBef>
                <a:spcPts val="0"/>
              </a:spcBef>
              <a:spcAft>
                <a:spcPts val="0"/>
              </a:spcAft>
              <a:buNone/>
            </a:pPr>
            <a:r>
              <a:rPr lang="hu-HU" dirty="0" smtClean="0"/>
              <a:t>Vannak különböző kórképek, amelyek a </a:t>
            </a:r>
            <a:r>
              <a:rPr lang="hu-HU" dirty="0" err="1" smtClean="0"/>
              <a:t>telomérek</a:t>
            </a:r>
            <a:r>
              <a:rPr lang="hu-HU" dirty="0" smtClean="0"/>
              <a:t> rendkívül gyors rövidüléséhez vezetnek:</a:t>
            </a:r>
          </a:p>
          <a:p>
            <a:pPr marL="0" lvl="0" indent="0" algn="l" rtl="0">
              <a:spcBef>
                <a:spcPts val="0"/>
              </a:spcBef>
              <a:spcAft>
                <a:spcPts val="0"/>
              </a:spcAft>
              <a:buNone/>
            </a:pPr>
            <a:r>
              <a:rPr lang="hu-HU" dirty="0" smtClean="0"/>
              <a:t>A </a:t>
            </a:r>
            <a:r>
              <a:rPr lang="hu-HU" dirty="0" err="1" smtClean="0"/>
              <a:t>progéria</a:t>
            </a:r>
            <a:r>
              <a:rPr lang="hu-HU" dirty="0" smtClean="0"/>
              <a:t> (</a:t>
            </a:r>
            <a:r>
              <a:rPr lang="hu-HU" dirty="0" err="1" smtClean="0"/>
              <a:t>Hutchinson-Guilford</a:t>
            </a:r>
            <a:r>
              <a:rPr lang="hu-HU" dirty="0" smtClean="0"/>
              <a:t>). Egy éves kor után derül ki, hogy valaki </a:t>
            </a:r>
            <a:r>
              <a:rPr lang="hu-HU" dirty="0" err="1" smtClean="0"/>
              <a:t>progériás</a:t>
            </a:r>
            <a:r>
              <a:rPr lang="hu-HU" dirty="0" smtClean="0"/>
              <a:t>. Korai halál, általában 12 és 13 év között az ebben szenvedők meghalnak. Hihetetlen gyorsan megy az öregedés.</a:t>
            </a:r>
          </a:p>
          <a:p>
            <a:pPr marL="0" lvl="0" indent="0" algn="l" rtl="0">
              <a:spcBef>
                <a:spcPts val="0"/>
              </a:spcBef>
              <a:spcAft>
                <a:spcPts val="0"/>
              </a:spcAft>
              <a:buNone/>
            </a:pPr>
            <a:r>
              <a:rPr lang="hu-HU" dirty="0" smtClean="0"/>
              <a:t>A Werner-szindróma az 30-40 éves korban történik, egy rendkívül gyors megöregedés.</a:t>
            </a:r>
          </a:p>
          <a:p>
            <a:pPr marL="0" lvl="0" indent="0" algn="l" rtl="0">
              <a:spcBef>
                <a:spcPts val="0"/>
              </a:spcBef>
              <a:spcAft>
                <a:spcPts val="0"/>
              </a:spcAft>
              <a:buNone/>
            </a:pPr>
            <a:r>
              <a:rPr lang="hu-HU" dirty="0" smtClean="0"/>
              <a:t>https://pubmed.ncbi.nlm.nih.gov/17284601/</a:t>
            </a:r>
          </a:p>
          <a:p>
            <a:pPr marL="0" lvl="0" indent="0" algn="l" rtl="0">
              <a:spcBef>
                <a:spcPts val="0"/>
              </a:spcBef>
              <a:spcAft>
                <a:spcPts val="0"/>
              </a:spcAft>
              <a:buNone/>
            </a:pPr>
            <a:r>
              <a:rPr lang="hu-HU" dirty="0" err="1" smtClean="0"/>
              <a:t>Cockayne</a:t>
            </a:r>
            <a:r>
              <a:rPr lang="hu-HU" dirty="0" smtClean="0"/>
              <a:t>-szindróma, súlyos szervi károsodás, mentális retardáció, a károsodások miatt a várható élettartam igen rövid, mintegy 12 év.</a:t>
            </a:r>
          </a:p>
          <a:p>
            <a:pPr marL="0" lvl="0" indent="0" algn="l" rtl="0">
              <a:spcBef>
                <a:spcPts val="0"/>
              </a:spcBef>
              <a:spcAft>
                <a:spcPts val="0"/>
              </a:spcAft>
              <a:buNone/>
            </a:pPr>
            <a:r>
              <a:rPr lang="hu-HU" dirty="0" smtClean="0"/>
              <a:t>https://link.springer.com/article/10.1134/S1990519X18040090</a:t>
            </a:r>
          </a:p>
          <a:p>
            <a:pPr marL="0" lvl="0" indent="0" algn="l" rtl="0">
              <a:spcBef>
                <a:spcPts val="0"/>
              </a:spcBef>
              <a:spcAft>
                <a:spcPts val="0"/>
              </a:spcAft>
              <a:buNone/>
            </a:pPr>
            <a:r>
              <a:rPr lang="hu-HU" dirty="0" smtClean="0"/>
              <a:t>https://www.webbeteg.hu/cikkek/genetikai_betegseg/15132/cockayne-szindroma</a:t>
            </a:r>
          </a:p>
          <a:p>
            <a:pPr marL="0" lvl="0" indent="0" algn="l" rtl="0">
              <a:spcBef>
                <a:spcPts val="0"/>
              </a:spcBef>
              <a:spcAft>
                <a:spcPts val="0"/>
              </a:spcAft>
              <a:buNone/>
            </a:pPr>
            <a:r>
              <a:rPr lang="hu-HU" dirty="0" smtClean="0"/>
              <a:t>Xeroderma </a:t>
            </a:r>
            <a:r>
              <a:rPr lang="hu-HU" dirty="0" err="1" smtClean="0"/>
              <a:t>pigmentosum</a:t>
            </a:r>
            <a:r>
              <a:rPr lang="hu-HU" dirty="0" smtClean="0"/>
              <a:t>, azaz az úgynevezett holdfény betegség egy ritka, örökletes genetikai betegség, mely a bőr ultraviola (UV) sugarakkal szembeni túlérzékenységét jelenti. Ez azt jelenti, hogy holdfényben kimehet az illető, a napon bíborvörössé válik a bőre. Genetikai vizsgálattal megállapítható, hogy a beteg a xeroderma </a:t>
            </a:r>
            <a:r>
              <a:rPr lang="hu-HU" dirty="0" err="1" smtClean="0"/>
              <a:t>pigmentosum</a:t>
            </a:r>
            <a:r>
              <a:rPr lang="hu-HU" dirty="0" smtClean="0"/>
              <a:t> mely formájában szenved. A betegségnek nyolc formája ismert. Hátterükben génhibák állnak. A tüneteik is </a:t>
            </a:r>
            <a:r>
              <a:rPr lang="hu-HU" dirty="0" err="1" smtClean="0"/>
              <a:t>változóak</a:t>
            </a:r>
            <a:r>
              <a:rPr lang="hu-HU" dirty="0" smtClean="0"/>
              <a:t>. </a:t>
            </a:r>
          </a:p>
          <a:p>
            <a:pPr marL="0" lvl="0" indent="0" algn="l" rtl="0">
              <a:spcBef>
                <a:spcPts val="0"/>
              </a:spcBef>
              <a:spcAft>
                <a:spcPts val="0"/>
              </a:spcAft>
              <a:buNone/>
            </a:pPr>
            <a:r>
              <a:rPr lang="hu-HU" dirty="0" smtClean="0"/>
              <a:t>Tulajdonképpen azért nem nagyon foglalkoznak a </a:t>
            </a:r>
            <a:r>
              <a:rPr lang="hu-HU" dirty="0" err="1" smtClean="0"/>
              <a:t>Telomeráz</a:t>
            </a:r>
            <a:r>
              <a:rPr lang="hu-HU" dirty="0" smtClean="0"/>
              <a:t> enzimmel, mert gyakorlatilag az említett kórképek nagyon ritkák. Például a xeroderma </a:t>
            </a:r>
            <a:r>
              <a:rPr lang="hu-HU" dirty="0" err="1" smtClean="0"/>
              <a:t>pigmentosum</a:t>
            </a:r>
            <a:r>
              <a:rPr lang="hu-HU" dirty="0" smtClean="0"/>
              <a:t> 1 millió emberből egyet érint.</a:t>
            </a:r>
          </a:p>
          <a:p>
            <a:pPr marL="0" lvl="0" indent="0" algn="l" rtl="0">
              <a:spcBef>
                <a:spcPts val="0"/>
              </a:spcBef>
              <a:spcAft>
                <a:spcPts val="0"/>
              </a:spcAft>
              <a:buNone/>
            </a:pPr>
            <a:r>
              <a:rPr lang="hu-HU" dirty="0" smtClean="0"/>
              <a:t>https://pubmed.ncbi.nlm.nih.gov/19840190/</a:t>
            </a:r>
          </a:p>
          <a:p>
            <a:pPr marL="0" lvl="0" indent="0" algn="l" rtl="0">
              <a:spcBef>
                <a:spcPts val="0"/>
              </a:spcBef>
              <a:spcAft>
                <a:spcPts val="0"/>
              </a:spcAft>
              <a:buNone/>
            </a:pPr>
            <a:r>
              <a:rPr lang="hu-HU" dirty="0" smtClean="0"/>
              <a:t>https://www.webbeteg.hu/cikkek/genetikai_betegseg/15317/xeroderma-pigmentosum</a:t>
            </a:r>
          </a:p>
          <a:p>
            <a:pPr marL="0" lvl="0" indent="0" algn="l" rtl="0">
              <a:spcBef>
                <a:spcPts val="0"/>
              </a:spcBef>
              <a:spcAft>
                <a:spcPts val="0"/>
              </a:spcAft>
              <a:buNone/>
            </a:pPr>
            <a:endParaRPr lang="sk-SK" dirty="0" smtClean="0"/>
          </a:p>
        </p:txBody>
      </p:sp>
    </p:spTree>
    <p:extLst>
      <p:ext uri="{BB962C8B-B14F-4D97-AF65-F5344CB8AC3E}">
        <p14:creationId xmlns:p14="http://schemas.microsoft.com/office/powerpoint/2010/main" val="24801146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k-SK" sz="1100" b="0" i="0" u="none" strike="noStrike" cap="none" dirty="0" smtClean="0">
                <a:solidFill>
                  <a:srgbClr val="000000"/>
                </a:solidFill>
                <a:effectLst/>
                <a:latin typeface="Arial"/>
                <a:ea typeface="Arial"/>
                <a:cs typeface="Arial"/>
                <a:sym typeface="Arial"/>
              </a:rPr>
              <a:t>Ha </a:t>
            </a:r>
            <a:r>
              <a:rPr lang="sk-SK" sz="1100" b="0" i="0" u="none" strike="noStrike" cap="none" dirty="0" err="1" smtClean="0">
                <a:solidFill>
                  <a:srgbClr val="000000"/>
                </a:solidFill>
                <a:effectLst/>
                <a:latin typeface="Arial"/>
                <a:ea typeface="Arial"/>
                <a:cs typeface="Arial"/>
                <a:sym typeface="Arial"/>
              </a:rPr>
              <a:t>meg</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tudnánk</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akadályozni</a:t>
            </a:r>
            <a:r>
              <a:rPr lang="sk-SK" sz="1100" b="0" i="0" u="none" strike="noStrike" cap="none" dirty="0" smtClean="0">
                <a:solidFill>
                  <a:srgbClr val="000000"/>
                </a:solidFill>
                <a:effectLst/>
                <a:latin typeface="Arial"/>
                <a:ea typeface="Arial"/>
                <a:cs typeface="Arial"/>
                <a:sym typeface="Arial"/>
              </a:rPr>
              <a:t> a </a:t>
            </a:r>
            <a:r>
              <a:rPr lang="sk-SK" sz="1100" b="0" i="0" u="none" strike="noStrike" cap="none" dirty="0" err="1" smtClean="0">
                <a:solidFill>
                  <a:srgbClr val="000000"/>
                </a:solidFill>
                <a:effectLst/>
                <a:latin typeface="Arial"/>
                <a:ea typeface="Arial"/>
                <a:cs typeface="Arial"/>
                <a:sym typeface="Arial"/>
              </a:rPr>
              <a:t>Telomér</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rövidülését</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akkor</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válhatnánk</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halhatatlanokká</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Legalábbis</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az</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öregedésből</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történő</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változásokat</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tudnánk</a:t>
            </a:r>
            <a:r>
              <a:rPr lang="sk-SK" sz="1100" b="0" i="0" u="none" strike="noStrike" cap="none" dirty="0" smtClean="0">
                <a:solidFill>
                  <a:srgbClr val="000000"/>
                </a:solidFill>
                <a:effectLst/>
                <a:latin typeface="Arial"/>
                <a:ea typeface="Arial"/>
                <a:cs typeface="Arial"/>
                <a:sym typeface="Arial"/>
              </a:rPr>
              <a:t> </a:t>
            </a:r>
            <a:r>
              <a:rPr lang="sk-SK" sz="1100" b="0" i="0" u="none" strike="noStrike" cap="none" dirty="0" err="1" smtClean="0">
                <a:solidFill>
                  <a:srgbClr val="000000"/>
                </a:solidFill>
                <a:effectLst/>
                <a:latin typeface="Arial"/>
                <a:ea typeface="Arial"/>
                <a:cs typeface="Arial"/>
                <a:sym typeface="Arial"/>
              </a:rPr>
              <a:t>eliminálni</a:t>
            </a:r>
            <a:r>
              <a:rPr lang="sk-SK" sz="1100" b="0" i="0" u="none" strike="noStrike" cap="none" dirty="0" smtClean="0">
                <a:solidFill>
                  <a:srgbClr val="000000"/>
                </a:solidFill>
                <a:effectLst/>
                <a:latin typeface="Arial"/>
                <a:ea typeface="Arial"/>
                <a:cs typeface="Arial"/>
                <a:sym typeface="Arial"/>
              </a:rPr>
              <a:t>. </a:t>
            </a:r>
          </a:p>
          <a:p>
            <a:pPr marL="0" lvl="0" indent="0" algn="l" rtl="0">
              <a:spcBef>
                <a:spcPts val="0"/>
              </a:spcBef>
              <a:spcAft>
                <a:spcPts val="0"/>
              </a:spcAft>
              <a:buNone/>
            </a:pPr>
            <a:r>
              <a:rPr lang="hu-HU" sz="1100" b="0" i="0" u="none" strike="noStrike" cap="none" dirty="0" smtClean="0">
                <a:solidFill>
                  <a:srgbClr val="000000"/>
                </a:solidFill>
                <a:effectLst/>
                <a:latin typeface="Arial"/>
                <a:ea typeface="Arial"/>
                <a:cs typeface="Arial"/>
                <a:sym typeface="Arial"/>
              </a:rPr>
              <a:t>Alekszej </a:t>
            </a:r>
            <a:r>
              <a:rPr lang="hu-HU" sz="1100" b="0" i="0" u="none" strike="noStrike" cap="none" dirty="0" err="1" smtClean="0">
                <a:solidFill>
                  <a:srgbClr val="000000"/>
                </a:solidFill>
                <a:effectLst/>
                <a:latin typeface="Arial"/>
                <a:ea typeface="Arial"/>
                <a:cs typeface="Arial"/>
                <a:sym typeface="Arial"/>
              </a:rPr>
              <a:t>Olovnyikov</a:t>
            </a:r>
            <a:r>
              <a:rPr lang="hu-HU" sz="1100" b="0" i="0" u="none" strike="noStrike" cap="none" dirty="0" smtClean="0">
                <a:solidFill>
                  <a:srgbClr val="000000"/>
                </a:solidFill>
                <a:effectLst/>
                <a:latin typeface="Arial"/>
                <a:ea typeface="Arial"/>
                <a:cs typeface="Arial"/>
                <a:sym typeface="Arial"/>
              </a:rPr>
              <a:t> orosz elméleti biológus 1971-ben írta a rövidülésről, hogy a sejtosztódást megelőző DNS-molekula minden másolása után a lineáris molekula valamivel rövidebb lesz. Bizonyos számú sejtosztódás után</a:t>
            </a:r>
            <a:r>
              <a:rPr lang="hu-HU" sz="1100" b="0" i="0" u="none" strike="noStrike" cap="none" baseline="0" dirty="0" smtClean="0">
                <a:solidFill>
                  <a:srgbClr val="000000"/>
                </a:solidFill>
                <a:effectLst/>
                <a:latin typeface="Arial"/>
                <a:ea typeface="Arial"/>
                <a:cs typeface="Arial"/>
                <a:sym typeface="Arial"/>
              </a:rPr>
              <a:t> </a:t>
            </a:r>
            <a:r>
              <a:rPr lang="hu-HU" sz="1100" b="0" i="0" u="none" strike="noStrike" cap="none" dirty="0" smtClean="0">
                <a:solidFill>
                  <a:srgbClr val="000000"/>
                </a:solidFill>
                <a:effectLst/>
                <a:latin typeface="Arial"/>
                <a:ea typeface="Arial"/>
                <a:cs typeface="Arial"/>
                <a:sym typeface="Arial"/>
              </a:rPr>
              <a:t>a rövidülés túllép egy bizonyos küszöböt, és a sejt vagy elhal, vagy elveszíti osztódási képességét. Így a </a:t>
            </a:r>
            <a:r>
              <a:rPr lang="hu-HU" sz="1100" b="0" i="0" u="none" strike="noStrike" cap="none" dirty="0" err="1" smtClean="0">
                <a:solidFill>
                  <a:srgbClr val="000000"/>
                </a:solidFill>
                <a:effectLst/>
                <a:latin typeface="Arial"/>
                <a:ea typeface="Arial"/>
                <a:cs typeface="Arial"/>
                <a:sym typeface="Arial"/>
              </a:rPr>
              <a:t>telomerek</a:t>
            </a:r>
            <a:r>
              <a:rPr lang="hu-HU" sz="1100" b="0" i="0" u="none" strike="noStrike" cap="none" dirty="0" smtClean="0">
                <a:solidFill>
                  <a:srgbClr val="000000"/>
                </a:solidFill>
                <a:effectLst/>
                <a:latin typeface="Arial"/>
                <a:ea typeface="Arial"/>
                <a:cs typeface="Arial"/>
                <a:sym typeface="Arial"/>
              </a:rPr>
              <a:t> egyfajta stopperóra szerepét tölthetik be, amely megszámolja a sejtosztódásokat, és egy bizonyos szám után megakadályozza, hogy a sejtek több sejtet termeljenek.</a:t>
            </a:r>
            <a:r>
              <a:rPr lang="sk-SK" dirty="0" smtClean="0">
                <a:effectLst/>
              </a:rPr>
              <a:t> </a:t>
            </a:r>
            <a:r>
              <a:rPr lang="sk-SK" dirty="0" err="1" smtClean="0">
                <a:effectLst/>
              </a:rPr>
              <a:t>Az</a:t>
            </a:r>
            <a:r>
              <a:rPr lang="sk-SK" dirty="0" smtClean="0">
                <a:effectLst/>
              </a:rPr>
              <a:t> </a:t>
            </a:r>
            <a:r>
              <a:rPr lang="sk-SK" dirty="0" err="1" smtClean="0">
                <a:effectLst/>
              </a:rPr>
              <a:t>ivarsejtekben</a:t>
            </a:r>
            <a:r>
              <a:rPr lang="sk-SK" dirty="0" smtClean="0">
                <a:effectLst/>
              </a:rPr>
              <a:t> </a:t>
            </a:r>
            <a:r>
              <a:rPr lang="sk-SK" dirty="0" err="1" smtClean="0">
                <a:effectLst/>
              </a:rPr>
              <a:t>azonban</a:t>
            </a:r>
            <a:r>
              <a:rPr lang="sk-SK" dirty="0" smtClean="0">
                <a:effectLst/>
              </a:rPr>
              <a:t> </a:t>
            </a:r>
            <a:r>
              <a:rPr lang="sk-SK" dirty="0" err="1" smtClean="0">
                <a:effectLst/>
              </a:rPr>
              <a:t>ilyesmi</a:t>
            </a:r>
            <a:r>
              <a:rPr lang="sk-SK" dirty="0" smtClean="0">
                <a:effectLst/>
              </a:rPr>
              <a:t> </a:t>
            </a:r>
            <a:r>
              <a:rPr lang="sk-SK" dirty="0" err="1" smtClean="0">
                <a:effectLst/>
              </a:rPr>
              <a:t>nem</a:t>
            </a:r>
            <a:r>
              <a:rPr lang="sk-SK" dirty="0" smtClean="0">
                <a:effectLst/>
              </a:rPr>
              <a:t> </a:t>
            </a:r>
            <a:r>
              <a:rPr lang="sk-SK" dirty="0" err="1" smtClean="0">
                <a:effectLst/>
              </a:rPr>
              <a:t>fordulhat</a:t>
            </a:r>
            <a:r>
              <a:rPr lang="sk-SK" dirty="0" smtClean="0">
                <a:effectLst/>
              </a:rPr>
              <a:t> </a:t>
            </a:r>
            <a:r>
              <a:rPr lang="sk-SK" dirty="0" err="1" smtClean="0">
                <a:effectLst/>
              </a:rPr>
              <a:t>elő</a:t>
            </a:r>
            <a:r>
              <a:rPr lang="sk-SK" dirty="0" smtClean="0">
                <a:effectLst/>
              </a:rPr>
              <a:t>.</a:t>
            </a:r>
            <a:r>
              <a:rPr lang="hu-HU" sz="1100" b="0" i="0" u="none" strike="noStrike" cap="none" dirty="0" smtClean="0">
                <a:solidFill>
                  <a:srgbClr val="000000"/>
                </a:solidFill>
                <a:effectLst/>
                <a:latin typeface="Arial"/>
                <a:ea typeface="Arial"/>
                <a:cs typeface="Arial"/>
                <a:sym typeface="Arial"/>
              </a:rPr>
              <a:t> Minden új egyednek vissza kell állítania a stopperját, ami azt jelenti, hogy legalább a szülei csírasejtjeiben olyan mechanizmusnak kell lennie, amely megakadályozza a kromoszómák végének megrövidülését. De hogyan működik mindez?</a:t>
            </a:r>
            <a:r>
              <a:rPr lang="sk-SK" dirty="0" smtClean="0">
                <a:effectLst/>
              </a:rPr>
              <a:t> Mi </a:t>
            </a:r>
            <a:r>
              <a:rPr lang="sk-SK" dirty="0" err="1" smtClean="0">
                <a:effectLst/>
              </a:rPr>
              <a:t>ennek</a:t>
            </a:r>
            <a:r>
              <a:rPr lang="sk-SK" dirty="0" smtClean="0">
                <a:effectLst/>
              </a:rPr>
              <a:t> a </a:t>
            </a:r>
            <a:r>
              <a:rPr lang="sk-SK" dirty="0" err="1" smtClean="0">
                <a:effectLst/>
              </a:rPr>
              <a:t>mechanizmusnak</a:t>
            </a:r>
            <a:r>
              <a:rPr lang="sk-SK" dirty="0" smtClean="0">
                <a:effectLst/>
              </a:rPr>
              <a:t> a </a:t>
            </a:r>
            <a:r>
              <a:rPr lang="sk-SK" dirty="0" err="1" smtClean="0">
                <a:effectLst/>
              </a:rPr>
              <a:t>biokémiai</a:t>
            </a:r>
            <a:r>
              <a:rPr lang="sk-SK" dirty="0" smtClean="0">
                <a:effectLst/>
              </a:rPr>
              <a:t> </a:t>
            </a:r>
            <a:r>
              <a:rPr lang="sk-SK" dirty="0" err="1" smtClean="0">
                <a:effectLst/>
              </a:rPr>
              <a:t>természete</a:t>
            </a:r>
            <a:r>
              <a:rPr lang="sk-SK" dirty="0" smtClean="0">
                <a:effectLst/>
              </a:rPr>
              <a:t>?</a:t>
            </a:r>
            <a:r>
              <a:rPr lang="hu-HU" sz="1100" b="0" i="0" u="none" strike="noStrike" cap="none" dirty="0" smtClean="0">
                <a:solidFill>
                  <a:srgbClr val="000000"/>
                </a:solidFill>
                <a:effectLst/>
                <a:latin typeface="Arial"/>
                <a:ea typeface="Arial"/>
                <a:cs typeface="Arial"/>
                <a:sym typeface="Arial"/>
              </a:rPr>
              <a:t> Mi okozza a </a:t>
            </a:r>
            <a:r>
              <a:rPr lang="hu-HU" sz="1100" b="0" i="0" u="none" strike="noStrike" cap="none" dirty="0" err="1" smtClean="0">
                <a:solidFill>
                  <a:srgbClr val="000000"/>
                </a:solidFill>
                <a:effectLst/>
                <a:latin typeface="Arial"/>
                <a:ea typeface="Arial"/>
                <a:cs typeface="Arial"/>
                <a:sym typeface="Arial"/>
              </a:rPr>
              <a:t>telomerek</a:t>
            </a:r>
            <a:r>
              <a:rPr lang="hu-HU" sz="1100" b="0" i="0" u="none" strike="noStrike" cap="none" dirty="0" smtClean="0">
                <a:solidFill>
                  <a:srgbClr val="000000"/>
                </a:solidFill>
                <a:effectLst/>
                <a:latin typeface="Arial"/>
                <a:ea typeface="Arial"/>
                <a:cs typeface="Arial"/>
                <a:sym typeface="Arial"/>
              </a:rPr>
              <a:t> egyedülálló szerepét a kromoszómavégek védelmében? És a </a:t>
            </a:r>
            <a:r>
              <a:rPr lang="hu-HU" sz="1100" b="0" i="0" u="none" strike="noStrike" cap="none" dirty="0" err="1" smtClean="0">
                <a:solidFill>
                  <a:srgbClr val="000000"/>
                </a:solidFill>
                <a:effectLst/>
                <a:latin typeface="Arial"/>
                <a:ea typeface="Arial"/>
                <a:cs typeface="Arial"/>
                <a:sym typeface="Arial"/>
              </a:rPr>
              <a:t>telomerek</a:t>
            </a:r>
            <a:r>
              <a:rPr lang="hu-HU" sz="1100" b="0" i="0" u="none" strike="noStrike" cap="none" dirty="0" smtClean="0">
                <a:solidFill>
                  <a:srgbClr val="000000"/>
                </a:solidFill>
                <a:effectLst/>
                <a:latin typeface="Arial"/>
                <a:ea typeface="Arial"/>
                <a:cs typeface="Arial"/>
                <a:sym typeface="Arial"/>
              </a:rPr>
              <a:t> valóban összefüggésben állnak a sejtek öregedésével és a daganatképződéssel?</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k-SK" sz="1100" b="0" i="0" u="sng" strike="noStrike" cap="none" dirty="0" smtClean="0">
                <a:solidFill>
                  <a:srgbClr val="000000"/>
                </a:solidFill>
                <a:effectLst/>
                <a:latin typeface="Arial"/>
                <a:ea typeface="Arial"/>
                <a:cs typeface="Arial"/>
                <a:sym typeface="Arial"/>
                <a:hlinkClick r:id="rId3"/>
              </a:rPr>
              <a:t>https://www.tyzden.sk/casopis/5917/konce-chromozomov/</a:t>
            </a:r>
            <a:endParaRPr lang="sk-SK" sz="1100" b="0" i="0" u="sng" strike="noStrike" cap="none" dirty="0" smtClean="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hu-HU" sz="1100" b="0" i="0" u="none" strike="noStrike" cap="none" dirty="0" smtClean="0">
                <a:solidFill>
                  <a:srgbClr val="000000"/>
                </a:solidFill>
                <a:effectLst/>
                <a:latin typeface="Arial"/>
                <a:ea typeface="Arial"/>
                <a:cs typeface="Arial"/>
                <a:sym typeface="Arial"/>
              </a:rPr>
              <a:t>Az enzimet 1984-ben találta meg az amerikai Carol W. </a:t>
            </a:r>
            <a:r>
              <a:rPr lang="hu-HU" sz="1100" b="0" i="0" u="none" strike="noStrike" cap="none" dirty="0" err="1" smtClean="0">
                <a:solidFill>
                  <a:srgbClr val="000000"/>
                </a:solidFill>
                <a:effectLst/>
                <a:latin typeface="Arial"/>
                <a:ea typeface="Arial"/>
                <a:cs typeface="Arial"/>
                <a:sym typeface="Arial"/>
              </a:rPr>
              <a:t>Greider</a:t>
            </a:r>
            <a:r>
              <a:rPr lang="hu-HU" sz="1100" b="0" i="0" u="none" strike="noStrike" cap="none" dirty="0" smtClean="0">
                <a:solidFill>
                  <a:srgbClr val="000000"/>
                </a:solidFill>
                <a:effectLst/>
                <a:latin typeface="Arial"/>
                <a:ea typeface="Arial"/>
                <a:cs typeface="Arial"/>
                <a:sym typeface="Arial"/>
              </a:rPr>
              <a:t> és </a:t>
            </a:r>
            <a:r>
              <a:rPr lang="hu-HU" sz="1100" b="0" i="0" u="none" strike="noStrike" cap="none" dirty="0" err="1" smtClean="0">
                <a:solidFill>
                  <a:srgbClr val="000000"/>
                </a:solidFill>
                <a:effectLst/>
                <a:latin typeface="Arial"/>
                <a:ea typeface="Arial"/>
                <a:cs typeface="Arial"/>
                <a:sym typeface="Arial"/>
              </a:rPr>
              <a:t>Elizabeth</a:t>
            </a:r>
            <a:r>
              <a:rPr lang="hu-HU" sz="1100" b="0" i="0" u="none" strike="noStrike" cap="none" dirty="0" smtClean="0">
                <a:solidFill>
                  <a:srgbClr val="000000"/>
                </a:solidFill>
                <a:effectLst/>
                <a:latin typeface="Arial"/>
                <a:ea typeface="Arial"/>
                <a:cs typeface="Arial"/>
                <a:sym typeface="Arial"/>
              </a:rPr>
              <a:t> </a:t>
            </a:r>
            <a:r>
              <a:rPr lang="hu-HU" sz="1100" b="0" i="0" u="none" strike="noStrike" cap="none" dirty="0" err="1" smtClean="0">
                <a:solidFill>
                  <a:srgbClr val="000000"/>
                </a:solidFill>
                <a:effectLst/>
                <a:latin typeface="Arial"/>
                <a:ea typeface="Arial"/>
                <a:cs typeface="Arial"/>
                <a:sym typeface="Arial"/>
              </a:rPr>
              <a:t>Blackburn</a:t>
            </a:r>
            <a:r>
              <a:rPr lang="hu-HU" sz="1100" b="0" i="0" u="none" strike="noStrike" cap="none" dirty="0" smtClean="0">
                <a:solidFill>
                  <a:srgbClr val="000000"/>
                </a:solidFill>
                <a:effectLst/>
                <a:latin typeface="Arial"/>
                <a:ea typeface="Arial"/>
                <a:cs typeface="Arial"/>
                <a:sym typeface="Arial"/>
              </a:rPr>
              <a:t>. Ők ketten és Jack W. </a:t>
            </a:r>
            <a:r>
              <a:rPr lang="hu-HU" sz="1100" b="0" i="0" u="none" strike="noStrike" cap="none" dirty="0" err="1" smtClean="0">
                <a:solidFill>
                  <a:srgbClr val="000000"/>
                </a:solidFill>
                <a:effectLst/>
                <a:latin typeface="Arial"/>
                <a:ea typeface="Arial"/>
                <a:cs typeface="Arial"/>
                <a:sym typeface="Arial"/>
              </a:rPr>
              <a:t>Szostak</a:t>
            </a:r>
            <a:r>
              <a:rPr lang="hu-HU" sz="1100" b="0" i="0" u="none" strike="noStrike" cap="none" dirty="0" smtClean="0">
                <a:solidFill>
                  <a:srgbClr val="000000"/>
                </a:solidFill>
                <a:effectLst/>
                <a:latin typeface="Arial"/>
                <a:ea typeface="Arial"/>
                <a:cs typeface="Arial"/>
                <a:sym typeface="Arial"/>
              </a:rPr>
              <a:t> 2009-ben orvostudományi Nobel-díjat kaptak ezért a felfedezésért.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hu-HU" sz="1100" b="0" i="0" u="none" strike="noStrike" cap="none" dirty="0" smtClean="0">
                <a:solidFill>
                  <a:srgbClr val="000000"/>
                </a:solidFill>
                <a:effectLst/>
                <a:latin typeface="Arial"/>
                <a:ea typeface="Arial"/>
                <a:cs typeface="Arial"/>
                <a:sym typeface="Arial"/>
              </a:rPr>
              <a:t>Az emberi </a:t>
            </a:r>
            <a:r>
              <a:rPr lang="hu-HU" sz="1100" b="0" i="0" u="none" strike="noStrike" cap="none" dirty="0" err="1" smtClean="0">
                <a:solidFill>
                  <a:srgbClr val="000000"/>
                </a:solidFill>
                <a:effectLst/>
                <a:latin typeface="Arial"/>
                <a:ea typeface="Arial"/>
                <a:cs typeface="Arial"/>
                <a:sym typeface="Arial"/>
              </a:rPr>
              <a:t>telomeráz</a:t>
            </a:r>
            <a:r>
              <a:rPr lang="hu-HU" sz="1100" b="0" i="0" u="none" strike="noStrike" cap="none" dirty="0" smtClean="0">
                <a:solidFill>
                  <a:srgbClr val="000000"/>
                </a:solidFill>
                <a:effectLst/>
                <a:latin typeface="Arial"/>
                <a:ea typeface="Arial"/>
                <a:cs typeface="Arial"/>
                <a:sym typeface="Arial"/>
              </a:rPr>
              <a:t> enzim formája egyujjas kesztyűére emlékeztet, amellyel </a:t>
            </a:r>
            <a:r>
              <a:rPr lang="hu-HU" sz="1100" b="0" i="0" u="none" strike="noStrike" cap="none" dirty="0" err="1" smtClean="0">
                <a:solidFill>
                  <a:srgbClr val="000000"/>
                </a:solidFill>
                <a:effectLst/>
                <a:latin typeface="Arial"/>
                <a:ea typeface="Arial"/>
                <a:cs typeface="Arial"/>
                <a:sym typeface="Arial"/>
              </a:rPr>
              <a:t>körbefogja</a:t>
            </a:r>
            <a:r>
              <a:rPr lang="hu-HU" sz="1100" b="0" i="0" u="none" strike="noStrike" cap="none" dirty="0" smtClean="0">
                <a:solidFill>
                  <a:srgbClr val="000000"/>
                </a:solidFill>
                <a:effectLst/>
                <a:latin typeface="Arial"/>
                <a:ea typeface="Arial"/>
                <a:cs typeface="Arial"/>
                <a:sym typeface="Arial"/>
              </a:rPr>
              <a:t> a kromoszóma meghosszabbítandó végét. A </a:t>
            </a:r>
            <a:r>
              <a:rPr lang="hu-HU" sz="1100" b="0" i="0" u="none" strike="noStrike" cap="none" dirty="0" err="1" smtClean="0">
                <a:solidFill>
                  <a:srgbClr val="000000"/>
                </a:solidFill>
                <a:effectLst/>
                <a:latin typeface="Arial"/>
                <a:ea typeface="Arial"/>
                <a:cs typeface="Arial"/>
                <a:sym typeface="Arial"/>
              </a:rPr>
              <a:t>telomeráz</a:t>
            </a:r>
            <a:r>
              <a:rPr lang="hu-HU" sz="1100" b="0" i="0" u="none" strike="noStrike" cap="none" dirty="0" smtClean="0">
                <a:solidFill>
                  <a:srgbClr val="000000"/>
                </a:solidFill>
                <a:effectLst/>
                <a:latin typeface="Arial"/>
                <a:ea typeface="Arial"/>
                <a:cs typeface="Arial"/>
                <a:sym typeface="Arial"/>
              </a:rPr>
              <a:t> az RNS-</a:t>
            </a:r>
            <a:r>
              <a:rPr lang="hu-HU" sz="1100" b="0" i="0" u="none" strike="noStrike" cap="none" dirty="0" err="1" smtClean="0">
                <a:solidFill>
                  <a:srgbClr val="000000"/>
                </a:solidFill>
                <a:effectLst/>
                <a:latin typeface="Arial"/>
                <a:ea typeface="Arial"/>
                <a:cs typeface="Arial"/>
                <a:sym typeface="Arial"/>
              </a:rPr>
              <a:t>templát</a:t>
            </a:r>
            <a:r>
              <a:rPr lang="hu-HU" sz="1100" b="0" i="0" u="none" strike="noStrike" cap="none" dirty="0" smtClean="0">
                <a:solidFill>
                  <a:srgbClr val="000000"/>
                </a:solidFill>
                <a:effectLst/>
                <a:latin typeface="Arial"/>
                <a:ea typeface="Arial"/>
                <a:cs typeface="Arial"/>
                <a:sym typeface="Arial"/>
              </a:rPr>
              <a:t> első szakaszával a kromoszóma </a:t>
            </a:r>
            <a:r>
              <a:rPr lang="hu-HU" sz="1100" b="0" i="0" u="none" strike="noStrike" cap="none" dirty="0" err="1" smtClean="0">
                <a:solidFill>
                  <a:srgbClr val="000000"/>
                </a:solidFill>
                <a:effectLst/>
                <a:latin typeface="Arial"/>
                <a:ea typeface="Arial"/>
                <a:cs typeface="Arial"/>
                <a:sym typeface="Arial"/>
              </a:rPr>
              <a:t>telomerjének</a:t>
            </a:r>
            <a:r>
              <a:rPr lang="hu-HU" sz="1100" b="0" i="0" u="none" strike="noStrike" cap="none" dirty="0" smtClean="0">
                <a:solidFill>
                  <a:srgbClr val="000000"/>
                </a:solidFill>
                <a:effectLst/>
                <a:latin typeface="Arial"/>
                <a:ea typeface="Arial"/>
                <a:cs typeface="Arial"/>
                <a:sym typeface="Arial"/>
              </a:rPr>
              <a:t> végén található ismétlődő szekvencia végéhez kapcsolódik, meghosszabbítja egy új GGTTAG szekvenciával, majd </a:t>
            </a:r>
            <a:r>
              <a:rPr lang="hu-HU" sz="1100" b="0" i="0" u="none" strike="noStrike" cap="none" dirty="0" err="1" smtClean="0">
                <a:solidFill>
                  <a:srgbClr val="000000"/>
                </a:solidFill>
                <a:effectLst/>
                <a:latin typeface="Arial"/>
                <a:ea typeface="Arial"/>
                <a:cs typeface="Arial"/>
                <a:sym typeface="Arial"/>
              </a:rPr>
              <a:t>odébbcsúszik</a:t>
            </a:r>
            <a:r>
              <a:rPr lang="hu-HU" sz="1100" b="0" i="0" u="none" strike="noStrike" cap="none" dirty="0" smtClean="0">
                <a:solidFill>
                  <a:srgbClr val="000000"/>
                </a:solidFill>
                <a:effectLst/>
                <a:latin typeface="Arial"/>
                <a:ea typeface="Arial"/>
                <a:cs typeface="Arial"/>
                <a:sym typeface="Arial"/>
              </a:rPr>
              <a:t> a kromoszóma új végéhez és megismétli a folyamatot. Az egyszálú DNS-t aztán egy DNS-</a:t>
            </a:r>
            <a:r>
              <a:rPr lang="hu-HU" sz="1100" b="0" i="0" u="none" strike="noStrike" cap="none" dirty="0" err="1" smtClean="0">
                <a:solidFill>
                  <a:srgbClr val="000000"/>
                </a:solidFill>
                <a:effectLst/>
                <a:latin typeface="Arial"/>
                <a:ea typeface="Arial"/>
                <a:cs typeface="Arial"/>
                <a:sym typeface="Arial"/>
              </a:rPr>
              <a:t>polimeráz</a:t>
            </a:r>
            <a:r>
              <a:rPr lang="hu-HU" sz="1100" b="0" i="0" u="none" strike="noStrike" cap="none" dirty="0" smtClean="0">
                <a:solidFill>
                  <a:srgbClr val="000000"/>
                </a:solidFill>
                <a:effectLst/>
                <a:latin typeface="Arial"/>
                <a:ea typeface="Arial"/>
                <a:cs typeface="Arial"/>
                <a:sym typeface="Arial"/>
              </a:rPr>
              <a:t> egészíti ki kétszálúvá. Az átlagos testi sejtek 50-70-szer osztódhatnak, mielőtt kromoszómáik </a:t>
            </a:r>
            <a:r>
              <a:rPr lang="hu-HU" sz="1100" b="0" i="0" u="none" strike="noStrike" cap="none" dirty="0" err="1" smtClean="0">
                <a:solidFill>
                  <a:srgbClr val="000000"/>
                </a:solidFill>
                <a:effectLst/>
                <a:latin typeface="Arial"/>
                <a:ea typeface="Arial"/>
                <a:cs typeface="Arial"/>
                <a:sym typeface="Arial"/>
              </a:rPr>
              <a:t>telomerje</a:t>
            </a:r>
            <a:r>
              <a:rPr lang="hu-HU" sz="1100" b="0" i="0" u="none" strike="noStrike" cap="none" dirty="0" smtClean="0">
                <a:solidFill>
                  <a:srgbClr val="000000"/>
                </a:solidFill>
                <a:effectLst/>
                <a:latin typeface="Arial"/>
                <a:ea typeface="Arial"/>
                <a:cs typeface="Arial"/>
                <a:sym typeface="Arial"/>
              </a:rPr>
              <a:t> elfogyna, ez az úgynevezett </a:t>
            </a:r>
            <a:r>
              <a:rPr lang="hu-HU" sz="1100" b="0" i="0" u="none" strike="noStrike" cap="none" dirty="0" err="1" smtClean="0">
                <a:solidFill>
                  <a:srgbClr val="000000"/>
                </a:solidFill>
                <a:effectLst/>
                <a:latin typeface="Arial"/>
                <a:ea typeface="Arial"/>
                <a:cs typeface="Arial"/>
                <a:sym typeface="Arial"/>
              </a:rPr>
              <a:t>Hayflick</a:t>
            </a:r>
            <a:r>
              <a:rPr lang="hu-HU" sz="1100" b="0" i="0" u="none" strike="noStrike" cap="none" dirty="0" smtClean="0">
                <a:solidFill>
                  <a:srgbClr val="000000"/>
                </a:solidFill>
                <a:effectLst/>
                <a:latin typeface="Arial"/>
                <a:ea typeface="Arial"/>
                <a:cs typeface="Arial"/>
                <a:sym typeface="Arial"/>
              </a:rPr>
              <a:t>-korlát,</a:t>
            </a:r>
            <a:r>
              <a:rPr lang="hu-HU" sz="1100" b="0" i="0" u="none" strike="noStrike" cap="none" baseline="0" dirty="0" smtClean="0">
                <a:solidFill>
                  <a:srgbClr val="000000"/>
                </a:solidFill>
                <a:effectLst/>
                <a:latin typeface="Arial"/>
                <a:ea typeface="Arial"/>
                <a:cs typeface="Arial"/>
                <a:sym typeface="Arial"/>
              </a:rPr>
              <a:t> </a:t>
            </a:r>
            <a:r>
              <a:rPr lang="hu-HU" sz="1100" b="0" i="0" u="none" strike="noStrike" cap="none" dirty="0" smtClean="0">
                <a:solidFill>
                  <a:srgbClr val="000000"/>
                </a:solidFill>
                <a:effectLst/>
                <a:latin typeface="Arial"/>
                <a:ea typeface="Arial"/>
                <a:cs typeface="Arial"/>
                <a:sym typeface="Arial"/>
              </a:rPr>
              <a:t>ami után a sejtosztódás megáll. Az aktív </a:t>
            </a:r>
            <a:r>
              <a:rPr lang="hu-HU" sz="1100" b="0" i="0" u="none" strike="noStrike" cap="none" dirty="0" err="1" smtClean="0">
                <a:solidFill>
                  <a:srgbClr val="000000"/>
                </a:solidFill>
                <a:effectLst/>
                <a:latin typeface="Arial"/>
                <a:ea typeface="Arial"/>
                <a:cs typeface="Arial"/>
                <a:sym typeface="Arial"/>
              </a:rPr>
              <a:t>telomeráz</a:t>
            </a:r>
            <a:r>
              <a:rPr lang="hu-HU" sz="1100" b="0" i="0" u="none" strike="noStrike" cap="none" dirty="0" smtClean="0">
                <a:solidFill>
                  <a:srgbClr val="000000"/>
                </a:solidFill>
                <a:effectLst/>
                <a:latin typeface="Arial"/>
                <a:ea typeface="Arial"/>
                <a:cs typeface="Arial"/>
                <a:sym typeface="Arial"/>
              </a:rPr>
              <a:t> viszont lehetővé teszi a korlát megkerülését, ami az őssejtek és a tumorsejtek számára egyaránt esszenciális.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hu-HU" sz="1100" b="0" i="0" u="none" strike="noStrike" cap="none" dirty="0" smtClean="0">
                <a:solidFill>
                  <a:srgbClr val="000000"/>
                </a:solidFill>
                <a:effectLst/>
                <a:latin typeface="Arial"/>
                <a:ea typeface="Arial"/>
                <a:cs typeface="Arial"/>
                <a:sym typeface="Arial"/>
              </a:rPr>
              <a:t>https://</a:t>
            </a:r>
            <a:r>
              <a:rPr lang="hu-HU" sz="1100" b="0" i="0" u="none" strike="noStrike" cap="none" dirty="0" smtClean="0">
                <a:solidFill>
                  <a:srgbClr val="000000"/>
                </a:solidFill>
                <a:effectLst/>
                <a:latin typeface="Arial"/>
                <a:ea typeface="Arial"/>
                <a:cs typeface="Arial"/>
                <a:sym typeface="Arial"/>
              </a:rPr>
              <a:t>hu.wikipedia.org/wiki/Telomer%C3%A1z</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hu-HU" sz="1100" b="0" i="0" u="none" strike="noStrike" cap="none" dirty="0" err="1" smtClean="0">
                <a:solidFill>
                  <a:srgbClr val="000000"/>
                </a:solidFill>
                <a:effectLst/>
                <a:latin typeface="Arial"/>
                <a:ea typeface="Arial"/>
                <a:cs typeface="Arial"/>
                <a:sym typeface="Arial"/>
              </a:rPr>
              <a:t>Telomer</a:t>
            </a:r>
            <a:r>
              <a:rPr lang="hu-HU" sz="1100" b="0" i="0" u="none" strike="noStrike" cap="none" dirty="0" smtClean="0">
                <a:solidFill>
                  <a:srgbClr val="000000"/>
                </a:solidFill>
                <a:effectLst/>
                <a:latin typeface="Arial"/>
                <a:ea typeface="Arial"/>
                <a:cs typeface="Arial"/>
                <a:sym typeface="Arial"/>
              </a:rPr>
              <a:t> hosszának befolyásolása</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hu-HU" sz="1100" b="0" i="0" u="none" strike="noStrike" cap="none" dirty="0" smtClean="0">
                <a:solidFill>
                  <a:srgbClr val="000000"/>
                </a:solidFill>
                <a:effectLst/>
                <a:latin typeface="Arial"/>
                <a:ea typeface="Arial"/>
                <a:cs typeface="Arial"/>
                <a:sym typeface="Arial"/>
              </a:rPr>
              <a:t>a negatív dolgokat már java</a:t>
            </a:r>
            <a:r>
              <a:rPr lang="hu-HU" sz="1100" b="0" i="0" u="none" strike="noStrike" cap="none" baseline="0" dirty="0" smtClean="0">
                <a:solidFill>
                  <a:srgbClr val="000000"/>
                </a:solidFill>
                <a:effectLst/>
                <a:latin typeface="Arial"/>
                <a:ea typeface="Arial"/>
                <a:cs typeface="Arial"/>
                <a:sym typeface="Arial"/>
              </a:rPr>
              <a:t> részt </a:t>
            </a:r>
            <a:r>
              <a:rPr lang="hu-HU" sz="1100" b="0" i="0" u="none" strike="noStrike" cap="none" dirty="0" smtClean="0">
                <a:solidFill>
                  <a:srgbClr val="000000"/>
                </a:solidFill>
                <a:effectLst/>
                <a:latin typeface="Arial"/>
                <a:ea typeface="Arial"/>
                <a:cs typeface="Arial"/>
                <a:sym typeface="Arial"/>
              </a:rPr>
              <a:t>említettük a külső behatásoknál, de kiegészítésre szorul, összefoglalásképpen</a:t>
            </a:r>
            <a:endParaRPr lang="hu-HU" sz="1100" b="0" i="0" u="none" strike="noStrike" cap="none" baseline="0" dirty="0" smtClean="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hu-HU" sz="1100" b="0" i="0" u="none" strike="noStrike" cap="none" baseline="0" dirty="0" smtClean="0">
                <a:solidFill>
                  <a:srgbClr val="000000"/>
                </a:solidFill>
                <a:effectLst/>
                <a:latin typeface="Arial"/>
                <a:ea typeface="Arial"/>
                <a:cs typeface="Arial"/>
                <a:sym typeface="Arial"/>
              </a:rPr>
              <a:t>Stresszes </a:t>
            </a:r>
            <a:r>
              <a:rPr lang="hu-HU" sz="1100" b="0" i="0" u="none" strike="noStrike" cap="none" baseline="0" dirty="0" err="1" smtClean="0">
                <a:solidFill>
                  <a:srgbClr val="000000"/>
                </a:solidFill>
                <a:effectLst/>
                <a:latin typeface="Arial"/>
                <a:ea typeface="Arial"/>
                <a:cs typeface="Arial"/>
                <a:sym typeface="Arial"/>
              </a:rPr>
              <a:t>prenatális</a:t>
            </a:r>
            <a:r>
              <a:rPr lang="hu-HU" sz="1100" b="0" i="0" u="none" strike="noStrike" cap="none" baseline="0" dirty="0" smtClean="0">
                <a:solidFill>
                  <a:srgbClr val="000000"/>
                </a:solidFill>
                <a:effectLst/>
                <a:latin typeface="Arial"/>
                <a:ea typeface="Arial"/>
                <a:cs typeface="Arial"/>
                <a:sym typeface="Arial"/>
              </a:rPr>
              <a:t> fejlődés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hu-HU" sz="1100" b="0" i="0" u="none" strike="noStrike" cap="none" baseline="0" dirty="0" smtClean="0">
                <a:solidFill>
                  <a:srgbClr val="000000"/>
                </a:solidFill>
                <a:effectLst/>
                <a:latin typeface="Arial"/>
                <a:ea typeface="Arial"/>
                <a:cs typeface="Arial"/>
                <a:sym typeface="Arial"/>
              </a:rPr>
              <a:t>Gyerekkori bántalmazás -verbális -fizikai</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hu-HU" sz="1100" b="0" i="0" u="none" strike="noStrike" cap="none" baseline="0" dirty="0" smtClean="0">
                <a:solidFill>
                  <a:srgbClr val="000000"/>
                </a:solidFill>
                <a:effectLst/>
                <a:latin typeface="Arial"/>
                <a:ea typeface="Arial"/>
                <a:cs typeface="Arial"/>
                <a:sym typeface="Arial"/>
              </a:rPr>
              <a:t>Családon belüli erőszak</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hu-HU" sz="1100" b="0" i="0" u="none" strike="noStrike" cap="none" baseline="0" dirty="0" smtClean="0">
                <a:solidFill>
                  <a:srgbClr val="000000"/>
                </a:solidFill>
                <a:effectLst/>
                <a:latin typeface="Arial"/>
                <a:ea typeface="Arial"/>
                <a:cs typeface="Arial"/>
                <a:sym typeface="Arial"/>
              </a:rPr>
              <a:t>Poszttraumás stressz szindróma</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hu-HU" sz="1100" b="0" i="0" u="none" strike="noStrike" cap="none" baseline="0" dirty="0" smtClean="0">
                <a:solidFill>
                  <a:srgbClr val="000000"/>
                </a:solidFill>
                <a:effectLst/>
                <a:latin typeface="Arial"/>
                <a:ea typeface="Arial"/>
                <a:cs typeface="Arial"/>
                <a:sym typeface="Arial"/>
              </a:rPr>
              <a:t>Tápanyaghiány</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hu-HU" sz="1100" b="0" i="0" u="none" strike="noStrike" cap="none" baseline="0" dirty="0" smtClean="0">
                <a:solidFill>
                  <a:srgbClr val="000000"/>
                </a:solidFill>
                <a:effectLst/>
                <a:latin typeface="Arial"/>
                <a:ea typeface="Arial"/>
                <a:cs typeface="Arial"/>
                <a:sym typeface="Arial"/>
              </a:rPr>
              <a:t>Szeretet elvesztése</a:t>
            </a:r>
            <a:endParaRPr lang="hu-HU" sz="1100" b="0" i="0" u="none" strike="noStrike" cap="none" dirty="0" smtClean="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hu-HU" sz="1100" b="0" i="0" u="none" strike="noStrike" cap="none" dirty="0" smtClean="0">
                <a:solidFill>
                  <a:srgbClr val="000000"/>
                </a:solidFill>
                <a:effectLst/>
                <a:latin typeface="Arial"/>
                <a:ea typeface="Arial"/>
                <a:cs typeface="Arial"/>
                <a:sym typeface="Arial"/>
              </a:rPr>
              <a:t>Pozitív irányba</a:t>
            </a:r>
            <a:r>
              <a:rPr lang="hu-HU" sz="1100" b="0" i="0" u="none" strike="noStrike" cap="none" baseline="0" dirty="0" smtClean="0">
                <a:solidFill>
                  <a:srgbClr val="000000"/>
                </a:solidFill>
                <a:effectLst/>
                <a:latin typeface="Arial"/>
                <a:ea typeface="Arial"/>
                <a:cs typeface="Arial"/>
                <a:sym typeface="Arial"/>
              </a:rPr>
              <a:t> tudja befolyásolni a </a:t>
            </a:r>
            <a:r>
              <a:rPr lang="hu-HU" sz="1100" b="0" i="0" u="none" strike="noStrike" cap="none" baseline="0" dirty="0" err="1" smtClean="0">
                <a:solidFill>
                  <a:srgbClr val="000000"/>
                </a:solidFill>
                <a:effectLst/>
                <a:latin typeface="Arial"/>
                <a:ea typeface="Arial"/>
                <a:cs typeface="Arial"/>
                <a:sym typeface="Arial"/>
              </a:rPr>
              <a:t>telomer</a:t>
            </a:r>
            <a:r>
              <a:rPr lang="hu-HU" sz="1100" b="0" i="0" u="none" strike="noStrike" cap="none" baseline="0" dirty="0" smtClean="0">
                <a:solidFill>
                  <a:srgbClr val="000000"/>
                </a:solidFill>
                <a:effectLst/>
                <a:latin typeface="Arial"/>
                <a:ea typeface="Arial"/>
                <a:cs typeface="Arial"/>
                <a:sym typeface="Arial"/>
              </a:rPr>
              <a:t> hosszát szabályozó folyamatokat: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hu-HU" sz="1100" b="0" i="0" u="none" strike="noStrike" cap="none" dirty="0" smtClean="0">
                <a:solidFill>
                  <a:srgbClr val="000000"/>
                </a:solidFill>
                <a:effectLst/>
                <a:latin typeface="Arial"/>
                <a:ea typeface="Arial"/>
                <a:cs typeface="Arial"/>
                <a:sym typeface="Arial"/>
              </a:rPr>
              <a:t>A pozitív dolgokra való fókuszálás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hu-HU" sz="1100" b="0" i="0" u="none" strike="noStrike" cap="none" dirty="0" smtClean="0">
                <a:solidFill>
                  <a:srgbClr val="000000"/>
                </a:solidFill>
                <a:effectLst/>
                <a:latin typeface="Arial"/>
                <a:ea typeface="Arial"/>
                <a:cs typeface="Arial"/>
                <a:sym typeface="Arial"/>
              </a:rPr>
              <a:t>Önszeretet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hu-HU" sz="1100" b="0" i="0" u="none" strike="noStrike" cap="none" dirty="0" smtClean="0">
                <a:solidFill>
                  <a:srgbClr val="000000"/>
                </a:solidFill>
                <a:effectLst/>
                <a:latin typeface="Arial"/>
                <a:ea typeface="Arial"/>
                <a:cs typeface="Arial"/>
                <a:sym typeface="Arial"/>
              </a:rPr>
              <a:t>Sport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hu-HU" sz="1100" b="0" i="0" u="none" strike="noStrike" cap="none" dirty="0" smtClean="0">
                <a:solidFill>
                  <a:srgbClr val="000000"/>
                </a:solidFill>
                <a:effectLst/>
                <a:latin typeface="Arial"/>
                <a:ea typeface="Arial"/>
                <a:cs typeface="Arial"/>
                <a:sym typeface="Arial"/>
              </a:rPr>
              <a:t>Boldogság, hála, szolgálat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hu-HU" sz="1100" b="0" i="0" u="none" strike="noStrike" cap="none" dirty="0" smtClean="0">
                <a:solidFill>
                  <a:srgbClr val="000000"/>
                </a:solidFill>
                <a:effectLst/>
                <a:latin typeface="Arial"/>
                <a:ea typeface="Arial"/>
                <a:cs typeface="Arial"/>
                <a:sym typeface="Arial"/>
              </a:rPr>
              <a:t>Jó táplálkozás (Omega 3)</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hu-HU" sz="1100" b="0" i="0" u="none" strike="noStrike" cap="none" dirty="0" smtClean="0">
                <a:solidFill>
                  <a:srgbClr val="000000"/>
                </a:solidFill>
                <a:effectLst/>
                <a:latin typeface="Arial"/>
                <a:ea typeface="Arial"/>
                <a:cs typeface="Arial"/>
                <a:sym typeface="Arial"/>
              </a:rPr>
              <a:t>Szeretet</a:t>
            </a:r>
            <a:endParaRPr lang="hu-HU" sz="1100" b="0" i="0" u="none" strike="noStrike" cap="none" dirty="0" smtClean="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sk-SK" sz="1100" b="0" i="0" u="none" strike="noStrike" cap="none" dirty="0" smtClean="0">
              <a:solidFill>
                <a:srgbClr val="000000"/>
              </a:solidFill>
              <a:effectLst/>
              <a:latin typeface="Arial"/>
              <a:ea typeface="Arial"/>
              <a:cs typeface="Arial"/>
              <a:sym typeface="Arial"/>
            </a:endParaRPr>
          </a:p>
          <a:p>
            <a:pPr marL="0" lvl="0" indent="0" algn="l" rtl="0">
              <a:spcBef>
                <a:spcPts val="0"/>
              </a:spcBef>
              <a:spcAft>
                <a:spcPts val="0"/>
              </a:spcAft>
              <a:buNone/>
            </a:pPr>
            <a:endParaRPr lang="hu-HU" dirty="0" smtClean="0"/>
          </a:p>
        </p:txBody>
      </p:sp>
    </p:spTree>
    <p:extLst>
      <p:ext uri="{BB962C8B-B14F-4D97-AF65-F5344CB8AC3E}">
        <p14:creationId xmlns:p14="http://schemas.microsoft.com/office/powerpoint/2010/main" val="37590718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hu-HU" dirty="0" smtClean="0"/>
          </a:p>
        </p:txBody>
      </p:sp>
    </p:spTree>
    <p:extLst>
      <p:ext uri="{BB962C8B-B14F-4D97-AF65-F5344CB8AC3E}">
        <p14:creationId xmlns:p14="http://schemas.microsoft.com/office/powerpoint/2010/main" val="36081499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hu-HU" dirty="0" smtClean="0"/>
          </a:p>
        </p:txBody>
      </p:sp>
    </p:spTree>
    <p:extLst>
      <p:ext uri="{BB962C8B-B14F-4D97-AF65-F5344CB8AC3E}">
        <p14:creationId xmlns:p14="http://schemas.microsoft.com/office/powerpoint/2010/main" val="28297979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nSpc>
                <a:spcPct val="170000"/>
              </a:lnSpc>
              <a:spcBef>
                <a:spcPts val="0"/>
              </a:spcBef>
              <a:buNone/>
            </a:pPr>
            <a:r>
              <a:rPr lang="hu-HU" dirty="0" smtClean="0"/>
              <a:t>Deák, S. (2014.11.08). Az vagy, amit megeszel [előadás]. </a:t>
            </a:r>
            <a:r>
              <a:rPr lang="hu-HU" dirty="0" err="1" smtClean="0"/>
              <a:t>Zara</a:t>
            </a:r>
            <a:r>
              <a:rPr lang="hu-HU" dirty="0" smtClean="0"/>
              <a:t> Hotel, Budapest</a:t>
            </a:r>
          </a:p>
          <a:p>
            <a:pPr marL="0" lvl="0" indent="0">
              <a:lnSpc>
                <a:spcPct val="170000"/>
              </a:lnSpc>
              <a:spcBef>
                <a:spcPts val="0"/>
              </a:spcBef>
              <a:buNone/>
            </a:pPr>
            <a:r>
              <a:rPr lang="hu-HU" dirty="0" smtClean="0"/>
              <a:t>Deák, S. (2017.04.09). </a:t>
            </a:r>
            <a:r>
              <a:rPr lang="hu-HU" dirty="0" err="1" smtClean="0"/>
              <a:t>Flavon</a:t>
            </a:r>
            <a:r>
              <a:rPr lang="hu-HU" dirty="0" smtClean="0"/>
              <a:t> termékek az immunrendszer erősítésében és a testsúly kontrolban [előadás]. </a:t>
            </a:r>
            <a:r>
              <a:rPr lang="hu-HU" dirty="0" err="1" smtClean="0"/>
              <a:t>Zara</a:t>
            </a:r>
            <a:r>
              <a:rPr lang="hu-HU" dirty="0" smtClean="0"/>
              <a:t> Hotel, Budapest</a:t>
            </a:r>
          </a:p>
          <a:p>
            <a:pPr marL="0" lvl="0" indent="0">
              <a:lnSpc>
                <a:spcPct val="170000"/>
              </a:lnSpc>
              <a:spcBef>
                <a:spcPts val="0"/>
              </a:spcBef>
              <a:buNone/>
            </a:pPr>
            <a:r>
              <a:rPr lang="hu-HU" dirty="0" smtClean="0"/>
              <a:t>Deák, S. (2014.09.20). </a:t>
            </a:r>
            <a:r>
              <a:rPr lang="hu-HU" dirty="0" err="1" smtClean="0"/>
              <a:t>Flavon</a:t>
            </a:r>
            <a:r>
              <a:rPr lang="hu-HU" dirty="0" smtClean="0"/>
              <a:t> termékek az egészségvédelemben [előadás]. </a:t>
            </a:r>
            <a:r>
              <a:rPr lang="hu-HU" dirty="0" err="1" smtClean="0"/>
              <a:t>Zara</a:t>
            </a:r>
            <a:r>
              <a:rPr lang="hu-HU" dirty="0" smtClean="0"/>
              <a:t> Hotel, Budapest</a:t>
            </a:r>
          </a:p>
          <a:p>
            <a:pPr marL="0" lvl="0" indent="0">
              <a:lnSpc>
                <a:spcPct val="170000"/>
              </a:lnSpc>
              <a:buNone/>
            </a:pPr>
            <a:r>
              <a:rPr lang="sk-SK" dirty="0" err="1" smtClean="0"/>
              <a:t>Dinya</a:t>
            </a:r>
            <a:r>
              <a:rPr lang="sk-SK" dirty="0" smtClean="0"/>
              <a:t>, Z., </a:t>
            </a:r>
            <a:r>
              <a:rPr lang="sk-SK" dirty="0" err="1" smtClean="0"/>
              <a:t>Dinya</a:t>
            </a:r>
            <a:r>
              <a:rPr lang="sk-SK" dirty="0" smtClean="0"/>
              <a:t>, T. (2012). A </a:t>
            </a:r>
            <a:r>
              <a:rPr lang="sk-SK" dirty="0" err="1" smtClean="0"/>
              <a:t>biofenolok</a:t>
            </a:r>
            <a:r>
              <a:rPr lang="sk-SK" dirty="0" smtClean="0"/>
              <a:t> - </a:t>
            </a:r>
            <a:r>
              <a:rPr lang="sk-SK" dirty="0" err="1" smtClean="0"/>
              <a:t>flavonoidok</a:t>
            </a:r>
            <a:r>
              <a:rPr lang="sk-SK" dirty="0" smtClean="0"/>
              <a:t> - </a:t>
            </a:r>
            <a:r>
              <a:rPr lang="sk-SK" dirty="0" err="1" smtClean="0"/>
              <a:t>szerepe</a:t>
            </a:r>
            <a:r>
              <a:rPr lang="sk-SK" dirty="0" smtClean="0"/>
              <a:t> </a:t>
            </a:r>
            <a:r>
              <a:rPr lang="sk-SK" dirty="0" err="1" smtClean="0"/>
              <a:t>az</a:t>
            </a:r>
            <a:r>
              <a:rPr lang="sk-SK" dirty="0" smtClean="0"/>
              <a:t> </a:t>
            </a:r>
            <a:r>
              <a:rPr lang="sk-SK" dirty="0" err="1" smtClean="0"/>
              <a:t>oxidatív</a:t>
            </a:r>
            <a:r>
              <a:rPr lang="sk-SK" dirty="0" smtClean="0"/>
              <a:t> </a:t>
            </a:r>
            <a:r>
              <a:rPr lang="sk-SK" dirty="0" err="1" smtClean="0"/>
              <a:t>stressz</a:t>
            </a:r>
            <a:r>
              <a:rPr lang="sk-SK" dirty="0" smtClean="0"/>
              <a:t> </a:t>
            </a:r>
            <a:r>
              <a:rPr lang="sk-SK" dirty="0" err="1" smtClean="0"/>
              <a:t>betegségek</a:t>
            </a:r>
            <a:r>
              <a:rPr lang="sk-SK" dirty="0" smtClean="0"/>
              <a:t> </a:t>
            </a:r>
            <a:r>
              <a:rPr lang="sk-SK" dirty="0" err="1" smtClean="0"/>
              <a:t>kemoprevenciójában</a:t>
            </a:r>
            <a:r>
              <a:rPr lang="sk-SK" dirty="0" smtClean="0"/>
              <a:t>. </a:t>
            </a:r>
            <a:r>
              <a:rPr lang="sk-SK" dirty="0" smtClean="0">
                <a:hlinkClick r:id="rId3"/>
              </a:rPr>
              <a:t>https://www.flavonmax.com/letoltes/doc/prof.dr.dinya_zoltan_-_biofenolok_flavonoidok.pdf</a:t>
            </a:r>
            <a:endParaRPr lang="sk-SK" dirty="0" smtClean="0"/>
          </a:p>
          <a:p>
            <a:pPr marL="0" indent="0">
              <a:lnSpc>
                <a:spcPct val="170000"/>
              </a:lnSpc>
              <a:buNone/>
            </a:pPr>
            <a:r>
              <a:rPr lang="hu-HU" dirty="0" err="1" smtClean="0"/>
              <a:t>Dinya</a:t>
            </a:r>
            <a:r>
              <a:rPr lang="hu-HU" dirty="0" smtClean="0"/>
              <a:t>, Z. (2019.11.19). </a:t>
            </a:r>
            <a:r>
              <a:rPr lang="hu-HU" dirty="0" err="1" smtClean="0"/>
              <a:t>Oxidánsok</a:t>
            </a:r>
            <a:r>
              <a:rPr lang="hu-HU" dirty="0" smtClean="0"/>
              <a:t> és antioxidánsok szerepe az egészséges öregedésben [előadás]. „ÖREGEDJÜNK EGÉSZSÉGGEL!” – INNOVATÍV ÉS TUDATOS ÉLETVEZETÉSI STRATÉGIÁK IDŐSKORBAN. Miskolc,</a:t>
            </a:r>
          </a:p>
          <a:p>
            <a:pPr marL="0" indent="0">
              <a:lnSpc>
                <a:spcPct val="170000"/>
              </a:lnSpc>
              <a:buNone/>
            </a:pPr>
            <a:r>
              <a:rPr lang="hu-HU" dirty="0" smtClean="0"/>
              <a:t>https://tab.mta.hu/miskolci-teruleti-bizottsag/esemenyek/oregedjunk-egeszseggel-innovativ-es-tudatos-eletvezetesi-strategiak-idoskorban</a:t>
            </a:r>
          </a:p>
          <a:p>
            <a:pPr marL="0" indent="0">
              <a:lnSpc>
                <a:spcPct val="170000"/>
              </a:lnSpc>
              <a:buNone/>
            </a:pPr>
            <a:r>
              <a:rPr lang="hu-HU" dirty="0" smtClean="0"/>
              <a:t>www.harmadikkoregyeteme.hu/Dokumentumok/2020/apr/Prof.Dr.DinyaZoltanoxidansokantioxidansokoregedesmiskolc2109.11.19.ppt</a:t>
            </a:r>
          </a:p>
          <a:p>
            <a:pPr marL="0" indent="0">
              <a:lnSpc>
                <a:spcPct val="170000"/>
              </a:lnSpc>
              <a:buNone/>
            </a:pPr>
            <a:r>
              <a:rPr lang="hu-HU" dirty="0" err="1" smtClean="0"/>
              <a:t>Dinya</a:t>
            </a:r>
            <a:r>
              <a:rPr lang="hu-HU" dirty="0" smtClean="0"/>
              <a:t>, Z. (2019.03.25). Az emberi sejt védelme az egészséges öregedés érdekében [előadás]. Miskolc</a:t>
            </a:r>
          </a:p>
          <a:p>
            <a:pPr marL="0" indent="0">
              <a:lnSpc>
                <a:spcPct val="170000"/>
              </a:lnSpc>
              <a:buNone/>
            </a:pPr>
            <a:r>
              <a:rPr lang="hu-HU" dirty="0" smtClean="0"/>
              <a:t>https://tab.mta.hu/miskolci-teruleti-bizottsag/esemenyek/az-emberi-sejt-vedelme-az-aktiv-es-egeszseges-oregedes-erdekeben</a:t>
            </a:r>
          </a:p>
          <a:p>
            <a:pPr marL="0" indent="0">
              <a:lnSpc>
                <a:spcPct val="170000"/>
              </a:lnSpc>
              <a:buNone/>
            </a:pPr>
            <a:r>
              <a:rPr lang="hu-HU" dirty="0" smtClean="0"/>
              <a:t>http://www.harmadikkoregyeteme.hu/Dokumentumok/2019/marc/sejtvedelemmiskolc21090325.ppt</a:t>
            </a:r>
          </a:p>
          <a:p>
            <a:pPr marL="0" indent="0">
              <a:lnSpc>
                <a:spcPct val="170000"/>
              </a:lnSpc>
              <a:buNone/>
            </a:pPr>
            <a:r>
              <a:rPr lang="hu-HU" dirty="0" err="1" smtClean="0"/>
              <a:t>Dinya</a:t>
            </a:r>
            <a:r>
              <a:rPr lang="hu-HU" dirty="0" smtClean="0"/>
              <a:t>, Z. (2017.04.08). Táplálkozás és Egészség [előadás]. Kazincbarcika</a:t>
            </a:r>
          </a:p>
          <a:p>
            <a:pPr marL="0" indent="0">
              <a:lnSpc>
                <a:spcPct val="170000"/>
              </a:lnSpc>
              <a:buNone/>
            </a:pPr>
            <a:r>
              <a:rPr lang="hu-HU" dirty="0" smtClean="0"/>
              <a:t>http://www.harmadikkoregyeteme.hu/Dokumentumok/2017/apr/kb_plakat.pdf</a:t>
            </a:r>
          </a:p>
          <a:p>
            <a:pPr marL="0" indent="0">
              <a:lnSpc>
                <a:spcPct val="170000"/>
              </a:lnSpc>
              <a:buNone/>
            </a:pPr>
            <a:r>
              <a:rPr lang="hu-HU" dirty="0" smtClean="0"/>
              <a:t>https://docplayer.hu/105023074-Taplalkozas-es-egeszseg-prof-dr-dinya-zoltan.html</a:t>
            </a:r>
          </a:p>
          <a:p>
            <a:pPr marL="0" indent="0">
              <a:lnSpc>
                <a:spcPct val="170000"/>
              </a:lnSpc>
              <a:buNone/>
            </a:pPr>
            <a:r>
              <a:rPr lang="en-GB" dirty="0" err="1" smtClean="0"/>
              <a:t>Dinya</a:t>
            </a:r>
            <a:r>
              <a:rPr lang="en-GB" dirty="0" smtClean="0"/>
              <a:t>, Z. (2018.04.14). A FLAVON-CSALÁD TITKAI [</a:t>
            </a:r>
            <a:r>
              <a:rPr lang="en-GB" dirty="0" err="1" smtClean="0"/>
              <a:t>előadás</a:t>
            </a:r>
            <a:r>
              <a:rPr lang="en-GB" dirty="0" smtClean="0"/>
              <a:t>]. </a:t>
            </a:r>
            <a:r>
              <a:rPr lang="en-GB" dirty="0" err="1" smtClean="0"/>
              <a:t>Flavon</a:t>
            </a:r>
            <a:r>
              <a:rPr lang="en-GB" dirty="0" smtClean="0"/>
              <a:t> </a:t>
            </a:r>
            <a:r>
              <a:rPr lang="en-GB" dirty="0" err="1" smtClean="0"/>
              <a:t>rendezvény</a:t>
            </a:r>
            <a:r>
              <a:rPr lang="en-GB" dirty="0" smtClean="0"/>
              <a:t>. </a:t>
            </a:r>
            <a:r>
              <a:rPr lang="en-GB" dirty="0" err="1" smtClean="0"/>
              <a:t>Balatonalmádi</a:t>
            </a:r>
            <a:r>
              <a:rPr lang="en-GB" dirty="0" smtClean="0"/>
              <a:t>, </a:t>
            </a:r>
            <a:r>
              <a:rPr lang="en-GB" dirty="0" smtClean="0">
                <a:hlinkClick r:id="rId4"/>
              </a:rPr>
              <a:t>https://www.flavonmax.com/aktualitasok/rendezvenyek2018sk</a:t>
            </a:r>
            <a:endParaRPr lang="hu-HU" dirty="0" smtClean="0"/>
          </a:p>
          <a:p>
            <a:pPr marL="0" indent="0">
              <a:lnSpc>
                <a:spcPct val="170000"/>
              </a:lnSpc>
              <a:buNone/>
            </a:pPr>
            <a:r>
              <a:rPr lang="sk-SK" dirty="0" err="1" smtClean="0"/>
              <a:t>Ornish</a:t>
            </a:r>
            <a:r>
              <a:rPr lang="sk-SK" dirty="0" smtClean="0"/>
              <a:t>, D. et al. (2008). </a:t>
            </a:r>
            <a:r>
              <a:rPr lang="sk-SK" dirty="0" err="1" smtClean="0"/>
              <a:t>Changes</a:t>
            </a:r>
            <a:r>
              <a:rPr lang="sk-SK" dirty="0" smtClean="0"/>
              <a:t> in prostate </a:t>
            </a:r>
            <a:r>
              <a:rPr lang="sk-SK" dirty="0" err="1" smtClean="0"/>
              <a:t>gene</a:t>
            </a:r>
            <a:r>
              <a:rPr lang="sk-SK" dirty="0" smtClean="0"/>
              <a:t> </a:t>
            </a:r>
            <a:r>
              <a:rPr lang="sk-SK" dirty="0" err="1" smtClean="0"/>
              <a:t>expression</a:t>
            </a:r>
            <a:r>
              <a:rPr lang="sk-SK" dirty="0" smtClean="0"/>
              <a:t> in </a:t>
            </a:r>
            <a:r>
              <a:rPr lang="sk-SK" dirty="0" err="1" smtClean="0"/>
              <a:t>men</a:t>
            </a:r>
            <a:r>
              <a:rPr lang="sk-SK" dirty="0" smtClean="0"/>
              <a:t> </a:t>
            </a:r>
            <a:r>
              <a:rPr lang="sk-SK" dirty="0" err="1" smtClean="0"/>
              <a:t>undergoing</a:t>
            </a:r>
            <a:r>
              <a:rPr lang="sk-SK" dirty="0" smtClean="0"/>
              <a:t> </a:t>
            </a:r>
            <a:r>
              <a:rPr lang="sk-SK" dirty="0" err="1" smtClean="0"/>
              <a:t>an</a:t>
            </a:r>
            <a:r>
              <a:rPr lang="sk-SK" dirty="0" smtClean="0"/>
              <a:t> </a:t>
            </a:r>
            <a:r>
              <a:rPr lang="sk-SK" dirty="0" err="1" smtClean="0"/>
              <a:t>intensive</a:t>
            </a:r>
            <a:r>
              <a:rPr lang="sk-SK" dirty="0" smtClean="0"/>
              <a:t> </a:t>
            </a:r>
            <a:r>
              <a:rPr lang="sk-SK" dirty="0" err="1" smtClean="0"/>
              <a:t>nutrition</a:t>
            </a:r>
            <a:r>
              <a:rPr lang="sk-SK" dirty="0" smtClean="0"/>
              <a:t> and </a:t>
            </a:r>
            <a:r>
              <a:rPr lang="sk-SK" dirty="0" err="1" smtClean="0"/>
              <a:t>lifestyle</a:t>
            </a:r>
            <a:r>
              <a:rPr lang="sk-SK" dirty="0" smtClean="0"/>
              <a:t> </a:t>
            </a:r>
            <a:r>
              <a:rPr lang="sk-SK" dirty="0" err="1" smtClean="0"/>
              <a:t>intervention</a:t>
            </a:r>
            <a:r>
              <a:rPr lang="sk-SK" dirty="0" smtClean="0"/>
              <a:t>. </a:t>
            </a:r>
            <a:r>
              <a:rPr lang="sk-SK" dirty="0" smtClean="0">
                <a:hlinkClick r:id="rId5"/>
              </a:rPr>
              <a:t>https://www.pnas.org/doi/full/10.1073/pnas.0803080105</a:t>
            </a:r>
            <a:endParaRPr lang="sk-SK" dirty="0" smtClean="0"/>
          </a:p>
          <a:p>
            <a:pPr marL="0" lvl="0" indent="0" algn="l" rtl="0">
              <a:spcBef>
                <a:spcPts val="0"/>
              </a:spcBef>
              <a:spcAft>
                <a:spcPts val="0"/>
              </a:spcAft>
              <a:buNone/>
            </a:pPr>
            <a:endParaRPr lang="hu-HU" dirty="0" smtClean="0"/>
          </a:p>
        </p:txBody>
      </p:sp>
    </p:spTree>
    <p:extLst>
      <p:ext uri="{BB962C8B-B14F-4D97-AF65-F5344CB8AC3E}">
        <p14:creationId xmlns:p14="http://schemas.microsoft.com/office/powerpoint/2010/main" val="31476474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hu-HU" dirty="0" smtClean="0"/>
          </a:p>
        </p:txBody>
      </p:sp>
    </p:spTree>
    <p:extLst>
      <p:ext uri="{BB962C8B-B14F-4D97-AF65-F5344CB8AC3E}">
        <p14:creationId xmlns:p14="http://schemas.microsoft.com/office/powerpoint/2010/main" val="3765816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55401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90394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hu-HU" sz="1100" b="0" i="0" u="none" strike="noStrike" cap="none" dirty="0" smtClean="0">
                <a:solidFill>
                  <a:srgbClr val="000000"/>
                </a:solidFill>
                <a:effectLst/>
                <a:latin typeface="Arial"/>
                <a:ea typeface="Arial"/>
                <a:cs typeface="Arial"/>
                <a:sym typeface="Arial"/>
              </a:rPr>
              <a:t>Szívbetegségeket megelőző hatásról</a:t>
            </a:r>
            <a:r>
              <a:rPr lang="hu-HU" sz="1100" b="0" i="0" u="none" strike="noStrike" cap="none" baseline="0" dirty="0" smtClean="0">
                <a:solidFill>
                  <a:srgbClr val="000000"/>
                </a:solidFill>
                <a:effectLst/>
                <a:latin typeface="Arial"/>
                <a:ea typeface="Arial"/>
                <a:cs typeface="Arial"/>
                <a:sym typeface="Arial"/>
              </a:rPr>
              <a:t> számoltak be </a:t>
            </a:r>
            <a:r>
              <a:rPr lang="hu-HU" sz="1100" b="0" i="0" u="none" strike="noStrike" cap="none" dirty="0" smtClean="0">
                <a:solidFill>
                  <a:srgbClr val="000000"/>
                </a:solidFill>
                <a:effectLst/>
                <a:latin typeface="Arial"/>
                <a:ea typeface="Arial"/>
                <a:cs typeface="Arial"/>
                <a:sym typeface="Arial"/>
              </a:rPr>
              <a:t>az 1990-es években leírt (többek között a francia </a:t>
            </a:r>
            <a:r>
              <a:rPr lang="hu-HU" sz="1100" b="0" i="0" u="none" strike="noStrike" cap="none" dirty="0" err="1" smtClean="0">
                <a:solidFill>
                  <a:srgbClr val="000000"/>
                </a:solidFill>
                <a:effectLst/>
                <a:latin typeface="Arial"/>
                <a:ea typeface="Arial"/>
                <a:cs typeface="Arial"/>
                <a:sym typeface="Arial"/>
              </a:rPr>
              <a:t>Renaud</a:t>
            </a:r>
            <a:r>
              <a:rPr lang="hu-HU" sz="1100" b="0" i="0" u="none" strike="noStrike" cap="none" dirty="0" smtClean="0">
                <a:solidFill>
                  <a:srgbClr val="000000"/>
                </a:solidFill>
                <a:effectLst/>
                <a:latin typeface="Arial"/>
                <a:ea typeface="Arial"/>
                <a:cs typeface="Arial"/>
                <a:sym typeface="Arial"/>
              </a:rPr>
              <a:t> és </a:t>
            </a:r>
            <a:r>
              <a:rPr lang="hu-HU" sz="1100" b="0" i="0" u="none" strike="noStrike" cap="none" dirty="0" err="1" smtClean="0">
                <a:solidFill>
                  <a:srgbClr val="000000"/>
                </a:solidFill>
                <a:effectLst/>
                <a:latin typeface="Arial"/>
                <a:ea typeface="Arial"/>
                <a:cs typeface="Arial"/>
                <a:sym typeface="Arial"/>
              </a:rPr>
              <a:t>Lorgeril</a:t>
            </a:r>
            <a:r>
              <a:rPr lang="hu-HU" sz="1100" b="0" i="0" u="none" strike="noStrike" cap="none" dirty="0" smtClean="0">
                <a:solidFill>
                  <a:srgbClr val="000000"/>
                </a:solidFill>
                <a:effectLst/>
                <a:latin typeface="Arial"/>
                <a:ea typeface="Arial"/>
                <a:cs typeface="Arial"/>
                <a:sym typeface="Arial"/>
              </a:rPr>
              <a:t> által) az úgynevezett francia paradoxodként ismert jelenség, miszerint a kismértékű vörösborfogyasztás képes csökkenteni a szív-érrendszeri eredetű halálozás kockázatát.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hu-HU" sz="1100" b="0" i="0" u="none" strike="noStrike" cap="none" dirty="0" smtClean="0">
                <a:solidFill>
                  <a:srgbClr val="000000"/>
                </a:solidFill>
                <a:effectLst/>
                <a:latin typeface="Arial"/>
                <a:ea typeface="Arial"/>
                <a:cs typeface="Arial"/>
                <a:sym typeface="Arial"/>
              </a:rPr>
              <a:t>Azt is megfigyelték, hogy csak a Franciaország bortermelő (és fogyasztó) részein alacsonyabb az ilyen eredetű halálozás. Továbbá újfent kiderült az effektust tanulmányozva, hogy ez csak kizárólag a vörösbor fogyasztása esetén figyelhető meg, más alkoholos ital esetében nem. Hátterében a bor </a:t>
            </a:r>
            <a:r>
              <a:rPr lang="hu-HU" sz="1100" b="0" i="0" u="none" strike="noStrike" cap="none" dirty="0" err="1" smtClean="0">
                <a:solidFill>
                  <a:srgbClr val="000000"/>
                </a:solidFill>
                <a:effectLst/>
                <a:latin typeface="Arial"/>
                <a:ea typeface="Arial"/>
                <a:cs typeface="Arial"/>
                <a:sym typeface="Arial"/>
              </a:rPr>
              <a:t>flavonoid</a:t>
            </a:r>
            <a:r>
              <a:rPr lang="hu-HU" sz="1100" b="0" i="0" u="none" strike="noStrike" cap="none" dirty="0" smtClean="0">
                <a:solidFill>
                  <a:srgbClr val="000000"/>
                </a:solidFill>
                <a:effectLst/>
                <a:latin typeface="Arial"/>
                <a:ea typeface="Arial"/>
                <a:cs typeface="Arial"/>
                <a:sym typeface="Arial"/>
              </a:rPr>
              <a:t>-tartalma áll. A francia-paradoxont, mint elméletet „</a:t>
            </a:r>
            <a:r>
              <a:rPr lang="hu-HU" sz="1100" b="0" i="0" u="none" strike="noStrike" cap="none" dirty="0" err="1" smtClean="0">
                <a:solidFill>
                  <a:srgbClr val="000000"/>
                </a:solidFill>
                <a:effectLst/>
                <a:latin typeface="Arial"/>
                <a:ea typeface="Arial"/>
                <a:cs typeface="Arial"/>
                <a:sym typeface="Arial"/>
              </a:rPr>
              <a:t>továbbfejlesztve</a:t>
            </a:r>
            <a:r>
              <a:rPr lang="hu-HU" sz="1100" b="0" i="0" u="none" strike="noStrike" cap="none" dirty="0" smtClean="0">
                <a:solidFill>
                  <a:srgbClr val="000000"/>
                </a:solidFill>
                <a:effectLst/>
                <a:latin typeface="Arial"/>
                <a:ea typeface="Arial"/>
                <a:cs typeface="Arial"/>
                <a:sym typeface="Arial"/>
              </a:rPr>
              <a:t>" később megfogalmazták az ún. „európai paradoxont" is, mely szerint a </a:t>
            </a:r>
            <a:r>
              <a:rPr lang="hu-HU" sz="1100" b="0" i="0" u="none" strike="noStrike" cap="none" dirty="0" err="1" smtClean="0">
                <a:solidFill>
                  <a:srgbClr val="000000"/>
                </a:solidFill>
                <a:effectLst/>
                <a:latin typeface="Arial"/>
                <a:ea typeface="Arial"/>
                <a:cs typeface="Arial"/>
                <a:sym typeface="Arial"/>
              </a:rPr>
              <a:t>cardiovascularis</a:t>
            </a:r>
            <a:r>
              <a:rPr lang="hu-HU" sz="1100" b="0" i="0" u="none" strike="noStrike" cap="none" dirty="0" smtClean="0">
                <a:solidFill>
                  <a:srgbClr val="000000"/>
                </a:solidFill>
                <a:effectLst/>
                <a:latin typeface="Arial"/>
                <a:ea typeface="Arial"/>
                <a:cs typeface="Arial"/>
                <a:sym typeface="Arial"/>
              </a:rPr>
              <a:t> halálozás csökkentése és a gyümölcs- és zöldségfogyasztás közötti összefüggés is lényeges lehet.</a:t>
            </a:r>
            <a:endParaRPr lang="sk-SK" sz="1100" b="0" i="0" u="none" strike="noStrike" cap="none" dirty="0" smtClean="0">
              <a:solidFill>
                <a:srgbClr val="000000"/>
              </a:solidFill>
              <a:effectLst/>
              <a:latin typeface="Arial"/>
              <a:ea typeface="Arial"/>
              <a:cs typeface="Arial"/>
              <a:sym typeface="Arial"/>
            </a:endParaRPr>
          </a:p>
          <a:p>
            <a:pPr marL="0" lvl="0" indent="0" algn="l" rtl="0">
              <a:spcBef>
                <a:spcPts val="0"/>
              </a:spcBef>
              <a:spcAft>
                <a:spcPts val="0"/>
              </a:spcAft>
              <a:buNone/>
            </a:pPr>
            <a:r>
              <a:rPr lang="hu-HU" sz="1100" b="0" i="0" u="none" strike="noStrike" cap="none" dirty="0" smtClean="0">
                <a:solidFill>
                  <a:srgbClr val="000000"/>
                </a:solidFill>
                <a:effectLst/>
                <a:latin typeface="Arial"/>
                <a:ea typeface="Arial"/>
                <a:cs typeface="Arial"/>
                <a:sym typeface="Arial"/>
              </a:rPr>
              <a:t>Ezen jelenségekkel kapcsolatos statisztikai megfigyelések szerzői szinte kivétel nélkül a megelőzés, a prevenció szükségességére hívják fel a figyelmet. A prevenció szükségességét fokozza, hogy hazánkban a szív-érrendszeri eredetű halálozás vezető helyen áll.</a:t>
            </a:r>
            <a:endParaRPr dirty="0"/>
          </a:p>
        </p:txBody>
      </p:sp>
    </p:spTree>
    <p:extLst>
      <p:ext uri="{BB962C8B-B14F-4D97-AF65-F5344CB8AC3E}">
        <p14:creationId xmlns:p14="http://schemas.microsoft.com/office/powerpoint/2010/main" val="89008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u-HU" sz="1100" b="0" i="0" u="none" strike="noStrike" cap="none" dirty="0" smtClean="0">
                <a:solidFill>
                  <a:srgbClr val="000000"/>
                </a:solidFill>
                <a:effectLst/>
                <a:latin typeface="Arial"/>
                <a:ea typeface="Arial"/>
                <a:cs typeface="Arial"/>
                <a:sym typeface="Arial"/>
              </a:rPr>
              <a:t>Normál gyümölcs, zöldség alapú táplálkozás jó, de csak a tápláléki antioxidánsok – pl. </a:t>
            </a:r>
            <a:r>
              <a:rPr lang="hu-HU" sz="1100" b="0" i="0" u="none" strike="noStrike" cap="none" dirty="0" err="1" smtClean="0">
                <a:solidFill>
                  <a:srgbClr val="000000"/>
                </a:solidFill>
                <a:effectLst/>
                <a:latin typeface="Arial"/>
                <a:ea typeface="Arial"/>
                <a:cs typeface="Arial"/>
                <a:sym typeface="Arial"/>
              </a:rPr>
              <a:t>biofenolok</a:t>
            </a:r>
            <a:r>
              <a:rPr lang="hu-HU" sz="1100" b="0" i="0" u="none" strike="noStrike" cap="none" dirty="0" smtClean="0">
                <a:solidFill>
                  <a:srgbClr val="000000"/>
                </a:solidFill>
                <a:effectLst/>
                <a:latin typeface="Arial"/>
                <a:ea typeface="Arial"/>
                <a:cs typeface="Arial"/>
                <a:sym typeface="Arial"/>
              </a:rPr>
              <a:t>, </a:t>
            </a:r>
            <a:r>
              <a:rPr lang="hu-HU" sz="1100" b="0" i="0" u="none" strike="noStrike" cap="none" dirty="0" err="1" smtClean="0">
                <a:solidFill>
                  <a:srgbClr val="000000"/>
                </a:solidFill>
                <a:effectLst/>
                <a:latin typeface="Arial"/>
                <a:ea typeface="Arial"/>
                <a:cs typeface="Arial"/>
                <a:sym typeface="Arial"/>
              </a:rPr>
              <a:t>flavonoidok</a:t>
            </a:r>
            <a:r>
              <a:rPr lang="hu-HU" sz="1100" b="0" i="0" u="none" strike="noStrike" cap="none" dirty="0" smtClean="0">
                <a:solidFill>
                  <a:srgbClr val="000000"/>
                </a:solidFill>
                <a:effectLst/>
                <a:latin typeface="Arial"/>
                <a:ea typeface="Arial"/>
                <a:cs typeface="Arial"/>
                <a:sym typeface="Arial"/>
              </a:rPr>
              <a:t>) – relatíve szűk körét biztosítja, változó – rendszerint alacsony, vagy nem jól hasznosuló – koncentrációban.</a:t>
            </a:r>
            <a:endParaRPr dirty="0"/>
          </a:p>
        </p:txBody>
      </p:sp>
    </p:spTree>
    <p:extLst>
      <p:ext uri="{BB962C8B-B14F-4D97-AF65-F5344CB8AC3E}">
        <p14:creationId xmlns:p14="http://schemas.microsoft.com/office/powerpoint/2010/main" val="3576697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u-HU" sz="1100" b="0" i="0" u="none" strike="noStrike" cap="none" dirty="0" smtClean="0">
                <a:solidFill>
                  <a:srgbClr val="000000"/>
                </a:solidFill>
                <a:effectLst/>
                <a:latin typeface="Arial"/>
                <a:ea typeface="Arial"/>
                <a:cs typeface="Arial"/>
                <a:sym typeface="Arial"/>
              </a:rPr>
              <a:t>Az energia forrását biztosítja az emberi szervezet</a:t>
            </a:r>
            <a:r>
              <a:rPr lang="hu-HU" sz="1100" b="0" i="0" u="none" strike="noStrike" cap="none" baseline="0" dirty="0" smtClean="0">
                <a:solidFill>
                  <a:srgbClr val="000000"/>
                </a:solidFill>
                <a:effectLst/>
                <a:latin typeface="Arial"/>
                <a:ea typeface="Arial"/>
                <a:cs typeface="Arial"/>
                <a:sym typeface="Arial"/>
              </a:rPr>
              <a:t> számára a különféle jellegű zsírok. Ezek között megtaláljuk az olyan növényi eredetű zsírsavakat is, amelyek elengedhetetlenek az egészséges élethez. Az </a:t>
            </a:r>
            <a:r>
              <a:rPr lang="hu-HU" sz="1100" b="0" i="0" u="none" strike="noStrike" cap="none" baseline="0" dirty="0" smtClean="0">
                <a:solidFill>
                  <a:srgbClr val="000000"/>
                </a:solidFill>
                <a:effectLst/>
                <a:latin typeface="Arial"/>
                <a:ea typeface="Arial"/>
                <a:cs typeface="Arial"/>
                <a:sym typeface="Arial"/>
              </a:rPr>
              <a:t>említett </a:t>
            </a:r>
            <a:r>
              <a:rPr lang="hu-HU" sz="1100" b="0" i="0" u="none" strike="noStrike" cap="none" baseline="0" dirty="0" smtClean="0">
                <a:solidFill>
                  <a:srgbClr val="000000"/>
                </a:solidFill>
                <a:effectLst/>
                <a:latin typeface="Arial"/>
                <a:ea typeface="Arial"/>
                <a:cs typeface="Arial"/>
                <a:sym typeface="Arial"/>
              </a:rPr>
              <a:t>zsírsavak közé tartozik az esszenciális omeg-3 és omega-6 többszörösen telítetlen zsírsavak. Az emberi test nem képes ezeket a zsírsavakat előállítani, így szükség van a táplálékunk segítségével bejuttatni a szervezetünkbe. </a:t>
            </a:r>
            <a:endParaRPr dirty="0"/>
          </a:p>
        </p:txBody>
      </p:sp>
    </p:spTree>
    <p:extLst>
      <p:ext uri="{BB962C8B-B14F-4D97-AF65-F5344CB8AC3E}">
        <p14:creationId xmlns:p14="http://schemas.microsoft.com/office/powerpoint/2010/main" val="3708057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ímdia" type="title">
  <p:cSld name="TITLE">
    <p:bg>
      <p:bgPr>
        <a:blipFill>
          <a:blip r:embed="rId2">
            <a:alphaModFix/>
          </a:blip>
          <a:stretch>
            <a:fillRect/>
          </a:stretch>
        </a:blipFill>
        <a:effectLst/>
      </p:bgPr>
    </p:bg>
    <p:spTree>
      <p:nvGrpSpPr>
        <p:cNvPr id="1" name="Shape 10"/>
        <p:cNvGrpSpPr/>
        <p:nvPr/>
      </p:nvGrpSpPr>
      <p:grpSpPr>
        <a:xfrm>
          <a:off x="0" y="0"/>
          <a:ext cx="0" cy="0"/>
          <a:chOff x="0" y="0"/>
          <a:chExt cx="0" cy="0"/>
        </a:xfrm>
      </p:grpSpPr>
      <p:sp>
        <p:nvSpPr>
          <p:cNvPr id="11" name="Google Shape;11;p3"/>
          <p:cNvSpPr txBox="1">
            <a:spLocks noGrp="1"/>
          </p:cNvSpPr>
          <p:nvPr>
            <p:ph type="ctrTitle"/>
          </p:nvPr>
        </p:nvSpPr>
        <p:spPr>
          <a:xfrm>
            <a:off x="1363227" y="1416819"/>
            <a:ext cx="9144000" cy="1982614"/>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C9E4A"/>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 name="Google Shape;12;p3"/>
          <p:cNvSpPr txBox="1">
            <a:spLocks noGrp="1"/>
          </p:cNvSpPr>
          <p:nvPr>
            <p:ph type="subTitle" idx="1"/>
          </p:nvPr>
        </p:nvSpPr>
        <p:spPr>
          <a:xfrm>
            <a:off x="1363230" y="3491508"/>
            <a:ext cx="9144000" cy="53788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C9E4A"/>
              </a:buClr>
              <a:buSzPts val="2400"/>
              <a:buNone/>
              <a:defRPr sz="2400"/>
            </a:lvl1pPr>
            <a:lvl2pPr lvl="1" algn="ctr">
              <a:lnSpc>
                <a:spcPct val="90000"/>
              </a:lnSpc>
              <a:spcBef>
                <a:spcPts val="500"/>
              </a:spcBef>
              <a:spcAft>
                <a:spcPts val="0"/>
              </a:spcAft>
              <a:buClr>
                <a:srgbClr val="1C9E4A"/>
              </a:buClr>
              <a:buSzPts val="2000"/>
              <a:buNone/>
              <a:defRPr sz="2000"/>
            </a:lvl2pPr>
            <a:lvl3pPr lvl="2" algn="ctr">
              <a:lnSpc>
                <a:spcPct val="90000"/>
              </a:lnSpc>
              <a:spcBef>
                <a:spcPts val="500"/>
              </a:spcBef>
              <a:spcAft>
                <a:spcPts val="0"/>
              </a:spcAft>
              <a:buClr>
                <a:srgbClr val="1C9E4A"/>
              </a:buClr>
              <a:buSzPts val="1800"/>
              <a:buNone/>
              <a:defRPr sz="1800"/>
            </a:lvl3pPr>
            <a:lvl4pPr lvl="3" algn="ctr">
              <a:lnSpc>
                <a:spcPct val="90000"/>
              </a:lnSpc>
              <a:spcBef>
                <a:spcPts val="500"/>
              </a:spcBef>
              <a:spcAft>
                <a:spcPts val="0"/>
              </a:spcAft>
              <a:buClr>
                <a:srgbClr val="1C9E4A"/>
              </a:buClr>
              <a:buSzPts val="1600"/>
              <a:buNone/>
              <a:defRPr sz="1600"/>
            </a:lvl4pPr>
            <a:lvl5pPr lvl="4" algn="ctr">
              <a:lnSpc>
                <a:spcPct val="90000"/>
              </a:lnSpc>
              <a:spcBef>
                <a:spcPts val="500"/>
              </a:spcBef>
              <a:spcAft>
                <a:spcPts val="0"/>
              </a:spcAft>
              <a:buClr>
                <a:srgbClr val="1C9E4A"/>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 name="Google Shape;13;p3"/>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pic>
        <p:nvPicPr>
          <p:cNvPr id="14" name="Google Shape;14;p3" descr="A képen szöveg látható&#10;&#10;Automatikusan generált leírás"/>
          <p:cNvPicPr preferRelativeResize="0"/>
          <p:nvPr/>
        </p:nvPicPr>
        <p:blipFill rotWithShape="1">
          <a:blip r:embed="rId3">
            <a:alphaModFix/>
          </a:blip>
          <a:srcRect/>
          <a:stretch/>
        </p:blipFill>
        <p:spPr>
          <a:xfrm>
            <a:off x="10048" y="10049"/>
            <a:ext cx="3295859" cy="90725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ím és függőleges szöveg" type="vertTx">
  <p:cSld name="VERTICAL_TEXT">
    <p:spTree>
      <p:nvGrpSpPr>
        <p:cNvPr id="1" name="Shape 50"/>
        <p:cNvGrpSpPr/>
        <p:nvPr/>
      </p:nvGrpSpPr>
      <p:grpSpPr>
        <a:xfrm>
          <a:off x="0" y="0"/>
          <a:ext cx="0" cy="0"/>
          <a:chOff x="0" y="0"/>
          <a:chExt cx="0" cy="0"/>
        </a:xfrm>
      </p:grpSpPr>
      <p:sp>
        <p:nvSpPr>
          <p:cNvPr id="51" name="Google Shape;51;p12"/>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9E4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12"/>
          <p:cNvSpPr txBox="1">
            <a:spLocks noGrp="1"/>
          </p:cNvSpPr>
          <p:nvPr>
            <p:ph type="body" idx="1"/>
          </p:nvPr>
        </p:nvSpPr>
        <p:spPr>
          <a:xfrm rot="5400000">
            <a:off x="3923681" y="-1776509"/>
            <a:ext cx="4351338" cy="1155560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12"/>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Függőleges cím és szöveg" type="vertTitleAndTx">
  <p:cSld name="VERTICAL_TITLE_AND_VERTICAL_TEXT">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9E4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13"/>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ím és tartalom" type="obj">
  <p:cSld name="OBJECT">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9E4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
          <p:cNvSpPr txBox="1">
            <a:spLocks noGrp="1"/>
          </p:cNvSpPr>
          <p:nvPr>
            <p:ph type="body" idx="1"/>
          </p:nvPr>
        </p:nvSpPr>
        <p:spPr>
          <a:xfrm>
            <a:off x="321547" y="1825625"/>
            <a:ext cx="11555605"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4"/>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zakaszfejléc" type="secHead">
  <p:cSld name="SECTION_HEADER">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831850" y="996307"/>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C9E4A"/>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5"/>
          <p:cNvSpPr txBox="1">
            <a:spLocks noGrp="1"/>
          </p:cNvSpPr>
          <p:nvPr>
            <p:ph type="body" idx="1"/>
          </p:nvPr>
        </p:nvSpPr>
        <p:spPr>
          <a:xfrm>
            <a:off x="831850" y="3876032"/>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2" name="Google Shape;22;p5"/>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 tartalomrész" type="twoObj">
  <p:cSld name="TWO_OBJECTS">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9E4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6"/>
          <p:cNvSpPr txBox="1">
            <a:spLocks noGrp="1"/>
          </p:cNvSpPr>
          <p:nvPr>
            <p:ph type="body" idx="1"/>
          </p:nvPr>
        </p:nvSpPr>
        <p:spPr>
          <a:xfrm>
            <a:off x="321547" y="1825625"/>
            <a:ext cx="5698253"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6"/>
          <p:cNvSpPr txBox="1">
            <a:spLocks noGrp="1"/>
          </p:cNvSpPr>
          <p:nvPr>
            <p:ph type="body" idx="2"/>
          </p:nvPr>
        </p:nvSpPr>
        <p:spPr>
          <a:xfrm>
            <a:off x="6172200" y="1825625"/>
            <a:ext cx="5704952"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6"/>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Összehasonlítás">
  <p:cSld name="Összehasonlítás">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21548" y="365125"/>
            <a:ext cx="1152350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9E4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7"/>
          <p:cNvSpPr txBox="1">
            <a:spLocks noGrp="1"/>
          </p:cNvSpPr>
          <p:nvPr>
            <p:ph type="body" idx="1"/>
          </p:nvPr>
        </p:nvSpPr>
        <p:spPr>
          <a:xfrm>
            <a:off x="6172200" y="1909187"/>
            <a:ext cx="5672850" cy="58584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C9E4A"/>
              </a:buClr>
              <a:buSzPts val="2400"/>
              <a:buNone/>
              <a:defRPr sz="2400" b="1"/>
            </a:lvl1pPr>
            <a:lvl2pPr marL="914400" lvl="1" indent="-228600" algn="l">
              <a:lnSpc>
                <a:spcPct val="90000"/>
              </a:lnSpc>
              <a:spcBef>
                <a:spcPts val="500"/>
              </a:spcBef>
              <a:spcAft>
                <a:spcPts val="0"/>
              </a:spcAft>
              <a:buClr>
                <a:srgbClr val="1C9E4A"/>
              </a:buClr>
              <a:buSzPts val="2000"/>
              <a:buNone/>
              <a:defRPr sz="2000" b="1"/>
            </a:lvl2pPr>
            <a:lvl3pPr marL="1371600" lvl="2" indent="-228600" algn="l">
              <a:lnSpc>
                <a:spcPct val="90000"/>
              </a:lnSpc>
              <a:spcBef>
                <a:spcPts val="500"/>
              </a:spcBef>
              <a:spcAft>
                <a:spcPts val="0"/>
              </a:spcAft>
              <a:buClr>
                <a:srgbClr val="1C9E4A"/>
              </a:buClr>
              <a:buSzPts val="1800"/>
              <a:buNone/>
              <a:defRPr sz="1800" b="1"/>
            </a:lvl3pPr>
            <a:lvl4pPr marL="1828800" lvl="3" indent="-228600" algn="l">
              <a:lnSpc>
                <a:spcPct val="90000"/>
              </a:lnSpc>
              <a:spcBef>
                <a:spcPts val="500"/>
              </a:spcBef>
              <a:spcAft>
                <a:spcPts val="0"/>
              </a:spcAft>
              <a:buClr>
                <a:srgbClr val="1C9E4A"/>
              </a:buClr>
              <a:buSzPts val="1600"/>
              <a:buNone/>
              <a:defRPr sz="1600" b="1"/>
            </a:lvl4pPr>
            <a:lvl5pPr marL="2286000" lvl="4" indent="-228600" algn="l">
              <a:lnSpc>
                <a:spcPct val="90000"/>
              </a:lnSpc>
              <a:spcBef>
                <a:spcPts val="500"/>
              </a:spcBef>
              <a:spcAft>
                <a:spcPts val="0"/>
              </a:spcAft>
              <a:buClr>
                <a:srgbClr val="1C9E4A"/>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7"/>
          <p:cNvSpPr txBox="1">
            <a:spLocks noGrp="1"/>
          </p:cNvSpPr>
          <p:nvPr>
            <p:ph type="body" idx="2"/>
          </p:nvPr>
        </p:nvSpPr>
        <p:spPr>
          <a:xfrm>
            <a:off x="6172200" y="2505075"/>
            <a:ext cx="567285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7"/>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
        <p:nvSpPr>
          <p:cNvPr id="33" name="Google Shape;33;p7"/>
          <p:cNvSpPr txBox="1">
            <a:spLocks noGrp="1"/>
          </p:cNvSpPr>
          <p:nvPr>
            <p:ph type="body" idx="3"/>
          </p:nvPr>
        </p:nvSpPr>
        <p:spPr>
          <a:xfrm>
            <a:off x="321548" y="1909187"/>
            <a:ext cx="5672852" cy="59588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C9E4A"/>
              </a:buClr>
              <a:buSzPts val="2400"/>
              <a:buNone/>
              <a:defRPr sz="2400" b="1"/>
            </a:lvl1pPr>
            <a:lvl2pPr marL="914400" lvl="1" indent="-228600" algn="l">
              <a:lnSpc>
                <a:spcPct val="90000"/>
              </a:lnSpc>
              <a:spcBef>
                <a:spcPts val="500"/>
              </a:spcBef>
              <a:spcAft>
                <a:spcPts val="0"/>
              </a:spcAft>
              <a:buClr>
                <a:srgbClr val="1C9E4A"/>
              </a:buClr>
              <a:buSzPts val="2000"/>
              <a:buNone/>
              <a:defRPr sz="2000" b="1"/>
            </a:lvl2pPr>
            <a:lvl3pPr marL="1371600" lvl="2" indent="-228600" algn="l">
              <a:lnSpc>
                <a:spcPct val="90000"/>
              </a:lnSpc>
              <a:spcBef>
                <a:spcPts val="500"/>
              </a:spcBef>
              <a:spcAft>
                <a:spcPts val="0"/>
              </a:spcAft>
              <a:buClr>
                <a:srgbClr val="1C9E4A"/>
              </a:buClr>
              <a:buSzPts val="1800"/>
              <a:buNone/>
              <a:defRPr sz="1800" b="1"/>
            </a:lvl3pPr>
            <a:lvl4pPr marL="1828800" lvl="3" indent="-228600" algn="l">
              <a:lnSpc>
                <a:spcPct val="90000"/>
              </a:lnSpc>
              <a:spcBef>
                <a:spcPts val="500"/>
              </a:spcBef>
              <a:spcAft>
                <a:spcPts val="0"/>
              </a:spcAft>
              <a:buClr>
                <a:srgbClr val="1C9E4A"/>
              </a:buClr>
              <a:buSzPts val="1600"/>
              <a:buNone/>
              <a:defRPr sz="1600" b="1"/>
            </a:lvl4pPr>
            <a:lvl5pPr marL="2286000" lvl="4" indent="-228600" algn="l">
              <a:lnSpc>
                <a:spcPct val="90000"/>
              </a:lnSpc>
              <a:spcBef>
                <a:spcPts val="500"/>
              </a:spcBef>
              <a:spcAft>
                <a:spcPts val="0"/>
              </a:spcAft>
              <a:buClr>
                <a:srgbClr val="1C9E4A"/>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 name="Google Shape;34;p7"/>
          <p:cNvSpPr txBox="1">
            <a:spLocks noGrp="1"/>
          </p:cNvSpPr>
          <p:nvPr>
            <p:ph type="body" idx="4"/>
          </p:nvPr>
        </p:nvSpPr>
        <p:spPr>
          <a:xfrm>
            <a:off x="321548" y="2505075"/>
            <a:ext cx="567285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sak cím" type="titleOnly">
  <p:cSld name="TITLE_ONLY">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9E4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8"/>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Üres" type="blank">
  <p:cSld name="BLANK">
    <p:spTree>
      <p:nvGrpSpPr>
        <p:cNvPr id="1" name="Shape 38"/>
        <p:cNvGrpSpPr/>
        <p:nvPr/>
      </p:nvGrpSpPr>
      <p:grpSpPr>
        <a:xfrm>
          <a:off x="0" y="0"/>
          <a:ext cx="0" cy="0"/>
          <a:chOff x="0" y="0"/>
          <a:chExt cx="0" cy="0"/>
        </a:xfrm>
      </p:grpSpPr>
      <p:sp>
        <p:nvSpPr>
          <p:cNvPr id="39" name="Google Shape;39;p9"/>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rtalomrész képaláírással" type="objTx">
  <p:cSld name="OBJECT_WITH_CAPTION_TEXT">
    <p:spTree>
      <p:nvGrpSpPr>
        <p:cNvPr id="1" name="Shape 40"/>
        <p:cNvGrpSpPr/>
        <p:nvPr/>
      </p:nvGrpSpPr>
      <p:grpSpPr>
        <a:xfrm>
          <a:off x="0" y="0"/>
          <a:ext cx="0" cy="0"/>
          <a:chOff x="0" y="0"/>
          <a:chExt cx="0" cy="0"/>
        </a:xfrm>
      </p:grpSpPr>
      <p:sp>
        <p:nvSpPr>
          <p:cNvPr id="41" name="Google Shape;41;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C9E4A"/>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C9E4A"/>
              </a:buClr>
              <a:buSzPts val="3200"/>
              <a:buChar char="•"/>
              <a:defRPr sz="3200"/>
            </a:lvl1pPr>
            <a:lvl2pPr marL="914400" lvl="1" indent="-406400" algn="l">
              <a:lnSpc>
                <a:spcPct val="90000"/>
              </a:lnSpc>
              <a:spcBef>
                <a:spcPts val="500"/>
              </a:spcBef>
              <a:spcAft>
                <a:spcPts val="0"/>
              </a:spcAft>
              <a:buClr>
                <a:srgbClr val="1C9E4A"/>
              </a:buClr>
              <a:buSzPts val="2800"/>
              <a:buChar char="•"/>
              <a:defRPr sz="2800"/>
            </a:lvl2pPr>
            <a:lvl3pPr marL="1371600" lvl="2" indent="-381000" algn="l">
              <a:lnSpc>
                <a:spcPct val="90000"/>
              </a:lnSpc>
              <a:spcBef>
                <a:spcPts val="500"/>
              </a:spcBef>
              <a:spcAft>
                <a:spcPts val="0"/>
              </a:spcAft>
              <a:buClr>
                <a:srgbClr val="1C9E4A"/>
              </a:buClr>
              <a:buSzPts val="2400"/>
              <a:buChar char="•"/>
              <a:defRPr sz="2400"/>
            </a:lvl3pPr>
            <a:lvl4pPr marL="1828800" lvl="3" indent="-355600" algn="l">
              <a:lnSpc>
                <a:spcPct val="90000"/>
              </a:lnSpc>
              <a:spcBef>
                <a:spcPts val="500"/>
              </a:spcBef>
              <a:spcAft>
                <a:spcPts val="0"/>
              </a:spcAft>
              <a:buClr>
                <a:srgbClr val="1C9E4A"/>
              </a:buClr>
              <a:buSzPts val="2000"/>
              <a:buChar char="•"/>
              <a:defRPr sz="2000"/>
            </a:lvl4pPr>
            <a:lvl5pPr marL="2286000" lvl="4" indent="-355600" algn="l">
              <a:lnSpc>
                <a:spcPct val="90000"/>
              </a:lnSpc>
              <a:spcBef>
                <a:spcPts val="500"/>
              </a:spcBef>
              <a:spcAft>
                <a:spcPts val="0"/>
              </a:spcAft>
              <a:buClr>
                <a:srgbClr val="1C9E4A"/>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3" name="Google Shape;43;p1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C9E4A"/>
              </a:buClr>
              <a:buSzPts val="1600"/>
              <a:buNone/>
              <a:defRPr sz="1600"/>
            </a:lvl1pPr>
            <a:lvl2pPr marL="914400" lvl="1" indent="-228600" algn="l">
              <a:lnSpc>
                <a:spcPct val="90000"/>
              </a:lnSpc>
              <a:spcBef>
                <a:spcPts val="500"/>
              </a:spcBef>
              <a:spcAft>
                <a:spcPts val="0"/>
              </a:spcAft>
              <a:buClr>
                <a:srgbClr val="1C9E4A"/>
              </a:buClr>
              <a:buSzPts val="1400"/>
              <a:buNone/>
              <a:defRPr sz="1400"/>
            </a:lvl2pPr>
            <a:lvl3pPr marL="1371600" lvl="2" indent="-228600" algn="l">
              <a:lnSpc>
                <a:spcPct val="90000"/>
              </a:lnSpc>
              <a:spcBef>
                <a:spcPts val="500"/>
              </a:spcBef>
              <a:spcAft>
                <a:spcPts val="0"/>
              </a:spcAft>
              <a:buClr>
                <a:srgbClr val="1C9E4A"/>
              </a:buClr>
              <a:buSzPts val="1200"/>
              <a:buNone/>
              <a:defRPr sz="1200"/>
            </a:lvl3pPr>
            <a:lvl4pPr marL="1828800" lvl="3" indent="-228600" algn="l">
              <a:lnSpc>
                <a:spcPct val="90000"/>
              </a:lnSpc>
              <a:spcBef>
                <a:spcPts val="500"/>
              </a:spcBef>
              <a:spcAft>
                <a:spcPts val="0"/>
              </a:spcAft>
              <a:buClr>
                <a:srgbClr val="1C9E4A"/>
              </a:buClr>
              <a:buSzPts val="1000"/>
              <a:buNone/>
              <a:defRPr sz="1000"/>
            </a:lvl4pPr>
            <a:lvl5pPr marL="2286000" lvl="4" indent="-228600" algn="l">
              <a:lnSpc>
                <a:spcPct val="90000"/>
              </a:lnSpc>
              <a:spcBef>
                <a:spcPts val="500"/>
              </a:spcBef>
              <a:spcAft>
                <a:spcPts val="0"/>
              </a:spcAft>
              <a:buClr>
                <a:srgbClr val="1C9E4A"/>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4" name="Google Shape;44;p10"/>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Kép képaláírással" type="picTx">
  <p:cSld name="PICTURE_WITH_CAPTION_TEXT">
    <p:spTree>
      <p:nvGrpSpPr>
        <p:cNvPr id="1" name="Shape 45"/>
        <p:cNvGrpSpPr/>
        <p:nvPr/>
      </p:nvGrpSpPr>
      <p:grpSpPr>
        <a:xfrm>
          <a:off x="0" y="0"/>
          <a:ext cx="0" cy="0"/>
          <a:chOff x="0" y="0"/>
          <a:chExt cx="0" cy="0"/>
        </a:xfrm>
      </p:grpSpPr>
      <p:sp>
        <p:nvSpPr>
          <p:cNvPr id="46" name="Google Shape;46;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C9E4A"/>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C9E4A"/>
              </a:buClr>
              <a:buSzPts val="3200"/>
              <a:buFont typeface="Arial"/>
              <a:buNone/>
              <a:defRPr sz="3200" b="0" i="0" u="none" strike="noStrike" cap="none">
                <a:solidFill>
                  <a:srgbClr val="1C9E4A"/>
                </a:solidFill>
                <a:latin typeface="Calibri"/>
                <a:ea typeface="Calibri"/>
                <a:cs typeface="Calibri"/>
                <a:sym typeface="Calibri"/>
              </a:defRPr>
            </a:lvl1pPr>
            <a:lvl2pPr marR="0" lvl="1" algn="l" rtl="0">
              <a:lnSpc>
                <a:spcPct val="90000"/>
              </a:lnSpc>
              <a:spcBef>
                <a:spcPts val="500"/>
              </a:spcBef>
              <a:spcAft>
                <a:spcPts val="0"/>
              </a:spcAft>
              <a:buClr>
                <a:srgbClr val="1C9E4A"/>
              </a:buClr>
              <a:buSzPts val="2800"/>
              <a:buFont typeface="Arial"/>
              <a:buNone/>
              <a:defRPr sz="2800" b="0" i="0" u="none" strike="noStrike" cap="none">
                <a:solidFill>
                  <a:srgbClr val="1C9E4A"/>
                </a:solidFill>
                <a:latin typeface="Calibri"/>
                <a:ea typeface="Calibri"/>
                <a:cs typeface="Calibri"/>
                <a:sym typeface="Calibri"/>
              </a:defRPr>
            </a:lvl2pPr>
            <a:lvl3pPr marR="0" lvl="2" algn="l" rtl="0">
              <a:lnSpc>
                <a:spcPct val="90000"/>
              </a:lnSpc>
              <a:spcBef>
                <a:spcPts val="500"/>
              </a:spcBef>
              <a:spcAft>
                <a:spcPts val="0"/>
              </a:spcAft>
              <a:buClr>
                <a:srgbClr val="1C9E4A"/>
              </a:buClr>
              <a:buSzPts val="2400"/>
              <a:buFont typeface="Arial"/>
              <a:buNone/>
              <a:defRPr sz="2400" b="0" i="0" u="none" strike="noStrike" cap="none">
                <a:solidFill>
                  <a:srgbClr val="1C9E4A"/>
                </a:solidFill>
                <a:latin typeface="Calibri"/>
                <a:ea typeface="Calibri"/>
                <a:cs typeface="Calibri"/>
                <a:sym typeface="Calibri"/>
              </a:defRPr>
            </a:lvl3pPr>
            <a:lvl4pPr marR="0" lvl="3" algn="l" rtl="0">
              <a:lnSpc>
                <a:spcPct val="90000"/>
              </a:lnSpc>
              <a:spcBef>
                <a:spcPts val="500"/>
              </a:spcBef>
              <a:spcAft>
                <a:spcPts val="0"/>
              </a:spcAft>
              <a:buClr>
                <a:srgbClr val="1C9E4A"/>
              </a:buClr>
              <a:buSzPts val="2000"/>
              <a:buFont typeface="Arial"/>
              <a:buNone/>
              <a:defRPr sz="2000" b="0" i="0" u="none" strike="noStrike" cap="none">
                <a:solidFill>
                  <a:srgbClr val="1C9E4A"/>
                </a:solidFill>
                <a:latin typeface="Calibri"/>
                <a:ea typeface="Calibri"/>
                <a:cs typeface="Calibri"/>
                <a:sym typeface="Calibri"/>
              </a:defRPr>
            </a:lvl4pPr>
            <a:lvl5pPr marR="0" lvl="4" algn="l" rtl="0">
              <a:lnSpc>
                <a:spcPct val="90000"/>
              </a:lnSpc>
              <a:spcBef>
                <a:spcPts val="500"/>
              </a:spcBef>
              <a:spcAft>
                <a:spcPts val="0"/>
              </a:spcAft>
              <a:buClr>
                <a:srgbClr val="1C9E4A"/>
              </a:buClr>
              <a:buSzPts val="2000"/>
              <a:buFont typeface="Arial"/>
              <a:buNone/>
              <a:defRPr sz="2000" b="0" i="0" u="none" strike="noStrike" cap="none">
                <a:solidFill>
                  <a:srgbClr val="1C9E4A"/>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8" name="Google Shape;48;p1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C9E4A"/>
              </a:buClr>
              <a:buSzPts val="1600"/>
              <a:buNone/>
              <a:defRPr sz="1600"/>
            </a:lvl1pPr>
            <a:lvl2pPr marL="914400" lvl="1" indent="-228600" algn="l">
              <a:lnSpc>
                <a:spcPct val="90000"/>
              </a:lnSpc>
              <a:spcBef>
                <a:spcPts val="500"/>
              </a:spcBef>
              <a:spcAft>
                <a:spcPts val="0"/>
              </a:spcAft>
              <a:buClr>
                <a:srgbClr val="1C9E4A"/>
              </a:buClr>
              <a:buSzPts val="1400"/>
              <a:buNone/>
              <a:defRPr sz="1400"/>
            </a:lvl2pPr>
            <a:lvl3pPr marL="1371600" lvl="2" indent="-228600" algn="l">
              <a:lnSpc>
                <a:spcPct val="90000"/>
              </a:lnSpc>
              <a:spcBef>
                <a:spcPts val="500"/>
              </a:spcBef>
              <a:spcAft>
                <a:spcPts val="0"/>
              </a:spcAft>
              <a:buClr>
                <a:srgbClr val="1C9E4A"/>
              </a:buClr>
              <a:buSzPts val="1200"/>
              <a:buNone/>
              <a:defRPr sz="1200"/>
            </a:lvl3pPr>
            <a:lvl4pPr marL="1828800" lvl="3" indent="-228600" algn="l">
              <a:lnSpc>
                <a:spcPct val="90000"/>
              </a:lnSpc>
              <a:spcBef>
                <a:spcPts val="500"/>
              </a:spcBef>
              <a:spcAft>
                <a:spcPts val="0"/>
              </a:spcAft>
              <a:buClr>
                <a:srgbClr val="1C9E4A"/>
              </a:buClr>
              <a:buSzPts val="1000"/>
              <a:buNone/>
              <a:defRPr sz="1000"/>
            </a:lvl4pPr>
            <a:lvl5pPr marL="2286000" lvl="4" indent="-228600" algn="l">
              <a:lnSpc>
                <a:spcPct val="90000"/>
              </a:lnSpc>
              <a:spcBef>
                <a:spcPts val="500"/>
              </a:spcBef>
              <a:spcAft>
                <a:spcPts val="0"/>
              </a:spcAft>
              <a:buClr>
                <a:srgbClr val="1C9E4A"/>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9" name="Google Shape;49;p11"/>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C9E4A"/>
              </a:buClr>
              <a:buSzPts val="3600"/>
              <a:buFont typeface="Calibri"/>
              <a:buNone/>
              <a:defRPr sz="3600" b="1" i="0" u="none" strike="noStrike" cap="none">
                <a:solidFill>
                  <a:srgbClr val="1C9E4A"/>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
          <p:cNvSpPr txBox="1">
            <a:spLocks noGrp="1"/>
          </p:cNvSpPr>
          <p:nvPr>
            <p:ph type="body" idx="1"/>
          </p:nvPr>
        </p:nvSpPr>
        <p:spPr>
          <a:xfrm>
            <a:off x="321547" y="1825625"/>
            <a:ext cx="11555605"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C9E4A"/>
              </a:buClr>
              <a:buSzPts val="2800"/>
              <a:buFont typeface="Arial"/>
              <a:buChar char="•"/>
              <a:defRPr sz="2800" b="0" i="0" u="none" strike="noStrike" cap="none">
                <a:solidFill>
                  <a:srgbClr val="1C9E4A"/>
                </a:solidFill>
                <a:latin typeface="Calibri"/>
                <a:ea typeface="Calibri"/>
                <a:cs typeface="Calibri"/>
                <a:sym typeface="Calibri"/>
              </a:defRPr>
            </a:lvl1pPr>
            <a:lvl2pPr marL="914400" marR="0" lvl="1" indent="-381000" algn="l" rtl="0">
              <a:lnSpc>
                <a:spcPct val="90000"/>
              </a:lnSpc>
              <a:spcBef>
                <a:spcPts val="500"/>
              </a:spcBef>
              <a:spcAft>
                <a:spcPts val="0"/>
              </a:spcAft>
              <a:buClr>
                <a:srgbClr val="1C9E4A"/>
              </a:buClr>
              <a:buSzPts val="2400"/>
              <a:buFont typeface="Arial"/>
              <a:buChar char="•"/>
              <a:defRPr sz="2400" b="0" i="0" u="none" strike="noStrike" cap="none">
                <a:solidFill>
                  <a:srgbClr val="1C9E4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1C9E4A"/>
              </a:buClr>
              <a:buSzPts val="2000"/>
              <a:buFont typeface="Arial"/>
              <a:buChar char="•"/>
              <a:defRPr sz="2000" b="0" i="0" u="none" strike="noStrike" cap="none">
                <a:solidFill>
                  <a:srgbClr val="1C9E4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rgbClr val="1C9E4A"/>
                </a:solidFill>
                <a:latin typeface="Calibri"/>
                <a:ea typeface="Calibri"/>
                <a:cs typeface="Calibri"/>
                <a:sym typeface="Calibri"/>
              </a:defRPr>
            </a:lvl1pPr>
            <a:lvl2pPr marL="0" marR="0" lvl="1" indent="0" algn="r" rtl="0">
              <a:spcBef>
                <a:spcPts val="0"/>
              </a:spcBef>
              <a:buNone/>
              <a:defRPr sz="1200" b="1" i="0" u="none" strike="noStrike" cap="none">
                <a:solidFill>
                  <a:srgbClr val="1C9E4A"/>
                </a:solidFill>
                <a:latin typeface="Calibri"/>
                <a:ea typeface="Calibri"/>
                <a:cs typeface="Calibri"/>
                <a:sym typeface="Calibri"/>
              </a:defRPr>
            </a:lvl2pPr>
            <a:lvl3pPr marL="0" marR="0" lvl="2" indent="0" algn="r" rtl="0">
              <a:spcBef>
                <a:spcPts val="0"/>
              </a:spcBef>
              <a:buNone/>
              <a:defRPr sz="1200" b="1" i="0" u="none" strike="noStrike" cap="none">
                <a:solidFill>
                  <a:srgbClr val="1C9E4A"/>
                </a:solidFill>
                <a:latin typeface="Calibri"/>
                <a:ea typeface="Calibri"/>
                <a:cs typeface="Calibri"/>
                <a:sym typeface="Calibri"/>
              </a:defRPr>
            </a:lvl3pPr>
            <a:lvl4pPr marL="0" marR="0" lvl="3" indent="0" algn="r" rtl="0">
              <a:spcBef>
                <a:spcPts val="0"/>
              </a:spcBef>
              <a:buNone/>
              <a:defRPr sz="1200" b="1" i="0" u="none" strike="noStrike" cap="none">
                <a:solidFill>
                  <a:srgbClr val="1C9E4A"/>
                </a:solidFill>
                <a:latin typeface="Calibri"/>
                <a:ea typeface="Calibri"/>
                <a:cs typeface="Calibri"/>
                <a:sym typeface="Calibri"/>
              </a:defRPr>
            </a:lvl4pPr>
            <a:lvl5pPr marL="0" marR="0" lvl="4" indent="0" algn="r" rtl="0">
              <a:spcBef>
                <a:spcPts val="0"/>
              </a:spcBef>
              <a:buNone/>
              <a:defRPr sz="1200" b="1" i="0" u="none" strike="noStrike" cap="none">
                <a:solidFill>
                  <a:srgbClr val="1C9E4A"/>
                </a:solidFill>
                <a:latin typeface="Calibri"/>
                <a:ea typeface="Calibri"/>
                <a:cs typeface="Calibri"/>
                <a:sym typeface="Calibri"/>
              </a:defRPr>
            </a:lvl5pPr>
            <a:lvl6pPr marL="0" marR="0" lvl="5" indent="0" algn="r" rtl="0">
              <a:spcBef>
                <a:spcPts val="0"/>
              </a:spcBef>
              <a:buNone/>
              <a:defRPr sz="1200" b="1" i="0" u="none" strike="noStrike" cap="none">
                <a:solidFill>
                  <a:srgbClr val="1C9E4A"/>
                </a:solidFill>
                <a:latin typeface="Calibri"/>
                <a:ea typeface="Calibri"/>
                <a:cs typeface="Calibri"/>
                <a:sym typeface="Calibri"/>
              </a:defRPr>
            </a:lvl6pPr>
            <a:lvl7pPr marL="0" marR="0" lvl="6" indent="0" algn="r" rtl="0">
              <a:spcBef>
                <a:spcPts val="0"/>
              </a:spcBef>
              <a:buNone/>
              <a:defRPr sz="1200" b="1" i="0" u="none" strike="noStrike" cap="none">
                <a:solidFill>
                  <a:srgbClr val="1C9E4A"/>
                </a:solidFill>
                <a:latin typeface="Calibri"/>
                <a:ea typeface="Calibri"/>
                <a:cs typeface="Calibri"/>
                <a:sym typeface="Calibri"/>
              </a:defRPr>
            </a:lvl7pPr>
            <a:lvl8pPr marL="0" marR="0" lvl="7" indent="0" algn="r" rtl="0">
              <a:spcBef>
                <a:spcPts val="0"/>
              </a:spcBef>
              <a:buNone/>
              <a:defRPr sz="1200" b="1" i="0" u="none" strike="noStrike" cap="none">
                <a:solidFill>
                  <a:srgbClr val="1C9E4A"/>
                </a:solidFill>
                <a:latin typeface="Calibri"/>
                <a:ea typeface="Calibri"/>
                <a:cs typeface="Calibri"/>
                <a:sym typeface="Calibri"/>
              </a:defRPr>
            </a:lvl8pPr>
            <a:lvl9pPr marL="0" marR="0" lvl="8" indent="0" algn="r" rtl="0">
              <a:spcBef>
                <a:spcPts val="0"/>
              </a:spcBef>
              <a:buNone/>
              <a:defRPr sz="1200" b="1" i="0" u="none" strike="noStrike" cap="none">
                <a:solidFill>
                  <a:srgbClr val="1C9E4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pic>
        <p:nvPicPr>
          <p:cNvPr id="9" name="Google Shape;9;p2" descr="A képen szöveg látható&#10;&#10;Automatikusan generált leírás"/>
          <p:cNvPicPr preferRelativeResize="0"/>
          <p:nvPr/>
        </p:nvPicPr>
        <p:blipFill rotWithShape="1">
          <a:blip r:embed="rId13">
            <a:alphaModFix/>
          </a:blip>
          <a:srcRect/>
          <a:stretch/>
        </p:blipFill>
        <p:spPr>
          <a:xfrm>
            <a:off x="1019" y="6290227"/>
            <a:ext cx="2099090" cy="57782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www.astaxinc.com/facts.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dx.doi.org/10.3390%2Fmolecules25010063"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dx.doi.org/10.3390%2Fmolecules25010063"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flavonmax.com/letoltes/doc/prof.dr.dinya_zoltan_-_biofenolok_flavonoidok.pdf"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hyperlink" Target="https://www.pnas.org/doi/full/10.1073/pnas.0803080105" TargetMode="External"/><Relationship Id="rId4" Type="http://schemas.openxmlformats.org/officeDocument/2006/relationships/hyperlink" Target="https://www.flavonmax.com/aktualitasok/rendezvenyek2018sk"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1"/>
        <p:cNvGrpSpPr/>
        <p:nvPr/>
      </p:nvGrpSpPr>
      <p:grpSpPr>
        <a:xfrm>
          <a:off x="0" y="0"/>
          <a:ext cx="0" cy="0"/>
          <a:chOff x="0" y="0"/>
          <a:chExt cx="0" cy="0"/>
        </a:xfrm>
      </p:grpSpPr>
      <p:sp>
        <p:nvSpPr>
          <p:cNvPr id="62" name="Google Shape;62;p1"/>
          <p:cNvSpPr txBox="1">
            <a:spLocks noGrp="1"/>
          </p:cNvSpPr>
          <p:nvPr>
            <p:ph type="ctrTitle"/>
          </p:nvPr>
        </p:nvSpPr>
        <p:spPr>
          <a:xfrm>
            <a:off x="1402977"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1C9E4A"/>
              </a:buClr>
              <a:buSzPts val="6000"/>
              <a:buFont typeface="Calibri"/>
              <a:buNone/>
            </a:pPr>
            <a:r>
              <a:rPr lang="hu-HU" dirty="0" smtClean="0"/>
              <a:t>Az étrendkiegészítők szükségessége</a:t>
            </a:r>
            <a:endParaRPr dirty="0"/>
          </a:p>
        </p:txBody>
      </p:sp>
      <p:sp>
        <p:nvSpPr>
          <p:cNvPr id="63" name="Google Shape;63;p1"/>
          <p:cNvSpPr txBox="1">
            <a:spLocks noGrp="1"/>
          </p:cNvSpPr>
          <p:nvPr>
            <p:ph type="subTitle" idx="1"/>
          </p:nvPr>
        </p:nvSpPr>
        <p:spPr>
          <a:xfrm>
            <a:off x="1389530" y="3602038"/>
            <a:ext cx="9144000" cy="43208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1C9E4A"/>
              </a:buClr>
              <a:buSzPts val="2400"/>
              <a:buNone/>
            </a:pPr>
            <a:r>
              <a:rPr lang="hu-HU" dirty="0" smtClean="0"/>
              <a:t>ÖSSZEÁLLÍTOTTA: BRIGÁN DEZSŐ</a:t>
            </a:r>
            <a:endParaRPr dirty="0"/>
          </a:p>
        </p:txBody>
      </p:sp>
      <p:sp>
        <p:nvSpPr>
          <p:cNvPr id="2" name="Zástupný objekt pre číslo snímky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1</a:t>
            </a:fld>
            <a:endParaRPr lang="hu-HU"/>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2" name="Obrázo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547" y="3433494"/>
            <a:ext cx="11555700" cy="2878131"/>
          </a:xfrm>
          <a:prstGeom prst="rect">
            <a:avLst/>
          </a:prstGeom>
          <a:effectLst>
            <a:softEdge rad="355600"/>
          </a:effectLst>
        </p:spPr>
      </p:pic>
      <p:sp>
        <p:nvSpPr>
          <p:cNvPr id="68" name="Google Shape;68;gd03d5b2036_1_0"/>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pPr lvl="0"/>
            <a:r>
              <a:rPr lang="hu-HU" dirty="0"/>
              <a:t>Humán </a:t>
            </a:r>
            <a:r>
              <a:rPr lang="hu-HU" dirty="0" err="1" smtClean="0"/>
              <a:t>homeosztázis</a:t>
            </a:r>
            <a:endParaRPr dirty="0"/>
          </a:p>
        </p:txBody>
      </p:sp>
      <p:sp>
        <p:nvSpPr>
          <p:cNvPr id="69" name="Google Shape;69;gd03d5b2036_1_0"/>
          <p:cNvSpPr txBox="1">
            <a:spLocks noGrp="1"/>
          </p:cNvSpPr>
          <p:nvPr>
            <p:ph type="body" idx="1"/>
          </p:nvPr>
        </p:nvSpPr>
        <p:spPr>
          <a:xfrm>
            <a:off x="321547" y="1825625"/>
            <a:ext cx="11555700" cy="4351200"/>
          </a:xfrm>
          <a:prstGeom prst="rect">
            <a:avLst/>
          </a:prstGeom>
        </p:spPr>
        <p:txBody>
          <a:bodyPr spcFirstLastPara="1" wrap="square" lIns="91425" tIns="45700" rIns="91425" bIns="45700" anchor="t" anchorCtr="0">
            <a:normAutofit/>
          </a:bodyPr>
          <a:lstStyle/>
          <a:p>
            <a:pPr marL="0" lvl="0" indent="0">
              <a:buNone/>
            </a:pPr>
            <a:r>
              <a:rPr lang="sk-SK" dirty="0"/>
              <a:t>„</a:t>
            </a:r>
            <a:r>
              <a:rPr lang="sk-SK" dirty="0" err="1"/>
              <a:t>Az</a:t>
            </a:r>
            <a:r>
              <a:rPr lang="sk-SK" dirty="0"/>
              <a:t> </a:t>
            </a:r>
            <a:r>
              <a:rPr lang="sk-SK" dirty="0" err="1"/>
              <a:t>egyén</a:t>
            </a:r>
            <a:r>
              <a:rPr lang="sk-SK" dirty="0"/>
              <a:t> </a:t>
            </a:r>
            <a:r>
              <a:rPr lang="sk-SK" dirty="0" err="1"/>
              <a:t>azon</a:t>
            </a:r>
            <a:r>
              <a:rPr lang="sk-SK" dirty="0"/>
              <a:t> </a:t>
            </a:r>
            <a:r>
              <a:rPr lang="sk-SK" dirty="0" err="1"/>
              <a:t>állapota,melyben</a:t>
            </a:r>
            <a:r>
              <a:rPr lang="sk-SK" dirty="0"/>
              <a:t> a </a:t>
            </a:r>
            <a:r>
              <a:rPr lang="sk-SK" dirty="0" err="1"/>
              <a:t>fiziológiai</a:t>
            </a:r>
            <a:r>
              <a:rPr lang="sk-SK" dirty="0"/>
              <a:t> </a:t>
            </a:r>
            <a:r>
              <a:rPr lang="sk-SK" dirty="0" err="1"/>
              <a:t>paraméterei</a:t>
            </a:r>
            <a:r>
              <a:rPr lang="sk-SK" dirty="0"/>
              <a:t> </a:t>
            </a:r>
            <a:r>
              <a:rPr lang="sk-SK" dirty="0" smtClean="0"/>
              <a:t>a</a:t>
            </a:r>
            <a:r>
              <a:rPr lang="en-GB" dirty="0" smtClean="0"/>
              <a:t> </a:t>
            </a:r>
            <a:r>
              <a:rPr lang="sk-SK" dirty="0" err="1" smtClean="0"/>
              <a:t>normálisnak</a:t>
            </a:r>
            <a:r>
              <a:rPr lang="sk-SK" dirty="0" smtClean="0"/>
              <a:t> </a:t>
            </a:r>
            <a:r>
              <a:rPr lang="sk-SK" dirty="0" err="1"/>
              <a:t>tekintett</a:t>
            </a:r>
            <a:r>
              <a:rPr lang="sk-SK" dirty="0"/>
              <a:t> </a:t>
            </a:r>
            <a:r>
              <a:rPr lang="sk-SK" dirty="0" err="1"/>
              <a:t>értékek</a:t>
            </a:r>
            <a:r>
              <a:rPr lang="sk-SK" dirty="0"/>
              <a:t> </a:t>
            </a:r>
            <a:r>
              <a:rPr lang="sk-SK" dirty="0" err="1"/>
              <a:t>tartományán</a:t>
            </a:r>
            <a:r>
              <a:rPr lang="sk-SK" dirty="0"/>
              <a:t> </a:t>
            </a:r>
            <a:r>
              <a:rPr lang="sk-SK" dirty="0" err="1"/>
              <a:t>belül</a:t>
            </a:r>
            <a:r>
              <a:rPr lang="sk-SK" dirty="0"/>
              <a:t> </a:t>
            </a:r>
            <a:r>
              <a:rPr lang="sk-SK" dirty="0" err="1"/>
              <a:t>vannak</a:t>
            </a:r>
            <a:r>
              <a:rPr lang="sk-SK" dirty="0" smtClean="0"/>
              <a:t>.”</a:t>
            </a:r>
            <a:endParaRPr lang="en-GB" dirty="0" smtClean="0"/>
          </a:p>
          <a:p>
            <a:pPr marL="0" lvl="0" indent="0">
              <a:buNone/>
            </a:pPr>
            <a:r>
              <a:rPr lang="hu-HU" dirty="0"/>
              <a:t>„Egy </a:t>
            </a:r>
            <a:r>
              <a:rPr lang="hu-HU" dirty="0" err="1"/>
              <a:t>állandó,működő</a:t>
            </a:r>
            <a:r>
              <a:rPr lang="hu-HU" dirty="0"/>
              <a:t>, belső állapot/egyensúly </a:t>
            </a:r>
            <a:r>
              <a:rPr lang="hu-HU" dirty="0" smtClean="0"/>
              <a:t>fenntartása</a:t>
            </a:r>
            <a:r>
              <a:rPr lang="en-GB" dirty="0" smtClean="0"/>
              <a:t> </a:t>
            </a:r>
            <a:r>
              <a:rPr lang="hu-HU" dirty="0" smtClean="0"/>
              <a:t>a </a:t>
            </a:r>
            <a:r>
              <a:rPr lang="hu-HU" dirty="0"/>
              <a:t>külső változások ellenére.”</a:t>
            </a:r>
          </a:p>
          <a:p>
            <a:pPr marL="0" lvl="0" indent="0">
              <a:buNone/>
            </a:pPr>
            <a:endParaRPr lang="en-GB" dirty="0" smtClean="0"/>
          </a:p>
          <a:p>
            <a:pPr marL="0" lvl="0" indent="0">
              <a:buNone/>
            </a:pPr>
            <a:endParaRPr lang="sk-SK" dirty="0"/>
          </a:p>
          <a:p>
            <a:pPr marL="0" lvl="0" indent="0" algn="l" rtl="0">
              <a:spcBef>
                <a:spcPts val="1000"/>
              </a:spcBef>
              <a:spcAft>
                <a:spcPts val="0"/>
              </a:spcAft>
              <a:buNone/>
            </a:pPr>
            <a:endParaRPr dirty="0"/>
          </a:p>
        </p:txBody>
      </p:sp>
      <p:sp>
        <p:nvSpPr>
          <p:cNvPr id="5" name="Obdĺžnik 4"/>
          <p:cNvSpPr/>
          <p:nvPr/>
        </p:nvSpPr>
        <p:spPr>
          <a:xfrm>
            <a:off x="5012400" y="6316579"/>
            <a:ext cx="2173993" cy="307777"/>
          </a:xfrm>
          <a:prstGeom prst="rect">
            <a:avLst/>
          </a:prstGeom>
        </p:spPr>
        <p:txBody>
          <a:bodyPr wrap="none">
            <a:spAutoFit/>
          </a:bodyPr>
          <a:lstStyle/>
          <a:p>
            <a:r>
              <a:rPr lang="sk-SK" dirty="0" err="1"/>
              <a:t>Forrás</a:t>
            </a:r>
            <a:r>
              <a:rPr lang="sk-SK" dirty="0"/>
              <a:t>:</a:t>
            </a:r>
            <a:r>
              <a:rPr lang="sk-SK" dirty="0" smtClean="0"/>
              <a:t> </a:t>
            </a:r>
            <a:r>
              <a:rPr lang="sk-SK" dirty="0" err="1" smtClean="0"/>
              <a:t>AdobeStockFoto</a:t>
            </a:r>
            <a:r>
              <a:rPr lang="sk-SK" dirty="0" smtClean="0"/>
              <a:t> </a:t>
            </a:r>
            <a:endParaRPr lang="sk-SK" dirty="0"/>
          </a:p>
        </p:txBody>
      </p:sp>
      <p:sp>
        <p:nvSpPr>
          <p:cNvPr id="3" name="Zástupný objekt pre číslo snímky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10</a:t>
            </a:fld>
            <a:endParaRPr lang="hu-HU"/>
          </a:p>
        </p:txBody>
      </p:sp>
    </p:spTree>
    <p:extLst>
      <p:ext uri="{BB962C8B-B14F-4D97-AF65-F5344CB8AC3E}">
        <p14:creationId xmlns:p14="http://schemas.microsoft.com/office/powerpoint/2010/main" val="32430646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pPr lvl="0"/>
            <a:r>
              <a:rPr lang="hu-HU" dirty="0" smtClean="0"/>
              <a:t>Tápanyagok</a:t>
            </a:r>
            <a:endParaRPr dirty="0"/>
          </a:p>
        </p:txBody>
      </p:sp>
      <p:sp>
        <p:nvSpPr>
          <p:cNvPr id="69" name="Google Shape;69;gd03d5b2036_1_0"/>
          <p:cNvSpPr txBox="1">
            <a:spLocks noGrp="1"/>
          </p:cNvSpPr>
          <p:nvPr>
            <p:ph type="body" idx="1"/>
          </p:nvPr>
        </p:nvSpPr>
        <p:spPr>
          <a:xfrm>
            <a:off x="321547" y="1825625"/>
            <a:ext cx="11555700" cy="4351200"/>
          </a:xfrm>
          <a:prstGeom prst="rect">
            <a:avLst/>
          </a:prstGeom>
        </p:spPr>
        <p:txBody>
          <a:bodyPr spcFirstLastPara="1" wrap="square" lIns="91425" tIns="45700" rIns="91425" bIns="45700" anchor="t" anchorCtr="0">
            <a:normAutofit/>
          </a:bodyPr>
          <a:lstStyle/>
          <a:p>
            <a:pPr marL="0" indent="0">
              <a:buNone/>
            </a:pPr>
            <a:r>
              <a:rPr lang="hu-HU" b="1" dirty="0">
                <a:solidFill>
                  <a:srgbClr val="C00000"/>
                </a:solidFill>
                <a:latin typeface="Calibri" charset="0"/>
              </a:rPr>
              <a:t>1. </a:t>
            </a:r>
            <a:r>
              <a:rPr lang="hu-HU" b="1" dirty="0" err="1">
                <a:solidFill>
                  <a:srgbClr val="C00000"/>
                </a:solidFill>
                <a:latin typeface="Calibri" charset="0"/>
              </a:rPr>
              <a:t>Makrotápanyagok</a:t>
            </a:r>
            <a:endParaRPr lang="hu-HU" b="1" dirty="0">
              <a:solidFill>
                <a:srgbClr val="C00000"/>
              </a:solidFill>
              <a:latin typeface="Calibri" charset="0"/>
            </a:endParaRPr>
          </a:p>
          <a:p>
            <a:pPr marL="0" indent="0">
              <a:buNone/>
            </a:pPr>
            <a:r>
              <a:rPr lang="hu-HU" dirty="0" smtClean="0">
                <a:latin typeface="Calibri" charset="0"/>
              </a:rPr>
              <a:t>(Szénhidrátok, Fehérjék, Zsírok)</a:t>
            </a:r>
            <a:endParaRPr lang="hu-HU" dirty="0">
              <a:latin typeface="Calibri" charset="0"/>
            </a:endParaRPr>
          </a:p>
          <a:p>
            <a:pPr marL="0" indent="0">
              <a:buNone/>
            </a:pPr>
            <a:r>
              <a:rPr lang="hu-HU" b="1" dirty="0">
                <a:solidFill>
                  <a:srgbClr val="C00000"/>
                </a:solidFill>
                <a:latin typeface="Calibri" charset="0"/>
              </a:rPr>
              <a:t>2. </a:t>
            </a:r>
            <a:r>
              <a:rPr lang="hu-HU" b="1" dirty="0" err="1">
                <a:solidFill>
                  <a:srgbClr val="C00000"/>
                </a:solidFill>
                <a:latin typeface="Calibri" charset="0"/>
              </a:rPr>
              <a:t>Mikrotápanyagok</a:t>
            </a:r>
            <a:endParaRPr lang="hu-HU" b="1" dirty="0">
              <a:solidFill>
                <a:srgbClr val="C00000"/>
              </a:solidFill>
              <a:latin typeface="Calibri" charset="0"/>
            </a:endParaRPr>
          </a:p>
          <a:p>
            <a:pPr marL="0" indent="0">
              <a:buNone/>
            </a:pPr>
            <a:r>
              <a:rPr lang="hu-HU" dirty="0" smtClean="0">
                <a:latin typeface="Calibri" charset="0"/>
              </a:rPr>
              <a:t>(Vitaminok, Ásványi anyagok, Nyomelemek, Másodlagos </a:t>
            </a:r>
            <a:r>
              <a:rPr lang="hu-HU" dirty="0">
                <a:latin typeface="Calibri" charset="0"/>
              </a:rPr>
              <a:t>növényi </a:t>
            </a:r>
            <a:r>
              <a:rPr lang="hu-HU" dirty="0" smtClean="0">
                <a:latin typeface="Calibri" charset="0"/>
              </a:rPr>
              <a:t>anyagok, Élelmi rostok)</a:t>
            </a:r>
            <a:endParaRPr lang="hu-HU" dirty="0">
              <a:latin typeface="Calibri" charset="0"/>
            </a:endParaRPr>
          </a:p>
          <a:p>
            <a:pPr marL="0" indent="0">
              <a:buNone/>
            </a:pPr>
            <a:r>
              <a:rPr lang="hu-HU" b="1" dirty="0">
                <a:solidFill>
                  <a:srgbClr val="C00000"/>
                </a:solidFill>
                <a:latin typeface="Calibri" charset="0"/>
              </a:rPr>
              <a:t>3. </a:t>
            </a:r>
            <a:r>
              <a:rPr lang="hu-HU" b="1" dirty="0" smtClean="0">
                <a:solidFill>
                  <a:srgbClr val="C00000"/>
                </a:solidFill>
                <a:latin typeface="Calibri" charset="0"/>
              </a:rPr>
              <a:t>Víz</a:t>
            </a:r>
            <a:endParaRPr lang="hu-HU" b="1" dirty="0">
              <a:solidFill>
                <a:srgbClr val="C00000"/>
              </a:solidFill>
              <a:latin typeface="Calibri" charset="0"/>
            </a:endParaRPr>
          </a:p>
          <a:p>
            <a:pPr marL="0" lvl="0" indent="0" algn="l" rtl="0">
              <a:spcBef>
                <a:spcPts val="1000"/>
              </a:spcBef>
              <a:spcAft>
                <a:spcPts val="0"/>
              </a:spcAft>
              <a:buNone/>
            </a:pPr>
            <a:endParaRPr dirty="0"/>
          </a:p>
        </p:txBody>
      </p:sp>
      <p:sp>
        <p:nvSpPr>
          <p:cNvPr id="3" name="Zástupný objekt pre číslo snímky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11</a:t>
            </a:fld>
            <a:endParaRPr lang="hu-HU"/>
          </a:p>
        </p:txBody>
      </p:sp>
    </p:spTree>
    <p:extLst>
      <p:ext uri="{BB962C8B-B14F-4D97-AF65-F5344CB8AC3E}">
        <p14:creationId xmlns:p14="http://schemas.microsoft.com/office/powerpoint/2010/main" val="32863833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pPr lvl="0"/>
            <a:r>
              <a:rPr lang="hu-HU" dirty="0" smtClean="0"/>
              <a:t>Az emberi immunrendszer</a:t>
            </a:r>
            <a:endParaRPr dirty="0"/>
          </a:p>
        </p:txBody>
      </p:sp>
      <p:sp>
        <p:nvSpPr>
          <p:cNvPr id="69" name="Google Shape;69;gd03d5b2036_1_0"/>
          <p:cNvSpPr txBox="1">
            <a:spLocks noGrp="1"/>
          </p:cNvSpPr>
          <p:nvPr>
            <p:ph type="body" idx="1"/>
          </p:nvPr>
        </p:nvSpPr>
        <p:spPr>
          <a:xfrm>
            <a:off x="321547" y="1825625"/>
            <a:ext cx="5797899"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hu-HU" b="1" dirty="0" smtClean="0"/>
              <a:t>Elsődleges védelmi vonal</a:t>
            </a:r>
          </a:p>
          <a:p>
            <a:pPr indent="-457200"/>
            <a:r>
              <a:rPr lang="hu-HU" dirty="0" smtClean="0"/>
              <a:t>Nincs </a:t>
            </a:r>
            <a:r>
              <a:rPr lang="hu-HU" dirty="0"/>
              <a:t>memóriája, ezért 99,999% -</a:t>
            </a:r>
            <a:r>
              <a:rPr lang="hu-HU" dirty="0" err="1"/>
              <a:t>al</a:t>
            </a:r>
            <a:r>
              <a:rPr lang="hu-HU" dirty="0"/>
              <a:t> dolgozik</a:t>
            </a:r>
          </a:p>
          <a:p>
            <a:pPr indent="-457200"/>
            <a:r>
              <a:rPr lang="hu-HU" dirty="0" smtClean="0"/>
              <a:t>Fehérvérsejtek</a:t>
            </a:r>
            <a:r>
              <a:rPr lang="hu-HU" dirty="0"/>
              <a:t>: </a:t>
            </a:r>
          </a:p>
          <a:p>
            <a:pPr lvl="1" indent="-457200"/>
            <a:r>
              <a:rPr lang="hu-HU" dirty="0" err="1" smtClean="0"/>
              <a:t>Makrofágok</a:t>
            </a:r>
            <a:r>
              <a:rPr lang="hu-HU" dirty="0" smtClean="0"/>
              <a:t>  10-15%</a:t>
            </a:r>
          </a:p>
          <a:p>
            <a:pPr lvl="1" indent="-457200"/>
            <a:r>
              <a:rPr lang="hu-HU" dirty="0" err="1" smtClean="0"/>
              <a:t>Neutrofil</a:t>
            </a:r>
            <a:r>
              <a:rPr lang="hu-HU" dirty="0" smtClean="0"/>
              <a:t> </a:t>
            </a:r>
            <a:r>
              <a:rPr lang="hu-HU" dirty="0" err="1"/>
              <a:t>granulociták</a:t>
            </a:r>
            <a:r>
              <a:rPr lang="hu-HU" dirty="0"/>
              <a:t> </a:t>
            </a:r>
            <a:r>
              <a:rPr lang="hu-HU" dirty="0" smtClean="0"/>
              <a:t>60-70%</a:t>
            </a:r>
          </a:p>
          <a:p>
            <a:pPr lvl="1" indent="-457200"/>
            <a:r>
              <a:rPr lang="hu-HU" dirty="0" smtClean="0"/>
              <a:t>Természetes </a:t>
            </a:r>
            <a:r>
              <a:rPr lang="hu-HU" dirty="0"/>
              <a:t>ölősejtek 10-15%</a:t>
            </a:r>
            <a:endParaRPr lang="hu-HU" dirty="0" smtClean="0"/>
          </a:p>
          <a:p>
            <a:pPr marL="0" lvl="0" indent="0">
              <a:buNone/>
            </a:pPr>
            <a:r>
              <a:rPr lang="hu-HU" b="1" dirty="0"/>
              <a:t>Másodlagos védelmi </a:t>
            </a:r>
            <a:r>
              <a:rPr lang="hu-HU" b="1" dirty="0" smtClean="0"/>
              <a:t>vonal</a:t>
            </a:r>
          </a:p>
          <a:p>
            <a:pPr indent="-457200"/>
            <a:r>
              <a:rPr lang="hu-HU" dirty="0" smtClean="0"/>
              <a:t>T </a:t>
            </a:r>
            <a:r>
              <a:rPr lang="hu-HU" dirty="0"/>
              <a:t>és B </a:t>
            </a:r>
            <a:r>
              <a:rPr lang="hu-HU" dirty="0" err="1"/>
              <a:t>limfociták</a:t>
            </a:r>
            <a:r>
              <a:rPr lang="hu-HU" dirty="0"/>
              <a:t> (memória</a:t>
            </a:r>
            <a:r>
              <a:rPr lang="hu-HU" dirty="0" smtClean="0"/>
              <a:t>)</a:t>
            </a:r>
            <a:endParaRPr lang="hu-HU" dirty="0"/>
          </a:p>
        </p:txBody>
      </p:sp>
      <p:pic>
        <p:nvPicPr>
          <p:cNvPr id="3" name="Obrázok 2"/>
          <p:cNvPicPr>
            <a:picLocks noChangeAspect="1"/>
          </p:cNvPicPr>
          <p:nvPr/>
        </p:nvPicPr>
        <p:blipFill>
          <a:blip r:embed="rId3"/>
          <a:stretch>
            <a:fillRect/>
          </a:stretch>
        </p:blipFill>
        <p:spPr>
          <a:xfrm>
            <a:off x="5980396" y="824935"/>
            <a:ext cx="6107055" cy="5833323"/>
          </a:xfrm>
          <a:prstGeom prst="rect">
            <a:avLst/>
          </a:prstGeom>
        </p:spPr>
      </p:pic>
      <p:sp>
        <p:nvSpPr>
          <p:cNvPr id="4" name="Obdĺžnik 3"/>
          <p:cNvSpPr/>
          <p:nvPr/>
        </p:nvSpPr>
        <p:spPr>
          <a:xfrm>
            <a:off x="3331724" y="6406133"/>
            <a:ext cx="3236784" cy="307777"/>
          </a:xfrm>
          <a:prstGeom prst="rect">
            <a:avLst/>
          </a:prstGeom>
        </p:spPr>
        <p:txBody>
          <a:bodyPr wrap="none">
            <a:spAutoFit/>
          </a:bodyPr>
          <a:lstStyle/>
          <a:p>
            <a:r>
              <a:rPr lang="sk-SK" dirty="0" err="1" smtClean="0"/>
              <a:t>Forrás</a:t>
            </a:r>
            <a:r>
              <a:rPr lang="sk-SK" dirty="0" smtClean="0"/>
              <a:t>: https</a:t>
            </a:r>
            <a:r>
              <a:rPr lang="sk-SK" dirty="0"/>
              <a:t>://lexiq.hu/immunrendszer</a:t>
            </a:r>
          </a:p>
        </p:txBody>
      </p:sp>
      <p:sp>
        <p:nvSpPr>
          <p:cNvPr id="2" name="Zástupný objekt pre číslo snímky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12</a:t>
            </a:fld>
            <a:endParaRPr lang="hu-HU"/>
          </a:p>
        </p:txBody>
      </p:sp>
    </p:spTree>
    <p:extLst>
      <p:ext uri="{BB962C8B-B14F-4D97-AF65-F5344CB8AC3E}">
        <p14:creationId xmlns:p14="http://schemas.microsoft.com/office/powerpoint/2010/main" val="24319701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pPr lvl="0"/>
            <a:r>
              <a:rPr lang="hu-HU" dirty="0" smtClean="0"/>
              <a:t>A bél </a:t>
            </a:r>
            <a:r>
              <a:rPr lang="hu-HU" dirty="0" err="1" smtClean="0"/>
              <a:t>mikrobiom</a:t>
            </a:r>
            <a:r>
              <a:rPr lang="hu-HU" dirty="0" smtClean="0"/>
              <a:t> állománya</a:t>
            </a:r>
            <a:endParaRPr dirty="0"/>
          </a:p>
        </p:txBody>
      </p:sp>
      <p:sp>
        <p:nvSpPr>
          <p:cNvPr id="69" name="Google Shape;69;gd03d5b2036_1_0"/>
          <p:cNvSpPr txBox="1">
            <a:spLocks noGrp="1"/>
          </p:cNvSpPr>
          <p:nvPr>
            <p:ph type="body" idx="1"/>
          </p:nvPr>
        </p:nvSpPr>
        <p:spPr>
          <a:xfrm>
            <a:off x="321547" y="1825625"/>
            <a:ext cx="11555700" cy="4351200"/>
          </a:xfrm>
          <a:prstGeom prst="rect">
            <a:avLst/>
          </a:prstGeom>
        </p:spPr>
        <p:txBody>
          <a:bodyPr spcFirstLastPara="1" wrap="square" lIns="91425" tIns="45700" rIns="91425" bIns="45700" anchor="t" anchorCtr="0">
            <a:normAutofit/>
          </a:bodyPr>
          <a:lstStyle/>
          <a:p>
            <a:pPr lvl="0" indent="-457200">
              <a:buFontTx/>
              <a:buChar char="-"/>
            </a:pPr>
            <a:r>
              <a:rPr lang="hu-HU" dirty="0" smtClean="0"/>
              <a:t>10x több a </a:t>
            </a:r>
            <a:r>
              <a:rPr lang="hu-HU" dirty="0" err="1" smtClean="0"/>
              <a:t>mikrobiális</a:t>
            </a:r>
            <a:r>
              <a:rPr lang="hu-HU" dirty="0" smtClean="0"/>
              <a:t> baktériumok mennyisége</a:t>
            </a:r>
          </a:p>
          <a:p>
            <a:pPr lvl="0" indent="-457200">
              <a:buFontTx/>
              <a:buChar char="-"/>
            </a:pPr>
            <a:r>
              <a:rPr lang="hu-HU" dirty="0" smtClean="0"/>
              <a:t>Az összetétele meghatározza a szervezet</a:t>
            </a:r>
          </a:p>
          <a:p>
            <a:pPr lvl="1" indent="-457200">
              <a:buFontTx/>
              <a:buChar char="-"/>
            </a:pPr>
            <a:r>
              <a:rPr lang="hu-HU" dirty="0" smtClean="0"/>
              <a:t>A stresszre adott reakcióit</a:t>
            </a:r>
          </a:p>
          <a:p>
            <a:pPr lvl="1" indent="-457200">
              <a:buFontTx/>
              <a:buChar char="-"/>
            </a:pPr>
            <a:r>
              <a:rPr lang="hu-HU" dirty="0" smtClean="0"/>
              <a:t>Pszichés állapotát</a:t>
            </a:r>
          </a:p>
          <a:p>
            <a:pPr lvl="2" indent="-457200">
              <a:buFontTx/>
              <a:buChar char="-"/>
            </a:pPr>
            <a:r>
              <a:rPr lang="hu-HU" dirty="0" smtClean="0"/>
              <a:t>Szokásait, Választásait, Viselkedési mintáit, Stb.</a:t>
            </a:r>
          </a:p>
          <a:p>
            <a:pPr lvl="1" indent="-457200">
              <a:buFontTx/>
              <a:buChar char="-"/>
            </a:pPr>
            <a:r>
              <a:rPr lang="hu-HU" dirty="0" smtClean="0"/>
              <a:t>Hatásos immunválaszát</a:t>
            </a:r>
          </a:p>
          <a:p>
            <a:pPr indent="-457200">
              <a:buFontTx/>
              <a:buChar char="-"/>
            </a:pPr>
            <a:r>
              <a:rPr lang="hu-HU" dirty="0" smtClean="0"/>
              <a:t>Minden szervezet egyedi </a:t>
            </a:r>
            <a:r>
              <a:rPr lang="hu-HU" dirty="0" err="1" smtClean="0"/>
              <a:t>mikrobiommal</a:t>
            </a:r>
            <a:r>
              <a:rPr lang="hu-HU" dirty="0" smtClean="0"/>
              <a:t> rendelkezik – olyan, mint az ujjlenyomat </a:t>
            </a:r>
          </a:p>
          <a:p>
            <a:pPr lvl="1" indent="-457200">
              <a:buFontTx/>
              <a:buChar char="-"/>
            </a:pPr>
            <a:endParaRPr dirty="0"/>
          </a:p>
        </p:txBody>
      </p:sp>
      <p:sp>
        <p:nvSpPr>
          <p:cNvPr id="2" name="Zástupný objekt pre číslo snímky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13</a:t>
            </a:fld>
            <a:endParaRPr lang="hu-HU"/>
          </a:p>
        </p:txBody>
      </p:sp>
    </p:spTree>
    <p:extLst>
      <p:ext uri="{BB962C8B-B14F-4D97-AF65-F5344CB8AC3E}">
        <p14:creationId xmlns:p14="http://schemas.microsoft.com/office/powerpoint/2010/main" val="15622386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pPr lvl="0"/>
            <a:r>
              <a:rPr lang="hu-HU" dirty="0" smtClean="0"/>
              <a:t>A bél </a:t>
            </a:r>
            <a:r>
              <a:rPr lang="hu-HU" dirty="0" err="1" smtClean="0"/>
              <a:t>mikrobiom</a:t>
            </a:r>
            <a:r>
              <a:rPr lang="hu-HU" dirty="0" smtClean="0"/>
              <a:t> állománya</a:t>
            </a:r>
            <a:endParaRPr dirty="0"/>
          </a:p>
        </p:txBody>
      </p:sp>
      <p:sp>
        <p:nvSpPr>
          <p:cNvPr id="69" name="Google Shape;69;gd03d5b2036_1_0"/>
          <p:cNvSpPr txBox="1">
            <a:spLocks noGrp="1"/>
          </p:cNvSpPr>
          <p:nvPr>
            <p:ph type="body" idx="1"/>
          </p:nvPr>
        </p:nvSpPr>
        <p:spPr>
          <a:xfrm>
            <a:off x="321547" y="1825625"/>
            <a:ext cx="11555700" cy="4351200"/>
          </a:xfrm>
          <a:prstGeom prst="rect">
            <a:avLst/>
          </a:prstGeom>
        </p:spPr>
        <p:txBody>
          <a:bodyPr spcFirstLastPara="1" wrap="square" lIns="91425" tIns="45700" rIns="91425" bIns="45700" anchor="t" anchorCtr="0">
            <a:normAutofit/>
          </a:bodyPr>
          <a:lstStyle/>
          <a:p>
            <a:pPr marL="0" indent="0">
              <a:buNone/>
            </a:pPr>
            <a:r>
              <a:rPr lang="hu-HU" dirty="0" smtClean="0"/>
              <a:t>Elősegítik</a:t>
            </a:r>
          </a:p>
          <a:p>
            <a:pPr indent="-457200">
              <a:buFontTx/>
              <a:buChar char="-"/>
            </a:pPr>
            <a:r>
              <a:rPr lang="hu-HU" dirty="0" smtClean="0"/>
              <a:t>A szükséges enzimek termelését a tápanyagok emésztéséhez </a:t>
            </a:r>
            <a:endParaRPr lang="hu-HU" dirty="0"/>
          </a:p>
          <a:p>
            <a:pPr indent="-457200">
              <a:buFontTx/>
              <a:buChar char="-"/>
            </a:pPr>
            <a:r>
              <a:rPr lang="hu-HU" dirty="0" smtClean="0"/>
              <a:t>Aminosavak termelését</a:t>
            </a:r>
          </a:p>
          <a:p>
            <a:pPr indent="-457200">
              <a:buFontTx/>
              <a:buChar char="-"/>
            </a:pPr>
            <a:r>
              <a:rPr lang="hu-HU" dirty="0" smtClean="0"/>
              <a:t>Az ásványi </a:t>
            </a:r>
            <a:r>
              <a:rPr lang="hu-HU" dirty="0"/>
              <a:t>anyagok </a:t>
            </a:r>
            <a:r>
              <a:rPr lang="hu-HU" dirty="0" smtClean="0"/>
              <a:t>és nyomelemek felszívódását</a:t>
            </a:r>
          </a:p>
          <a:p>
            <a:pPr indent="-457200">
              <a:buFontTx/>
              <a:buChar char="-"/>
            </a:pPr>
            <a:r>
              <a:rPr lang="hu-HU" dirty="0" smtClean="0"/>
              <a:t>A vitaminok </a:t>
            </a:r>
            <a:r>
              <a:rPr lang="hu-HU" dirty="0"/>
              <a:t>termelését, Pl. K2 vitamin </a:t>
            </a:r>
            <a:r>
              <a:rPr lang="hu-HU" dirty="0" smtClean="0"/>
              <a:t>termelését</a:t>
            </a:r>
          </a:p>
          <a:p>
            <a:pPr indent="-457200">
              <a:buFontTx/>
              <a:buChar char="-"/>
            </a:pPr>
            <a:r>
              <a:rPr lang="hu-HU" dirty="0" smtClean="0"/>
              <a:t>Szerotonin termelését</a:t>
            </a:r>
          </a:p>
          <a:p>
            <a:pPr indent="-457200">
              <a:buFontTx/>
              <a:buChar char="-"/>
            </a:pPr>
            <a:r>
              <a:rPr lang="hu-HU" dirty="0" smtClean="0"/>
              <a:t>Az ellenanyagok termelését – az immunrendszer késztetésével</a:t>
            </a:r>
          </a:p>
          <a:p>
            <a:pPr lvl="1" indent="-457200">
              <a:buFontTx/>
              <a:buChar char="-"/>
            </a:pPr>
            <a:endParaRPr dirty="0"/>
          </a:p>
        </p:txBody>
      </p:sp>
      <p:sp>
        <p:nvSpPr>
          <p:cNvPr id="2" name="Zástupný objekt pre číslo snímky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14</a:t>
            </a:fld>
            <a:endParaRPr lang="hu-HU"/>
          </a:p>
        </p:txBody>
      </p:sp>
    </p:spTree>
    <p:extLst>
      <p:ext uri="{BB962C8B-B14F-4D97-AF65-F5344CB8AC3E}">
        <p14:creationId xmlns:p14="http://schemas.microsoft.com/office/powerpoint/2010/main" val="36907319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pPr lvl="0"/>
            <a:r>
              <a:rPr lang="hu-HU" dirty="0" smtClean="0"/>
              <a:t>A bél </a:t>
            </a:r>
            <a:r>
              <a:rPr lang="hu-HU" dirty="0" err="1" smtClean="0"/>
              <a:t>mikrobiom</a:t>
            </a:r>
            <a:r>
              <a:rPr lang="hu-HU" dirty="0" smtClean="0"/>
              <a:t> állománya</a:t>
            </a:r>
            <a:endParaRPr dirty="0"/>
          </a:p>
        </p:txBody>
      </p:sp>
      <p:sp>
        <p:nvSpPr>
          <p:cNvPr id="69" name="Google Shape;69;gd03d5b2036_1_0"/>
          <p:cNvSpPr txBox="1">
            <a:spLocks noGrp="1"/>
          </p:cNvSpPr>
          <p:nvPr>
            <p:ph type="body" idx="1"/>
          </p:nvPr>
        </p:nvSpPr>
        <p:spPr>
          <a:xfrm>
            <a:off x="321547" y="1825625"/>
            <a:ext cx="11555700" cy="4351200"/>
          </a:xfrm>
          <a:prstGeom prst="rect">
            <a:avLst/>
          </a:prstGeom>
        </p:spPr>
        <p:txBody>
          <a:bodyPr spcFirstLastPara="1" wrap="square" lIns="91425" tIns="45700" rIns="91425" bIns="45700" anchor="t" anchorCtr="0">
            <a:normAutofit/>
          </a:bodyPr>
          <a:lstStyle/>
          <a:p>
            <a:pPr marL="0" indent="0">
              <a:buNone/>
            </a:pPr>
            <a:r>
              <a:rPr lang="hu-HU" dirty="0" smtClean="0"/>
              <a:t>A bélrendszerben található</a:t>
            </a:r>
            <a:endParaRPr lang="hu-HU" dirty="0"/>
          </a:p>
          <a:p>
            <a:pPr indent="-457200"/>
            <a:r>
              <a:rPr lang="hu-HU" dirty="0" smtClean="0"/>
              <a:t>Hozzávetőlegesen 1800 féle baktérium törzs, ebből 56 fontos</a:t>
            </a:r>
          </a:p>
          <a:p>
            <a:pPr indent="-457200"/>
            <a:r>
              <a:rPr lang="hu-HU" dirty="0" smtClean="0"/>
              <a:t>Vékonybélben</a:t>
            </a:r>
          </a:p>
          <a:p>
            <a:pPr lvl="1" indent="-457200"/>
            <a:r>
              <a:rPr lang="hu-HU" dirty="0" err="1" smtClean="0"/>
              <a:t>Lakto</a:t>
            </a:r>
            <a:r>
              <a:rPr lang="hu-HU" dirty="0" smtClean="0"/>
              <a:t>- bacilusok,</a:t>
            </a:r>
            <a:endParaRPr lang="hu-HU" dirty="0" smtClean="0"/>
          </a:p>
          <a:p>
            <a:pPr lvl="1" indent="-457200"/>
            <a:r>
              <a:rPr lang="hu-HU" dirty="0" err="1" smtClean="0"/>
              <a:t>Bifido</a:t>
            </a:r>
            <a:r>
              <a:rPr lang="hu-HU" dirty="0" smtClean="0"/>
              <a:t> baktériumok,</a:t>
            </a:r>
            <a:endParaRPr lang="hu-HU" dirty="0" smtClean="0"/>
          </a:p>
          <a:p>
            <a:pPr lvl="1" indent="-457200"/>
            <a:r>
              <a:rPr lang="hu-HU" dirty="0" err="1" smtClean="0"/>
              <a:t>Eu</a:t>
            </a:r>
            <a:r>
              <a:rPr lang="hu-HU" dirty="0" smtClean="0"/>
              <a:t> baktériumok,</a:t>
            </a:r>
            <a:endParaRPr lang="hu-HU" dirty="0" smtClean="0"/>
          </a:p>
          <a:p>
            <a:pPr lvl="1" indent="-457200"/>
            <a:r>
              <a:rPr lang="hu-HU" dirty="0" err="1" smtClean="0"/>
              <a:t>Propioni</a:t>
            </a:r>
            <a:r>
              <a:rPr lang="hu-HU" dirty="0" smtClean="0"/>
              <a:t> </a:t>
            </a:r>
            <a:r>
              <a:rPr lang="hu-HU" dirty="0" smtClean="0"/>
              <a:t>baktériumok törzsei – 90-95% alkotják</a:t>
            </a:r>
          </a:p>
          <a:p>
            <a:pPr marL="0" indent="0">
              <a:buNone/>
            </a:pPr>
            <a:endParaRPr lang="hu-HU" dirty="0"/>
          </a:p>
        </p:txBody>
      </p:sp>
      <p:sp>
        <p:nvSpPr>
          <p:cNvPr id="2" name="Zástupný objekt pre číslo snímky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15</a:t>
            </a:fld>
            <a:endParaRPr lang="hu-HU"/>
          </a:p>
        </p:txBody>
      </p:sp>
    </p:spTree>
    <p:extLst>
      <p:ext uri="{BB962C8B-B14F-4D97-AF65-F5344CB8AC3E}">
        <p14:creationId xmlns:p14="http://schemas.microsoft.com/office/powerpoint/2010/main" val="17664383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pPr lvl="0"/>
            <a:r>
              <a:rPr lang="hu-HU" dirty="0" smtClean="0"/>
              <a:t>A bélflóra egyensúlya</a:t>
            </a:r>
            <a:endParaRPr dirty="0"/>
          </a:p>
        </p:txBody>
      </p:sp>
      <p:sp>
        <p:nvSpPr>
          <p:cNvPr id="69" name="Google Shape;69;gd03d5b2036_1_0"/>
          <p:cNvSpPr txBox="1">
            <a:spLocks noGrp="1"/>
          </p:cNvSpPr>
          <p:nvPr>
            <p:ph type="body" idx="1"/>
          </p:nvPr>
        </p:nvSpPr>
        <p:spPr>
          <a:xfrm>
            <a:off x="321547" y="1825625"/>
            <a:ext cx="11555700" cy="4351200"/>
          </a:xfrm>
          <a:prstGeom prst="rect">
            <a:avLst/>
          </a:prstGeom>
        </p:spPr>
        <p:txBody>
          <a:bodyPr spcFirstLastPara="1" wrap="square" lIns="91425" tIns="45700" rIns="91425" bIns="45700" anchor="t" anchorCtr="0">
            <a:normAutofit/>
          </a:bodyPr>
          <a:lstStyle/>
          <a:p>
            <a:pPr marL="0" indent="0">
              <a:buNone/>
            </a:pPr>
            <a:r>
              <a:rPr lang="hu-HU" dirty="0" smtClean="0"/>
              <a:t>Az </a:t>
            </a:r>
            <a:r>
              <a:rPr lang="hu-HU" dirty="0" err="1" smtClean="0"/>
              <a:t>eubiózis</a:t>
            </a:r>
            <a:r>
              <a:rPr lang="hu-HU" dirty="0" smtClean="0"/>
              <a:t> fogalma</a:t>
            </a:r>
            <a:endParaRPr lang="hu-HU" dirty="0"/>
          </a:p>
          <a:p>
            <a:pPr marL="0" indent="0">
              <a:buNone/>
            </a:pPr>
            <a:r>
              <a:rPr lang="hu-HU" dirty="0" smtClean="0"/>
              <a:t>A </a:t>
            </a:r>
            <a:r>
              <a:rPr lang="hu-HU" dirty="0" err="1" smtClean="0"/>
              <a:t>diszbiózis</a:t>
            </a:r>
            <a:r>
              <a:rPr lang="hu-HU" dirty="0" smtClean="0"/>
              <a:t> fogalma</a:t>
            </a:r>
            <a:endParaRPr lang="hu-HU" dirty="0"/>
          </a:p>
          <a:p>
            <a:pPr marL="0" lvl="0" indent="0">
              <a:buNone/>
            </a:pPr>
            <a:endParaRPr lang="hu-HU" dirty="0"/>
          </a:p>
          <a:p>
            <a:pPr marL="0" lvl="0" indent="0">
              <a:buNone/>
            </a:pPr>
            <a:r>
              <a:rPr lang="hu-HU" dirty="0" smtClean="0"/>
              <a:t>A károsított </a:t>
            </a:r>
            <a:r>
              <a:rPr lang="hu-HU" dirty="0" err="1" smtClean="0"/>
              <a:t>mikrobiom</a:t>
            </a:r>
            <a:r>
              <a:rPr lang="hu-HU" dirty="0" smtClean="0"/>
              <a:t> helyreállítása, kezelése</a:t>
            </a:r>
          </a:p>
          <a:p>
            <a:pPr lvl="0" indent="-457200">
              <a:buFontTx/>
              <a:buChar char="-"/>
            </a:pPr>
            <a:r>
              <a:rPr lang="hu-HU" dirty="0" err="1" smtClean="0"/>
              <a:t>Prebiotikum</a:t>
            </a:r>
            <a:endParaRPr lang="hu-HU" dirty="0" smtClean="0"/>
          </a:p>
          <a:p>
            <a:pPr lvl="0" indent="-457200">
              <a:buFontTx/>
              <a:buChar char="-"/>
            </a:pPr>
            <a:r>
              <a:rPr lang="hu-HU" dirty="0" err="1" smtClean="0"/>
              <a:t>Probiotikum</a:t>
            </a:r>
            <a:endParaRPr lang="hu-HU" dirty="0" smtClean="0"/>
          </a:p>
          <a:p>
            <a:pPr lvl="0" indent="-457200">
              <a:buFontTx/>
              <a:buChar char="-"/>
            </a:pPr>
            <a:r>
              <a:rPr lang="hu-HU" dirty="0" err="1" smtClean="0"/>
              <a:t>Szimbiotikum</a:t>
            </a:r>
            <a:endParaRPr lang="hu-HU" dirty="0" smtClean="0"/>
          </a:p>
          <a:p>
            <a:pPr lvl="0" indent="-457200">
              <a:buFontTx/>
              <a:buChar char="-"/>
            </a:pPr>
            <a:r>
              <a:rPr lang="hu-HU" dirty="0" err="1" smtClean="0"/>
              <a:t>Metabiotikum</a:t>
            </a:r>
            <a:endParaRPr dirty="0"/>
          </a:p>
        </p:txBody>
      </p:sp>
      <p:sp>
        <p:nvSpPr>
          <p:cNvPr id="2" name="Zástupný objekt pre číslo snímky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16</a:t>
            </a:fld>
            <a:endParaRPr lang="hu-HU"/>
          </a:p>
        </p:txBody>
      </p:sp>
    </p:spTree>
    <p:extLst>
      <p:ext uri="{BB962C8B-B14F-4D97-AF65-F5344CB8AC3E}">
        <p14:creationId xmlns:p14="http://schemas.microsoft.com/office/powerpoint/2010/main" val="42542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pPr lvl="0"/>
            <a:r>
              <a:rPr lang="hu-HU" dirty="0" smtClean="0"/>
              <a:t>Káros hatások a bélflóra egyensúlyára</a:t>
            </a:r>
            <a:endParaRPr dirty="0"/>
          </a:p>
        </p:txBody>
      </p:sp>
      <p:sp>
        <p:nvSpPr>
          <p:cNvPr id="69" name="Google Shape;69;gd03d5b2036_1_0"/>
          <p:cNvSpPr txBox="1">
            <a:spLocks noGrp="1"/>
          </p:cNvSpPr>
          <p:nvPr>
            <p:ph type="body" idx="1"/>
          </p:nvPr>
        </p:nvSpPr>
        <p:spPr>
          <a:xfrm>
            <a:off x="321547" y="1825625"/>
            <a:ext cx="11555700" cy="4351200"/>
          </a:xfrm>
          <a:prstGeom prst="rect">
            <a:avLst/>
          </a:prstGeom>
        </p:spPr>
        <p:txBody>
          <a:bodyPr spcFirstLastPara="1" wrap="square" lIns="91425" tIns="45700" rIns="91425" bIns="45700" anchor="t" anchorCtr="0">
            <a:normAutofit/>
          </a:bodyPr>
          <a:lstStyle/>
          <a:p>
            <a:pPr indent="-457200"/>
            <a:r>
              <a:rPr lang="hu-HU" dirty="0" smtClean="0"/>
              <a:t>A feldolgozott élelmiszerek túlzott fogyasztása</a:t>
            </a:r>
          </a:p>
          <a:p>
            <a:pPr indent="-457200"/>
            <a:r>
              <a:rPr lang="hu-HU" dirty="0" smtClean="0"/>
              <a:t>Nem elég zöldség-gyümölcs fogyasztása</a:t>
            </a:r>
          </a:p>
          <a:p>
            <a:pPr indent="-457200"/>
            <a:r>
              <a:rPr lang="hu-HU" dirty="0" smtClean="0"/>
              <a:t>Elengedhetetlenül fontos </a:t>
            </a:r>
            <a:r>
              <a:rPr lang="hu-HU" dirty="0" err="1" smtClean="0"/>
              <a:t>mikrotápanyagok</a:t>
            </a:r>
            <a:r>
              <a:rPr lang="hu-HU" dirty="0" smtClean="0"/>
              <a:t> fogyasztásának hiánya</a:t>
            </a:r>
          </a:p>
          <a:p>
            <a:pPr indent="-457200"/>
            <a:r>
              <a:rPr lang="hu-HU" dirty="0" smtClean="0"/>
              <a:t>Erjesztett élelmiszerek fogyasztásának hiánya</a:t>
            </a:r>
          </a:p>
          <a:p>
            <a:pPr indent="-457200"/>
            <a:r>
              <a:rPr lang="hu-HU" dirty="0" smtClean="0"/>
              <a:t>Magas </a:t>
            </a:r>
            <a:r>
              <a:rPr lang="hu-HU" dirty="0" err="1" smtClean="0"/>
              <a:t>omega</a:t>
            </a:r>
            <a:r>
              <a:rPr lang="hu-HU" dirty="0" smtClean="0"/>
              <a:t> 6 bevitel</a:t>
            </a:r>
          </a:p>
          <a:p>
            <a:pPr indent="-457200"/>
            <a:r>
              <a:rPr lang="hu-HU" dirty="0" smtClean="0"/>
              <a:t>Szénhidrátszegény, rostszegény, fehérjedús táplálkozás</a:t>
            </a:r>
          </a:p>
          <a:p>
            <a:pPr marL="0" indent="0">
              <a:buNone/>
            </a:pPr>
            <a:endParaRPr dirty="0"/>
          </a:p>
        </p:txBody>
      </p:sp>
      <p:sp>
        <p:nvSpPr>
          <p:cNvPr id="2" name="Zástupný objekt pre číslo snímky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17</a:t>
            </a:fld>
            <a:endParaRPr lang="hu-HU"/>
          </a:p>
        </p:txBody>
      </p:sp>
    </p:spTree>
    <p:extLst>
      <p:ext uri="{BB962C8B-B14F-4D97-AF65-F5344CB8AC3E}">
        <p14:creationId xmlns:p14="http://schemas.microsoft.com/office/powerpoint/2010/main" val="7547807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xfrm>
            <a:off x="321547" y="313170"/>
            <a:ext cx="11555700" cy="1325700"/>
          </a:xfrm>
          <a:prstGeom prst="rect">
            <a:avLst/>
          </a:prstGeom>
        </p:spPr>
        <p:txBody>
          <a:bodyPr spcFirstLastPara="1" wrap="square" lIns="91425" tIns="45700" rIns="91425" bIns="45700" anchor="ctr" anchorCtr="0">
            <a:normAutofit/>
          </a:bodyPr>
          <a:lstStyle/>
          <a:p>
            <a:pPr lvl="0"/>
            <a:r>
              <a:rPr lang="hu-HU" dirty="0" err="1" smtClean="0"/>
              <a:t>Mitokondriumok</a:t>
            </a:r>
            <a:endParaRPr dirty="0"/>
          </a:p>
        </p:txBody>
      </p:sp>
      <p:sp>
        <p:nvSpPr>
          <p:cNvPr id="69" name="Google Shape;69;gd03d5b2036_1_0"/>
          <p:cNvSpPr txBox="1">
            <a:spLocks noGrp="1"/>
          </p:cNvSpPr>
          <p:nvPr>
            <p:ph type="body" idx="1"/>
          </p:nvPr>
        </p:nvSpPr>
        <p:spPr>
          <a:xfrm>
            <a:off x="321548" y="1825625"/>
            <a:ext cx="3485306"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hu-HU" dirty="0" smtClean="0"/>
              <a:t>Testünk </a:t>
            </a:r>
            <a:r>
              <a:rPr lang="hu-HU" dirty="0" err="1" smtClean="0"/>
              <a:t>erőművei</a:t>
            </a:r>
            <a:r>
              <a:rPr lang="hu-HU" dirty="0" smtClean="0"/>
              <a:t> a </a:t>
            </a:r>
            <a:r>
              <a:rPr lang="hu-HU" dirty="0" err="1" smtClean="0"/>
              <a:t>mitokondriumok</a:t>
            </a:r>
            <a:r>
              <a:rPr lang="hu-HU" dirty="0" smtClean="0"/>
              <a:t>.</a:t>
            </a:r>
            <a:endParaRPr dirty="0"/>
          </a:p>
        </p:txBody>
      </p:sp>
      <p:pic>
        <p:nvPicPr>
          <p:cNvPr id="5" name="Obrázok 4"/>
          <p:cNvPicPr>
            <a:picLocks noChangeAspect="1"/>
          </p:cNvPicPr>
          <p:nvPr/>
        </p:nvPicPr>
        <p:blipFill rotWithShape="1">
          <a:blip r:embed="rId3">
            <a:extLst>
              <a:ext uri="{28A0092B-C50C-407E-A947-70E740481C1C}">
                <a14:useLocalDpi xmlns:a14="http://schemas.microsoft.com/office/drawing/2010/main" val="0"/>
              </a:ext>
            </a:extLst>
          </a:blip>
          <a:srcRect l="3299" t="3896" r="4441" b="10947"/>
          <a:stretch/>
        </p:blipFill>
        <p:spPr>
          <a:xfrm>
            <a:off x="3655063" y="789709"/>
            <a:ext cx="8412967" cy="5798127"/>
          </a:xfrm>
          <a:prstGeom prst="rect">
            <a:avLst/>
          </a:prstGeom>
        </p:spPr>
      </p:pic>
      <p:sp>
        <p:nvSpPr>
          <p:cNvPr id="6" name="Obdĺžnik 5"/>
          <p:cNvSpPr/>
          <p:nvPr/>
        </p:nvSpPr>
        <p:spPr>
          <a:xfrm>
            <a:off x="3188862" y="6523329"/>
            <a:ext cx="6082114" cy="307777"/>
          </a:xfrm>
          <a:prstGeom prst="rect">
            <a:avLst/>
          </a:prstGeom>
        </p:spPr>
        <p:txBody>
          <a:bodyPr wrap="none">
            <a:spAutoFit/>
          </a:bodyPr>
          <a:lstStyle/>
          <a:p>
            <a:r>
              <a:rPr lang="sk-SK" dirty="0" err="1" smtClean="0"/>
              <a:t>Forrás</a:t>
            </a:r>
            <a:r>
              <a:rPr lang="sk-SK" dirty="0" smtClean="0"/>
              <a:t>: https</a:t>
            </a:r>
            <a:r>
              <a:rPr lang="sk-SK" dirty="0"/>
              <a:t>://www.texasgrassfedbeef.com/blog/mitochondria-made-easy/</a:t>
            </a:r>
          </a:p>
        </p:txBody>
      </p:sp>
      <p:sp>
        <p:nvSpPr>
          <p:cNvPr id="2" name="Zástupný objekt pre číslo snímky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18</a:t>
            </a:fld>
            <a:endParaRPr lang="hu-HU"/>
          </a:p>
        </p:txBody>
      </p:sp>
    </p:spTree>
    <p:extLst>
      <p:ext uri="{BB962C8B-B14F-4D97-AF65-F5344CB8AC3E}">
        <p14:creationId xmlns:p14="http://schemas.microsoft.com/office/powerpoint/2010/main" val="3766492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pPr lvl="0"/>
            <a:r>
              <a:rPr lang="hu-HU" dirty="0" smtClean="0"/>
              <a:t>NAD+</a:t>
            </a:r>
            <a:endParaRPr dirty="0"/>
          </a:p>
        </p:txBody>
      </p:sp>
      <p:sp>
        <p:nvSpPr>
          <p:cNvPr id="69" name="Google Shape;69;gd03d5b2036_1_0"/>
          <p:cNvSpPr txBox="1">
            <a:spLocks noGrp="1"/>
          </p:cNvSpPr>
          <p:nvPr>
            <p:ph type="body" idx="1"/>
          </p:nvPr>
        </p:nvSpPr>
        <p:spPr>
          <a:xfrm>
            <a:off x="321547" y="1825625"/>
            <a:ext cx="11555700" cy="4351200"/>
          </a:xfrm>
          <a:prstGeom prst="rect">
            <a:avLst/>
          </a:prstGeom>
        </p:spPr>
        <p:txBody>
          <a:bodyPr spcFirstLastPara="1" wrap="square" lIns="91425" tIns="45700" rIns="91425" bIns="45700" anchor="t" anchorCtr="0">
            <a:normAutofit/>
          </a:bodyPr>
          <a:lstStyle/>
          <a:p>
            <a:pPr marL="0" lvl="0" indent="0">
              <a:buNone/>
            </a:pPr>
            <a:r>
              <a:rPr lang="hu-HU" dirty="0" err="1"/>
              <a:t>Nicotinamide</a:t>
            </a:r>
            <a:r>
              <a:rPr lang="hu-HU" dirty="0"/>
              <a:t> </a:t>
            </a:r>
            <a:r>
              <a:rPr lang="hu-HU" dirty="0" err="1"/>
              <a:t>adenine</a:t>
            </a:r>
            <a:r>
              <a:rPr lang="hu-HU" dirty="0"/>
              <a:t> </a:t>
            </a:r>
            <a:r>
              <a:rPr lang="hu-HU" dirty="0" err="1" smtClean="0"/>
              <a:t>dinucleotide</a:t>
            </a:r>
            <a:r>
              <a:rPr lang="hu-HU" dirty="0" smtClean="0"/>
              <a:t>, azaz a NAD+ nélkülözhetetlen az ATP termeléséhez</a:t>
            </a:r>
          </a:p>
          <a:p>
            <a:pPr indent="-457200"/>
            <a:r>
              <a:rPr lang="hu-HU" dirty="0" smtClean="0"/>
              <a:t>A kor </a:t>
            </a:r>
            <a:r>
              <a:rPr lang="hu-HU" dirty="0" err="1" smtClean="0"/>
              <a:t>előrehaladtával</a:t>
            </a:r>
            <a:r>
              <a:rPr lang="hu-HU" dirty="0" smtClean="0"/>
              <a:t> a NAD+ szintje csökken</a:t>
            </a:r>
          </a:p>
          <a:p>
            <a:pPr lvl="1" indent="-457200"/>
            <a:r>
              <a:rPr lang="hu-HU" dirty="0" smtClean="0"/>
              <a:t>40 éves korra 50% csökkenés,</a:t>
            </a:r>
          </a:p>
          <a:p>
            <a:pPr lvl="1" indent="-457200"/>
            <a:r>
              <a:rPr lang="hu-HU" dirty="0" smtClean="0"/>
              <a:t>80 éves korra 96% csökkenés lép fel</a:t>
            </a:r>
          </a:p>
          <a:p>
            <a:pPr indent="-457200"/>
            <a:r>
              <a:rPr lang="hu-HU" dirty="0" smtClean="0"/>
              <a:t>A B3 vitamin gátolja ezt a csökkenést</a:t>
            </a:r>
          </a:p>
          <a:p>
            <a:pPr indent="-457200"/>
            <a:r>
              <a:rPr lang="hu-HU" dirty="0" smtClean="0"/>
              <a:t>A csökkenésért a CD38 molekula a felelős</a:t>
            </a:r>
          </a:p>
          <a:p>
            <a:pPr lvl="1" indent="-457200"/>
            <a:r>
              <a:rPr lang="hu-HU" dirty="0" smtClean="0"/>
              <a:t>A </a:t>
            </a:r>
            <a:r>
              <a:rPr lang="hu-HU" dirty="0" err="1" smtClean="0"/>
              <a:t>flavonoidok</a:t>
            </a:r>
            <a:r>
              <a:rPr lang="hu-HU" dirty="0" smtClean="0"/>
              <a:t>, kiemelten a </a:t>
            </a:r>
            <a:r>
              <a:rPr lang="hu-HU" dirty="0" err="1" smtClean="0"/>
              <a:t>kvercetin</a:t>
            </a:r>
            <a:r>
              <a:rPr lang="hu-HU" dirty="0" smtClean="0"/>
              <a:t> és a </a:t>
            </a:r>
            <a:r>
              <a:rPr lang="hu-HU" dirty="0" err="1" smtClean="0"/>
              <a:t>rezveratrol</a:t>
            </a:r>
            <a:r>
              <a:rPr lang="hu-HU" dirty="0" smtClean="0"/>
              <a:t> csökkentik a CD38 molekula szintjét, ez által a hatását</a:t>
            </a:r>
            <a:endParaRPr dirty="0"/>
          </a:p>
        </p:txBody>
      </p:sp>
      <p:sp>
        <p:nvSpPr>
          <p:cNvPr id="2" name="Zástupný objekt pre číslo snímky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19</a:t>
            </a:fld>
            <a:endParaRPr lang="hu-HU"/>
          </a:p>
        </p:txBody>
      </p:sp>
    </p:spTree>
    <p:extLst>
      <p:ext uri="{BB962C8B-B14F-4D97-AF65-F5344CB8AC3E}">
        <p14:creationId xmlns:p14="http://schemas.microsoft.com/office/powerpoint/2010/main" val="21583647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pPr lvl="0"/>
            <a:r>
              <a:rPr lang="hu-HU" dirty="0"/>
              <a:t>Tartalomjegyzék</a:t>
            </a:r>
            <a:endParaRPr dirty="0"/>
          </a:p>
        </p:txBody>
      </p:sp>
      <p:sp>
        <p:nvSpPr>
          <p:cNvPr id="69" name="Google Shape;69;gd03d5b2036_1_0"/>
          <p:cNvSpPr txBox="1">
            <a:spLocks noGrp="1"/>
          </p:cNvSpPr>
          <p:nvPr>
            <p:ph type="body" idx="1"/>
          </p:nvPr>
        </p:nvSpPr>
        <p:spPr>
          <a:xfrm>
            <a:off x="321547" y="1825625"/>
            <a:ext cx="5396081" cy="4364968"/>
          </a:xfrm>
          <a:prstGeom prst="rect">
            <a:avLst/>
          </a:prstGeom>
        </p:spPr>
        <p:txBody>
          <a:bodyPr spcFirstLastPara="1" wrap="square" lIns="91425" tIns="45700" rIns="91425" bIns="45700" numCol="1" anchor="t" anchorCtr="0">
            <a:normAutofit fontScale="85000" lnSpcReduction="20000"/>
          </a:bodyPr>
          <a:lstStyle/>
          <a:p>
            <a:pPr marL="0" lvl="0" indent="0">
              <a:lnSpc>
                <a:spcPct val="120000"/>
              </a:lnSpc>
              <a:buNone/>
            </a:pPr>
            <a:r>
              <a:rPr lang="hu-HU" sz="1500" dirty="0"/>
              <a:t>Az étrendünk kiegészítésének </a:t>
            </a:r>
            <a:r>
              <a:rPr lang="hu-HU" sz="1500" dirty="0" smtClean="0"/>
              <a:t>szükségessége		3</a:t>
            </a:r>
            <a:endParaRPr lang="hu-HU" sz="1500" dirty="0"/>
          </a:p>
          <a:p>
            <a:pPr marL="0" lvl="0" indent="0">
              <a:lnSpc>
                <a:spcPct val="120000"/>
              </a:lnSpc>
              <a:buNone/>
            </a:pPr>
            <a:r>
              <a:rPr lang="hu-HU" sz="1500" dirty="0"/>
              <a:t>Témaspecifikus szakmai </a:t>
            </a:r>
            <a:r>
              <a:rPr lang="hu-HU" sz="1500" dirty="0" smtClean="0"/>
              <a:t>kérdések			4</a:t>
            </a:r>
            <a:endParaRPr lang="hu-HU" sz="1500" dirty="0"/>
          </a:p>
          <a:p>
            <a:pPr marL="0" lvl="0" indent="0">
              <a:lnSpc>
                <a:spcPct val="120000"/>
              </a:lnSpc>
              <a:buNone/>
            </a:pPr>
            <a:r>
              <a:rPr lang="hu-HU" sz="1500" dirty="0"/>
              <a:t>A </a:t>
            </a:r>
            <a:r>
              <a:rPr lang="hu-HU" sz="1500" dirty="0" smtClean="0"/>
              <a:t>Finnországi kutatás				5</a:t>
            </a:r>
            <a:endParaRPr lang="hu-HU" sz="1500" dirty="0"/>
          </a:p>
          <a:p>
            <a:pPr marL="0" lvl="0" indent="0">
              <a:lnSpc>
                <a:spcPct val="120000"/>
              </a:lnSpc>
              <a:buNone/>
            </a:pPr>
            <a:r>
              <a:rPr lang="hu-HU" sz="1500" dirty="0"/>
              <a:t>A francia paradoxon és az európai </a:t>
            </a:r>
            <a:r>
              <a:rPr lang="hu-HU" sz="1500" dirty="0" smtClean="0"/>
              <a:t>paradoxon		6</a:t>
            </a:r>
            <a:endParaRPr lang="hu-HU" sz="1500" dirty="0"/>
          </a:p>
          <a:p>
            <a:pPr marL="0" lvl="0" indent="0">
              <a:lnSpc>
                <a:spcPct val="120000"/>
              </a:lnSpc>
              <a:buNone/>
            </a:pPr>
            <a:r>
              <a:rPr lang="hu-HU" sz="1500" dirty="0"/>
              <a:t>Zöldség és gyümölcs </a:t>
            </a:r>
            <a:r>
              <a:rPr lang="hu-HU" sz="1500" dirty="0" smtClean="0"/>
              <a:t>fontossága			7</a:t>
            </a:r>
            <a:endParaRPr lang="hu-HU" sz="1500" dirty="0"/>
          </a:p>
          <a:p>
            <a:pPr marL="0" lvl="0" indent="0">
              <a:lnSpc>
                <a:spcPct val="120000"/>
              </a:lnSpc>
              <a:buNone/>
            </a:pPr>
            <a:r>
              <a:rPr lang="hu-HU" sz="1500" dirty="0"/>
              <a:t>Növényi </a:t>
            </a:r>
            <a:r>
              <a:rPr lang="hu-HU" sz="1500" dirty="0" err="1" smtClean="0"/>
              <a:t>olajak</a:t>
            </a:r>
            <a:r>
              <a:rPr lang="hu-HU" sz="1500" dirty="0" smtClean="0"/>
              <a:t>				8</a:t>
            </a:r>
            <a:endParaRPr lang="hu-HU" sz="1500" dirty="0"/>
          </a:p>
          <a:p>
            <a:pPr marL="0" lvl="0" indent="0">
              <a:lnSpc>
                <a:spcPct val="120000"/>
              </a:lnSpc>
              <a:buNone/>
            </a:pPr>
            <a:r>
              <a:rPr lang="hu-HU" sz="1500" dirty="0"/>
              <a:t>Az étrend-kiegészítők fejlődése, </a:t>
            </a:r>
            <a:r>
              <a:rPr lang="hu-HU" sz="1500" dirty="0" smtClean="0"/>
              <a:t>felosztása		9</a:t>
            </a:r>
          </a:p>
          <a:p>
            <a:pPr marL="0" lvl="0" indent="0">
              <a:lnSpc>
                <a:spcPct val="120000"/>
              </a:lnSpc>
              <a:buNone/>
            </a:pPr>
            <a:r>
              <a:rPr lang="hu-HU" sz="1500" dirty="0" smtClean="0"/>
              <a:t>Humán </a:t>
            </a:r>
            <a:r>
              <a:rPr lang="hu-HU" sz="1500" dirty="0" err="1" smtClean="0"/>
              <a:t>homeosztázis</a:t>
            </a:r>
            <a:r>
              <a:rPr lang="hu-HU" sz="1500" dirty="0" smtClean="0"/>
              <a:t>				10</a:t>
            </a:r>
          </a:p>
          <a:p>
            <a:pPr marL="0" lvl="0" indent="0">
              <a:lnSpc>
                <a:spcPct val="120000"/>
              </a:lnSpc>
              <a:buNone/>
            </a:pPr>
            <a:r>
              <a:rPr lang="hu-HU" sz="1500" dirty="0" smtClean="0"/>
              <a:t>Tápanyagok					11</a:t>
            </a:r>
            <a:endParaRPr lang="hu-HU" sz="1500" dirty="0"/>
          </a:p>
          <a:p>
            <a:pPr marL="0" lvl="0" indent="0">
              <a:lnSpc>
                <a:spcPct val="120000"/>
              </a:lnSpc>
              <a:buNone/>
            </a:pPr>
            <a:r>
              <a:rPr lang="hu-HU" sz="1500" dirty="0"/>
              <a:t>Az emberi </a:t>
            </a:r>
            <a:r>
              <a:rPr lang="hu-HU" sz="1500" dirty="0" smtClean="0"/>
              <a:t>immunrendszer				12</a:t>
            </a:r>
            <a:endParaRPr lang="hu-HU" sz="1500" dirty="0"/>
          </a:p>
          <a:p>
            <a:pPr marL="0" lvl="0" indent="0">
              <a:lnSpc>
                <a:spcPct val="120000"/>
              </a:lnSpc>
              <a:buNone/>
            </a:pPr>
            <a:r>
              <a:rPr lang="hu-HU" sz="1500" dirty="0"/>
              <a:t>A bél </a:t>
            </a:r>
            <a:r>
              <a:rPr lang="hu-HU" sz="1500" dirty="0" err="1"/>
              <a:t>mikrobiom</a:t>
            </a:r>
            <a:r>
              <a:rPr lang="hu-HU" sz="1500" dirty="0"/>
              <a:t> állománya, egyensúlya, káros </a:t>
            </a:r>
            <a:r>
              <a:rPr lang="hu-HU" sz="1500" dirty="0" smtClean="0"/>
              <a:t>hatások	13-17</a:t>
            </a:r>
            <a:endParaRPr lang="hu-HU" sz="1500" dirty="0"/>
          </a:p>
          <a:p>
            <a:pPr marL="0" lvl="0" indent="0">
              <a:lnSpc>
                <a:spcPct val="120000"/>
              </a:lnSpc>
              <a:buNone/>
            </a:pPr>
            <a:r>
              <a:rPr lang="hu-HU" sz="1500" dirty="0"/>
              <a:t>A </a:t>
            </a:r>
            <a:r>
              <a:rPr lang="hu-HU" sz="1500" dirty="0" err="1" smtClean="0"/>
              <a:t>mitokondrium</a:t>
            </a:r>
            <a:r>
              <a:rPr lang="hu-HU" sz="1500" dirty="0" smtClean="0"/>
              <a:t>				18</a:t>
            </a:r>
            <a:endParaRPr lang="hu-HU" sz="1500" dirty="0"/>
          </a:p>
          <a:p>
            <a:pPr marL="0" lvl="0" indent="0">
              <a:lnSpc>
                <a:spcPct val="120000"/>
              </a:lnSpc>
              <a:buNone/>
            </a:pPr>
            <a:r>
              <a:rPr lang="hu-HU" sz="1500" dirty="0"/>
              <a:t>NAD</a:t>
            </a:r>
            <a:r>
              <a:rPr lang="hu-HU" sz="1500" dirty="0" smtClean="0"/>
              <a:t>+					19</a:t>
            </a:r>
          </a:p>
        </p:txBody>
      </p:sp>
      <p:sp>
        <p:nvSpPr>
          <p:cNvPr id="2" name="Zástupný objekt pre číslo snímky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2</a:t>
            </a:fld>
            <a:endParaRPr lang="hu-HU"/>
          </a:p>
        </p:txBody>
      </p:sp>
      <p:sp>
        <p:nvSpPr>
          <p:cNvPr id="32" name="Google Shape;69;gd03d5b2036_1_0"/>
          <p:cNvSpPr txBox="1">
            <a:spLocks/>
          </p:cNvSpPr>
          <p:nvPr/>
        </p:nvSpPr>
        <p:spPr>
          <a:xfrm>
            <a:off x="5506791" y="1825625"/>
            <a:ext cx="6370456" cy="4364968"/>
          </a:xfrm>
          <a:prstGeom prst="rect">
            <a:avLst/>
          </a:prstGeom>
          <a:noFill/>
          <a:ln>
            <a:noFill/>
          </a:ln>
        </p:spPr>
        <p:txBody>
          <a:bodyPr spcFirstLastPara="1" wrap="square" lIns="91425" tIns="45700" rIns="91425" bIns="45700" numCol="1"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1C9E4A"/>
              </a:buClr>
              <a:buSzPts val="1800"/>
              <a:buFont typeface="Arial"/>
              <a:buChar char="•"/>
              <a:defRPr sz="2800" b="0" i="0" u="none" strike="noStrike" cap="none">
                <a:solidFill>
                  <a:srgbClr val="1C9E4A"/>
                </a:solidFill>
                <a:latin typeface="Calibri"/>
                <a:ea typeface="Calibri"/>
                <a:cs typeface="Calibri"/>
                <a:sym typeface="Calibri"/>
              </a:defRPr>
            </a:lvl1pPr>
            <a:lvl2pPr marL="914400" marR="0" lvl="1" indent="-342900" algn="l" rtl="0">
              <a:lnSpc>
                <a:spcPct val="90000"/>
              </a:lnSpc>
              <a:spcBef>
                <a:spcPts val="500"/>
              </a:spcBef>
              <a:spcAft>
                <a:spcPts val="0"/>
              </a:spcAft>
              <a:buClr>
                <a:srgbClr val="1C9E4A"/>
              </a:buClr>
              <a:buSzPts val="1800"/>
              <a:buFont typeface="Arial"/>
              <a:buChar char="•"/>
              <a:defRPr sz="2400" b="0" i="0" u="none" strike="noStrike" cap="none">
                <a:solidFill>
                  <a:srgbClr val="1C9E4A"/>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C9E4A"/>
              </a:buClr>
              <a:buSzPts val="1800"/>
              <a:buFont typeface="Arial"/>
              <a:buChar char="•"/>
              <a:defRPr sz="2000" b="0" i="0" u="none" strike="noStrike" cap="none">
                <a:solidFill>
                  <a:srgbClr val="1C9E4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00000"/>
              </a:lnSpc>
              <a:buNone/>
            </a:pPr>
            <a:r>
              <a:rPr lang="hu-HU" sz="1300" dirty="0" err="1" smtClean="0"/>
              <a:t>Karotenoidok</a:t>
            </a:r>
            <a:r>
              <a:rPr lang="hu-HU" sz="1300" dirty="0" smtClean="0"/>
              <a:t>		</a:t>
            </a:r>
            <a:r>
              <a:rPr lang="hu-HU" sz="1300" dirty="0"/>
              <a:t>				20</a:t>
            </a:r>
          </a:p>
          <a:p>
            <a:pPr marL="0" lvl="0" indent="0">
              <a:lnSpc>
                <a:spcPct val="100000"/>
              </a:lnSpc>
              <a:buNone/>
            </a:pPr>
            <a:r>
              <a:rPr lang="hu-HU" sz="1300" dirty="0" err="1" smtClean="0"/>
              <a:t>Polifenolok</a:t>
            </a:r>
            <a:r>
              <a:rPr lang="hu-HU" sz="1300" dirty="0"/>
              <a:t>, </a:t>
            </a:r>
            <a:r>
              <a:rPr lang="hu-HU" sz="1300" dirty="0" err="1"/>
              <a:t>flavonoidok</a:t>
            </a:r>
            <a:r>
              <a:rPr lang="hu-HU" sz="1300" dirty="0"/>
              <a:t>, </a:t>
            </a:r>
            <a:r>
              <a:rPr lang="hu-HU" sz="1300" dirty="0" err="1" smtClean="0"/>
              <a:t>bioflavonoidok</a:t>
            </a:r>
            <a:r>
              <a:rPr lang="hu-HU" sz="1300" dirty="0" smtClean="0"/>
              <a:t>				21-23</a:t>
            </a:r>
            <a:endParaRPr lang="hu-HU" sz="1300" dirty="0"/>
          </a:p>
          <a:p>
            <a:pPr marL="0" lvl="0" indent="0">
              <a:lnSpc>
                <a:spcPct val="100000"/>
              </a:lnSpc>
              <a:buNone/>
            </a:pPr>
            <a:r>
              <a:rPr lang="hu-HU" sz="1300" dirty="0"/>
              <a:t>Szabadgyökök, negatív </a:t>
            </a:r>
            <a:r>
              <a:rPr lang="hu-HU" sz="1300" dirty="0" smtClean="0"/>
              <a:t>hatásaik				24-25</a:t>
            </a:r>
            <a:endParaRPr lang="hu-HU" sz="1300" dirty="0"/>
          </a:p>
          <a:p>
            <a:pPr marL="0" lvl="0" indent="0">
              <a:lnSpc>
                <a:spcPct val="100000"/>
              </a:lnSpc>
              <a:buNone/>
            </a:pPr>
            <a:r>
              <a:rPr lang="hu-HU" sz="1300" dirty="0"/>
              <a:t>Antioxidánsok, </a:t>
            </a:r>
            <a:r>
              <a:rPr lang="hu-HU" sz="1300" dirty="0" smtClean="0"/>
              <a:t>mérésük					26-27</a:t>
            </a:r>
            <a:endParaRPr lang="hu-HU" sz="1300" dirty="0"/>
          </a:p>
          <a:p>
            <a:pPr marL="0" lvl="0" indent="0">
              <a:lnSpc>
                <a:spcPct val="100000"/>
              </a:lnSpc>
              <a:buNone/>
            </a:pPr>
            <a:r>
              <a:rPr lang="hu-HU" sz="1300" dirty="0" err="1"/>
              <a:t>Szinergikus</a:t>
            </a:r>
            <a:r>
              <a:rPr lang="hu-HU" sz="1300" dirty="0"/>
              <a:t> </a:t>
            </a:r>
            <a:r>
              <a:rPr lang="hu-HU" sz="1300" dirty="0" smtClean="0"/>
              <a:t>hatás					28</a:t>
            </a:r>
            <a:endParaRPr lang="hu-HU" sz="1300" dirty="0"/>
          </a:p>
          <a:p>
            <a:pPr marL="0" lvl="0" indent="0">
              <a:lnSpc>
                <a:spcPct val="100000"/>
              </a:lnSpc>
              <a:buNone/>
            </a:pPr>
            <a:r>
              <a:rPr lang="hu-HU" sz="1300" dirty="0"/>
              <a:t>A gyümölcsök és zöldségek közti </a:t>
            </a:r>
            <a:r>
              <a:rPr lang="hu-HU" sz="1300" dirty="0" err="1"/>
              <a:t>szinergikus</a:t>
            </a:r>
            <a:r>
              <a:rPr lang="hu-HU" sz="1300" dirty="0"/>
              <a:t> </a:t>
            </a:r>
            <a:r>
              <a:rPr lang="hu-HU" sz="1300" dirty="0" smtClean="0"/>
              <a:t>hatások			29</a:t>
            </a:r>
            <a:endParaRPr lang="hu-HU" sz="1300" dirty="0"/>
          </a:p>
          <a:p>
            <a:pPr marL="0" lvl="0" indent="0">
              <a:lnSpc>
                <a:spcPct val="100000"/>
              </a:lnSpc>
              <a:buNone/>
            </a:pPr>
            <a:r>
              <a:rPr lang="hu-HU" sz="1300" dirty="0"/>
              <a:t>A tápláléki </a:t>
            </a:r>
            <a:r>
              <a:rPr lang="hu-HU" sz="1300" dirty="0" err="1"/>
              <a:t>fitokémiai</a:t>
            </a:r>
            <a:r>
              <a:rPr lang="hu-HU" sz="1300" dirty="0"/>
              <a:t> anyagok élettani hatását megszabó két fő </a:t>
            </a:r>
            <a:r>
              <a:rPr lang="hu-HU" sz="1300" dirty="0" smtClean="0"/>
              <a:t>tényező	30</a:t>
            </a:r>
            <a:endParaRPr lang="hu-HU" sz="1300" dirty="0"/>
          </a:p>
          <a:p>
            <a:pPr marL="0" lvl="0" indent="0">
              <a:lnSpc>
                <a:spcPct val="100000"/>
              </a:lnSpc>
              <a:buNone/>
            </a:pPr>
            <a:r>
              <a:rPr lang="hu-HU" sz="1300" dirty="0" err="1" smtClean="0"/>
              <a:t>Epigenetika</a:t>
            </a:r>
            <a:r>
              <a:rPr lang="hu-HU" sz="1300" dirty="0" smtClean="0"/>
              <a:t>						31</a:t>
            </a:r>
            <a:endParaRPr lang="hu-HU" sz="1300" dirty="0"/>
          </a:p>
          <a:p>
            <a:pPr marL="0" lvl="0" indent="0">
              <a:lnSpc>
                <a:spcPct val="100000"/>
              </a:lnSpc>
              <a:buNone/>
            </a:pPr>
            <a:r>
              <a:rPr lang="hu-HU" sz="1300" dirty="0"/>
              <a:t>A </a:t>
            </a:r>
            <a:r>
              <a:rPr lang="hu-HU" sz="1300" dirty="0" err="1"/>
              <a:t>telomerek</a:t>
            </a:r>
            <a:r>
              <a:rPr lang="hu-HU" sz="1300" dirty="0"/>
              <a:t>, A </a:t>
            </a:r>
            <a:r>
              <a:rPr lang="hu-HU" sz="1300" dirty="0" err="1"/>
              <a:t>telomerek</a:t>
            </a:r>
            <a:r>
              <a:rPr lang="hu-HU" sz="1300" dirty="0"/>
              <a:t> rövidülése, A </a:t>
            </a:r>
            <a:r>
              <a:rPr lang="hu-HU" sz="1300" dirty="0" err="1"/>
              <a:t>telomerek</a:t>
            </a:r>
            <a:r>
              <a:rPr lang="hu-HU" sz="1300" dirty="0"/>
              <a:t> hosszának </a:t>
            </a:r>
            <a:r>
              <a:rPr lang="hu-HU" sz="1300" dirty="0" smtClean="0"/>
              <a:t>javítása	32-34</a:t>
            </a:r>
            <a:endParaRPr lang="hu-HU" sz="1300" dirty="0"/>
          </a:p>
          <a:p>
            <a:pPr marL="0" lvl="0" indent="0">
              <a:lnSpc>
                <a:spcPct val="100000"/>
              </a:lnSpc>
              <a:buNone/>
            </a:pPr>
            <a:r>
              <a:rPr lang="hu-HU" sz="1300" dirty="0" smtClean="0"/>
              <a:t>Összefoglalás						35</a:t>
            </a:r>
            <a:endParaRPr lang="hu-HU" sz="1300" dirty="0"/>
          </a:p>
          <a:p>
            <a:pPr marL="0" lvl="0" indent="0">
              <a:lnSpc>
                <a:spcPct val="100000"/>
              </a:lnSpc>
              <a:buNone/>
            </a:pPr>
            <a:r>
              <a:rPr lang="hu-HU" sz="1300" dirty="0"/>
              <a:t>Gyakorló </a:t>
            </a:r>
            <a:r>
              <a:rPr lang="hu-HU" sz="1300" dirty="0" smtClean="0"/>
              <a:t>kérdések					36</a:t>
            </a:r>
            <a:endParaRPr lang="hu-HU" sz="1300" dirty="0"/>
          </a:p>
          <a:p>
            <a:pPr marL="0" lvl="0" indent="0">
              <a:lnSpc>
                <a:spcPct val="100000"/>
              </a:lnSpc>
              <a:buNone/>
            </a:pPr>
            <a:r>
              <a:rPr lang="hu-HU" sz="1300" dirty="0"/>
              <a:t>Felhasznált </a:t>
            </a:r>
            <a:r>
              <a:rPr lang="hu-HU" sz="1300" dirty="0" smtClean="0"/>
              <a:t>irodalom					37</a:t>
            </a:r>
            <a:endParaRPr lang="hu-HU" sz="1300" dirty="0"/>
          </a:p>
          <a:p>
            <a:pPr marL="0" lvl="0" indent="0">
              <a:lnSpc>
                <a:spcPct val="100000"/>
              </a:lnSpc>
              <a:buNone/>
            </a:pPr>
            <a:r>
              <a:rPr lang="hu-HU" sz="1300" dirty="0" smtClean="0"/>
              <a:t>TAG-</a:t>
            </a:r>
            <a:r>
              <a:rPr lang="hu-HU" sz="1300" dirty="0" err="1" smtClean="0"/>
              <a:t>ek</a:t>
            </a:r>
            <a:r>
              <a:rPr lang="hu-HU" sz="1300" dirty="0" smtClean="0"/>
              <a:t>						38</a:t>
            </a:r>
            <a:endParaRPr lang="hu-HU" sz="1300" dirty="0"/>
          </a:p>
        </p:txBody>
      </p:sp>
    </p:spTree>
    <p:extLst>
      <p:ext uri="{BB962C8B-B14F-4D97-AF65-F5344CB8AC3E}">
        <p14:creationId xmlns:p14="http://schemas.microsoft.com/office/powerpoint/2010/main" val="15398932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pPr lvl="0"/>
            <a:r>
              <a:rPr lang="hu-HU" dirty="0" err="1" smtClean="0"/>
              <a:t>Karotenoidok</a:t>
            </a:r>
            <a:endParaRPr dirty="0"/>
          </a:p>
        </p:txBody>
      </p:sp>
      <p:sp>
        <p:nvSpPr>
          <p:cNvPr id="69" name="Google Shape;69;gd03d5b2036_1_0"/>
          <p:cNvSpPr txBox="1">
            <a:spLocks noGrp="1"/>
          </p:cNvSpPr>
          <p:nvPr>
            <p:ph type="body" idx="1"/>
          </p:nvPr>
        </p:nvSpPr>
        <p:spPr>
          <a:xfrm>
            <a:off x="321547" y="1825625"/>
            <a:ext cx="4343971" cy="4351200"/>
          </a:xfrm>
          <a:prstGeom prst="rect">
            <a:avLst/>
          </a:prstGeom>
        </p:spPr>
        <p:txBody>
          <a:bodyPr spcFirstLastPara="1" wrap="square" lIns="91425" tIns="45700" rIns="91425" bIns="45700" anchor="t" anchorCtr="0">
            <a:normAutofit lnSpcReduction="10000"/>
          </a:bodyPr>
          <a:lstStyle/>
          <a:p>
            <a:pPr indent="-457200"/>
            <a:r>
              <a:rPr lang="hu-HU" dirty="0"/>
              <a:t>Legismertebbek</a:t>
            </a:r>
          </a:p>
          <a:p>
            <a:pPr lvl="1" indent="-457200"/>
            <a:r>
              <a:rPr lang="hu-HU" dirty="0"/>
              <a:t>Alfa karotin, Béta karotin,</a:t>
            </a:r>
          </a:p>
          <a:p>
            <a:pPr indent="-457200"/>
            <a:r>
              <a:rPr lang="hu-HU" dirty="0"/>
              <a:t>További karotinok:</a:t>
            </a:r>
          </a:p>
          <a:p>
            <a:pPr lvl="1" indent="-457200"/>
            <a:r>
              <a:rPr lang="hu-HU" dirty="0" err="1"/>
              <a:t>Lutein</a:t>
            </a:r>
            <a:r>
              <a:rPr lang="hu-HU" dirty="0"/>
              <a:t>, </a:t>
            </a:r>
            <a:r>
              <a:rPr lang="hu-HU" dirty="0" err="1" smtClean="0"/>
              <a:t>Zeaxanthin</a:t>
            </a:r>
            <a:r>
              <a:rPr lang="hu-HU" dirty="0"/>
              <a:t>, </a:t>
            </a:r>
            <a:r>
              <a:rPr lang="hu-HU" dirty="0" err="1" smtClean="0"/>
              <a:t>Astaxanthin</a:t>
            </a:r>
            <a:r>
              <a:rPr lang="hu-HU" dirty="0"/>
              <a:t>, stb. </a:t>
            </a:r>
          </a:p>
          <a:p>
            <a:pPr indent="-457200"/>
            <a:r>
              <a:rPr lang="hu-HU" dirty="0" smtClean="0"/>
              <a:t>Antioxidáns</a:t>
            </a:r>
            <a:endParaRPr lang="hu-HU" dirty="0"/>
          </a:p>
          <a:p>
            <a:pPr indent="-457200"/>
            <a:r>
              <a:rPr lang="hu-HU" dirty="0" smtClean="0"/>
              <a:t>Sejtmembrán védelme</a:t>
            </a:r>
          </a:p>
          <a:p>
            <a:pPr indent="-457200"/>
            <a:r>
              <a:rPr lang="hu-HU" dirty="0" smtClean="0"/>
              <a:t>Sejtöregedés gátlása</a:t>
            </a:r>
          </a:p>
          <a:p>
            <a:pPr lvl="1" indent="-457200"/>
            <a:r>
              <a:rPr lang="hu-HU" dirty="0" smtClean="0"/>
              <a:t>ATP termelés</a:t>
            </a:r>
          </a:p>
          <a:p>
            <a:pPr indent="-457200"/>
            <a:r>
              <a:rPr lang="hu-HU" dirty="0" smtClean="0"/>
              <a:t>Az A vitamin pótlása</a:t>
            </a:r>
          </a:p>
        </p:txBody>
      </p:sp>
      <p:pic>
        <p:nvPicPr>
          <p:cNvPr id="5" name="Obrázo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102" y="1549030"/>
            <a:ext cx="7506398" cy="4581608"/>
          </a:xfrm>
          <a:prstGeom prst="rect">
            <a:avLst/>
          </a:prstGeom>
        </p:spPr>
      </p:pic>
      <p:sp>
        <p:nvSpPr>
          <p:cNvPr id="3" name="Obdĺžnik 2"/>
          <p:cNvSpPr/>
          <p:nvPr/>
        </p:nvSpPr>
        <p:spPr>
          <a:xfrm>
            <a:off x="6559626" y="6130638"/>
            <a:ext cx="3547766" cy="307777"/>
          </a:xfrm>
          <a:prstGeom prst="rect">
            <a:avLst/>
          </a:prstGeom>
        </p:spPr>
        <p:txBody>
          <a:bodyPr wrap="none">
            <a:spAutoFit/>
          </a:bodyPr>
          <a:lstStyle/>
          <a:p>
            <a:r>
              <a:rPr lang="sk-SK" dirty="0" err="1" smtClean="0"/>
              <a:t>Forrás</a:t>
            </a:r>
            <a:r>
              <a:rPr lang="sk-SK" dirty="0" smtClean="0"/>
              <a:t>: </a:t>
            </a:r>
            <a:r>
              <a:rPr lang="sk-SK" dirty="0" smtClean="0">
                <a:hlinkClick r:id="rId4"/>
              </a:rPr>
              <a:t>http</a:t>
            </a:r>
            <a:r>
              <a:rPr lang="sk-SK" dirty="0">
                <a:hlinkClick r:id="rId4"/>
              </a:rPr>
              <a:t>://</a:t>
            </a:r>
            <a:r>
              <a:rPr lang="sk-SK" dirty="0" smtClean="0">
                <a:hlinkClick r:id="rId4"/>
              </a:rPr>
              <a:t>www.astaxinc.com/facts.html</a:t>
            </a:r>
            <a:endParaRPr lang="sk-SK" dirty="0" smtClean="0"/>
          </a:p>
        </p:txBody>
      </p:sp>
      <p:sp>
        <p:nvSpPr>
          <p:cNvPr id="2" name="Zástupný objekt pre číslo snímky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20</a:t>
            </a:fld>
            <a:endParaRPr lang="hu-HU"/>
          </a:p>
        </p:txBody>
      </p:sp>
    </p:spTree>
    <p:extLst>
      <p:ext uri="{BB962C8B-B14F-4D97-AF65-F5344CB8AC3E}">
        <p14:creationId xmlns:p14="http://schemas.microsoft.com/office/powerpoint/2010/main" val="25351852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2" name="Obrázok 1"/>
          <p:cNvPicPr>
            <a:picLocks noChangeAspect="1"/>
          </p:cNvPicPr>
          <p:nvPr/>
        </p:nvPicPr>
        <p:blipFill rotWithShape="1">
          <a:blip r:embed="rId3">
            <a:extLst>
              <a:ext uri="{28A0092B-C50C-407E-A947-70E740481C1C}">
                <a14:useLocalDpi xmlns:a14="http://schemas.microsoft.com/office/drawing/2010/main" val="0"/>
              </a:ext>
            </a:extLst>
          </a:blip>
          <a:srcRect l="1412" t="6246" r="4000"/>
          <a:stretch/>
        </p:blipFill>
        <p:spPr>
          <a:xfrm>
            <a:off x="3227294" y="1479176"/>
            <a:ext cx="8880850" cy="5281519"/>
          </a:xfrm>
          <a:prstGeom prst="rect">
            <a:avLst/>
          </a:prstGeom>
        </p:spPr>
      </p:pic>
      <p:sp>
        <p:nvSpPr>
          <p:cNvPr id="68" name="Google Shape;68;gd03d5b2036_1_0"/>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pPr lvl="0"/>
            <a:r>
              <a:rPr lang="hu-HU" dirty="0" err="1" smtClean="0"/>
              <a:t>Polyfenolok</a:t>
            </a:r>
            <a:r>
              <a:rPr lang="hu-HU" dirty="0" smtClean="0"/>
              <a:t>, </a:t>
            </a:r>
            <a:r>
              <a:rPr lang="hu-HU" dirty="0" err="1"/>
              <a:t>f</a:t>
            </a:r>
            <a:r>
              <a:rPr lang="hu-HU" dirty="0" err="1" smtClean="0"/>
              <a:t>lavonoidok</a:t>
            </a:r>
            <a:r>
              <a:rPr lang="hu-HU" dirty="0" smtClean="0"/>
              <a:t>, </a:t>
            </a:r>
            <a:r>
              <a:rPr lang="hu-HU" dirty="0" err="1"/>
              <a:t>b</a:t>
            </a:r>
            <a:r>
              <a:rPr lang="hu-HU" dirty="0" err="1" smtClean="0"/>
              <a:t>ioflavonoidok</a:t>
            </a:r>
            <a:endParaRPr dirty="0"/>
          </a:p>
        </p:txBody>
      </p:sp>
      <p:sp>
        <p:nvSpPr>
          <p:cNvPr id="69" name="Google Shape;69;gd03d5b2036_1_0"/>
          <p:cNvSpPr txBox="1">
            <a:spLocks noGrp="1"/>
          </p:cNvSpPr>
          <p:nvPr>
            <p:ph type="body" idx="1"/>
          </p:nvPr>
        </p:nvSpPr>
        <p:spPr>
          <a:xfrm>
            <a:off x="321547" y="1825625"/>
            <a:ext cx="11555700" cy="4351200"/>
          </a:xfrm>
          <a:prstGeom prst="rect">
            <a:avLst/>
          </a:prstGeom>
        </p:spPr>
        <p:txBody>
          <a:bodyPr spcFirstLastPara="1" wrap="square" lIns="91425" tIns="45700" rIns="91425" bIns="45700" anchor="t" anchorCtr="0">
            <a:normAutofit/>
          </a:bodyPr>
          <a:lstStyle/>
          <a:p>
            <a:pPr indent="-457200"/>
            <a:r>
              <a:rPr lang="hu-HU" dirty="0" smtClean="0"/>
              <a:t>Hatásai</a:t>
            </a:r>
          </a:p>
          <a:p>
            <a:pPr lvl="1" indent="-457200"/>
            <a:r>
              <a:rPr lang="hu-HU" dirty="0" smtClean="0"/>
              <a:t>Antioxidáns</a:t>
            </a:r>
          </a:p>
          <a:p>
            <a:pPr lvl="1" indent="-457200"/>
            <a:r>
              <a:rPr lang="hu-HU" dirty="0" smtClean="0"/>
              <a:t>Antikarcinogén</a:t>
            </a:r>
          </a:p>
          <a:p>
            <a:pPr lvl="1" indent="-457200"/>
            <a:r>
              <a:rPr lang="hu-HU" dirty="0" err="1" smtClean="0"/>
              <a:t>Immunmoduláns</a:t>
            </a:r>
            <a:endParaRPr lang="hu-HU" dirty="0" smtClean="0"/>
          </a:p>
          <a:p>
            <a:pPr lvl="1" indent="-457200"/>
            <a:r>
              <a:rPr lang="hu-HU" dirty="0" smtClean="0"/>
              <a:t>Gyulladáscsökkentő</a:t>
            </a:r>
          </a:p>
          <a:p>
            <a:pPr lvl="1" indent="-457200"/>
            <a:r>
              <a:rPr lang="hu-HU" dirty="0" smtClean="0"/>
              <a:t>Antiallergén</a:t>
            </a:r>
          </a:p>
          <a:p>
            <a:pPr lvl="1" indent="-457200"/>
            <a:r>
              <a:rPr lang="hu-HU" dirty="0" err="1" smtClean="0"/>
              <a:t>Antivirális</a:t>
            </a:r>
            <a:endParaRPr lang="hu-HU" dirty="0" smtClean="0"/>
          </a:p>
          <a:p>
            <a:pPr lvl="1" indent="-457200"/>
            <a:r>
              <a:rPr lang="hu-HU" dirty="0" smtClean="0"/>
              <a:t>Antibakteriális</a:t>
            </a:r>
          </a:p>
          <a:p>
            <a:pPr indent="-457200"/>
            <a:endParaRPr lang="hu-HU" dirty="0" smtClean="0"/>
          </a:p>
        </p:txBody>
      </p:sp>
      <p:sp>
        <p:nvSpPr>
          <p:cNvPr id="5" name="Obdĺžnik 4"/>
          <p:cNvSpPr/>
          <p:nvPr/>
        </p:nvSpPr>
        <p:spPr>
          <a:xfrm>
            <a:off x="2478688" y="6460719"/>
            <a:ext cx="2173993" cy="307777"/>
          </a:xfrm>
          <a:prstGeom prst="rect">
            <a:avLst/>
          </a:prstGeom>
        </p:spPr>
        <p:txBody>
          <a:bodyPr wrap="none">
            <a:spAutoFit/>
          </a:bodyPr>
          <a:lstStyle/>
          <a:p>
            <a:r>
              <a:rPr lang="sk-SK" dirty="0" err="1"/>
              <a:t>Forrás</a:t>
            </a:r>
            <a:r>
              <a:rPr lang="sk-SK" dirty="0"/>
              <a:t>:</a:t>
            </a:r>
            <a:r>
              <a:rPr lang="sk-SK" dirty="0" smtClean="0"/>
              <a:t> </a:t>
            </a:r>
            <a:r>
              <a:rPr lang="sk-SK" dirty="0" err="1" smtClean="0"/>
              <a:t>AdobeStockFoto</a:t>
            </a:r>
            <a:r>
              <a:rPr lang="sk-SK" dirty="0" smtClean="0"/>
              <a:t> </a:t>
            </a:r>
            <a:endParaRPr lang="sk-SK" dirty="0"/>
          </a:p>
        </p:txBody>
      </p:sp>
      <p:sp>
        <p:nvSpPr>
          <p:cNvPr id="3" name="Zástupný objekt pre číslo snímky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21</a:t>
            </a:fld>
            <a:endParaRPr lang="hu-HU"/>
          </a:p>
        </p:txBody>
      </p:sp>
    </p:spTree>
    <p:extLst>
      <p:ext uri="{BB962C8B-B14F-4D97-AF65-F5344CB8AC3E}">
        <p14:creationId xmlns:p14="http://schemas.microsoft.com/office/powerpoint/2010/main" val="18903703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pPr lvl="0"/>
            <a:r>
              <a:rPr lang="hu-HU" dirty="0" err="1" smtClean="0"/>
              <a:t>Bioflavonoidok</a:t>
            </a:r>
            <a:endParaRPr dirty="0"/>
          </a:p>
        </p:txBody>
      </p:sp>
      <p:sp>
        <p:nvSpPr>
          <p:cNvPr id="69" name="Google Shape;69;gd03d5b2036_1_0"/>
          <p:cNvSpPr txBox="1">
            <a:spLocks noGrp="1"/>
          </p:cNvSpPr>
          <p:nvPr>
            <p:ph type="body" idx="1"/>
          </p:nvPr>
        </p:nvSpPr>
        <p:spPr>
          <a:xfrm>
            <a:off x="321547" y="1825625"/>
            <a:ext cx="11555700" cy="4351200"/>
          </a:xfrm>
          <a:prstGeom prst="rect">
            <a:avLst/>
          </a:prstGeom>
        </p:spPr>
        <p:txBody>
          <a:bodyPr spcFirstLastPara="1" wrap="square" lIns="91425" tIns="45700" rIns="91425" bIns="45700" anchor="t" anchorCtr="0">
            <a:normAutofit/>
          </a:bodyPr>
          <a:lstStyle/>
          <a:p>
            <a:pPr indent="-457200"/>
            <a:r>
              <a:rPr lang="hu-HU" dirty="0" err="1" smtClean="0"/>
              <a:t>Kvercetin</a:t>
            </a:r>
            <a:endParaRPr lang="hu-HU" dirty="0" smtClean="0"/>
          </a:p>
          <a:p>
            <a:pPr indent="-457200"/>
            <a:endParaRPr lang="hu-HU" dirty="0" smtClean="0"/>
          </a:p>
        </p:txBody>
      </p:sp>
      <p:pic>
        <p:nvPicPr>
          <p:cNvPr id="6" name="Obrázo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5874" y="1825625"/>
            <a:ext cx="9178199" cy="4200791"/>
          </a:xfrm>
          <a:prstGeom prst="rect">
            <a:avLst/>
          </a:prstGeom>
        </p:spPr>
      </p:pic>
      <p:sp>
        <p:nvSpPr>
          <p:cNvPr id="7" name="Obdĺžnik 6"/>
          <p:cNvSpPr/>
          <p:nvPr/>
        </p:nvSpPr>
        <p:spPr>
          <a:xfrm>
            <a:off x="8779924" y="6176825"/>
            <a:ext cx="3097323" cy="307777"/>
          </a:xfrm>
          <a:prstGeom prst="rect">
            <a:avLst/>
          </a:prstGeom>
        </p:spPr>
        <p:txBody>
          <a:bodyPr wrap="none">
            <a:spAutoFit/>
          </a:bodyPr>
          <a:lstStyle/>
          <a:p>
            <a:r>
              <a:rPr lang="sk-SK" dirty="0" err="1" smtClean="0">
                <a:hlinkClick r:id="rId4"/>
              </a:rPr>
              <a:t>Forrás</a:t>
            </a:r>
            <a:r>
              <a:rPr lang="sk-SK" dirty="0" smtClean="0">
                <a:hlinkClick r:id="rId4"/>
              </a:rPr>
              <a:t>: 10.3390/molecules25010063</a:t>
            </a:r>
            <a:endParaRPr lang="sk-SK" dirty="0"/>
          </a:p>
        </p:txBody>
      </p:sp>
      <p:sp>
        <p:nvSpPr>
          <p:cNvPr id="2" name="Zástupný objekt pre číslo snímky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22</a:t>
            </a:fld>
            <a:endParaRPr lang="hu-HU"/>
          </a:p>
        </p:txBody>
      </p:sp>
    </p:spTree>
    <p:extLst>
      <p:ext uri="{BB962C8B-B14F-4D97-AF65-F5344CB8AC3E}">
        <p14:creationId xmlns:p14="http://schemas.microsoft.com/office/powerpoint/2010/main" val="25278982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pPr lvl="0"/>
            <a:r>
              <a:rPr lang="hu-HU" dirty="0" err="1" smtClean="0"/>
              <a:t>Bioflavonoidok</a:t>
            </a:r>
            <a:endParaRPr dirty="0"/>
          </a:p>
        </p:txBody>
      </p:sp>
      <p:sp>
        <p:nvSpPr>
          <p:cNvPr id="69" name="Google Shape;69;gd03d5b2036_1_0"/>
          <p:cNvSpPr txBox="1">
            <a:spLocks noGrp="1"/>
          </p:cNvSpPr>
          <p:nvPr>
            <p:ph type="body" idx="1"/>
          </p:nvPr>
        </p:nvSpPr>
        <p:spPr>
          <a:xfrm>
            <a:off x="321547" y="1825625"/>
            <a:ext cx="11555700" cy="4351200"/>
          </a:xfrm>
          <a:prstGeom prst="rect">
            <a:avLst/>
          </a:prstGeom>
        </p:spPr>
        <p:txBody>
          <a:bodyPr spcFirstLastPara="1" wrap="square" lIns="91425" tIns="45700" rIns="91425" bIns="45700" anchor="t" anchorCtr="0">
            <a:normAutofit/>
          </a:bodyPr>
          <a:lstStyle/>
          <a:p>
            <a:pPr indent="-457200"/>
            <a:r>
              <a:rPr lang="hu-HU" dirty="0" err="1" smtClean="0"/>
              <a:t>Rezveratrol</a:t>
            </a:r>
            <a:endParaRPr lang="hu-HU" dirty="0" smtClean="0"/>
          </a:p>
          <a:p>
            <a:pPr indent="-457200"/>
            <a:endParaRPr lang="hu-HU" dirty="0" smtClean="0"/>
          </a:p>
        </p:txBody>
      </p:sp>
      <p:sp>
        <p:nvSpPr>
          <p:cNvPr id="7" name="Obdĺžnik 6"/>
          <p:cNvSpPr/>
          <p:nvPr/>
        </p:nvSpPr>
        <p:spPr>
          <a:xfrm>
            <a:off x="8877242" y="6194897"/>
            <a:ext cx="3097323" cy="307777"/>
          </a:xfrm>
          <a:prstGeom prst="rect">
            <a:avLst/>
          </a:prstGeom>
        </p:spPr>
        <p:txBody>
          <a:bodyPr wrap="none">
            <a:spAutoFit/>
          </a:bodyPr>
          <a:lstStyle/>
          <a:p>
            <a:r>
              <a:rPr lang="sk-SK" dirty="0" err="1" smtClean="0">
                <a:hlinkClick r:id="rId3"/>
              </a:rPr>
              <a:t>Forrás</a:t>
            </a:r>
            <a:r>
              <a:rPr lang="sk-SK" dirty="0" smtClean="0">
                <a:hlinkClick r:id="rId3"/>
              </a:rPr>
              <a:t>: 10.3390/molecules25010063</a:t>
            </a:r>
            <a:endParaRPr lang="sk-SK" dirty="0"/>
          </a:p>
        </p:txBody>
      </p:sp>
      <p:pic>
        <p:nvPicPr>
          <p:cNvPr id="8" name="Obrázo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0627" y="1201514"/>
            <a:ext cx="8582891" cy="5047391"/>
          </a:xfrm>
          <a:prstGeom prst="rect">
            <a:avLst/>
          </a:prstGeom>
        </p:spPr>
      </p:pic>
      <p:sp>
        <p:nvSpPr>
          <p:cNvPr id="2" name="Zástupný objekt pre číslo snímky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23</a:t>
            </a:fld>
            <a:endParaRPr lang="hu-HU"/>
          </a:p>
        </p:txBody>
      </p:sp>
    </p:spTree>
    <p:extLst>
      <p:ext uri="{BB962C8B-B14F-4D97-AF65-F5344CB8AC3E}">
        <p14:creationId xmlns:p14="http://schemas.microsoft.com/office/powerpoint/2010/main" val="27944826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pPr lvl="0"/>
            <a:r>
              <a:rPr lang="sk-SK" dirty="0" err="1"/>
              <a:t>Szabadgyökök</a:t>
            </a:r>
            <a:endParaRPr dirty="0"/>
          </a:p>
        </p:txBody>
      </p:sp>
      <p:sp>
        <p:nvSpPr>
          <p:cNvPr id="69" name="Google Shape;69;gd03d5b2036_1_0"/>
          <p:cNvSpPr txBox="1">
            <a:spLocks noGrp="1"/>
          </p:cNvSpPr>
          <p:nvPr>
            <p:ph type="body" idx="1"/>
          </p:nvPr>
        </p:nvSpPr>
        <p:spPr>
          <a:xfrm>
            <a:off x="321547" y="1825625"/>
            <a:ext cx="4406317" cy="4351200"/>
          </a:xfrm>
          <a:prstGeom prst="rect">
            <a:avLst/>
          </a:prstGeom>
        </p:spPr>
        <p:txBody>
          <a:bodyPr spcFirstLastPara="1" wrap="square" lIns="91425" tIns="45700" rIns="91425" bIns="45700" anchor="t" anchorCtr="0">
            <a:normAutofit/>
          </a:bodyPr>
          <a:lstStyle/>
          <a:p>
            <a:pPr indent="-457200"/>
            <a:r>
              <a:rPr lang="hu-HU" dirty="0" smtClean="0"/>
              <a:t>Szabad elektronnal rendelkeznek</a:t>
            </a:r>
          </a:p>
          <a:p>
            <a:pPr indent="-457200"/>
            <a:r>
              <a:rPr lang="hu-HU" dirty="0" smtClean="0"/>
              <a:t>A szervezetbe</a:t>
            </a:r>
          </a:p>
          <a:p>
            <a:pPr lvl="1" indent="-457200"/>
            <a:r>
              <a:rPr lang="hu-HU" dirty="0" smtClean="0"/>
              <a:t>Kívülről jutnak be</a:t>
            </a:r>
          </a:p>
          <a:p>
            <a:pPr lvl="1" indent="-457200"/>
            <a:r>
              <a:rPr lang="hu-HU" dirty="0" smtClean="0"/>
              <a:t>A szervezetben is keletkezhetnek</a:t>
            </a:r>
          </a:p>
          <a:p>
            <a:pPr indent="-457200"/>
            <a:r>
              <a:rPr lang="hu-HU" dirty="0" smtClean="0"/>
              <a:t>A felesleges szabadgyököket el kell távolítani  </a:t>
            </a:r>
            <a:endParaRPr dirty="0"/>
          </a:p>
        </p:txBody>
      </p:sp>
      <p:pic>
        <p:nvPicPr>
          <p:cNvPr id="2" name="Obrázok 1"/>
          <p:cNvPicPr>
            <a:picLocks noChangeAspect="1"/>
          </p:cNvPicPr>
          <p:nvPr/>
        </p:nvPicPr>
        <p:blipFill>
          <a:blip r:embed="rId3"/>
          <a:stretch>
            <a:fillRect/>
          </a:stretch>
        </p:blipFill>
        <p:spPr>
          <a:xfrm>
            <a:off x="4437529" y="146385"/>
            <a:ext cx="7247964" cy="6472235"/>
          </a:xfrm>
          <a:prstGeom prst="rect">
            <a:avLst/>
          </a:prstGeom>
        </p:spPr>
      </p:pic>
      <p:sp>
        <p:nvSpPr>
          <p:cNvPr id="3" name="Zástupný objekt pre číslo snímky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24</a:t>
            </a:fld>
            <a:endParaRPr lang="hu-HU"/>
          </a:p>
        </p:txBody>
      </p:sp>
    </p:spTree>
    <p:extLst>
      <p:ext uri="{BB962C8B-B14F-4D97-AF65-F5344CB8AC3E}">
        <p14:creationId xmlns:p14="http://schemas.microsoft.com/office/powerpoint/2010/main" val="20764949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pPr lvl="0"/>
            <a:r>
              <a:rPr lang="sk-SK" dirty="0" err="1" smtClean="0"/>
              <a:t>Szabadgyökök</a:t>
            </a:r>
            <a:r>
              <a:rPr lang="sk-SK" dirty="0" smtClean="0"/>
              <a:t> negatív </a:t>
            </a:r>
            <a:r>
              <a:rPr lang="sk-SK" dirty="0" err="1" smtClean="0"/>
              <a:t>hatásai</a:t>
            </a:r>
            <a:endParaRPr dirty="0"/>
          </a:p>
        </p:txBody>
      </p:sp>
      <p:sp>
        <p:nvSpPr>
          <p:cNvPr id="69" name="Google Shape;69;gd03d5b2036_1_0"/>
          <p:cNvSpPr txBox="1">
            <a:spLocks noGrp="1"/>
          </p:cNvSpPr>
          <p:nvPr>
            <p:ph type="body" idx="1"/>
          </p:nvPr>
        </p:nvSpPr>
        <p:spPr>
          <a:xfrm>
            <a:off x="321547" y="1825625"/>
            <a:ext cx="5635500" cy="4351200"/>
          </a:xfrm>
          <a:prstGeom prst="rect">
            <a:avLst/>
          </a:prstGeom>
        </p:spPr>
        <p:txBody>
          <a:bodyPr spcFirstLastPara="1" wrap="square" lIns="91425" tIns="45700" rIns="91425" bIns="45700" anchor="t" anchorCtr="0">
            <a:normAutofit lnSpcReduction="10000"/>
          </a:bodyPr>
          <a:lstStyle/>
          <a:p>
            <a:pPr marL="0" indent="0">
              <a:buNone/>
            </a:pPr>
            <a:r>
              <a:rPr lang="hu-HU" dirty="0" smtClean="0"/>
              <a:t>A szabadgyökök károsíthatják az</a:t>
            </a:r>
          </a:p>
          <a:p>
            <a:pPr indent="-457200"/>
            <a:r>
              <a:rPr lang="hu-HU" dirty="0" smtClean="0"/>
              <a:t>Extracelluláris térben végbemenő folyamatokat</a:t>
            </a:r>
          </a:p>
          <a:p>
            <a:pPr indent="-457200"/>
            <a:r>
              <a:rPr lang="hu-HU" dirty="0" smtClean="0"/>
              <a:t>Biológiai membránokat</a:t>
            </a:r>
          </a:p>
          <a:p>
            <a:pPr indent="-457200"/>
            <a:r>
              <a:rPr lang="hu-HU" dirty="0" err="1" smtClean="0"/>
              <a:t>Mitokondriumokat</a:t>
            </a:r>
            <a:endParaRPr lang="hu-HU" dirty="0" smtClean="0"/>
          </a:p>
          <a:p>
            <a:pPr indent="-457200"/>
            <a:r>
              <a:rPr lang="hu-HU" dirty="0" smtClean="0"/>
              <a:t>Egyéb sejt szervecskéket</a:t>
            </a:r>
          </a:p>
          <a:p>
            <a:pPr indent="-457200"/>
            <a:r>
              <a:rPr lang="hu-HU" dirty="0" smtClean="0"/>
              <a:t>DNS</a:t>
            </a:r>
          </a:p>
          <a:p>
            <a:pPr indent="-457200"/>
            <a:r>
              <a:rPr lang="hu-HU" dirty="0" smtClean="0"/>
              <a:t>Sejtek makromolekuláit: </a:t>
            </a:r>
            <a:r>
              <a:rPr lang="hu-HU" dirty="0" err="1" smtClean="0"/>
              <a:t>lipideket</a:t>
            </a:r>
            <a:r>
              <a:rPr lang="hu-HU" dirty="0" smtClean="0"/>
              <a:t>, fehérjéket, nukleinsavakat</a:t>
            </a:r>
            <a:endParaRPr dirty="0"/>
          </a:p>
        </p:txBody>
      </p:sp>
      <p:pic>
        <p:nvPicPr>
          <p:cNvPr id="2" name="Obrázok 1"/>
          <p:cNvPicPr>
            <a:picLocks noChangeAspect="1"/>
          </p:cNvPicPr>
          <p:nvPr/>
        </p:nvPicPr>
        <p:blipFill>
          <a:blip r:embed="rId3"/>
          <a:stretch>
            <a:fillRect/>
          </a:stretch>
        </p:blipFill>
        <p:spPr>
          <a:xfrm>
            <a:off x="5957047" y="290577"/>
            <a:ext cx="6085949" cy="6326761"/>
          </a:xfrm>
          <a:prstGeom prst="rect">
            <a:avLst/>
          </a:prstGeom>
        </p:spPr>
      </p:pic>
      <p:sp>
        <p:nvSpPr>
          <p:cNvPr id="3" name="Zástupný objekt pre číslo snímky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25</a:t>
            </a:fld>
            <a:endParaRPr lang="hu-HU"/>
          </a:p>
        </p:txBody>
      </p:sp>
    </p:spTree>
    <p:extLst>
      <p:ext uri="{BB962C8B-B14F-4D97-AF65-F5344CB8AC3E}">
        <p14:creationId xmlns:p14="http://schemas.microsoft.com/office/powerpoint/2010/main" val="27716832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pPr lvl="0"/>
            <a:r>
              <a:rPr lang="sk-SK" dirty="0" err="1" smtClean="0"/>
              <a:t>Antioxidánsok</a:t>
            </a:r>
            <a:endParaRPr dirty="0"/>
          </a:p>
        </p:txBody>
      </p:sp>
      <p:sp>
        <p:nvSpPr>
          <p:cNvPr id="69" name="Google Shape;69;gd03d5b2036_1_0"/>
          <p:cNvSpPr txBox="1">
            <a:spLocks noGrp="1"/>
          </p:cNvSpPr>
          <p:nvPr>
            <p:ph type="body" idx="1"/>
          </p:nvPr>
        </p:nvSpPr>
        <p:spPr>
          <a:xfrm>
            <a:off x="321548" y="1825625"/>
            <a:ext cx="7429784" cy="43512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hu-HU" dirty="0" smtClean="0"/>
              <a:t>Az élő szervezetben az antioxidáns</a:t>
            </a:r>
            <a:endParaRPr lang="hu-HU" dirty="0"/>
          </a:p>
          <a:p>
            <a:pPr indent="-457200"/>
            <a:r>
              <a:rPr lang="hu-HU" dirty="0" smtClean="0"/>
              <a:t>Primer antioxidáns - belsőleg </a:t>
            </a:r>
            <a:r>
              <a:rPr lang="hu-HU" dirty="0" smtClean="0"/>
              <a:t>termelődik vagy</a:t>
            </a:r>
          </a:p>
          <a:p>
            <a:pPr indent="-457200"/>
            <a:r>
              <a:rPr lang="hu-HU" dirty="0" smtClean="0"/>
              <a:t>Szekunder antioxidáns - külsőleg </a:t>
            </a:r>
            <a:r>
              <a:rPr lang="hu-HU" dirty="0" smtClean="0"/>
              <a:t>jut be</a:t>
            </a:r>
          </a:p>
          <a:p>
            <a:pPr marL="0" indent="0">
              <a:buNone/>
            </a:pPr>
            <a:r>
              <a:rPr lang="hu-HU" dirty="0" smtClean="0"/>
              <a:t>Antioxidáns </a:t>
            </a:r>
            <a:r>
              <a:rPr lang="hu-HU" dirty="0" err="1" smtClean="0"/>
              <a:t>mikrotápanyagok</a:t>
            </a:r>
            <a:endParaRPr lang="hu-HU" dirty="0"/>
          </a:p>
          <a:p>
            <a:pPr indent="-457200"/>
            <a:r>
              <a:rPr lang="hu-HU" dirty="0" smtClean="0"/>
              <a:t>A (karotin), B vitaminok, B3, C, D, E, K2 vitaminok</a:t>
            </a:r>
          </a:p>
          <a:p>
            <a:pPr indent="-457200"/>
            <a:r>
              <a:rPr lang="hu-HU" dirty="0" smtClean="0"/>
              <a:t>Magnézium, Vas, Szelén, Cink</a:t>
            </a:r>
          </a:p>
          <a:p>
            <a:pPr indent="-457200"/>
            <a:r>
              <a:rPr lang="hu-HU" dirty="0" smtClean="0"/>
              <a:t>R-</a:t>
            </a:r>
            <a:r>
              <a:rPr lang="hu-HU" dirty="0" err="1" smtClean="0"/>
              <a:t>alpha</a:t>
            </a:r>
            <a:r>
              <a:rPr lang="hu-HU" dirty="0" smtClean="0"/>
              <a:t> </a:t>
            </a:r>
            <a:r>
              <a:rPr lang="hu-HU" dirty="0" err="1" smtClean="0"/>
              <a:t>liponsav</a:t>
            </a:r>
            <a:r>
              <a:rPr lang="hu-HU" dirty="0" smtClean="0"/>
              <a:t>, N-</a:t>
            </a:r>
            <a:r>
              <a:rPr lang="hu-HU" dirty="0" err="1" smtClean="0"/>
              <a:t>acetil</a:t>
            </a:r>
            <a:r>
              <a:rPr lang="hu-HU" dirty="0" smtClean="0"/>
              <a:t> cisztein, </a:t>
            </a:r>
            <a:r>
              <a:rPr lang="hu-HU" dirty="0" err="1" smtClean="0"/>
              <a:t>Ferulasav</a:t>
            </a:r>
            <a:r>
              <a:rPr lang="hu-HU" dirty="0" smtClean="0"/>
              <a:t>, Glükózamin, Béta </a:t>
            </a:r>
            <a:r>
              <a:rPr lang="hu-HU" dirty="0" err="1" smtClean="0"/>
              <a:t>glukán</a:t>
            </a:r>
            <a:r>
              <a:rPr lang="hu-HU" dirty="0" smtClean="0"/>
              <a:t>, </a:t>
            </a:r>
            <a:r>
              <a:rPr lang="hu-HU" dirty="0" err="1" smtClean="0"/>
              <a:t>Urolitin</a:t>
            </a:r>
            <a:r>
              <a:rPr lang="hu-HU" dirty="0" smtClean="0"/>
              <a:t>-A</a:t>
            </a:r>
          </a:p>
        </p:txBody>
      </p:sp>
      <p:pic>
        <p:nvPicPr>
          <p:cNvPr id="4" name="Obrázok 3"/>
          <p:cNvPicPr>
            <a:picLocks noChangeAspect="1"/>
          </p:cNvPicPr>
          <p:nvPr/>
        </p:nvPicPr>
        <p:blipFill rotWithShape="1">
          <a:blip r:embed="rId3">
            <a:extLst>
              <a:ext uri="{28A0092B-C50C-407E-A947-70E740481C1C}">
                <a14:useLocalDpi xmlns:a14="http://schemas.microsoft.com/office/drawing/2010/main" val="0"/>
              </a:ext>
            </a:extLst>
          </a:blip>
          <a:srcRect l="30956" t="4781" r="28014" b="4117"/>
          <a:stretch/>
        </p:blipFill>
        <p:spPr>
          <a:xfrm rot="10800000">
            <a:off x="8192765" y="207470"/>
            <a:ext cx="2927178" cy="6499593"/>
          </a:xfrm>
          <a:prstGeom prst="rect">
            <a:avLst/>
          </a:prstGeom>
          <a:effectLst>
            <a:softEdge rad="114300"/>
          </a:effectLst>
        </p:spPr>
      </p:pic>
      <p:sp>
        <p:nvSpPr>
          <p:cNvPr id="5" name="Obdĺžnik 4"/>
          <p:cNvSpPr/>
          <p:nvPr/>
        </p:nvSpPr>
        <p:spPr>
          <a:xfrm>
            <a:off x="6099397" y="6311625"/>
            <a:ext cx="2203868" cy="307777"/>
          </a:xfrm>
          <a:prstGeom prst="rect">
            <a:avLst/>
          </a:prstGeom>
        </p:spPr>
        <p:txBody>
          <a:bodyPr wrap="square">
            <a:spAutoFit/>
          </a:bodyPr>
          <a:lstStyle/>
          <a:p>
            <a:r>
              <a:rPr lang="sk-SK" dirty="0" err="1"/>
              <a:t>Forrás</a:t>
            </a:r>
            <a:r>
              <a:rPr lang="sk-SK" dirty="0"/>
              <a:t>:</a:t>
            </a:r>
            <a:r>
              <a:rPr lang="sk-SK" dirty="0" smtClean="0"/>
              <a:t> </a:t>
            </a:r>
            <a:r>
              <a:rPr lang="sk-SK" dirty="0" err="1" smtClean="0"/>
              <a:t>AdobeStockFoto</a:t>
            </a:r>
            <a:r>
              <a:rPr lang="sk-SK" dirty="0" smtClean="0"/>
              <a:t> </a:t>
            </a:r>
            <a:endParaRPr lang="sk-SK" dirty="0"/>
          </a:p>
        </p:txBody>
      </p:sp>
      <p:sp>
        <p:nvSpPr>
          <p:cNvPr id="2" name="Zástupný objekt pre číslo snímky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26</a:t>
            </a:fld>
            <a:endParaRPr lang="hu-HU"/>
          </a:p>
        </p:txBody>
      </p:sp>
    </p:spTree>
    <p:extLst>
      <p:ext uri="{BB962C8B-B14F-4D97-AF65-F5344CB8AC3E}">
        <p14:creationId xmlns:p14="http://schemas.microsoft.com/office/powerpoint/2010/main" val="21541776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pPr lvl="0"/>
            <a:r>
              <a:rPr lang="sk-SK" dirty="0" err="1"/>
              <a:t>Az</a:t>
            </a:r>
            <a:r>
              <a:rPr lang="sk-SK" dirty="0"/>
              <a:t> </a:t>
            </a:r>
            <a:r>
              <a:rPr lang="sk-SK" dirty="0" err="1" smtClean="0"/>
              <a:t>antioxidánsok</a:t>
            </a:r>
            <a:r>
              <a:rPr lang="sk-SK" dirty="0" smtClean="0"/>
              <a:t> </a:t>
            </a:r>
            <a:r>
              <a:rPr lang="sk-SK" dirty="0" err="1" smtClean="0"/>
              <a:t>szintjének</a:t>
            </a:r>
            <a:r>
              <a:rPr lang="sk-SK" dirty="0" smtClean="0"/>
              <a:t> </a:t>
            </a:r>
            <a:r>
              <a:rPr lang="sk-SK" dirty="0" err="1"/>
              <a:t>mérése</a:t>
            </a:r>
            <a:endParaRPr dirty="0"/>
          </a:p>
        </p:txBody>
      </p:sp>
      <p:sp>
        <p:nvSpPr>
          <p:cNvPr id="69" name="Google Shape;69;gd03d5b2036_1_0"/>
          <p:cNvSpPr txBox="1">
            <a:spLocks noGrp="1"/>
          </p:cNvSpPr>
          <p:nvPr>
            <p:ph type="body" idx="1"/>
          </p:nvPr>
        </p:nvSpPr>
        <p:spPr>
          <a:xfrm>
            <a:off x="321547" y="1825625"/>
            <a:ext cx="3969099" cy="4351200"/>
          </a:xfrm>
          <a:prstGeom prst="rect">
            <a:avLst/>
          </a:prstGeom>
        </p:spPr>
        <p:txBody>
          <a:bodyPr spcFirstLastPara="1" wrap="square" lIns="91425" tIns="45700" rIns="91425" bIns="45700" anchor="t" anchorCtr="0">
            <a:normAutofit/>
          </a:bodyPr>
          <a:lstStyle/>
          <a:p>
            <a:pPr indent="-457200"/>
            <a:r>
              <a:rPr lang="hu-HU" dirty="0" smtClean="0"/>
              <a:t>O.R.A.C érték azaz az OXYGEN </a:t>
            </a:r>
            <a:r>
              <a:rPr lang="hu-HU" dirty="0"/>
              <a:t>RADICAL ABSORBANCE CAPACITY</a:t>
            </a:r>
            <a:endParaRPr lang="hu-HU" dirty="0" smtClean="0"/>
          </a:p>
          <a:p>
            <a:pPr indent="-457200"/>
            <a:r>
              <a:rPr lang="hu-HU" dirty="0" smtClean="0"/>
              <a:t>Total-O.R.A.C. érték</a:t>
            </a:r>
          </a:p>
          <a:p>
            <a:pPr indent="-457200"/>
            <a:endParaRPr lang="hu-HU" dirty="0" smtClean="0"/>
          </a:p>
          <a:p>
            <a:pPr indent="-457200"/>
            <a:r>
              <a:rPr lang="hu-HU" dirty="0" smtClean="0"/>
              <a:t>IN </a:t>
            </a:r>
            <a:r>
              <a:rPr lang="hu-HU" dirty="0" smtClean="0"/>
              <a:t>VITRO mérések</a:t>
            </a:r>
          </a:p>
          <a:p>
            <a:pPr indent="-457200"/>
            <a:r>
              <a:rPr lang="hu-HU" dirty="0" smtClean="0"/>
              <a:t>IN VIVO  mérések</a:t>
            </a:r>
            <a:endParaRPr dirty="0"/>
          </a:p>
        </p:txBody>
      </p:sp>
      <p:pic>
        <p:nvPicPr>
          <p:cNvPr id="4" name="Picture 5" descr="C:\Users\Dinya Zoltán\Desktop\Dinya Zoltán\ORAC\ORAC-comparsion-list.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47846" y="1238696"/>
            <a:ext cx="6881446" cy="5541953"/>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sp>
        <p:nvSpPr>
          <p:cNvPr id="2" name="Zástupný objekt pre číslo snímky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27</a:t>
            </a:fld>
            <a:endParaRPr lang="hu-HU"/>
          </a:p>
        </p:txBody>
      </p:sp>
      <p:sp>
        <p:nvSpPr>
          <p:cNvPr id="6" name="Obdĺžnik 5"/>
          <p:cNvSpPr/>
          <p:nvPr/>
        </p:nvSpPr>
        <p:spPr>
          <a:xfrm>
            <a:off x="2512076" y="6179197"/>
            <a:ext cx="2556882" cy="307777"/>
          </a:xfrm>
          <a:prstGeom prst="rect">
            <a:avLst/>
          </a:prstGeom>
        </p:spPr>
        <p:txBody>
          <a:bodyPr wrap="square">
            <a:spAutoFit/>
          </a:bodyPr>
          <a:lstStyle/>
          <a:p>
            <a:r>
              <a:rPr lang="sk-SK" dirty="0" err="1"/>
              <a:t>Forrás</a:t>
            </a:r>
            <a:r>
              <a:rPr lang="sk-SK" dirty="0" smtClean="0"/>
              <a:t>: </a:t>
            </a:r>
            <a:r>
              <a:rPr lang="hu-HU" dirty="0" smtClean="0"/>
              <a:t>Deák</a:t>
            </a:r>
            <a:r>
              <a:rPr lang="hu-HU" dirty="0"/>
              <a:t>, S. (</a:t>
            </a:r>
            <a:r>
              <a:rPr lang="hu-HU" dirty="0" smtClean="0"/>
              <a:t>2014.11.08)</a:t>
            </a:r>
            <a:endParaRPr lang="sk-SK" dirty="0"/>
          </a:p>
        </p:txBody>
      </p:sp>
    </p:spTree>
    <p:extLst>
      <p:ext uri="{BB962C8B-B14F-4D97-AF65-F5344CB8AC3E}">
        <p14:creationId xmlns:p14="http://schemas.microsoft.com/office/powerpoint/2010/main" val="35552124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pPr lvl="0"/>
            <a:r>
              <a:rPr lang="sk-SK" dirty="0" err="1"/>
              <a:t>Szinergikus</a:t>
            </a:r>
            <a:r>
              <a:rPr lang="sk-SK" dirty="0"/>
              <a:t> </a:t>
            </a:r>
            <a:r>
              <a:rPr lang="sk-SK" dirty="0" err="1"/>
              <a:t>hatás</a:t>
            </a:r>
            <a:endParaRPr dirty="0"/>
          </a:p>
        </p:txBody>
      </p:sp>
      <p:sp>
        <p:nvSpPr>
          <p:cNvPr id="69" name="Google Shape;69;gd03d5b2036_1_0"/>
          <p:cNvSpPr txBox="1">
            <a:spLocks noGrp="1"/>
          </p:cNvSpPr>
          <p:nvPr>
            <p:ph type="body" idx="1"/>
          </p:nvPr>
        </p:nvSpPr>
        <p:spPr>
          <a:xfrm>
            <a:off x="321547" y="1825625"/>
            <a:ext cx="115557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dirty="0"/>
          </a:p>
        </p:txBody>
      </p:sp>
      <p:pic>
        <p:nvPicPr>
          <p:cNvPr id="2" name="Obrázok 1"/>
          <p:cNvPicPr>
            <a:picLocks noChangeAspect="1"/>
          </p:cNvPicPr>
          <p:nvPr/>
        </p:nvPicPr>
        <p:blipFill rotWithShape="1">
          <a:blip r:embed="rId3">
            <a:extLst>
              <a:ext uri="{28A0092B-C50C-407E-A947-70E740481C1C}">
                <a14:useLocalDpi xmlns:a14="http://schemas.microsoft.com/office/drawing/2010/main" val="0"/>
              </a:ext>
            </a:extLst>
          </a:blip>
          <a:srcRect l="5415" t="7608" r="17865" b="22732"/>
          <a:stretch/>
        </p:blipFill>
        <p:spPr>
          <a:xfrm>
            <a:off x="155796" y="1825913"/>
            <a:ext cx="5798127" cy="3948546"/>
          </a:xfrm>
          <a:prstGeom prst="rect">
            <a:avLst/>
          </a:prstGeom>
        </p:spPr>
      </p:pic>
      <p:pic>
        <p:nvPicPr>
          <p:cNvPr id="3" name="Obrázok 2"/>
          <p:cNvPicPr>
            <a:picLocks noChangeAspect="1"/>
          </p:cNvPicPr>
          <p:nvPr/>
        </p:nvPicPr>
        <p:blipFill rotWithShape="1">
          <a:blip r:embed="rId4">
            <a:extLst>
              <a:ext uri="{28A0092B-C50C-407E-A947-70E740481C1C}">
                <a14:useLocalDpi xmlns:a14="http://schemas.microsoft.com/office/drawing/2010/main" val="0"/>
              </a:ext>
            </a:extLst>
          </a:blip>
          <a:srcRect l="5658" t="7637" r="17526" b="22727"/>
          <a:stretch/>
        </p:blipFill>
        <p:spPr>
          <a:xfrm>
            <a:off x="6119674" y="1828796"/>
            <a:ext cx="5834115" cy="3966445"/>
          </a:xfrm>
          <a:prstGeom prst="rect">
            <a:avLst/>
          </a:prstGeom>
        </p:spPr>
      </p:pic>
      <p:sp>
        <p:nvSpPr>
          <p:cNvPr id="4" name="BlokTextu 3"/>
          <p:cNvSpPr txBox="1"/>
          <p:nvPr/>
        </p:nvSpPr>
        <p:spPr>
          <a:xfrm>
            <a:off x="9036731" y="2035893"/>
            <a:ext cx="1652155" cy="707886"/>
          </a:xfrm>
          <a:prstGeom prst="rect">
            <a:avLst/>
          </a:prstGeom>
          <a:noFill/>
        </p:spPr>
        <p:txBody>
          <a:bodyPr wrap="square" rtlCol="0">
            <a:spAutoFit/>
          </a:bodyPr>
          <a:lstStyle/>
          <a:p>
            <a:r>
              <a:rPr lang="hu-HU" sz="4000" dirty="0" smtClean="0"/>
              <a:t>1+1</a:t>
            </a:r>
            <a:r>
              <a:rPr lang="en-GB" sz="4000" dirty="0" smtClean="0">
                <a:ln w="0"/>
                <a:solidFill>
                  <a:schemeClr val="tx1"/>
                </a:solidFill>
                <a:effectLst>
                  <a:outerShdw blurRad="38100" dist="19050" dir="2700000" algn="tl" rotWithShape="0">
                    <a:schemeClr val="dk1">
                      <a:alpha val="40000"/>
                    </a:schemeClr>
                  </a:outerShdw>
                </a:effectLst>
              </a:rPr>
              <a:t>&gt;2</a:t>
            </a:r>
            <a:endParaRPr lang="sk-SK" sz="4000" dirty="0"/>
          </a:p>
        </p:txBody>
      </p:sp>
      <p:sp>
        <p:nvSpPr>
          <p:cNvPr id="7" name="BlokTextu 6"/>
          <p:cNvSpPr txBox="1"/>
          <p:nvPr/>
        </p:nvSpPr>
        <p:spPr>
          <a:xfrm>
            <a:off x="3163712" y="2046863"/>
            <a:ext cx="1652155" cy="707886"/>
          </a:xfrm>
          <a:prstGeom prst="rect">
            <a:avLst/>
          </a:prstGeom>
          <a:noFill/>
        </p:spPr>
        <p:txBody>
          <a:bodyPr wrap="square" rtlCol="0">
            <a:spAutoFit/>
          </a:bodyPr>
          <a:lstStyle/>
          <a:p>
            <a:r>
              <a:rPr lang="hu-HU" sz="4000" dirty="0" smtClean="0"/>
              <a:t>1+1</a:t>
            </a:r>
            <a:r>
              <a:rPr lang="en-GB" sz="4000" dirty="0">
                <a:ln w="0"/>
                <a:solidFill>
                  <a:schemeClr val="tx1"/>
                </a:solidFill>
                <a:effectLst>
                  <a:outerShdw blurRad="38100" dist="19050" dir="2700000" algn="tl" rotWithShape="0">
                    <a:schemeClr val="dk1">
                      <a:alpha val="40000"/>
                    </a:schemeClr>
                  </a:outerShdw>
                </a:effectLst>
              </a:rPr>
              <a:t>=</a:t>
            </a:r>
            <a:r>
              <a:rPr lang="en-GB" sz="4000" dirty="0" smtClean="0">
                <a:ln w="0"/>
                <a:solidFill>
                  <a:schemeClr val="tx1"/>
                </a:solidFill>
                <a:effectLst>
                  <a:outerShdw blurRad="38100" dist="19050" dir="2700000" algn="tl" rotWithShape="0">
                    <a:schemeClr val="dk1">
                      <a:alpha val="40000"/>
                    </a:schemeClr>
                  </a:outerShdw>
                </a:effectLst>
              </a:rPr>
              <a:t>2</a:t>
            </a:r>
            <a:endParaRPr lang="sk-SK" sz="4000" dirty="0"/>
          </a:p>
        </p:txBody>
      </p:sp>
      <p:sp>
        <p:nvSpPr>
          <p:cNvPr id="5" name="Obdĺžnik 4"/>
          <p:cNvSpPr/>
          <p:nvPr/>
        </p:nvSpPr>
        <p:spPr>
          <a:xfrm>
            <a:off x="2393576" y="6176825"/>
            <a:ext cx="8506488" cy="307777"/>
          </a:xfrm>
          <a:prstGeom prst="rect">
            <a:avLst/>
          </a:prstGeom>
        </p:spPr>
        <p:txBody>
          <a:bodyPr wrap="square">
            <a:spAutoFit/>
          </a:bodyPr>
          <a:lstStyle/>
          <a:p>
            <a:r>
              <a:rPr lang="sk-SK" dirty="0" err="1"/>
              <a:t>Forrás</a:t>
            </a:r>
            <a:r>
              <a:rPr lang="sk-SK" dirty="0"/>
              <a:t>: https</a:t>
            </a:r>
            <a:r>
              <a:rPr lang="sk-SK" dirty="0"/>
              <a:t>://slidetodoc.com/pharmacology-basics-definitions-pharmacokinetics-the-process-by-which-2/</a:t>
            </a:r>
          </a:p>
        </p:txBody>
      </p:sp>
      <p:sp>
        <p:nvSpPr>
          <p:cNvPr id="6" name="Zástupný objekt pre číslo snímky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28</a:t>
            </a:fld>
            <a:endParaRPr lang="hu-HU"/>
          </a:p>
        </p:txBody>
      </p:sp>
    </p:spTree>
    <p:extLst>
      <p:ext uri="{BB962C8B-B14F-4D97-AF65-F5344CB8AC3E}">
        <p14:creationId xmlns:p14="http://schemas.microsoft.com/office/powerpoint/2010/main" val="24489295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2" name="Obrázok 1"/>
          <p:cNvPicPr>
            <a:picLocks noChangeAspect="1"/>
          </p:cNvPicPr>
          <p:nvPr/>
        </p:nvPicPr>
        <p:blipFill rotWithShape="1">
          <a:blip r:embed="rId3">
            <a:extLst>
              <a:ext uri="{28A0092B-C50C-407E-A947-70E740481C1C}">
                <a14:useLocalDpi xmlns:a14="http://schemas.microsoft.com/office/drawing/2010/main" val="0"/>
              </a:ext>
            </a:extLst>
          </a:blip>
          <a:srcRect l="58599"/>
          <a:stretch/>
        </p:blipFill>
        <p:spPr>
          <a:xfrm>
            <a:off x="7449669" y="190175"/>
            <a:ext cx="3997271" cy="6396856"/>
          </a:xfrm>
          <a:prstGeom prst="rect">
            <a:avLst/>
          </a:prstGeom>
          <a:effectLst>
            <a:softEdge rad="127000"/>
          </a:effectLst>
        </p:spPr>
      </p:pic>
      <p:sp>
        <p:nvSpPr>
          <p:cNvPr id="68" name="Google Shape;68;gd03d5b2036_1_0"/>
          <p:cNvSpPr txBox="1">
            <a:spLocks noGrp="1"/>
          </p:cNvSpPr>
          <p:nvPr>
            <p:ph type="title"/>
          </p:nvPr>
        </p:nvSpPr>
        <p:spPr>
          <a:xfrm>
            <a:off x="321547" y="365125"/>
            <a:ext cx="7585324" cy="1325700"/>
          </a:xfrm>
          <a:prstGeom prst="rect">
            <a:avLst/>
          </a:prstGeom>
        </p:spPr>
        <p:txBody>
          <a:bodyPr spcFirstLastPara="1" wrap="square" lIns="91425" tIns="45700" rIns="91425" bIns="45700" anchor="ctr" anchorCtr="0">
            <a:normAutofit/>
          </a:bodyPr>
          <a:lstStyle/>
          <a:p>
            <a:pPr lvl="0"/>
            <a:r>
              <a:rPr lang="sk-SK" dirty="0" smtClean="0"/>
              <a:t>A </a:t>
            </a:r>
            <a:r>
              <a:rPr lang="sk-SK" dirty="0" err="1" smtClean="0"/>
              <a:t>gyümölcsök</a:t>
            </a:r>
            <a:r>
              <a:rPr lang="sk-SK" dirty="0" smtClean="0"/>
              <a:t> </a:t>
            </a:r>
            <a:r>
              <a:rPr lang="sk-SK" dirty="0" err="1" smtClean="0"/>
              <a:t>és</a:t>
            </a:r>
            <a:r>
              <a:rPr lang="sk-SK" dirty="0" smtClean="0"/>
              <a:t> </a:t>
            </a:r>
            <a:r>
              <a:rPr lang="sk-SK" dirty="0" err="1" smtClean="0"/>
              <a:t>zöldségek</a:t>
            </a:r>
            <a:r>
              <a:rPr lang="sk-SK" dirty="0" smtClean="0"/>
              <a:t> </a:t>
            </a:r>
            <a:r>
              <a:rPr lang="sk-SK" dirty="0" err="1" smtClean="0"/>
              <a:t>közti</a:t>
            </a:r>
            <a:r>
              <a:rPr lang="sk-SK" dirty="0" smtClean="0"/>
              <a:t> </a:t>
            </a:r>
            <a:r>
              <a:rPr lang="sk-SK" dirty="0" err="1" smtClean="0"/>
              <a:t>szinergikus</a:t>
            </a:r>
            <a:r>
              <a:rPr lang="sk-SK" dirty="0" smtClean="0"/>
              <a:t> </a:t>
            </a:r>
            <a:r>
              <a:rPr lang="sk-SK" dirty="0" err="1" smtClean="0"/>
              <a:t>hatások</a:t>
            </a:r>
            <a:endParaRPr dirty="0"/>
          </a:p>
        </p:txBody>
      </p:sp>
      <p:sp>
        <p:nvSpPr>
          <p:cNvPr id="69" name="Google Shape;69;gd03d5b2036_1_0"/>
          <p:cNvSpPr txBox="1">
            <a:spLocks noGrp="1"/>
          </p:cNvSpPr>
          <p:nvPr>
            <p:ph type="body" idx="1"/>
          </p:nvPr>
        </p:nvSpPr>
        <p:spPr>
          <a:xfrm>
            <a:off x="321546" y="1825625"/>
            <a:ext cx="6563347" cy="4351200"/>
          </a:xfrm>
          <a:prstGeom prst="rect">
            <a:avLst/>
          </a:prstGeom>
        </p:spPr>
        <p:txBody>
          <a:bodyPr spcFirstLastPara="1" wrap="square" lIns="91425" tIns="45700" rIns="91425" bIns="45700" anchor="t" anchorCtr="0">
            <a:normAutofit/>
          </a:bodyPr>
          <a:lstStyle/>
          <a:p>
            <a:pPr marL="0" lvl="0" indent="0">
              <a:buNone/>
            </a:pPr>
            <a:r>
              <a:rPr lang="sk-SK" dirty="0"/>
              <a:t>. A „GYÜMÖLCS-ZÖLDSÉG” </a:t>
            </a:r>
            <a:r>
              <a:rPr lang="sk-SK" dirty="0" err="1"/>
              <a:t>és</a:t>
            </a:r>
            <a:r>
              <a:rPr lang="sk-SK" dirty="0"/>
              <a:t> a „GYÜMÖLCS-MAGVAK/HŰVELYESEK</a:t>
            </a:r>
            <a:r>
              <a:rPr lang="sk-SK" dirty="0" smtClean="0"/>
              <a:t>”   </a:t>
            </a:r>
            <a:r>
              <a:rPr lang="sk-SK" dirty="0" err="1"/>
              <a:t>kombinációi</a:t>
            </a:r>
            <a:r>
              <a:rPr lang="sk-SK" dirty="0"/>
              <a:t> </a:t>
            </a:r>
            <a:r>
              <a:rPr lang="sk-SK" dirty="0" err="1"/>
              <a:t>sokkal</a:t>
            </a:r>
            <a:r>
              <a:rPr lang="sk-SK" dirty="0"/>
              <a:t> </a:t>
            </a:r>
            <a:r>
              <a:rPr lang="sk-SK" dirty="0" err="1"/>
              <a:t>erősebb</a:t>
            </a:r>
            <a:r>
              <a:rPr lang="sk-SK" dirty="0"/>
              <a:t> </a:t>
            </a:r>
            <a:r>
              <a:rPr lang="sk-SK" dirty="0" err="1"/>
              <a:t>szinergetikus</a:t>
            </a:r>
            <a:r>
              <a:rPr lang="sk-SK" dirty="0"/>
              <a:t> </a:t>
            </a:r>
            <a:r>
              <a:rPr lang="sk-SK" dirty="0" err="1"/>
              <a:t>kölcsönhatásokat</a:t>
            </a:r>
            <a:r>
              <a:rPr lang="sk-SK" dirty="0"/>
              <a:t> </a:t>
            </a:r>
            <a:r>
              <a:rPr lang="sk-SK" dirty="0" err="1" smtClean="0"/>
              <a:t>mutatnak</a:t>
            </a:r>
            <a:r>
              <a:rPr lang="sk-SK" dirty="0" smtClean="0"/>
              <a:t>, </a:t>
            </a:r>
            <a:r>
              <a:rPr lang="sk-SK" dirty="0" err="1" smtClean="0"/>
              <a:t>mint</a:t>
            </a:r>
            <a:r>
              <a:rPr lang="sk-SK" dirty="0" smtClean="0"/>
              <a:t> </a:t>
            </a:r>
            <a:r>
              <a:rPr lang="sk-SK" dirty="0" err="1"/>
              <a:t>az</a:t>
            </a:r>
            <a:r>
              <a:rPr lang="sk-SK" dirty="0"/>
              <a:t> </a:t>
            </a:r>
            <a:r>
              <a:rPr lang="sk-SK" dirty="0" err="1"/>
              <a:t>egyedi</a:t>
            </a:r>
            <a:r>
              <a:rPr lang="sk-SK" dirty="0"/>
              <a:t> </a:t>
            </a:r>
            <a:r>
              <a:rPr lang="sk-SK" dirty="0" err="1"/>
              <a:t>csoportok</a:t>
            </a:r>
            <a:r>
              <a:rPr lang="sk-SK" dirty="0"/>
              <a:t> </a:t>
            </a:r>
            <a:r>
              <a:rPr lang="sk-SK" dirty="0" err="1"/>
              <a:t>illetve</a:t>
            </a:r>
            <a:r>
              <a:rPr lang="sk-SK" dirty="0"/>
              <a:t> a „GYÜMÖLCS-GYÜMÖLCS” </a:t>
            </a:r>
            <a:r>
              <a:rPr lang="sk-SK" dirty="0" err="1"/>
              <a:t>és</a:t>
            </a:r>
            <a:r>
              <a:rPr lang="sk-SK" dirty="0"/>
              <a:t> </a:t>
            </a:r>
            <a:r>
              <a:rPr lang="sk-SK" dirty="0" smtClean="0"/>
              <a:t>a „</a:t>
            </a:r>
            <a:r>
              <a:rPr lang="sk-SK" dirty="0"/>
              <a:t>ZÖLDSÉG-ZÖLDSÉG” </a:t>
            </a:r>
            <a:r>
              <a:rPr lang="sk-SK" dirty="0" err="1"/>
              <a:t>kombinációk</a:t>
            </a:r>
            <a:r>
              <a:rPr lang="sk-SK" dirty="0" smtClean="0"/>
              <a:t>.</a:t>
            </a:r>
            <a:endParaRPr lang="sk-SK" dirty="0"/>
          </a:p>
        </p:txBody>
      </p:sp>
      <p:sp>
        <p:nvSpPr>
          <p:cNvPr id="5" name="Obdĺžnik 4"/>
          <p:cNvSpPr/>
          <p:nvPr/>
        </p:nvSpPr>
        <p:spPr>
          <a:xfrm>
            <a:off x="5275676" y="6311625"/>
            <a:ext cx="2173993" cy="307777"/>
          </a:xfrm>
          <a:prstGeom prst="rect">
            <a:avLst/>
          </a:prstGeom>
        </p:spPr>
        <p:txBody>
          <a:bodyPr wrap="none">
            <a:spAutoFit/>
          </a:bodyPr>
          <a:lstStyle/>
          <a:p>
            <a:r>
              <a:rPr lang="sk-SK" dirty="0" err="1"/>
              <a:t>Forrás</a:t>
            </a:r>
            <a:r>
              <a:rPr lang="sk-SK" dirty="0"/>
              <a:t>:</a:t>
            </a:r>
            <a:r>
              <a:rPr lang="sk-SK" dirty="0" smtClean="0"/>
              <a:t> </a:t>
            </a:r>
            <a:r>
              <a:rPr lang="sk-SK" dirty="0" err="1" smtClean="0"/>
              <a:t>AdobeStockFoto</a:t>
            </a:r>
            <a:r>
              <a:rPr lang="sk-SK" dirty="0" smtClean="0"/>
              <a:t> </a:t>
            </a:r>
            <a:endParaRPr lang="sk-SK" dirty="0"/>
          </a:p>
        </p:txBody>
      </p:sp>
      <p:sp>
        <p:nvSpPr>
          <p:cNvPr id="3" name="Zástupný objekt pre číslo snímky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29</a:t>
            </a:fld>
            <a:endParaRPr lang="hu-HU"/>
          </a:p>
        </p:txBody>
      </p:sp>
    </p:spTree>
    <p:extLst>
      <p:ext uri="{BB962C8B-B14F-4D97-AF65-F5344CB8AC3E}">
        <p14:creationId xmlns:p14="http://schemas.microsoft.com/office/powerpoint/2010/main" val="4868646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hu-HU" dirty="0" smtClean="0"/>
              <a:t>Az étrendünk kiegészítésének szükségessége</a:t>
            </a:r>
            <a:endParaRPr dirty="0"/>
          </a:p>
        </p:txBody>
      </p:sp>
      <p:sp>
        <p:nvSpPr>
          <p:cNvPr id="69" name="Google Shape;69;gd03d5b2036_1_0"/>
          <p:cNvSpPr txBox="1">
            <a:spLocks noGrp="1"/>
          </p:cNvSpPr>
          <p:nvPr>
            <p:ph type="body" idx="1"/>
          </p:nvPr>
        </p:nvSpPr>
        <p:spPr>
          <a:xfrm>
            <a:off x="321547" y="1825625"/>
            <a:ext cx="11555700" cy="4351200"/>
          </a:xfrm>
          <a:prstGeom prst="rect">
            <a:avLst/>
          </a:prstGeom>
        </p:spPr>
        <p:txBody>
          <a:bodyPr spcFirstLastPara="1" wrap="square" lIns="91425" tIns="45700" rIns="91425" bIns="45700" anchor="t" anchorCtr="0">
            <a:normAutofit lnSpcReduction="10000"/>
          </a:bodyPr>
          <a:lstStyle/>
          <a:p>
            <a:pPr lvl="0" indent="-457200" algn="l" rtl="0">
              <a:spcBef>
                <a:spcPts val="1000"/>
              </a:spcBef>
              <a:spcAft>
                <a:spcPts val="0"/>
              </a:spcAft>
              <a:buFontTx/>
              <a:buChar char="-"/>
            </a:pPr>
            <a:r>
              <a:rPr lang="hu-HU" dirty="0" smtClean="0"/>
              <a:t>Feldolgozott élelmiszerek</a:t>
            </a:r>
          </a:p>
          <a:p>
            <a:pPr lvl="0" indent="-457200" algn="l" rtl="0">
              <a:spcBef>
                <a:spcPts val="1000"/>
              </a:spcBef>
              <a:spcAft>
                <a:spcPts val="0"/>
              </a:spcAft>
              <a:buFontTx/>
              <a:buChar char="-"/>
            </a:pPr>
            <a:r>
              <a:rPr lang="hu-HU" dirty="0" smtClean="0"/>
              <a:t>Tartósított élelmiszerek</a:t>
            </a:r>
          </a:p>
          <a:p>
            <a:pPr lvl="0" indent="-457200">
              <a:buFontTx/>
              <a:buChar char="-"/>
            </a:pPr>
            <a:r>
              <a:rPr lang="hu-HU" dirty="0"/>
              <a:t>Vegyszerek túlzott használata</a:t>
            </a:r>
          </a:p>
          <a:p>
            <a:pPr lvl="0" indent="-457200" algn="l" rtl="0">
              <a:spcBef>
                <a:spcPts val="1000"/>
              </a:spcBef>
              <a:spcAft>
                <a:spcPts val="0"/>
              </a:spcAft>
              <a:buFontTx/>
              <a:buChar char="-"/>
            </a:pPr>
            <a:r>
              <a:rPr lang="hu-HU" dirty="0" smtClean="0"/>
              <a:t>Nem biológiailag érett gyümölcsök és zöldségek fogyasztása</a:t>
            </a:r>
          </a:p>
          <a:p>
            <a:pPr indent="-457200">
              <a:buFontTx/>
              <a:buChar char="-"/>
            </a:pPr>
            <a:r>
              <a:rPr lang="hu-HU" dirty="0"/>
              <a:t>Minőségi éhezés</a:t>
            </a:r>
          </a:p>
          <a:p>
            <a:pPr lvl="0" indent="-457200" algn="l" rtl="0">
              <a:spcBef>
                <a:spcPts val="1000"/>
              </a:spcBef>
              <a:spcAft>
                <a:spcPts val="0"/>
              </a:spcAft>
              <a:buFontTx/>
              <a:buChar char="-"/>
            </a:pPr>
            <a:r>
              <a:rPr lang="hu-HU" dirty="0" smtClean="0"/>
              <a:t>Gyors életvitel</a:t>
            </a:r>
          </a:p>
          <a:p>
            <a:pPr lvl="0" indent="-457200" algn="l" rtl="0">
              <a:spcBef>
                <a:spcPts val="1000"/>
              </a:spcBef>
              <a:spcAft>
                <a:spcPts val="0"/>
              </a:spcAft>
              <a:buFontTx/>
              <a:buChar char="-"/>
            </a:pPr>
            <a:r>
              <a:rPr lang="hu-HU" dirty="0" smtClean="0"/>
              <a:t>Nem megfelelő étkezés</a:t>
            </a:r>
          </a:p>
          <a:p>
            <a:pPr lvl="0" indent="-457200" algn="l" rtl="0">
              <a:spcBef>
                <a:spcPts val="1000"/>
              </a:spcBef>
              <a:spcAft>
                <a:spcPts val="0"/>
              </a:spcAft>
              <a:buFontTx/>
              <a:buChar char="-"/>
            </a:pPr>
            <a:r>
              <a:rPr lang="hu-HU" dirty="0" smtClean="0"/>
              <a:t>Nem megfelelő mozgás és életvitel</a:t>
            </a:r>
          </a:p>
          <a:p>
            <a:pPr lvl="0" indent="-457200" algn="l" rtl="0">
              <a:spcBef>
                <a:spcPts val="1000"/>
              </a:spcBef>
              <a:spcAft>
                <a:spcPts val="0"/>
              </a:spcAft>
              <a:buFontTx/>
              <a:buChar char="-"/>
            </a:pPr>
            <a:r>
              <a:rPr lang="hu-HU" dirty="0" smtClean="0"/>
              <a:t>Gyógyszerek</a:t>
            </a:r>
          </a:p>
        </p:txBody>
      </p:sp>
      <p:sp>
        <p:nvSpPr>
          <p:cNvPr id="2" name="Zástupný objekt pre číslo snímky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3</a:t>
            </a:fld>
            <a:endParaRPr lang="hu-HU"/>
          </a:p>
        </p:txBody>
      </p:sp>
    </p:spTree>
    <p:extLst>
      <p:ext uri="{BB962C8B-B14F-4D97-AF65-F5344CB8AC3E}">
        <p14:creationId xmlns:p14="http://schemas.microsoft.com/office/powerpoint/2010/main" val="28065020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2" name="Obrázok 1"/>
          <p:cNvPicPr>
            <a:picLocks noChangeAspect="1"/>
          </p:cNvPicPr>
          <p:nvPr/>
        </p:nvPicPr>
        <p:blipFill rotWithShape="1">
          <a:blip r:embed="rId3">
            <a:extLst>
              <a:ext uri="{28A0092B-C50C-407E-A947-70E740481C1C}">
                <a14:useLocalDpi xmlns:a14="http://schemas.microsoft.com/office/drawing/2010/main" val="0"/>
              </a:ext>
            </a:extLst>
          </a:blip>
          <a:srcRect l="7232" b="1689"/>
          <a:stretch/>
        </p:blipFill>
        <p:spPr>
          <a:xfrm>
            <a:off x="2554941" y="128590"/>
            <a:ext cx="9322307" cy="6594940"/>
          </a:xfrm>
          <a:prstGeom prst="rect">
            <a:avLst/>
          </a:prstGeom>
          <a:effectLst>
            <a:softEdge rad="88900"/>
          </a:effectLst>
        </p:spPr>
      </p:pic>
      <p:sp>
        <p:nvSpPr>
          <p:cNvPr id="68" name="Google Shape;68;gd03d5b2036_1_0"/>
          <p:cNvSpPr txBox="1">
            <a:spLocks noGrp="1"/>
          </p:cNvSpPr>
          <p:nvPr>
            <p:ph type="title"/>
          </p:nvPr>
        </p:nvSpPr>
        <p:spPr>
          <a:xfrm>
            <a:off x="321547" y="365125"/>
            <a:ext cx="7733241" cy="1325700"/>
          </a:xfrm>
          <a:prstGeom prst="rect">
            <a:avLst/>
          </a:prstGeom>
        </p:spPr>
        <p:txBody>
          <a:bodyPr spcFirstLastPara="1" wrap="square" lIns="91425" tIns="45700" rIns="91425" bIns="45700" anchor="ctr" anchorCtr="0">
            <a:normAutofit/>
          </a:bodyPr>
          <a:lstStyle/>
          <a:p>
            <a:pPr lvl="0"/>
            <a:r>
              <a:rPr lang="sk-SK" dirty="0" smtClean="0"/>
              <a:t>A </a:t>
            </a:r>
            <a:r>
              <a:rPr lang="sk-SK" dirty="0" err="1" smtClean="0"/>
              <a:t>tápláléki</a:t>
            </a:r>
            <a:r>
              <a:rPr lang="sk-SK" dirty="0" smtClean="0"/>
              <a:t> </a:t>
            </a:r>
            <a:r>
              <a:rPr lang="sk-SK" dirty="0" err="1" smtClean="0"/>
              <a:t>fitokémiai</a:t>
            </a:r>
            <a:r>
              <a:rPr lang="sk-SK" dirty="0" smtClean="0"/>
              <a:t> </a:t>
            </a:r>
            <a:r>
              <a:rPr lang="sk-SK" dirty="0" err="1" smtClean="0"/>
              <a:t>anyagok</a:t>
            </a:r>
            <a:r>
              <a:rPr lang="sk-SK" dirty="0" smtClean="0"/>
              <a:t> </a:t>
            </a:r>
            <a:r>
              <a:rPr lang="sk-SK" dirty="0" err="1" smtClean="0"/>
              <a:t>élettani</a:t>
            </a:r>
            <a:r>
              <a:rPr lang="sk-SK" dirty="0" smtClean="0"/>
              <a:t> </a:t>
            </a:r>
            <a:r>
              <a:rPr lang="sk-SK" dirty="0" err="1" smtClean="0"/>
              <a:t>hatását</a:t>
            </a:r>
            <a:r>
              <a:rPr lang="sk-SK" dirty="0" smtClean="0"/>
              <a:t> </a:t>
            </a:r>
            <a:r>
              <a:rPr lang="sk-SK" dirty="0" err="1" smtClean="0"/>
              <a:t>megszabó</a:t>
            </a:r>
            <a:r>
              <a:rPr lang="sk-SK" dirty="0" smtClean="0"/>
              <a:t> </a:t>
            </a:r>
            <a:r>
              <a:rPr lang="sk-SK" dirty="0" err="1" smtClean="0"/>
              <a:t>két</a:t>
            </a:r>
            <a:r>
              <a:rPr lang="sk-SK" dirty="0" smtClean="0"/>
              <a:t> </a:t>
            </a:r>
            <a:r>
              <a:rPr lang="sk-SK" dirty="0" err="1" smtClean="0"/>
              <a:t>fő</a:t>
            </a:r>
            <a:r>
              <a:rPr lang="sk-SK" dirty="0" smtClean="0"/>
              <a:t> </a:t>
            </a:r>
            <a:r>
              <a:rPr lang="sk-SK" dirty="0" err="1" smtClean="0"/>
              <a:t>tényező</a:t>
            </a:r>
            <a:endParaRPr lang="sk-SK" dirty="0"/>
          </a:p>
        </p:txBody>
      </p:sp>
      <p:sp>
        <p:nvSpPr>
          <p:cNvPr id="69" name="Google Shape;69;gd03d5b2036_1_0"/>
          <p:cNvSpPr txBox="1">
            <a:spLocks noGrp="1"/>
          </p:cNvSpPr>
          <p:nvPr>
            <p:ph type="body" idx="1"/>
          </p:nvPr>
        </p:nvSpPr>
        <p:spPr>
          <a:xfrm>
            <a:off x="321547" y="1825625"/>
            <a:ext cx="11555700" cy="4351200"/>
          </a:xfrm>
          <a:prstGeom prst="rect">
            <a:avLst/>
          </a:prstGeom>
        </p:spPr>
        <p:txBody>
          <a:bodyPr spcFirstLastPara="1" wrap="square" lIns="91425" tIns="45700" rIns="91425" bIns="45700" anchor="t" anchorCtr="0">
            <a:normAutofit/>
          </a:bodyPr>
          <a:lstStyle/>
          <a:p>
            <a:pPr lvl="0" indent="-457200" algn="l" rtl="0">
              <a:spcBef>
                <a:spcPts val="1000"/>
              </a:spcBef>
              <a:spcAft>
                <a:spcPts val="0"/>
              </a:spcAft>
              <a:buFontTx/>
              <a:buChar char="-"/>
            </a:pPr>
            <a:r>
              <a:rPr lang="sk-SK" b="1" dirty="0" err="1" smtClean="0"/>
              <a:t>Biohozz</a:t>
            </a:r>
            <a:r>
              <a:rPr lang="sk-SK" b="1" dirty="0" err="1" smtClean="0"/>
              <a:t>áférhet</a:t>
            </a:r>
            <a:r>
              <a:rPr lang="hu-HU" b="1" dirty="0" smtClean="0"/>
              <a:t>őség </a:t>
            </a:r>
            <a:r>
              <a:rPr lang="hu-HU" dirty="0" smtClean="0"/>
              <a:t>– BIOACCESIBILITY</a:t>
            </a:r>
          </a:p>
          <a:p>
            <a:pPr lvl="0" indent="-457200" algn="l" rtl="0">
              <a:spcBef>
                <a:spcPts val="1000"/>
              </a:spcBef>
              <a:spcAft>
                <a:spcPts val="0"/>
              </a:spcAft>
              <a:buFontTx/>
              <a:buChar char="-"/>
            </a:pPr>
            <a:r>
              <a:rPr lang="hu-HU" b="1" dirty="0" err="1" smtClean="0"/>
              <a:t>Biohasznosulás</a:t>
            </a:r>
            <a:r>
              <a:rPr lang="hu-HU" dirty="0" smtClean="0"/>
              <a:t> – BIOAVAILABILITY</a:t>
            </a:r>
          </a:p>
          <a:p>
            <a:pPr lvl="0" indent="-457200" algn="l" rtl="0">
              <a:spcBef>
                <a:spcPts val="1000"/>
              </a:spcBef>
              <a:spcAft>
                <a:spcPts val="0"/>
              </a:spcAft>
              <a:buFontTx/>
              <a:buChar char="-"/>
            </a:pPr>
            <a:endParaRPr dirty="0"/>
          </a:p>
        </p:txBody>
      </p:sp>
      <p:sp>
        <p:nvSpPr>
          <p:cNvPr id="5" name="Obdĺžnik 4"/>
          <p:cNvSpPr/>
          <p:nvPr/>
        </p:nvSpPr>
        <p:spPr>
          <a:xfrm>
            <a:off x="539646" y="5869048"/>
            <a:ext cx="2173993" cy="307777"/>
          </a:xfrm>
          <a:prstGeom prst="rect">
            <a:avLst/>
          </a:prstGeom>
        </p:spPr>
        <p:txBody>
          <a:bodyPr wrap="none">
            <a:spAutoFit/>
          </a:bodyPr>
          <a:lstStyle/>
          <a:p>
            <a:r>
              <a:rPr lang="sk-SK" dirty="0" err="1"/>
              <a:t>Forrás</a:t>
            </a:r>
            <a:r>
              <a:rPr lang="sk-SK" dirty="0"/>
              <a:t>:</a:t>
            </a:r>
            <a:r>
              <a:rPr lang="sk-SK" dirty="0" smtClean="0"/>
              <a:t> </a:t>
            </a:r>
            <a:r>
              <a:rPr lang="sk-SK" dirty="0" err="1" smtClean="0"/>
              <a:t>AdobeStockFoto</a:t>
            </a:r>
            <a:r>
              <a:rPr lang="sk-SK" dirty="0" smtClean="0"/>
              <a:t> </a:t>
            </a:r>
            <a:endParaRPr lang="sk-SK" dirty="0"/>
          </a:p>
        </p:txBody>
      </p:sp>
      <p:sp>
        <p:nvSpPr>
          <p:cNvPr id="3" name="Zástupný objekt pre číslo snímky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30</a:t>
            </a:fld>
            <a:endParaRPr lang="hu-HU"/>
          </a:p>
        </p:txBody>
      </p:sp>
    </p:spTree>
    <p:extLst>
      <p:ext uri="{BB962C8B-B14F-4D97-AF65-F5344CB8AC3E}">
        <p14:creationId xmlns:p14="http://schemas.microsoft.com/office/powerpoint/2010/main" val="38135781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6" name="Obrázok 5"/>
          <p:cNvPicPr>
            <a:picLocks noChangeAspect="1"/>
          </p:cNvPicPr>
          <p:nvPr/>
        </p:nvPicPr>
        <p:blipFill rotWithShape="1">
          <a:blip r:embed="rId3">
            <a:extLst>
              <a:ext uri="{28A0092B-C50C-407E-A947-70E740481C1C}">
                <a14:useLocalDpi xmlns:a14="http://schemas.microsoft.com/office/drawing/2010/main" val="0"/>
              </a:ext>
            </a:extLst>
          </a:blip>
          <a:srcRect l="45003" b="52490"/>
          <a:stretch/>
        </p:blipFill>
        <p:spPr>
          <a:xfrm>
            <a:off x="3455350" y="483475"/>
            <a:ext cx="8451463" cy="6264165"/>
          </a:xfrm>
          <a:prstGeom prst="rect">
            <a:avLst/>
          </a:prstGeom>
        </p:spPr>
      </p:pic>
      <p:sp>
        <p:nvSpPr>
          <p:cNvPr id="74" name="Google Shape;74;gd03d5b2036_1_5"/>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GB" dirty="0" smtClean="0"/>
              <a:t>E</a:t>
            </a:r>
            <a:r>
              <a:rPr lang="hu-HU" dirty="0" smtClean="0"/>
              <a:t>pigenetika</a:t>
            </a:r>
            <a:endParaRPr dirty="0"/>
          </a:p>
        </p:txBody>
      </p:sp>
      <p:sp>
        <p:nvSpPr>
          <p:cNvPr id="75" name="Google Shape;75;gd03d5b2036_1_5"/>
          <p:cNvSpPr txBox="1">
            <a:spLocks noGrp="1"/>
          </p:cNvSpPr>
          <p:nvPr>
            <p:ph type="body" idx="1"/>
          </p:nvPr>
        </p:nvSpPr>
        <p:spPr>
          <a:xfrm>
            <a:off x="321547" y="1825625"/>
            <a:ext cx="3322606" cy="4351200"/>
          </a:xfrm>
          <a:prstGeom prst="rect">
            <a:avLst/>
          </a:prstGeom>
        </p:spPr>
        <p:txBody>
          <a:bodyPr spcFirstLastPara="1" wrap="square" lIns="91425" tIns="45700" rIns="91425" bIns="45700" anchor="t" anchorCtr="0">
            <a:normAutofit/>
          </a:bodyPr>
          <a:lstStyle/>
          <a:p>
            <a:pPr indent="-457200"/>
            <a:r>
              <a:rPr lang="hu-HU" dirty="0"/>
              <a:t>Az </a:t>
            </a:r>
            <a:r>
              <a:rPr lang="hu-HU" dirty="0" err="1"/>
              <a:t>epigenetika</a:t>
            </a:r>
            <a:r>
              <a:rPr lang="hu-HU" dirty="0"/>
              <a:t> </a:t>
            </a:r>
            <a:r>
              <a:rPr lang="hu-HU" dirty="0" smtClean="0"/>
              <a:t>jelentősége</a:t>
            </a:r>
          </a:p>
          <a:p>
            <a:pPr indent="-457200"/>
            <a:r>
              <a:rPr lang="hu-HU" dirty="0" smtClean="0"/>
              <a:t>A környezeti jelek</a:t>
            </a:r>
          </a:p>
          <a:p>
            <a:pPr indent="-457200"/>
            <a:r>
              <a:rPr lang="hu-HU" dirty="0" smtClean="0"/>
              <a:t>Az </a:t>
            </a:r>
            <a:r>
              <a:rPr lang="hu-HU" dirty="0" err="1"/>
              <a:t>epigenetikai</a:t>
            </a:r>
            <a:r>
              <a:rPr lang="hu-HU" dirty="0"/>
              <a:t> </a:t>
            </a:r>
            <a:r>
              <a:rPr lang="hu-HU" dirty="0" smtClean="0"/>
              <a:t>mechanizmusok</a:t>
            </a:r>
          </a:p>
          <a:p>
            <a:pPr indent="-457200"/>
            <a:r>
              <a:rPr lang="hu-HU" dirty="0" smtClean="0"/>
              <a:t>Egy érdekes kutatási eredmény</a:t>
            </a:r>
            <a:endParaRPr dirty="0"/>
          </a:p>
        </p:txBody>
      </p:sp>
      <p:sp>
        <p:nvSpPr>
          <p:cNvPr id="3" name="Obdĺžnik 2"/>
          <p:cNvSpPr/>
          <p:nvPr/>
        </p:nvSpPr>
        <p:spPr>
          <a:xfrm>
            <a:off x="1631526" y="5880935"/>
            <a:ext cx="2173993" cy="307777"/>
          </a:xfrm>
          <a:prstGeom prst="rect">
            <a:avLst/>
          </a:prstGeom>
        </p:spPr>
        <p:txBody>
          <a:bodyPr wrap="none">
            <a:spAutoFit/>
          </a:bodyPr>
          <a:lstStyle/>
          <a:p>
            <a:r>
              <a:rPr lang="sk-SK" dirty="0" err="1"/>
              <a:t>Forrás</a:t>
            </a:r>
            <a:r>
              <a:rPr lang="sk-SK" dirty="0"/>
              <a:t>:</a:t>
            </a:r>
            <a:r>
              <a:rPr lang="sk-SK" dirty="0" smtClean="0"/>
              <a:t> </a:t>
            </a:r>
            <a:r>
              <a:rPr lang="sk-SK" dirty="0" err="1" smtClean="0"/>
              <a:t>AdobeStockFoto</a:t>
            </a:r>
            <a:r>
              <a:rPr lang="sk-SK" dirty="0" smtClean="0"/>
              <a:t> </a:t>
            </a:r>
            <a:endParaRPr lang="sk-SK" dirty="0"/>
          </a:p>
        </p:txBody>
      </p:sp>
      <p:sp>
        <p:nvSpPr>
          <p:cNvPr id="7" name="Zástupný objekt pre číslo snímky 6"/>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31</a:t>
            </a:fld>
            <a:endParaRPr lang="hu-HU"/>
          </a:p>
        </p:txBody>
      </p:sp>
    </p:spTree>
    <p:extLst>
      <p:ext uri="{BB962C8B-B14F-4D97-AF65-F5344CB8AC3E}">
        <p14:creationId xmlns:p14="http://schemas.microsoft.com/office/powerpoint/2010/main" val="9807283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gd03d5b2036_1_5"/>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pPr lvl="0"/>
            <a:r>
              <a:rPr lang="sk-SK" dirty="0" smtClean="0"/>
              <a:t>A </a:t>
            </a:r>
            <a:r>
              <a:rPr lang="sk-SK" dirty="0" err="1" smtClean="0"/>
              <a:t>telomerek</a:t>
            </a:r>
            <a:endParaRPr dirty="0"/>
          </a:p>
        </p:txBody>
      </p:sp>
      <p:sp>
        <p:nvSpPr>
          <p:cNvPr id="75" name="Google Shape;75;gd03d5b2036_1_5"/>
          <p:cNvSpPr txBox="1">
            <a:spLocks noGrp="1"/>
          </p:cNvSpPr>
          <p:nvPr>
            <p:ph type="body" idx="1"/>
          </p:nvPr>
        </p:nvSpPr>
        <p:spPr>
          <a:xfrm>
            <a:off x="321546" y="1825625"/>
            <a:ext cx="6280960" cy="4351200"/>
          </a:xfrm>
          <a:prstGeom prst="rect">
            <a:avLst/>
          </a:prstGeom>
        </p:spPr>
        <p:txBody>
          <a:bodyPr spcFirstLastPara="1" wrap="square" lIns="91425" tIns="45700" rIns="91425" bIns="45700" anchor="t" anchorCtr="0">
            <a:normAutofit lnSpcReduction="10000"/>
          </a:bodyPr>
          <a:lstStyle/>
          <a:p>
            <a:pPr lvl="0" indent="-457200">
              <a:buFontTx/>
              <a:buChar char="-"/>
            </a:pPr>
            <a:r>
              <a:rPr lang="sk-SK" dirty="0" err="1" smtClean="0"/>
              <a:t>Az</a:t>
            </a:r>
            <a:r>
              <a:rPr lang="sk-SK" dirty="0" smtClean="0"/>
              <a:t> </a:t>
            </a:r>
            <a:r>
              <a:rPr lang="sk-SK" dirty="0" err="1"/>
              <a:t>öregedés</a:t>
            </a:r>
            <a:r>
              <a:rPr lang="sk-SK" dirty="0"/>
              <a:t> </a:t>
            </a:r>
            <a:r>
              <a:rPr lang="sk-SK" dirty="0" err="1" smtClean="0"/>
              <a:t>órája</a:t>
            </a:r>
            <a:endParaRPr lang="sk-SK" dirty="0" smtClean="0"/>
          </a:p>
          <a:p>
            <a:pPr lvl="0" indent="-457200">
              <a:buFontTx/>
              <a:buChar char="-"/>
            </a:pPr>
            <a:r>
              <a:rPr lang="hu-HU" dirty="0" smtClean="0"/>
              <a:t>Meghatározza, hogy meddig élhet az emberi szervezet</a:t>
            </a:r>
            <a:endParaRPr lang="sk-SK" dirty="0" smtClean="0"/>
          </a:p>
          <a:p>
            <a:pPr lvl="0" indent="-457200">
              <a:buFontTx/>
              <a:buChar char="-"/>
            </a:pPr>
            <a:r>
              <a:rPr lang="sk-SK" dirty="0" smtClean="0"/>
              <a:t>A </a:t>
            </a:r>
            <a:r>
              <a:rPr lang="sk-SK" dirty="0" err="1" smtClean="0"/>
              <a:t>kromoszómákat</a:t>
            </a:r>
            <a:endParaRPr lang="sk-SK" dirty="0" smtClean="0"/>
          </a:p>
          <a:p>
            <a:pPr lvl="1" indent="-457200">
              <a:buFontTx/>
              <a:buChar char="-"/>
            </a:pPr>
            <a:r>
              <a:rPr lang="sk-SK" dirty="0" smtClean="0"/>
              <a:t>V</a:t>
            </a:r>
            <a:r>
              <a:rPr lang="hu-HU" dirty="0" err="1" smtClean="0"/>
              <a:t>édik</a:t>
            </a:r>
            <a:endParaRPr lang="hu-HU" dirty="0" smtClean="0"/>
          </a:p>
          <a:p>
            <a:pPr lvl="1" indent="-457200">
              <a:buFontTx/>
              <a:buChar char="-"/>
            </a:pPr>
            <a:r>
              <a:rPr lang="hu-HU" dirty="0" smtClean="0"/>
              <a:t>Fontosak a DNS reprodukciójában</a:t>
            </a:r>
          </a:p>
          <a:p>
            <a:pPr lvl="1" indent="-457200">
              <a:buFontTx/>
              <a:buChar char="-"/>
            </a:pPr>
            <a:r>
              <a:rPr lang="hu-HU" dirty="0" smtClean="0"/>
              <a:t>Véd a rák ellen, és más megbetegedések ellen</a:t>
            </a:r>
          </a:p>
          <a:p>
            <a:pPr indent="-457200">
              <a:buFontTx/>
              <a:buChar char="-"/>
            </a:pPr>
            <a:r>
              <a:rPr lang="hu-HU" dirty="0" smtClean="0"/>
              <a:t>Az ATP szerepe az öregedés folyamatában</a:t>
            </a:r>
          </a:p>
          <a:p>
            <a:pPr lvl="1" indent="-457200">
              <a:buFontTx/>
              <a:buChar char="-"/>
            </a:pPr>
            <a:endParaRPr lang="hu-HU" dirty="0" smtClean="0"/>
          </a:p>
          <a:p>
            <a:pPr lvl="1" indent="-457200">
              <a:buFontTx/>
              <a:buChar char="-"/>
            </a:pPr>
            <a:endParaRPr dirty="0"/>
          </a:p>
        </p:txBody>
      </p:sp>
      <p:pic>
        <p:nvPicPr>
          <p:cNvPr id="2" name="Obrázok 1"/>
          <p:cNvPicPr>
            <a:picLocks noChangeAspect="1"/>
          </p:cNvPicPr>
          <p:nvPr/>
        </p:nvPicPr>
        <p:blipFill rotWithShape="1">
          <a:blip r:embed="rId3">
            <a:extLst>
              <a:ext uri="{28A0092B-C50C-407E-A947-70E740481C1C}">
                <a14:useLocalDpi xmlns:a14="http://schemas.microsoft.com/office/drawing/2010/main" val="0"/>
              </a:ext>
            </a:extLst>
          </a:blip>
          <a:srcRect l="3343" t="2603" r="3434" b="1309"/>
          <a:stretch/>
        </p:blipFill>
        <p:spPr>
          <a:xfrm>
            <a:off x="6414247" y="38926"/>
            <a:ext cx="5284694" cy="6675403"/>
          </a:xfrm>
          <a:prstGeom prst="rect">
            <a:avLst/>
          </a:prstGeom>
        </p:spPr>
      </p:pic>
      <p:sp>
        <p:nvSpPr>
          <p:cNvPr id="5" name="Obdĺžnik 4"/>
          <p:cNvSpPr/>
          <p:nvPr/>
        </p:nvSpPr>
        <p:spPr>
          <a:xfrm>
            <a:off x="4587211" y="6291688"/>
            <a:ext cx="2173993" cy="307777"/>
          </a:xfrm>
          <a:prstGeom prst="rect">
            <a:avLst/>
          </a:prstGeom>
        </p:spPr>
        <p:txBody>
          <a:bodyPr wrap="none">
            <a:spAutoFit/>
          </a:bodyPr>
          <a:lstStyle/>
          <a:p>
            <a:r>
              <a:rPr lang="sk-SK" dirty="0" err="1"/>
              <a:t>Forrás</a:t>
            </a:r>
            <a:r>
              <a:rPr lang="sk-SK" dirty="0"/>
              <a:t>: </a:t>
            </a:r>
            <a:r>
              <a:rPr lang="sk-SK" dirty="0" err="1" smtClean="0"/>
              <a:t>AdobeStockFoto</a:t>
            </a:r>
            <a:r>
              <a:rPr lang="sk-SK" dirty="0" smtClean="0"/>
              <a:t> </a:t>
            </a:r>
            <a:endParaRPr lang="sk-SK" dirty="0"/>
          </a:p>
        </p:txBody>
      </p:sp>
      <p:sp>
        <p:nvSpPr>
          <p:cNvPr id="3" name="Zástupný objekt pre číslo snímky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32</a:t>
            </a:fld>
            <a:endParaRPr lang="hu-HU"/>
          </a:p>
        </p:txBody>
      </p:sp>
    </p:spTree>
    <p:extLst>
      <p:ext uri="{BB962C8B-B14F-4D97-AF65-F5344CB8AC3E}">
        <p14:creationId xmlns:p14="http://schemas.microsoft.com/office/powerpoint/2010/main" val="15354834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hu-HU" dirty="0" smtClean="0"/>
              <a:t>A </a:t>
            </a:r>
            <a:r>
              <a:rPr lang="hu-HU" dirty="0" err="1" smtClean="0"/>
              <a:t>telomerek</a:t>
            </a:r>
            <a:r>
              <a:rPr lang="hu-HU" dirty="0" smtClean="0"/>
              <a:t> rövidülése</a:t>
            </a:r>
            <a:endParaRPr dirty="0"/>
          </a:p>
        </p:txBody>
      </p:sp>
      <p:sp>
        <p:nvSpPr>
          <p:cNvPr id="69" name="Google Shape;69;gd03d5b2036_1_0"/>
          <p:cNvSpPr txBox="1">
            <a:spLocks noGrp="1"/>
          </p:cNvSpPr>
          <p:nvPr>
            <p:ph type="body" idx="1"/>
          </p:nvPr>
        </p:nvSpPr>
        <p:spPr>
          <a:xfrm>
            <a:off x="321547" y="1825625"/>
            <a:ext cx="5137959" cy="4351200"/>
          </a:xfrm>
          <a:prstGeom prst="rect">
            <a:avLst/>
          </a:prstGeom>
        </p:spPr>
        <p:txBody>
          <a:bodyPr spcFirstLastPara="1" wrap="square" lIns="91425" tIns="45700" rIns="91425" bIns="45700" anchor="t" anchorCtr="0">
            <a:normAutofit/>
          </a:bodyPr>
          <a:lstStyle/>
          <a:p>
            <a:pPr lvl="0" indent="-457200" algn="l" rtl="0">
              <a:spcBef>
                <a:spcPts val="1000"/>
              </a:spcBef>
              <a:spcAft>
                <a:spcPts val="0"/>
              </a:spcAft>
              <a:buFontTx/>
              <a:buChar char="-"/>
            </a:pPr>
            <a:r>
              <a:rPr lang="hu-HU" dirty="0" smtClean="0"/>
              <a:t>Normál csökkenése</a:t>
            </a:r>
          </a:p>
          <a:p>
            <a:pPr lvl="0" indent="-457200" algn="l" rtl="0">
              <a:spcBef>
                <a:spcPts val="1000"/>
              </a:spcBef>
              <a:spcAft>
                <a:spcPts val="0"/>
              </a:spcAft>
              <a:buFontTx/>
              <a:buChar char="-"/>
            </a:pPr>
            <a:r>
              <a:rPr lang="hu-HU" dirty="0" smtClean="0"/>
              <a:t>Külső behatások által való csökkenése</a:t>
            </a:r>
          </a:p>
          <a:p>
            <a:pPr lvl="0" indent="-457200" algn="l" rtl="0">
              <a:spcBef>
                <a:spcPts val="1000"/>
              </a:spcBef>
              <a:spcAft>
                <a:spcPts val="0"/>
              </a:spcAft>
              <a:buFontTx/>
              <a:buChar char="-"/>
            </a:pPr>
            <a:r>
              <a:rPr lang="hu-HU" dirty="0" smtClean="0"/>
              <a:t>Betegségek, szindrómák miatti csökkenése</a:t>
            </a:r>
          </a:p>
          <a:p>
            <a:pPr lvl="1" indent="-457200">
              <a:spcBef>
                <a:spcPts val="1000"/>
              </a:spcBef>
              <a:buFontTx/>
              <a:buChar char="-"/>
            </a:pPr>
            <a:r>
              <a:rPr lang="hu-HU" dirty="0" smtClean="0"/>
              <a:t>P</a:t>
            </a:r>
            <a:r>
              <a:rPr lang="sk-SK" dirty="0" err="1" smtClean="0"/>
              <a:t>rogéria</a:t>
            </a:r>
            <a:r>
              <a:rPr lang="sk-SK" dirty="0" smtClean="0"/>
              <a:t> </a:t>
            </a:r>
            <a:r>
              <a:rPr lang="sk-SK" dirty="0"/>
              <a:t>(</a:t>
            </a:r>
            <a:r>
              <a:rPr lang="sk-SK" dirty="0" err="1" smtClean="0"/>
              <a:t>Hutchinson-Guilford</a:t>
            </a:r>
            <a:r>
              <a:rPr lang="sk-SK" dirty="0" smtClean="0"/>
              <a:t>). </a:t>
            </a:r>
            <a:endParaRPr lang="hu-HU" dirty="0" smtClean="0"/>
          </a:p>
          <a:p>
            <a:pPr lvl="1" indent="-457200">
              <a:spcBef>
                <a:spcPts val="1000"/>
              </a:spcBef>
              <a:buFontTx/>
              <a:buChar char="-"/>
            </a:pPr>
            <a:r>
              <a:rPr lang="hu-HU" dirty="0" smtClean="0"/>
              <a:t>Werner-szindróma</a:t>
            </a:r>
          </a:p>
          <a:p>
            <a:pPr lvl="1" indent="-457200">
              <a:spcBef>
                <a:spcPts val="1000"/>
              </a:spcBef>
              <a:buFontTx/>
              <a:buChar char="-"/>
            </a:pPr>
            <a:r>
              <a:rPr lang="hu-HU" dirty="0" err="1" smtClean="0"/>
              <a:t>Cockayne</a:t>
            </a:r>
            <a:r>
              <a:rPr lang="hu-HU" dirty="0" smtClean="0"/>
              <a:t>-szindróma</a:t>
            </a:r>
          </a:p>
          <a:p>
            <a:pPr lvl="1" indent="-457200">
              <a:spcBef>
                <a:spcPts val="1000"/>
              </a:spcBef>
              <a:buFontTx/>
              <a:buChar char="-"/>
            </a:pPr>
            <a:r>
              <a:rPr lang="sk-SK" dirty="0" err="1"/>
              <a:t>Xeroderma</a:t>
            </a:r>
            <a:r>
              <a:rPr lang="sk-SK" dirty="0"/>
              <a:t> </a:t>
            </a:r>
            <a:r>
              <a:rPr lang="sk-SK" dirty="0" err="1"/>
              <a:t>pigmentosum</a:t>
            </a:r>
            <a:endParaRPr dirty="0"/>
          </a:p>
        </p:txBody>
      </p:sp>
      <p:pic>
        <p:nvPicPr>
          <p:cNvPr id="2" name="Obrázo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2855" y="365124"/>
            <a:ext cx="5781544" cy="6140779"/>
          </a:xfrm>
          <a:prstGeom prst="rect">
            <a:avLst/>
          </a:prstGeom>
        </p:spPr>
      </p:pic>
      <p:sp>
        <p:nvSpPr>
          <p:cNvPr id="7" name="Obdĺžnik 6"/>
          <p:cNvSpPr/>
          <p:nvPr/>
        </p:nvSpPr>
        <p:spPr>
          <a:xfrm>
            <a:off x="3925404" y="6311625"/>
            <a:ext cx="2173993" cy="307777"/>
          </a:xfrm>
          <a:prstGeom prst="rect">
            <a:avLst/>
          </a:prstGeom>
        </p:spPr>
        <p:txBody>
          <a:bodyPr wrap="none">
            <a:spAutoFit/>
          </a:bodyPr>
          <a:lstStyle/>
          <a:p>
            <a:r>
              <a:rPr lang="sk-SK" dirty="0" err="1"/>
              <a:t>Forrás</a:t>
            </a:r>
            <a:r>
              <a:rPr lang="sk-SK" dirty="0"/>
              <a:t>: </a:t>
            </a:r>
            <a:r>
              <a:rPr lang="sk-SK" dirty="0" err="1" smtClean="0"/>
              <a:t>AdobeStockFoto</a:t>
            </a:r>
            <a:r>
              <a:rPr lang="sk-SK" dirty="0" smtClean="0"/>
              <a:t> </a:t>
            </a:r>
            <a:endParaRPr lang="sk-SK" dirty="0"/>
          </a:p>
        </p:txBody>
      </p:sp>
      <p:sp>
        <p:nvSpPr>
          <p:cNvPr id="3" name="Zástupný objekt pre číslo snímky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33</a:t>
            </a:fld>
            <a:endParaRPr lang="hu-HU"/>
          </a:p>
        </p:txBody>
      </p:sp>
    </p:spTree>
    <p:extLst>
      <p:ext uri="{BB962C8B-B14F-4D97-AF65-F5344CB8AC3E}">
        <p14:creationId xmlns:p14="http://schemas.microsoft.com/office/powerpoint/2010/main" val="16917986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hu-HU" dirty="0" smtClean="0"/>
              <a:t>A </a:t>
            </a:r>
            <a:r>
              <a:rPr lang="hu-HU" dirty="0" err="1" smtClean="0"/>
              <a:t>telomerek</a:t>
            </a:r>
            <a:r>
              <a:rPr lang="hu-HU" dirty="0" smtClean="0"/>
              <a:t> hosszának javítása</a:t>
            </a:r>
            <a:endParaRPr dirty="0"/>
          </a:p>
        </p:txBody>
      </p:sp>
      <p:sp>
        <p:nvSpPr>
          <p:cNvPr id="69" name="Google Shape;69;gd03d5b2036_1_0"/>
          <p:cNvSpPr txBox="1">
            <a:spLocks noGrp="1"/>
          </p:cNvSpPr>
          <p:nvPr>
            <p:ph type="body" idx="1"/>
          </p:nvPr>
        </p:nvSpPr>
        <p:spPr>
          <a:xfrm>
            <a:off x="321547" y="1825625"/>
            <a:ext cx="11555700" cy="4351200"/>
          </a:xfrm>
          <a:prstGeom prst="rect">
            <a:avLst/>
          </a:prstGeom>
        </p:spPr>
        <p:txBody>
          <a:bodyPr spcFirstLastPara="1" wrap="square" lIns="91425" tIns="45700" rIns="91425" bIns="45700" anchor="t" anchorCtr="0">
            <a:normAutofit/>
          </a:bodyPr>
          <a:lstStyle/>
          <a:p>
            <a:pPr lvl="0" indent="-457200">
              <a:buFontTx/>
              <a:buChar char="-"/>
            </a:pPr>
            <a:r>
              <a:rPr lang="sk-SK" dirty="0" err="1"/>
              <a:t>T</a:t>
            </a:r>
            <a:r>
              <a:rPr lang="sk-SK" dirty="0" err="1" smtClean="0"/>
              <a:t>elomérek</a:t>
            </a:r>
            <a:r>
              <a:rPr lang="sk-SK" dirty="0" smtClean="0"/>
              <a:t> </a:t>
            </a:r>
            <a:r>
              <a:rPr lang="sk-SK" dirty="0" err="1"/>
              <a:t>rövidülésének</a:t>
            </a:r>
            <a:r>
              <a:rPr lang="sk-SK" dirty="0"/>
              <a:t> a </a:t>
            </a:r>
            <a:r>
              <a:rPr lang="sk-SK" dirty="0" err="1" smtClean="0"/>
              <a:t>problémája</a:t>
            </a:r>
            <a:r>
              <a:rPr lang="sk-SK" dirty="0" smtClean="0"/>
              <a:t> </a:t>
            </a:r>
            <a:r>
              <a:rPr lang="sk-SK" dirty="0" err="1" smtClean="0"/>
              <a:t>felvetett</a:t>
            </a:r>
            <a:r>
              <a:rPr lang="sk-SK" dirty="0" smtClean="0"/>
              <a:t> </a:t>
            </a:r>
            <a:r>
              <a:rPr lang="sk-SK" dirty="0" err="1" smtClean="0"/>
              <a:t>egy</a:t>
            </a:r>
            <a:r>
              <a:rPr lang="sk-SK" dirty="0" smtClean="0"/>
              <a:t> </a:t>
            </a:r>
            <a:r>
              <a:rPr lang="sk-SK" dirty="0" err="1" smtClean="0"/>
              <a:t>javítási</a:t>
            </a:r>
            <a:r>
              <a:rPr lang="sk-SK" dirty="0" smtClean="0"/>
              <a:t> </a:t>
            </a:r>
            <a:r>
              <a:rPr lang="sk-SK" dirty="0" err="1" smtClean="0"/>
              <a:t>mechanizmussal</a:t>
            </a:r>
            <a:r>
              <a:rPr lang="sk-SK" dirty="0" smtClean="0"/>
              <a:t> </a:t>
            </a:r>
            <a:r>
              <a:rPr lang="sk-SK" dirty="0" err="1" smtClean="0"/>
              <a:t>kapcsolatos</a:t>
            </a:r>
            <a:r>
              <a:rPr lang="sk-SK" dirty="0" smtClean="0"/>
              <a:t> </a:t>
            </a:r>
            <a:r>
              <a:rPr lang="sk-SK" dirty="0" err="1" smtClean="0"/>
              <a:t>sejtést</a:t>
            </a:r>
            <a:r>
              <a:rPr lang="sk-SK" dirty="0" smtClean="0"/>
              <a:t> (Alexej </a:t>
            </a:r>
            <a:r>
              <a:rPr lang="sk-SK" dirty="0" err="1" smtClean="0"/>
              <a:t>Olovnyikov</a:t>
            </a:r>
            <a:r>
              <a:rPr lang="sk-SK" dirty="0" smtClean="0"/>
              <a:t> - 1971)</a:t>
            </a:r>
          </a:p>
          <a:p>
            <a:pPr lvl="0" indent="-457200">
              <a:buFontTx/>
              <a:buChar char="-"/>
            </a:pPr>
            <a:r>
              <a:rPr lang="hu-HU" dirty="0" err="1" smtClean="0"/>
              <a:t>Telomeráz</a:t>
            </a:r>
            <a:r>
              <a:rPr lang="hu-HU" dirty="0" smtClean="0"/>
              <a:t> enzim – </a:t>
            </a:r>
            <a:r>
              <a:rPr lang="hu-HU" dirty="0"/>
              <a:t>1984 </a:t>
            </a:r>
            <a:r>
              <a:rPr lang="hu-HU" dirty="0" smtClean="0"/>
              <a:t>(Carol </a:t>
            </a:r>
            <a:r>
              <a:rPr lang="hu-HU" dirty="0"/>
              <a:t>W. </a:t>
            </a:r>
            <a:r>
              <a:rPr lang="hu-HU" dirty="0" err="1"/>
              <a:t>Greider</a:t>
            </a:r>
            <a:r>
              <a:rPr lang="hu-HU" dirty="0"/>
              <a:t> és </a:t>
            </a:r>
            <a:r>
              <a:rPr lang="hu-HU" dirty="0" err="1"/>
              <a:t>Elizabeth</a:t>
            </a:r>
            <a:r>
              <a:rPr lang="hu-HU" dirty="0"/>
              <a:t> </a:t>
            </a:r>
            <a:r>
              <a:rPr lang="hu-HU" dirty="0" err="1" smtClean="0"/>
              <a:t>Blackburn</a:t>
            </a:r>
            <a:r>
              <a:rPr lang="hu-HU" dirty="0" smtClean="0"/>
              <a:t>)</a:t>
            </a:r>
          </a:p>
          <a:p>
            <a:pPr lvl="0" indent="-457200">
              <a:buFontTx/>
              <a:buChar char="-"/>
            </a:pPr>
            <a:r>
              <a:rPr lang="hu-HU" dirty="0" err="1"/>
              <a:t>Telomer</a:t>
            </a:r>
            <a:r>
              <a:rPr lang="hu-HU" dirty="0"/>
              <a:t> hosszának </a:t>
            </a:r>
            <a:r>
              <a:rPr lang="hu-HU" dirty="0" smtClean="0"/>
              <a:t>befolyásolása</a:t>
            </a:r>
          </a:p>
          <a:p>
            <a:pPr lvl="1" indent="-457200">
              <a:buFontTx/>
              <a:buChar char="-"/>
            </a:pPr>
            <a:r>
              <a:rPr lang="hu-HU" dirty="0"/>
              <a:t>Pozitívak (A pozitív dolgokra való </a:t>
            </a:r>
            <a:r>
              <a:rPr lang="hu-HU" dirty="0" smtClean="0"/>
              <a:t>fókuszálás, Önszeretet, Sport, Boldogság</a:t>
            </a:r>
            <a:r>
              <a:rPr lang="hu-HU" dirty="0"/>
              <a:t>, hála, </a:t>
            </a:r>
            <a:r>
              <a:rPr lang="hu-HU" dirty="0" smtClean="0"/>
              <a:t>szolgálat, Jó </a:t>
            </a:r>
            <a:r>
              <a:rPr lang="hu-HU" dirty="0"/>
              <a:t>táplálkozás </a:t>
            </a:r>
            <a:r>
              <a:rPr lang="hu-HU" dirty="0" smtClean="0"/>
              <a:t>(főleg az Omega </a:t>
            </a:r>
            <a:r>
              <a:rPr lang="hu-HU" dirty="0"/>
              <a:t>3</a:t>
            </a:r>
            <a:r>
              <a:rPr lang="hu-HU" dirty="0" smtClean="0"/>
              <a:t>), Szeretet</a:t>
            </a:r>
            <a:endParaRPr lang="hu-HU" dirty="0"/>
          </a:p>
          <a:p>
            <a:pPr lvl="1" indent="-457200">
              <a:buFontTx/>
              <a:buChar char="-"/>
            </a:pPr>
            <a:endParaRPr lang="hu-HU" dirty="0" smtClean="0"/>
          </a:p>
          <a:p>
            <a:pPr lvl="0" indent="-457200">
              <a:buFontTx/>
              <a:buChar char="-"/>
            </a:pPr>
            <a:endParaRPr lang="sk-SK" dirty="0" smtClean="0"/>
          </a:p>
          <a:p>
            <a:pPr lvl="0" indent="-457200">
              <a:buFontTx/>
              <a:buChar char="-"/>
            </a:pPr>
            <a:endParaRPr lang="sk-SK" dirty="0" smtClean="0"/>
          </a:p>
        </p:txBody>
      </p:sp>
      <p:sp>
        <p:nvSpPr>
          <p:cNvPr id="2" name="Zástupný objekt pre číslo snímky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34</a:t>
            </a:fld>
            <a:endParaRPr lang="hu-HU"/>
          </a:p>
        </p:txBody>
      </p:sp>
    </p:spTree>
    <p:extLst>
      <p:ext uri="{BB962C8B-B14F-4D97-AF65-F5344CB8AC3E}">
        <p14:creationId xmlns:p14="http://schemas.microsoft.com/office/powerpoint/2010/main" val="34130604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hu-HU" dirty="0" smtClean="0"/>
              <a:t>Összefoglalás</a:t>
            </a:r>
            <a:endParaRPr dirty="0"/>
          </a:p>
        </p:txBody>
      </p:sp>
      <p:sp>
        <p:nvSpPr>
          <p:cNvPr id="69" name="Google Shape;69;gd03d5b2036_1_0"/>
          <p:cNvSpPr txBox="1">
            <a:spLocks noGrp="1"/>
          </p:cNvSpPr>
          <p:nvPr>
            <p:ph type="body" idx="1"/>
          </p:nvPr>
        </p:nvSpPr>
        <p:spPr>
          <a:xfrm>
            <a:off x="321547" y="1825625"/>
            <a:ext cx="11555700" cy="4351200"/>
          </a:xfrm>
          <a:prstGeom prst="rect">
            <a:avLst/>
          </a:prstGeom>
        </p:spPr>
        <p:txBody>
          <a:bodyPr spcFirstLastPara="1" wrap="square" lIns="91425" tIns="45700" rIns="91425" bIns="45700" anchor="t" anchorCtr="0">
            <a:normAutofit fontScale="92500" lnSpcReduction="10000"/>
          </a:bodyPr>
          <a:lstStyle/>
          <a:p>
            <a:pPr lvl="0" indent="-457200">
              <a:buFontTx/>
              <a:buChar char="-"/>
            </a:pPr>
            <a:r>
              <a:rPr lang="hu-HU" dirty="0" smtClean="0"/>
              <a:t>A táplálék-kiegészítőkről elmondható</a:t>
            </a:r>
          </a:p>
          <a:p>
            <a:pPr lvl="1" indent="-457200">
              <a:buFontTx/>
              <a:buChar char="-"/>
            </a:pPr>
            <a:r>
              <a:rPr lang="hu-HU" dirty="0"/>
              <a:t>A</a:t>
            </a:r>
            <a:r>
              <a:rPr lang="hu-HU" dirty="0" smtClean="0"/>
              <a:t>z emberi szervezet általános védekezőképességét segítik, az immunrendszerre </a:t>
            </a:r>
            <a:r>
              <a:rPr lang="hu-HU" dirty="0" err="1" smtClean="0"/>
              <a:t>immunmoduláns</a:t>
            </a:r>
            <a:r>
              <a:rPr lang="hu-HU" dirty="0" smtClean="0"/>
              <a:t> hatást fejthetnek ki</a:t>
            </a:r>
          </a:p>
          <a:p>
            <a:pPr lvl="1" indent="-457200">
              <a:buFontTx/>
              <a:buChar char="-"/>
            </a:pPr>
            <a:r>
              <a:rPr lang="hu-HU" dirty="0" smtClean="0"/>
              <a:t>Megadhatják a </a:t>
            </a:r>
            <a:r>
              <a:rPr lang="hu-HU" dirty="0"/>
              <a:t>szervezet számára </a:t>
            </a:r>
            <a:r>
              <a:rPr lang="hu-HU" dirty="0" smtClean="0"/>
              <a:t>az egészséges működéséhez </a:t>
            </a:r>
            <a:r>
              <a:rPr lang="hu-HU" dirty="0"/>
              <a:t>nélkülözhetetlen </a:t>
            </a:r>
            <a:r>
              <a:rPr lang="hu-HU" dirty="0" smtClean="0"/>
              <a:t>ásványi anyagokat, nyomelemeket, vitaminokat, </a:t>
            </a:r>
            <a:r>
              <a:rPr lang="hu-HU" dirty="0" err="1" smtClean="0"/>
              <a:t>flavonoidokat</a:t>
            </a:r>
            <a:r>
              <a:rPr lang="hu-HU" dirty="0" smtClean="0"/>
              <a:t>, </a:t>
            </a:r>
            <a:r>
              <a:rPr lang="hu-HU" dirty="0" err="1" smtClean="0"/>
              <a:t>karotenoidokat</a:t>
            </a:r>
            <a:r>
              <a:rPr lang="hu-HU" dirty="0" smtClean="0"/>
              <a:t>, stb. </a:t>
            </a:r>
          </a:p>
          <a:p>
            <a:pPr lvl="1" indent="-457200">
              <a:buFontTx/>
              <a:buChar char="-"/>
            </a:pPr>
            <a:r>
              <a:rPr lang="hu-HU" dirty="0" smtClean="0"/>
              <a:t>A zöldségekben és gyümölcsökben található hatóanyagok jótékony hatással lehetnek az egészségünkre, az öregedés lassítására, a GENOM egészségére, de komplex, összetett formában fejtik ki a legjobban hatásukat egymás hatásait </a:t>
            </a:r>
            <a:r>
              <a:rPr lang="hu-HU" dirty="0" err="1" smtClean="0"/>
              <a:t>szinergikusan</a:t>
            </a:r>
            <a:r>
              <a:rPr lang="hu-HU" dirty="0" smtClean="0"/>
              <a:t> erősítve</a:t>
            </a:r>
            <a:endParaRPr lang="hu-HU" dirty="0"/>
          </a:p>
          <a:p>
            <a:pPr lvl="1" indent="-457200">
              <a:buFontTx/>
              <a:buChar char="-"/>
            </a:pPr>
            <a:r>
              <a:rPr lang="hu-HU" dirty="0" smtClean="0"/>
              <a:t>Preventív hatásúak lehetnek különféle betegségek kialakulásával szemben</a:t>
            </a:r>
          </a:p>
          <a:p>
            <a:pPr lvl="1" indent="-457200">
              <a:buFontTx/>
              <a:buChar char="-"/>
            </a:pPr>
            <a:r>
              <a:rPr lang="hu-HU" dirty="0" smtClean="0"/>
              <a:t>Jótékony hatásuk lehet mind az egészséges mind pedig a</a:t>
            </a:r>
            <a:r>
              <a:rPr lang="hu-HU" dirty="0" smtClean="0"/>
              <a:t> beteg emberek számára</a:t>
            </a:r>
          </a:p>
          <a:p>
            <a:pPr lvl="1" indent="-457200">
              <a:buFontTx/>
              <a:buChar char="-"/>
            </a:pPr>
            <a:r>
              <a:rPr lang="hu-HU" dirty="0" smtClean="0"/>
              <a:t>Vannak olyan étrendkiegészítők, amelyek tartósítószert nem tartalmaznak mégis sokáig lehet fogyasztani őket, köszönhetően a komplex </a:t>
            </a:r>
            <a:r>
              <a:rPr lang="hu-HU" dirty="0" err="1" smtClean="0"/>
              <a:t>beltartalmuknak</a:t>
            </a:r>
            <a:r>
              <a:rPr lang="hu-HU" dirty="0" smtClean="0"/>
              <a:t>, a </a:t>
            </a:r>
            <a:r>
              <a:rPr lang="hu-HU" dirty="0" err="1" smtClean="0"/>
              <a:t>szinergikus</a:t>
            </a:r>
            <a:r>
              <a:rPr lang="hu-HU" dirty="0" smtClean="0"/>
              <a:t> hatásuknak, és az állaguk miatt.</a:t>
            </a:r>
            <a:r>
              <a:rPr lang="hu-HU" dirty="0" smtClean="0"/>
              <a:t>  </a:t>
            </a:r>
            <a:endParaRPr lang="sk-SK" dirty="0" smtClean="0"/>
          </a:p>
        </p:txBody>
      </p:sp>
      <p:sp>
        <p:nvSpPr>
          <p:cNvPr id="2" name="Zástupný objekt pre číslo snímky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35</a:t>
            </a:fld>
            <a:endParaRPr lang="hu-HU"/>
          </a:p>
        </p:txBody>
      </p:sp>
    </p:spTree>
    <p:extLst>
      <p:ext uri="{BB962C8B-B14F-4D97-AF65-F5344CB8AC3E}">
        <p14:creationId xmlns:p14="http://schemas.microsoft.com/office/powerpoint/2010/main" val="4951869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hu-HU" dirty="0" smtClean="0"/>
              <a:t>Gyakorló kérdések</a:t>
            </a:r>
            <a:endParaRPr dirty="0"/>
          </a:p>
        </p:txBody>
      </p:sp>
      <p:sp>
        <p:nvSpPr>
          <p:cNvPr id="69" name="Google Shape;69;gd03d5b2036_1_0"/>
          <p:cNvSpPr txBox="1">
            <a:spLocks noGrp="1"/>
          </p:cNvSpPr>
          <p:nvPr>
            <p:ph type="body" idx="1"/>
          </p:nvPr>
        </p:nvSpPr>
        <p:spPr>
          <a:xfrm>
            <a:off x="321547" y="1825625"/>
            <a:ext cx="11555700" cy="4351200"/>
          </a:xfrm>
          <a:prstGeom prst="rect">
            <a:avLst/>
          </a:prstGeom>
        </p:spPr>
        <p:txBody>
          <a:bodyPr spcFirstLastPara="1" wrap="square" lIns="91425" tIns="45700" rIns="91425" bIns="45700" anchor="t" anchorCtr="0">
            <a:normAutofit fontScale="85000" lnSpcReduction="20000"/>
          </a:bodyPr>
          <a:lstStyle/>
          <a:p>
            <a:pPr lvl="0" indent="-457200">
              <a:buFontTx/>
              <a:buChar char="-"/>
            </a:pPr>
            <a:r>
              <a:rPr lang="hu-HU" dirty="0"/>
              <a:t>Mik azok a szabadgyökök? Milyen módon keletkeznek szabadgyökök a szervezetben</a:t>
            </a:r>
            <a:r>
              <a:rPr lang="hu-HU" dirty="0" smtClean="0"/>
              <a:t>? Hogyan lehet ellenük védekezni? Hogyan védekezik ellenük az emberi szervezet?</a:t>
            </a:r>
            <a:endParaRPr lang="hu-HU" dirty="0"/>
          </a:p>
          <a:p>
            <a:pPr lvl="0" indent="-457200">
              <a:buFontTx/>
              <a:buChar char="-"/>
            </a:pPr>
            <a:r>
              <a:rPr lang="hu-HU" dirty="0" smtClean="0"/>
              <a:t>Mik azok a </a:t>
            </a:r>
            <a:r>
              <a:rPr lang="hu-HU" dirty="0" err="1" smtClean="0"/>
              <a:t>flavonoidok</a:t>
            </a:r>
            <a:r>
              <a:rPr lang="hu-HU" dirty="0" smtClean="0"/>
              <a:t>? Mik a </a:t>
            </a:r>
            <a:r>
              <a:rPr lang="hu-HU" dirty="0" err="1" smtClean="0"/>
              <a:t>bioflavonoidok</a:t>
            </a:r>
            <a:r>
              <a:rPr lang="hu-HU" dirty="0" smtClean="0"/>
              <a:t>? Milyen </a:t>
            </a:r>
            <a:r>
              <a:rPr lang="hu-HU" dirty="0" smtClean="0"/>
              <a:t>szerepük van a </a:t>
            </a:r>
            <a:r>
              <a:rPr lang="hu-HU" dirty="0" err="1" smtClean="0"/>
              <a:t>bioflavonoidoknak</a:t>
            </a:r>
            <a:r>
              <a:rPr lang="hu-HU" dirty="0" smtClean="0"/>
              <a:t> az egészség </a:t>
            </a:r>
            <a:r>
              <a:rPr lang="hu-HU" dirty="0" smtClean="0"/>
              <a:t>megóvásában?</a:t>
            </a:r>
          </a:p>
          <a:p>
            <a:pPr lvl="0" indent="-457200">
              <a:buFontTx/>
              <a:buChar char="-"/>
            </a:pPr>
            <a:r>
              <a:rPr lang="hu-HU" dirty="0" smtClean="0"/>
              <a:t>Hogyan épül fel az emberi immunrendszer, miből tevődik össze? Hogyan tudják a zöldség és gyümölcs hatóanyagai segíteni az immunrendszer egészséges működését?</a:t>
            </a:r>
          </a:p>
          <a:p>
            <a:pPr lvl="0" indent="-457200">
              <a:buFontTx/>
              <a:buChar char="-"/>
            </a:pPr>
            <a:r>
              <a:rPr lang="hu-HU" dirty="0" smtClean="0"/>
              <a:t>Mi az a </a:t>
            </a:r>
            <a:r>
              <a:rPr lang="hu-HU" dirty="0" err="1" smtClean="0"/>
              <a:t>eubiózis</a:t>
            </a:r>
            <a:r>
              <a:rPr lang="hu-HU" dirty="0" smtClean="0"/>
              <a:t> és a </a:t>
            </a:r>
            <a:r>
              <a:rPr lang="hu-HU" dirty="0" err="1" smtClean="0"/>
              <a:t>diszbiózis</a:t>
            </a:r>
            <a:r>
              <a:rPr lang="hu-HU" dirty="0" smtClean="0"/>
              <a:t>? Hogyan lehet a </a:t>
            </a:r>
            <a:r>
              <a:rPr lang="hu-HU" dirty="0" err="1" smtClean="0"/>
              <a:t>mikrobiom</a:t>
            </a:r>
            <a:r>
              <a:rPr lang="hu-HU" dirty="0" smtClean="0"/>
              <a:t> állapotát helyrehozni vagy javítani?</a:t>
            </a:r>
            <a:endParaRPr lang="hu-HU" dirty="0" smtClean="0"/>
          </a:p>
          <a:p>
            <a:pPr lvl="0" indent="-457200">
              <a:buFontTx/>
              <a:buChar char="-"/>
            </a:pPr>
            <a:r>
              <a:rPr lang="hu-HU" dirty="0" smtClean="0"/>
              <a:t>Mi a </a:t>
            </a:r>
            <a:r>
              <a:rPr lang="hu-HU" dirty="0" err="1" smtClean="0"/>
              <a:t>szinergizmus</a:t>
            </a:r>
            <a:r>
              <a:rPr lang="hu-HU" dirty="0" smtClean="0"/>
              <a:t>? Mi a </a:t>
            </a:r>
            <a:r>
              <a:rPr lang="hu-HU" dirty="0" err="1" smtClean="0"/>
              <a:t>biohasznosulás</a:t>
            </a:r>
            <a:r>
              <a:rPr lang="hu-HU" dirty="0" smtClean="0"/>
              <a:t>? Mi a </a:t>
            </a:r>
            <a:r>
              <a:rPr lang="hu-HU" dirty="0" err="1" smtClean="0"/>
              <a:t>biohozzáférhetőség</a:t>
            </a:r>
            <a:r>
              <a:rPr lang="hu-HU" dirty="0" smtClean="0"/>
              <a:t>?</a:t>
            </a:r>
          </a:p>
          <a:p>
            <a:pPr lvl="0" indent="-457200">
              <a:buFontTx/>
              <a:buChar char="-"/>
            </a:pPr>
            <a:r>
              <a:rPr lang="hu-HU" dirty="0" smtClean="0"/>
              <a:t>Mi </a:t>
            </a:r>
            <a:r>
              <a:rPr lang="hu-HU" dirty="0" smtClean="0"/>
              <a:t>a szerepe a </a:t>
            </a:r>
            <a:r>
              <a:rPr lang="hu-HU" dirty="0" err="1" smtClean="0"/>
              <a:t>mitokondriumnak</a:t>
            </a:r>
            <a:r>
              <a:rPr lang="hu-HU" dirty="0" smtClean="0"/>
              <a:t> a sejtben?</a:t>
            </a:r>
          </a:p>
          <a:p>
            <a:pPr indent="-457200">
              <a:buFontTx/>
              <a:buChar char="-"/>
            </a:pPr>
            <a:r>
              <a:rPr lang="hu-HU" dirty="0" smtClean="0"/>
              <a:t>Milyen módon definiálná az </a:t>
            </a:r>
            <a:r>
              <a:rPr lang="hu-HU" dirty="0" err="1" smtClean="0"/>
              <a:t>Epigenetika</a:t>
            </a:r>
            <a:r>
              <a:rPr lang="hu-HU" dirty="0" smtClean="0"/>
              <a:t> fogalmát? Mi </a:t>
            </a:r>
            <a:r>
              <a:rPr lang="hu-HU" dirty="0"/>
              <a:t>a </a:t>
            </a:r>
            <a:r>
              <a:rPr lang="hu-HU" dirty="0" err="1" smtClean="0"/>
              <a:t>telomér</a:t>
            </a:r>
            <a:r>
              <a:rPr lang="hu-HU" dirty="0"/>
              <a:t>? Mi a szerepe a </a:t>
            </a:r>
            <a:r>
              <a:rPr lang="hu-HU" dirty="0" err="1" smtClean="0"/>
              <a:t>telomérnek</a:t>
            </a:r>
            <a:r>
              <a:rPr lang="hu-HU" dirty="0"/>
              <a:t>?</a:t>
            </a:r>
          </a:p>
          <a:p>
            <a:pPr lvl="0" indent="-457200">
              <a:buFontTx/>
              <a:buChar char="-"/>
            </a:pPr>
            <a:endParaRPr lang="hu-HU" dirty="0" smtClean="0"/>
          </a:p>
          <a:p>
            <a:pPr lvl="0" indent="-457200">
              <a:buFontTx/>
              <a:buChar char="-"/>
            </a:pPr>
            <a:endParaRPr lang="sk-SK" dirty="0" smtClean="0"/>
          </a:p>
        </p:txBody>
      </p:sp>
      <p:sp>
        <p:nvSpPr>
          <p:cNvPr id="2" name="Zástupný objekt pre číslo snímky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36</a:t>
            </a:fld>
            <a:endParaRPr lang="hu-HU"/>
          </a:p>
        </p:txBody>
      </p:sp>
    </p:spTree>
    <p:extLst>
      <p:ext uri="{BB962C8B-B14F-4D97-AF65-F5344CB8AC3E}">
        <p14:creationId xmlns:p14="http://schemas.microsoft.com/office/powerpoint/2010/main" val="407907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hu-HU" dirty="0" smtClean="0"/>
              <a:t>Felhasznált irodalom</a:t>
            </a:r>
            <a:endParaRPr dirty="0"/>
          </a:p>
        </p:txBody>
      </p:sp>
      <p:sp>
        <p:nvSpPr>
          <p:cNvPr id="69" name="Google Shape;69;gd03d5b2036_1_0"/>
          <p:cNvSpPr txBox="1">
            <a:spLocks noGrp="1"/>
          </p:cNvSpPr>
          <p:nvPr>
            <p:ph type="body" idx="1"/>
          </p:nvPr>
        </p:nvSpPr>
        <p:spPr>
          <a:xfrm>
            <a:off x="321547" y="1825625"/>
            <a:ext cx="11555700" cy="4351200"/>
          </a:xfrm>
          <a:prstGeom prst="rect">
            <a:avLst/>
          </a:prstGeom>
        </p:spPr>
        <p:txBody>
          <a:bodyPr spcFirstLastPara="1" wrap="square" lIns="91425" tIns="45700" rIns="91425" bIns="45700" anchor="t" anchorCtr="0">
            <a:normAutofit fontScale="25000" lnSpcReduction="20000"/>
          </a:bodyPr>
          <a:lstStyle/>
          <a:p>
            <a:pPr marL="0" lvl="0" indent="0">
              <a:lnSpc>
                <a:spcPct val="170000"/>
              </a:lnSpc>
              <a:spcBef>
                <a:spcPts val="0"/>
              </a:spcBef>
              <a:buNone/>
            </a:pPr>
            <a:r>
              <a:rPr lang="hu-HU" dirty="0" smtClean="0"/>
              <a:t>Deák</a:t>
            </a:r>
            <a:r>
              <a:rPr lang="hu-HU" dirty="0"/>
              <a:t>, S. (2014.11.08). Az vagy, amit megeszel [előadás]. </a:t>
            </a:r>
            <a:r>
              <a:rPr lang="hu-HU" dirty="0" err="1"/>
              <a:t>Zara</a:t>
            </a:r>
            <a:r>
              <a:rPr lang="hu-HU" dirty="0"/>
              <a:t> Hotel, </a:t>
            </a:r>
            <a:r>
              <a:rPr lang="hu-HU" dirty="0" smtClean="0"/>
              <a:t>Budapest</a:t>
            </a:r>
          </a:p>
          <a:p>
            <a:pPr marL="0" lvl="0" indent="0">
              <a:lnSpc>
                <a:spcPct val="170000"/>
              </a:lnSpc>
              <a:spcBef>
                <a:spcPts val="0"/>
              </a:spcBef>
              <a:buNone/>
            </a:pPr>
            <a:r>
              <a:rPr lang="hu-HU" dirty="0" smtClean="0"/>
              <a:t>Deák</a:t>
            </a:r>
            <a:r>
              <a:rPr lang="hu-HU" dirty="0"/>
              <a:t>, S. (2017.04.09). </a:t>
            </a:r>
            <a:r>
              <a:rPr lang="hu-HU" dirty="0" err="1"/>
              <a:t>Flavon</a:t>
            </a:r>
            <a:r>
              <a:rPr lang="hu-HU" dirty="0"/>
              <a:t> termékek az immunrendszer erősítésében és a testsúly kontrolban [előadás]. </a:t>
            </a:r>
            <a:r>
              <a:rPr lang="hu-HU" dirty="0" err="1"/>
              <a:t>Zara</a:t>
            </a:r>
            <a:r>
              <a:rPr lang="hu-HU" dirty="0"/>
              <a:t> Hotel, Budapest</a:t>
            </a:r>
          </a:p>
          <a:p>
            <a:pPr marL="0" lvl="0" indent="0">
              <a:lnSpc>
                <a:spcPct val="170000"/>
              </a:lnSpc>
              <a:spcBef>
                <a:spcPts val="0"/>
              </a:spcBef>
              <a:buNone/>
            </a:pPr>
            <a:r>
              <a:rPr lang="hu-HU" dirty="0"/>
              <a:t>Deák, S. (2014.09.20). </a:t>
            </a:r>
            <a:r>
              <a:rPr lang="hu-HU" dirty="0" err="1"/>
              <a:t>Flavon</a:t>
            </a:r>
            <a:r>
              <a:rPr lang="hu-HU" dirty="0"/>
              <a:t> termékek az egészségvédelemben [előadás]. </a:t>
            </a:r>
            <a:r>
              <a:rPr lang="hu-HU" dirty="0" err="1"/>
              <a:t>Zara</a:t>
            </a:r>
            <a:r>
              <a:rPr lang="hu-HU" dirty="0"/>
              <a:t> Hotel, Budapest</a:t>
            </a:r>
          </a:p>
          <a:p>
            <a:pPr marL="0" lvl="0" indent="0">
              <a:lnSpc>
                <a:spcPct val="170000"/>
              </a:lnSpc>
              <a:buNone/>
            </a:pPr>
            <a:r>
              <a:rPr lang="sk-SK" dirty="0" err="1" smtClean="0"/>
              <a:t>Dinya</a:t>
            </a:r>
            <a:r>
              <a:rPr lang="sk-SK" dirty="0"/>
              <a:t>, Z., </a:t>
            </a:r>
            <a:r>
              <a:rPr lang="sk-SK" dirty="0" err="1"/>
              <a:t>Dinya</a:t>
            </a:r>
            <a:r>
              <a:rPr lang="sk-SK" dirty="0"/>
              <a:t>, T. (2012). A </a:t>
            </a:r>
            <a:r>
              <a:rPr lang="sk-SK" dirty="0" err="1"/>
              <a:t>biofenolok</a:t>
            </a:r>
            <a:r>
              <a:rPr lang="sk-SK" dirty="0"/>
              <a:t> - </a:t>
            </a:r>
            <a:r>
              <a:rPr lang="sk-SK" dirty="0" err="1"/>
              <a:t>flavonoidok</a:t>
            </a:r>
            <a:r>
              <a:rPr lang="sk-SK" dirty="0"/>
              <a:t> - </a:t>
            </a:r>
            <a:r>
              <a:rPr lang="sk-SK" dirty="0" err="1"/>
              <a:t>szerepe</a:t>
            </a:r>
            <a:r>
              <a:rPr lang="sk-SK" dirty="0"/>
              <a:t> </a:t>
            </a:r>
            <a:r>
              <a:rPr lang="sk-SK" dirty="0" err="1"/>
              <a:t>az</a:t>
            </a:r>
            <a:r>
              <a:rPr lang="sk-SK" dirty="0"/>
              <a:t> </a:t>
            </a:r>
            <a:r>
              <a:rPr lang="sk-SK" dirty="0" err="1"/>
              <a:t>oxidatív</a:t>
            </a:r>
            <a:r>
              <a:rPr lang="sk-SK" dirty="0"/>
              <a:t> </a:t>
            </a:r>
            <a:r>
              <a:rPr lang="sk-SK" dirty="0" err="1"/>
              <a:t>stressz</a:t>
            </a:r>
            <a:r>
              <a:rPr lang="sk-SK" dirty="0"/>
              <a:t> </a:t>
            </a:r>
            <a:r>
              <a:rPr lang="sk-SK" dirty="0" err="1"/>
              <a:t>betegségek</a:t>
            </a:r>
            <a:r>
              <a:rPr lang="sk-SK" dirty="0"/>
              <a:t> </a:t>
            </a:r>
            <a:r>
              <a:rPr lang="sk-SK" dirty="0" err="1" smtClean="0"/>
              <a:t>kemoprevenciójában</a:t>
            </a:r>
            <a:r>
              <a:rPr lang="sk-SK" dirty="0" smtClean="0"/>
              <a:t>. </a:t>
            </a:r>
            <a:r>
              <a:rPr lang="sk-SK" dirty="0" smtClean="0">
                <a:hlinkClick r:id="rId3"/>
              </a:rPr>
              <a:t>https</a:t>
            </a:r>
            <a:r>
              <a:rPr lang="sk-SK" dirty="0">
                <a:hlinkClick r:id="rId3"/>
              </a:rPr>
              <a:t>://www.flavonmax.com/letoltes/doc/prof.dr.dinya_zoltan_-_</a:t>
            </a:r>
            <a:r>
              <a:rPr lang="sk-SK" dirty="0" smtClean="0">
                <a:hlinkClick r:id="rId3"/>
              </a:rPr>
              <a:t>biofenolok_flavonoidok.pdf</a:t>
            </a:r>
            <a:endParaRPr lang="sk-SK" dirty="0" smtClean="0"/>
          </a:p>
          <a:p>
            <a:pPr marL="0" indent="0">
              <a:lnSpc>
                <a:spcPct val="170000"/>
              </a:lnSpc>
              <a:buNone/>
            </a:pPr>
            <a:r>
              <a:rPr lang="hu-HU" dirty="0" err="1"/>
              <a:t>Dinya</a:t>
            </a:r>
            <a:r>
              <a:rPr lang="hu-HU" dirty="0"/>
              <a:t>, Z. (2019.11.19). </a:t>
            </a:r>
            <a:r>
              <a:rPr lang="hu-HU" dirty="0" err="1"/>
              <a:t>Oxidánsok</a:t>
            </a:r>
            <a:r>
              <a:rPr lang="hu-HU" dirty="0"/>
              <a:t> és antioxidánsok szerepe az egészséges öregedésben [előadás]. „ÖREGEDJÜNK EGÉSZSÉGGEL!” – INNOVATÍV ÉS TUDATOS ÉLETVEZETÉSI STRATÉGIÁK IDŐSKORBAN. Miskolc,</a:t>
            </a:r>
          </a:p>
          <a:p>
            <a:pPr marL="0" indent="0">
              <a:lnSpc>
                <a:spcPct val="170000"/>
              </a:lnSpc>
              <a:buNone/>
            </a:pPr>
            <a:r>
              <a:rPr lang="hu-HU" dirty="0"/>
              <a:t>https://tab.mta.hu/miskolci-teruleti-bizottsag/esemenyek/oregedjunk-egeszseggel-innovativ-es-tudatos-eletvezetesi-strategiak-idoskorban</a:t>
            </a:r>
          </a:p>
          <a:p>
            <a:pPr marL="0" indent="0">
              <a:lnSpc>
                <a:spcPct val="170000"/>
              </a:lnSpc>
              <a:buNone/>
            </a:pPr>
            <a:r>
              <a:rPr lang="hu-HU" dirty="0"/>
              <a:t>www.harmadikkoregyeteme.hu/Dokumentumok/2020/apr/Prof.Dr.DinyaZoltanoxidansokantioxidansokoregedesmiskolc2109.11.19.ppt</a:t>
            </a:r>
          </a:p>
          <a:p>
            <a:pPr marL="0" indent="0">
              <a:lnSpc>
                <a:spcPct val="170000"/>
              </a:lnSpc>
              <a:buNone/>
            </a:pPr>
            <a:r>
              <a:rPr lang="hu-HU" dirty="0" err="1" smtClean="0"/>
              <a:t>Dinya</a:t>
            </a:r>
            <a:r>
              <a:rPr lang="hu-HU" dirty="0"/>
              <a:t>, Z. (2019.03.25). Az emberi sejt védelme az egészséges öregedés érdekében [előadás]. Miskolc</a:t>
            </a:r>
          </a:p>
          <a:p>
            <a:pPr marL="0" indent="0">
              <a:lnSpc>
                <a:spcPct val="170000"/>
              </a:lnSpc>
              <a:buNone/>
            </a:pPr>
            <a:r>
              <a:rPr lang="hu-HU" dirty="0"/>
              <a:t>https://tab.mta.hu/miskolci-teruleti-bizottsag/esemenyek/az-emberi-sejt-vedelme-az-aktiv-es-egeszseges-oregedes-erdekeben</a:t>
            </a:r>
          </a:p>
          <a:p>
            <a:pPr marL="0" indent="0">
              <a:lnSpc>
                <a:spcPct val="170000"/>
              </a:lnSpc>
              <a:buNone/>
            </a:pPr>
            <a:r>
              <a:rPr lang="hu-HU" dirty="0"/>
              <a:t>http://www.harmadikkoregyeteme.hu/Dokumentumok/2019/marc/sejtvedelemmiskolc21090325.ppt</a:t>
            </a:r>
          </a:p>
          <a:p>
            <a:pPr marL="0" indent="0">
              <a:lnSpc>
                <a:spcPct val="170000"/>
              </a:lnSpc>
              <a:buNone/>
            </a:pPr>
            <a:r>
              <a:rPr lang="hu-HU" dirty="0" err="1" smtClean="0"/>
              <a:t>Dinya</a:t>
            </a:r>
            <a:r>
              <a:rPr lang="hu-HU" dirty="0"/>
              <a:t>, Z. (2017.04.08). Táplálkozás és Egészség [előadás]. Kazincbarcika</a:t>
            </a:r>
          </a:p>
          <a:p>
            <a:pPr marL="0" indent="0">
              <a:lnSpc>
                <a:spcPct val="170000"/>
              </a:lnSpc>
              <a:buNone/>
            </a:pPr>
            <a:r>
              <a:rPr lang="hu-HU" dirty="0"/>
              <a:t>http://www.harmadikkoregyeteme.hu/Dokumentumok/2017/apr/kb_plakat.pdf</a:t>
            </a:r>
          </a:p>
          <a:p>
            <a:pPr marL="0" indent="0">
              <a:lnSpc>
                <a:spcPct val="170000"/>
              </a:lnSpc>
              <a:buNone/>
            </a:pPr>
            <a:r>
              <a:rPr lang="hu-HU" dirty="0"/>
              <a:t>https://docplayer.hu/105023074-Taplalkozas-es-egeszseg-prof-dr-dinya-zoltan.html</a:t>
            </a:r>
          </a:p>
          <a:p>
            <a:pPr marL="0" indent="0">
              <a:lnSpc>
                <a:spcPct val="170000"/>
              </a:lnSpc>
              <a:buNone/>
            </a:pPr>
            <a:r>
              <a:rPr lang="en-GB" dirty="0" err="1" smtClean="0"/>
              <a:t>Dinya</a:t>
            </a:r>
            <a:r>
              <a:rPr lang="en-GB" dirty="0"/>
              <a:t>, Z. (2018.04.14). A FLAVON-CSALÁD TITKAI [</a:t>
            </a:r>
            <a:r>
              <a:rPr lang="en-GB" dirty="0" err="1"/>
              <a:t>előadás</a:t>
            </a:r>
            <a:r>
              <a:rPr lang="en-GB" dirty="0"/>
              <a:t>]. </a:t>
            </a:r>
            <a:r>
              <a:rPr lang="en-GB" dirty="0" err="1"/>
              <a:t>Flavon</a:t>
            </a:r>
            <a:r>
              <a:rPr lang="en-GB" dirty="0"/>
              <a:t> </a:t>
            </a:r>
            <a:r>
              <a:rPr lang="en-GB" dirty="0" err="1"/>
              <a:t>rendezvény</a:t>
            </a:r>
            <a:r>
              <a:rPr lang="en-GB" dirty="0"/>
              <a:t>. </a:t>
            </a:r>
            <a:r>
              <a:rPr lang="en-GB" dirty="0" err="1"/>
              <a:t>Balatonalmádi</a:t>
            </a:r>
            <a:r>
              <a:rPr lang="en-GB" dirty="0"/>
              <a:t>, </a:t>
            </a:r>
            <a:r>
              <a:rPr lang="en-GB" dirty="0" smtClean="0">
                <a:hlinkClick r:id="rId4"/>
              </a:rPr>
              <a:t>https</a:t>
            </a:r>
            <a:r>
              <a:rPr lang="en-GB" dirty="0">
                <a:hlinkClick r:id="rId4"/>
              </a:rPr>
              <a:t>://</a:t>
            </a:r>
            <a:r>
              <a:rPr lang="en-GB" dirty="0" smtClean="0">
                <a:hlinkClick r:id="rId4"/>
              </a:rPr>
              <a:t>www.flavonmax.com/aktualitasok/rendezvenyek2018sk</a:t>
            </a:r>
            <a:endParaRPr lang="hu-HU" dirty="0" smtClean="0"/>
          </a:p>
          <a:p>
            <a:pPr marL="0" indent="0">
              <a:lnSpc>
                <a:spcPct val="170000"/>
              </a:lnSpc>
              <a:buNone/>
            </a:pPr>
            <a:r>
              <a:rPr lang="sk-SK" dirty="0" err="1"/>
              <a:t>Ornish</a:t>
            </a:r>
            <a:r>
              <a:rPr lang="sk-SK" dirty="0"/>
              <a:t>, D. et al. (2008). </a:t>
            </a:r>
            <a:r>
              <a:rPr lang="sk-SK" dirty="0" err="1"/>
              <a:t>Changes</a:t>
            </a:r>
            <a:r>
              <a:rPr lang="sk-SK" dirty="0"/>
              <a:t> in prostate </a:t>
            </a:r>
            <a:r>
              <a:rPr lang="sk-SK" dirty="0" err="1"/>
              <a:t>gene</a:t>
            </a:r>
            <a:r>
              <a:rPr lang="sk-SK" dirty="0"/>
              <a:t> </a:t>
            </a:r>
            <a:r>
              <a:rPr lang="sk-SK" dirty="0" err="1"/>
              <a:t>expression</a:t>
            </a:r>
            <a:r>
              <a:rPr lang="sk-SK" dirty="0"/>
              <a:t> in </a:t>
            </a:r>
            <a:r>
              <a:rPr lang="sk-SK" dirty="0" err="1"/>
              <a:t>men</a:t>
            </a:r>
            <a:r>
              <a:rPr lang="sk-SK" dirty="0"/>
              <a:t> </a:t>
            </a:r>
            <a:r>
              <a:rPr lang="sk-SK" dirty="0" err="1"/>
              <a:t>undergoing</a:t>
            </a:r>
            <a:r>
              <a:rPr lang="sk-SK" dirty="0"/>
              <a:t> </a:t>
            </a:r>
            <a:r>
              <a:rPr lang="sk-SK" dirty="0" err="1"/>
              <a:t>an</a:t>
            </a:r>
            <a:r>
              <a:rPr lang="sk-SK" dirty="0"/>
              <a:t> </a:t>
            </a:r>
            <a:r>
              <a:rPr lang="sk-SK" dirty="0" err="1"/>
              <a:t>intensive</a:t>
            </a:r>
            <a:r>
              <a:rPr lang="sk-SK" dirty="0"/>
              <a:t> </a:t>
            </a:r>
            <a:r>
              <a:rPr lang="sk-SK" dirty="0" err="1"/>
              <a:t>nutrition</a:t>
            </a:r>
            <a:r>
              <a:rPr lang="sk-SK" dirty="0"/>
              <a:t> and </a:t>
            </a:r>
            <a:r>
              <a:rPr lang="sk-SK" dirty="0" err="1"/>
              <a:t>lifestyle</a:t>
            </a:r>
            <a:r>
              <a:rPr lang="sk-SK" dirty="0"/>
              <a:t> </a:t>
            </a:r>
            <a:r>
              <a:rPr lang="sk-SK" dirty="0" err="1"/>
              <a:t>intervention</a:t>
            </a:r>
            <a:r>
              <a:rPr lang="sk-SK" dirty="0"/>
              <a:t>. </a:t>
            </a:r>
            <a:r>
              <a:rPr lang="sk-SK" dirty="0">
                <a:hlinkClick r:id="rId5"/>
              </a:rPr>
              <a:t>https://</a:t>
            </a:r>
            <a:r>
              <a:rPr lang="sk-SK" dirty="0" smtClean="0">
                <a:hlinkClick r:id="rId5"/>
              </a:rPr>
              <a:t>www.pnas.org/doi/full/10.1073/pnas.0803080105</a:t>
            </a:r>
            <a:endParaRPr lang="sk-SK" dirty="0"/>
          </a:p>
        </p:txBody>
      </p:sp>
      <p:sp>
        <p:nvSpPr>
          <p:cNvPr id="2" name="Zástupný objekt pre číslo snímky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37</a:t>
            </a:fld>
            <a:endParaRPr lang="hu-HU"/>
          </a:p>
        </p:txBody>
      </p:sp>
    </p:spTree>
    <p:extLst>
      <p:ext uri="{BB962C8B-B14F-4D97-AF65-F5344CB8AC3E}">
        <p14:creationId xmlns:p14="http://schemas.microsoft.com/office/powerpoint/2010/main" val="38663262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hu-HU" dirty="0" smtClean="0"/>
              <a:t>TAG-</a:t>
            </a:r>
            <a:r>
              <a:rPr lang="hu-HU" dirty="0" err="1" smtClean="0"/>
              <a:t>ek</a:t>
            </a:r>
            <a:endParaRPr dirty="0"/>
          </a:p>
        </p:txBody>
      </p:sp>
      <p:sp>
        <p:nvSpPr>
          <p:cNvPr id="69" name="Google Shape;69;gd03d5b2036_1_0"/>
          <p:cNvSpPr txBox="1">
            <a:spLocks noGrp="1"/>
          </p:cNvSpPr>
          <p:nvPr>
            <p:ph type="body" idx="1"/>
          </p:nvPr>
        </p:nvSpPr>
        <p:spPr>
          <a:xfrm>
            <a:off x="321547" y="1825625"/>
            <a:ext cx="11555700" cy="4351200"/>
          </a:xfrm>
          <a:prstGeom prst="rect">
            <a:avLst/>
          </a:prstGeom>
        </p:spPr>
        <p:txBody>
          <a:bodyPr spcFirstLastPara="1" wrap="square" lIns="91425" tIns="45700" rIns="91425" bIns="45700" numCol="2" spcCol="216000" anchor="t" anchorCtr="0">
            <a:normAutofit/>
          </a:bodyPr>
          <a:lstStyle/>
          <a:p>
            <a:pPr lvl="0" indent="-457200">
              <a:buFontTx/>
              <a:buChar char="-"/>
            </a:pPr>
            <a:r>
              <a:rPr lang="hu-HU" dirty="0"/>
              <a:t>ANTIOXIDÁNS</a:t>
            </a:r>
          </a:p>
          <a:p>
            <a:pPr indent="-457200">
              <a:buFontTx/>
              <a:buChar char="-"/>
            </a:pPr>
            <a:r>
              <a:rPr lang="hu-HU" dirty="0"/>
              <a:t>BIOFLAVONOIDOK</a:t>
            </a:r>
          </a:p>
          <a:p>
            <a:pPr indent="-457200">
              <a:buFontTx/>
              <a:buChar char="-"/>
            </a:pPr>
            <a:r>
              <a:rPr lang="hu-HU" dirty="0" smtClean="0"/>
              <a:t>EPIGENETIKA</a:t>
            </a:r>
            <a:endParaRPr lang="hu-HU" dirty="0"/>
          </a:p>
          <a:p>
            <a:pPr lvl="0" indent="-457200">
              <a:buFontTx/>
              <a:buChar char="-"/>
            </a:pPr>
            <a:r>
              <a:rPr lang="hu-HU" dirty="0" smtClean="0"/>
              <a:t>ÉTREND-KIEGÉSZÍTŐ</a:t>
            </a:r>
          </a:p>
          <a:p>
            <a:pPr indent="-457200">
              <a:buFontTx/>
              <a:buChar char="-"/>
            </a:pPr>
            <a:r>
              <a:rPr lang="hu-HU" dirty="0" smtClean="0"/>
              <a:t>FLAVONOIDOK</a:t>
            </a:r>
            <a:endParaRPr lang="hu-HU" dirty="0"/>
          </a:p>
          <a:p>
            <a:pPr lvl="0" indent="-457200">
              <a:buFontTx/>
              <a:buChar char="-"/>
            </a:pPr>
            <a:r>
              <a:rPr lang="hu-HU" dirty="0" smtClean="0"/>
              <a:t>GENOM</a:t>
            </a:r>
            <a:endParaRPr lang="hu-HU" dirty="0"/>
          </a:p>
          <a:p>
            <a:pPr lvl="0" indent="-457200">
              <a:buFontTx/>
              <a:buChar char="-"/>
            </a:pPr>
            <a:r>
              <a:rPr lang="hu-HU" dirty="0"/>
              <a:t>GENETIKA</a:t>
            </a:r>
          </a:p>
          <a:p>
            <a:pPr indent="-457200">
              <a:buFontTx/>
              <a:buChar char="-"/>
            </a:pPr>
            <a:r>
              <a:rPr lang="hu-HU" dirty="0"/>
              <a:t>IMMUNMODULÁNS</a:t>
            </a:r>
          </a:p>
          <a:p>
            <a:pPr lvl="0" indent="-457200">
              <a:buFontTx/>
              <a:buChar char="-"/>
            </a:pPr>
            <a:r>
              <a:rPr lang="hu-HU" dirty="0"/>
              <a:t>KAROTENOIDOK</a:t>
            </a:r>
          </a:p>
          <a:p>
            <a:pPr lvl="0" indent="-457200">
              <a:buFontTx/>
              <a:buChar char="-"/>
            </a:pPr>
            <a:r>
              <a:rPr lang="hu-HU" dirty="0"/>
              <a:t>MITOKONDRIUM</a:t>
            </a:r>
          </a:p>
          <a:p>
            <a:pPr lvl="0" indent="-457200">
              <a:buFontTx/>
              <a:buChar char="-"/>
            </a:pPr>
            <a:r>
              <a:rPr lang="hu-HU" dirty="0"/>
              <a:t>MIKROBIOM</a:t>
            </a:r>
            <a:endParaRPr lang="sk-SK" dirty="0"/>
          </a:p>
          <a:p>
            <a:pPr indent="-457200">
              <a:buFontTx/>
              <a:buChar char="-"/>
            </a:pPr>
            <a:r>
              <a:rPr lang="hu-HU" dirty="0"/>
              <a:t>OXIDATÍV STRESSZ</a:t>
            </a:r>
          </a:p>
          <a:p>
            <a:pPr lvl="0" indent="-457200">
              <a:buFontTx/>
              <a:buChar char="-"/>
            </a:pPr>
            <a:r>
              <a:rPr lang="hu-HU" dirty="0" smtClean="0"/>
              <a:t>PREVENCIÓ</a:t>
            </a:r>
            <a:endParaRPr lang="hu-HU" dirty="0"/>
          </a:p>
          <a:p>
            <a:pPr indent="-457200">
              <a:buFontTx/>
              <a:buChar char="-"/>
            </a:pPr>
            <a:r>
              <a:rPr lang="hu-HU" dirty="0"/>
              <a:t>SZABADGYÖK</a:t>
            </a:r>
          </a:p>
          <a:p>
            <a:pPr lvl="0" indent="-457200">
              <a:buFontTx/>
              <a:buChar char="-"/>
            </a:pPr>
            <a:r>
              <a:rPr lang="hu-HU" dirty="0" smtClean="0"/>
              <a:t>TELOMEREK</a:t>
            </a:r>
            <a:endParaRPr lang="hu-HU" dirty="0"/>
          </a:p>
          <a:p>
            <a:pPr lvl="0" indent="-457200">
              <a:buFontTx/>
              <a:buChar char="-"/>
            </a:pPr>
            <a:endParaRPr lang="hu-HU" dirty="0"/>
          </a:p>
        </p:txBody>
      </p:sp>
      <p:sp>
        <p:nvSpPr>
          <p:cNvPr id="2" name="Zástupný objekt pre číslo snímky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38</a:t>
            </a:fld>
            <a:endParaRPr lang="hu-HU"/>
          </a:p>
        </p:txBody>
      </p:sp>
    </p:spTree>
    <p:extLst>
      <p:ext uri="{BB962C8B-B14F-4D97-AF65-F5344CB8AC3E}">
        <p14:creationId xmlns:p14="http://schemas.microsoft.com/office/powerpoint/2010/main" val="3269847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hu-HU" dirty="0" smtClean="0"/>
              <a:t>Témaspecifikus szakmai kérdések</a:t>
            </a:r>
            <a:endParaRPr dirty="0"/>
          </a:p>
        </p:txBody>
      </p:sp>
      <p:sp>
        <p:nvSpPr>
          <p:cNvPr id="69" name="Google Shape;69;gd03d5b2036_1_0"/>
          <p:cNvSpPr txBox="1">
            <a:spLocks noGrp="1"/>
          </p:cNvSpPr>
          <p:nvPr>
            <p:ph type="body" idx="1"/>
          </p:nvPr>
        </p:nvSpPr>
        <p:spPr>
          <a:xfrm>
            <a:off x="321547" y="1825625"/>
            <a:ext cx="115557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hu-HU" dirty="0" smtClean="0"/>
              <a:t>Mik az étrend-kiegészítők az emberi szervezet számára legmegfelelőbb formái?</a:t>
            </a:r>
          </a:p>
          <a:p>
            <a:pPr marL="0" lvl="0" indent="0">
              <a:buNone/>
            </a:pPr>
            <a:r>
              <a:rPr lang="hu-HU" dirty="0" smtClean="0"/>
              <a:t>Miből érdemes étrend-kiegészítőket készíteni?</a:t>
            </a:r>
          </a:p>
          <a:p>
            <a:pPr marL="0" lvl="0" indent="0">
              <a:buNone/>
            </a:pPr>
            <a:r>
              <a:rPr lang="hu-HU" dirty="0" smtClean="0"/>
              <a:t>Milyen hatóanyagok állnak rendelkezésre a zöldségek és gyümölcsök által?</a:t>
            </a:r>
          </a:p>
          <a:p>
            <a:pPr marL="0" lvl="0" indent="0">
              <a:buNone/>
            </a:pPr>
            <a:r>
              <a:rPr lang="hu-HU" dirty="0" smtClean="0"/>
              <a:t>Mi volna az optimális egészségtámogató zöldség és gyümölcs fogyasztás napi mennyisége személyenként? </a:t>
            </a:r>
            <a:endParaRPr lang="hu-HU" dirty="0" smtClean="0"/>
          </a:p>
          <a:p>
            <a:pPr marL="0" lvl="0" indent="0" algn="l" rtl="0">
              <a:spcBef>
                <a:spcPts val="1000"/>
              </a:spcBef>
              <a:spcAft>
                <a:spcPts val="0"/>
              </a:spcAft>
              <a:buNone/>
            </a:pPr>
            <a:r>
              <a:rPr lang="hu-HU" dirty="0" smtClean="0"/>
              <a:t>Hogyan támogatja az emberi szervezetet a zöldség és gyümölcs </a:t>
            </a:r>
            <a:r>
              <a:rPr lang="hu-HU" dirty="0" err="1" smtClean="0"/>
              <a:t>beltartalma</a:t>
            </a:r>
            <a:r>
              <a:rPr lang="hu-HU" dirty="0" smtClean="0"/>
              <a:t>?</a:t>
            </a:r>
            <a:endParaRPr dirty="0"/>
          </a:p>
        </p:txBody>
      </p:sp>
      <p:sp>
        <p:nvSpPr>
          <p:cNvPr id="2" name="Zástupný objekt pre číslo snímky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4</a:t>
            </a:fld>
            <a:endParaRPr lang="hu-HU"/>
          </a:p>
        </p:txBody>
      </p:sp>
    </p:spTree>
    <p:extLst>
      <p:ext uri="{BB962C8B-B14F-4D97-AF65-F5344CB8AC3E}">
        <p14:creationId xmlns:p14="http://schemas.microsoft.com/office/powerpoint/2010/main" val="36758282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pPr lvl="0"/>
            <a:r>
              <a:rPr lang="en-US" dirty="0"/>
              <a:t>A </a:t>
            </a:r>
            <a:r>
              <a:rPr lang="hu-HU" dirty="0" smtClean="0"/>
              <a:t>F</a:t>
            </a:r>
            <a:r>
              <a:rPr lang="en-US" dirty="0" smtClean="0"/>
              <a:t>inn</a:t>
            </a:r>
            <a:r>
              <a:rPr lang="hu-HU" dirty="0" smtClean="0"/>
              <a:t>országi</a:t>
            </a:r>
            <a:r>
              <a:rPr lang="en-US" dirty="0" smtClean="0"/>
              <a:t> </a:t>
            </a:r>
            <a:r>
              <a:rPr lang="hu-HU" dirty="0" smtClean="0"/>
              <a:t>kutatás</a:t>
            </a:r>
            <a:endParaRPr dirty="0"/>
          </a:p>
        </p:txBody>
      </p:sp>
      <p:sp>
        <p:nvSpPr>
          <p:cNvPr id="69" name="Google Shape;69;gd03d5b2036_1_0"/>
          <p:cNvSpPr txBox="1">
            <a:spLocks noGrp="1"/>
          </p:cNvSpPr>
          <p:nvPr>
            <p:ph type="body" idx="1"/>
          </p:nvPr>
        </p:nvSpPr>
        <p:spPr>
          <a:xfrm>
            <a:off x="321546" y="1825625"/>
            <a:ext cx="4285623" cy="4351200"/>
          </a:xfrm>
          <a:prstGeom prst="rect">
            <a:avLst/>
          </a:prstGeom>
        </p:spPr>
        <p:txBody>
          <a:bodyPr spcFirstLastPara="1" wrap="square" lIns="91425" tIns="45700" rIns="91425" bIns="45700" anchor="t" anchorCtr="0">
            <a:normAutofit/>
          </a:bodyPr>
          <a:lstStyle/>
          <a:p>
            <a:pPr marL="0" indent="0">
              <a:buNone/>
            </a:pPr>
            <a:r>
              <a:rPr lang="sk-SK" dirty="0"/>
              <a:t>25 </a:t>
            </a:r>
            <a:r>
              <a:rPr lang="sk-SK" dirty="0" err="1"/>
              <a:t>éves</a:t>
            </a:r>
            <a:r>
              <a:rPr lang="sk-SK" dirty="0"/>
              <a:t> </a:t>
            </a:r>
            <a:r>
              <a:rPr lang="sk-SK" dirty="0" err="1"/>
              <a:t>finnországi</a:t>
            </a:r>
            <a:r>
              <a:rPr lang="sk-SK" dirty="0"/>
              <a:t> program</a:t>
            </a:r>
            <a:br>
              <a:rPr lang="sk-SK" dirty="0"/>
            </a:br>
            <a:r>
              <a:rPr lang="sk-SK" dirty="0" err="1"/>
              <a:t>az</a:t>
            </a:r>
            <a:r>
              <a:rPr lang="sk-SK" dirty="0"/>
              <a:t> </a:t>
            </a:r>
            <a:r>
              <a:rPr lang="sk-SK" dirty="0" err="1"/>
              <a:t>egészséges</a:t>
            </a:r>
            <a:r>
              <a:rPr lang="sk-SK" dirty="0"/>
              <a:t> </a:t>
            </a:r>
            <a:r>
              <a:rPr lang="sk-SK" dirty="0" err="1" smtClean="0"/>
              <a:t>táplálkozásért</a:t>
            </a:r>
            <a:endParaRPr lang="sk-SK" dirty="0" smtClean="0"/>
          </a:p>
          <a:p>
            <a:pPr indent="-457200"/>
            <a:r>
              <a:rPr lang="sk-SK" b="1" dirty="0" err="1" smtClean="0"/>
              <a:t>telített</a:t>
            </a:r>
            <a:r>
              <a:rPr lang="sk-SK" b="1" dirty="0" smtClean="0"/>
              <a:t> </a:t>
            </a:r>
            <a:r>
              <a:rPr lang="sk-SK" b="1" dirty="0" err="1"/>
              <a:t>zsírsavak</a:t>
            </a:r>
            <a:r>
              <a:rPr lang="sk-SK" b="1" dirty="0"/>
              <a:t> </a:t>
            </a:r>
            <a:r>
              <a:rPr lang="sk-SK" b="1" dirty="0" err="1"/>
              <a:t>arányának</a:t>
            </a:r>
            <a:r>
              <a:rPr lang="sk-SK" b="1" dirty="0"/>
              <a:t> </a:t>
            </a:r>
            <a:r>
              <a:rPr lang="sk-SK" b="1" dirty="0" err="1" smtClean="0"/>
              <a:t>csökkentése</a:t>
            </a:r>
            <a:endParaRPr lang="sk-SK" b="1" dirty="0" smtClean="0"/>
          </a:p>
          <a:p>
            <a:pPr indent="-457200"/>
            <a:r>
              <a:rPr lang="sk-SK" b="1" dirty="0" err="1" smtClean="0"/>
              <a:t>rostbevitel</a:t>
            </a:r>
            <a:r>
              <a:rPr lang="sk-SK" b="1" dirty="0" smtClean="0"/>
              <a:t> </a:t>
            </a:r>
            <a:r>
              <a:rPr lang="sk-SK" b="1" dirty="0" err="1" smtClean="0"/>
              <a:t>növelése</a:t>
            </a:r>
            <a:endParaRPr lang="sk-SK" b="1" dirty="0" smtClean="0"/>
          </a:p>
          <a:p>
            <a:pPr indent="-457200"/>
            <a:r>
              <a:rPr lang="sk-SK" b="1" dirty="0" err="1" smtClean="0"/>
              <a:t>zöldség-gyümölcs</a:t>
            </a:r>
            <a:r>
              <a:rPr lang="sk-SK" b="1" dirty="0" smtClean="0"/>
              <a:t> </a:t>
            </a:r>
            <a:r>
              <a:rPr lang="sk-SK" b="1" dirty="0" err="1"/>
              <a:t>fogyasztás</a:t>
            </a:r>
            <a:r>
              <a:rPr lang="sk-SK" b="1" dirty="0"/>
              <a:t> </a:t>
            </a:r>
            <a:r>
              <a:rPr lang="sk-SK" b="1" dirty="0" err="1"/>
              <a:t>növelése</a:t>
            </a:r>
            <a:endParaRPr b="1" dirty="0"/>
          </a:p>
        </p:txBody>
      </p:sp>
      <p:sp>
        <p:nvSpPr>
          <p:cNvPr id="2" name="Obdĺžnik 1"/>
          <p:cNvSpPr/>
          <p:nvPr/>
        </p:nvSpPr>
        <p:spPr>
          <a:xfrm>
            <a:off x="7746668" y="5707169"/>
            <a:ext cx="4281941" cy="307777"/>
          </a:xfrm>
          <a:prstGeom prst="rect">
            <a:avLst/>
          </a:prstGeom>
        </p:spPr>
        <p:txBody>
          <a:bodyPr wrap="none">
            <a:spAutoFit/>
          </a:bodyPr>
          <a:lstStyle/>
          <a:p>
            <a:r>
              <a:rPr lang="sk-SK" dirty="0" err="1">
                <a:latin typeface="Arial" panose="020B0604020202020204" pitchFamily="34" charset="0"/>
              </a:rPr>
              <a:t>Forrás</a:t>
            </a:r>
            <a:r>
              <a:rPr lang="sk-SK" dirty="0">
                <a:latin typeface="Arial" panose="020B0604020202020204" pitchFamily="34" charset="0"/>
              </a:rPr>
              <a:t>: </a:t>
            </a:r>
            <a:r>
              <a:rPr lang="sk-SK" dirty="0" err="1">
                <a:latin typeface="Arial" panose="020B0604020202020204" pitchFamily="34" charset="0"/>
              </a:rPr>
              <a:t>Puska</a:t>
            </a:r>
            <a:r>
              <a:rPr lang="sk-SK" dirty="0">
                <a:latin typeface="Arial" panose="020B0604020202020204" pitchFamily="34" charset="0"/>
              </a:rPr>
              <a:t>, P. (2000), </a:t>
            </a:r>
            <a:r>
              <a:rPr lang="sk-SK" dirty="0" err="1">
                <a:latin typeface="Arial" panose="020B0604020202020204" pitchFamily="34" charset="0"/>
              </a:rPr>
              <a:t>Acta</a:t>
            </a:r>
            <a:r>
              <a:rPr lang="sk-SK" dirty="0">
                <a:latin typeface="Arial" panose="020B0604020202020204" pitchFamily="34" charset="0"/>
              </a:rPr>
              <a:t> </a:t>
            </a:r>
            <a:r>
              <a:rPr lang="sk-SK" dirty="0" err="1">
                <a:latin typeface="Arial" panose="020B0604020202020204" pitchFamily="34" charset="0"/>
              </a:rPr>
              <a:t>Cardiol</a:t>
            </a:r>
            <a:r>
              <a:rPr lang="sk-SK" dirty="0">
                <a:latin typeface="Arial" panose="020B0604020202020204" pitchFamily="34" charset="0"/>
              </a:rPr>
              <a:t> 55 (4), 213-2</a:t>
            </a:r>
            <a:endParaRPr lang="sk-SK" dirty="0"/>
          </a:p>
        </p:txBody>
      </p:sp>
      <p:pic>
        <p:nvPicPr>
          <p:cNvPr id="4" name="Obrázok 3"/>
          <p:cNvPicPr>
            <a:picLocks noChangeAspect="1"/>
          </p:cNvPicPr>
          <p:nvPr/>
        </p:nvPicPr>
        <p:blipFill rotWithShape="1">
          <a:blip r:embed="rId3"/>
          <a:srcRect l="46858" b="11278"/>
          <a:stretch/>
        </p:blipFill>
        <p:spPr>
          <a:xfrm>
            <a:off x="4900246" y="1690825"/>
            <a:ext cx="7128363" cy="3705043"/>
          </a:xfrm>
          <a:prstGeom prst="rect">
            <a:avLst/>
          </a:prstGeom>
        </p:spPr>
      </p:pic>
      <p:pic>
        <p:nvPicPr>
          <p:cNvPr id="7" name="Obrázok 6"/>
          <p:cNvPicPr>
            <a:picLocks noChangeAspect="1"/>
          </p:cNvPicPr>
          <p:nvPr/>
        </p:nvPicPr>
        <p:blipFill rotWithShape="1">
          <a:blip r:embed="rId3"/>
          <a:srcRect l="1238" t="71504" r="81458" b="17549"/>
          <a:stretch/>
        </p:blipFill>
        <p:spPr>
          <a:xfrm>
            <a:off x="5016334" y="5581192"/>
            <a:ext cx="2321169" cy="457200"/>
          </a:xfrm>
          <a:prstGeom prst="rect">
            <a:avLst/>
          </a:prstGeom>
        </p:spPr>
      </p:pic>
      <p:sp>
        <p:nvSpPr>
          <p:cNvPr id="3" name="Zástupný objekt pre číslo snímky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5</a:t>
            </a:fld>
            <a:endParaRPr lang="hu-HU"/>
          </a:p>
        </p:txBody>
      </p:sp>
    </p:spTree>
    <p:extLst>
      <p:ext uri="{BB962C8B-B14F-4D97-AF65-F5344CB8AC3E}">
        <p14:creationId xmlns:p14="http://schemas.microsoft.com/office/powerpoint/2010/main" val="42654481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3" name="Obrázok 2"/>
          <p:cNvPicPr>
            <a:picLocks noChangeAspect="1"/>
          </p:cNvPicPr>
          <p:nvPr/>
        </p:nvPicPr>
        <p:blipFill rotWithShape="1">
          <a:blip r:embed="rId3">
            <a:extLst>
              <a:ext uri="{28A0092B-C50C-407E-A947-70E740481C1C}">
                <a14:useLocalDpi xmlns:a14="http://schemas.microsoft.com/office/drawing/2010/main" val="0"/>
              </a:ext>
            </a:extLst>
          </a:blip>
          <a:srcRect l="10537" t="7945" r="3029" b="4966"/>
          <a:stretch/>
        </p:blipFill>
        <p:spPr>
          <a:xfrm>
            <a:off x="5414681" y="2299447"/>
            <a:ext cx="6777319" cy="4558553"/>
          </a:xfrm>
          <a:prstGeom prst="rect">
            <a:avLst/>
          </a:prstGeom>
        </p:spPr>
      </p:pic>
      <p:sp>
        <p:nvSpPr>
          <p:cNvPr id="68" name="Google Shape;68;gd03d5b2036_1_0"/>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pPr lvl="0"/>
            <a:r>
              <a:rPr lang="en-US" dirty="0"/>
              <a:t>A </a:t>
            </a:r>
            <a:r>
              <a:rPr lang="hu-HU" dirty="0"/>
              <a:t>f</a:t>
            </a:r>
            <a:r>
              <a:rPr lang="hu-HU" dirty="0" smtClean="0"/>
              <a:t>rancia </a:t>
            </a:r>
            <a:r>
              <a:rPr lang="hu-HU" dirty="0" smtClean="0"/>
              <a:t>paradoxon és az </a:t>
            </a:r>
            <a:r>
              <a:rPr lang="hu-HU" dirty="0" smtClean="0"/>
              <a:t>európai </a:t>
            </a:r>
            <a:r>
              <a:rPr lang="hu-HU" dirty="0" smtClean="0"/>
              <a:t>paradoxon</a:t>
            </a:r>
            <a:endParaRPr dirty="0"/>
          </a:p>
        </p:txBody>
      </p:sp>
      <p:sp>
        <p:nvSpPr>
          <p:cNvPr id="69" name="Google Shape;69;gd03d5b2036_1_0"/>
          <p:cNvSpPr txBox="1">
            <a:spLocks noGrp="1"/>
          </p:cNvSpPr>
          <p:nvPr>
            <p:ph type="body" idx="1"/>
          </p:nvPr>
        </p:nvSpPr>
        <p:spPr>
          <a:xfrm>
            <a:off x="321546" y="1825625"/>
            <a:ext cx="5021979" cy="4351200"/>
          </a:xfrm>
          <a:prstGeom prst="rect">
            <a:avLst/>
          </a:prstGeom>
        </p:spPr>
        <p:txBody>
          <a:bodyPr spcFirstLastPara="1" wrap="square" lIns="91425" tIns="45700" rIns="91425" bIns="45700" anchor="t" anchorCtr="0">
            <a:normAutofit/>
          </a:bodyPr>
          <a:lstStyle/>
          <a:p>
            <a:pPr indent="-457200">
              <a:buFontTx/>
              <a:buChar char="-"/>
            </a:pPr>
            <a:r>
              <a:rPr lang="hu-HU" dirty="0" smtClean="0">
                <a:solidFill>
                  <a:srgbClr val="000000"/>
                </a:solidFill>
                <a:latin typeface="Arial"/>
                <a:ea typeface="Arial"/>
                <a:cs typeface="Arial"/>
                <a:sym typeface="Arial"/>
              </a:rPr>
              <a:t>A </a:t>
            </a:r>
            <a:r>
              <a:rPr lang="hu-HU" dirty="0">
                <a:solidFill>
                  <a:srgbClr val="000000"/>
                </a:solidFill>
                <a:latin typeface="Arial"/>
                <a:ea typeface="Arial"/>
                <a:cs typeface="Arial"/>
                <a:sym typeface="Arial"/>
              </a:rPr>
              <a:t>szív-érrendszeri eredetű halálozás </a:t>
            </a:r>
            <a:r>
              <a:rPr lang="hu-HU" dirty="0" smtClean="0">
                <a:solidFill>
                  <a:srgbClr val="000000"/>
                </a:solidFill>
                <a:latin typeface="Arial"/>
                <a:ea typeface="Arial"/>
                <a:cs typeface="Arial"/>
                <a:sym typeface="Arial"/>
              </a:rPr>
              <a:t>kockázatának csökkenésének megfigyelése</a:t>
            </a:r>
          </a:p>
          <a:p>
            <a:pPr indent="-457200">
              <a:buFontTx/>
              <a:buChar char="-"/>
            </a:pPr>
            <a:r>
              <a:rPr lang="hu-HU" dirty="0" smtClean="0">
                <a:solidFill>
                  <a:srgbClr val="000000"/>
                </a:solidFill>
                <a:latin typeface="Arial"/>
                <a:cs typeface="Arial"/>
                <a:sym typeface="Arial"/>
              </a:rPr>
              <a:t>A </a:t>
            </a:r>
            <a:r>
              <a:rPr lang="hu-HU" dirty="0" err="1" smtClean="0">
                <a:solidFill>
                  <a:srgbClr val="000000"/>
                </a:solidFill>
                <a:latin typeface="Arial"/>
                <a:cs typeface="Arial"/>
                <a:sym typeface="Arial"/>
              </a:rPr>
              <a:t>cardiovascularis</a:t>
            </a:r>
            <a:r>
              <a:rPr lang="hu-HU" dirty="0" smtClean="0">
                <a:solidFill>
                  <a:srgbClr val="000000"/>
                </a:solidFill>
                <a:latin typeface="Arial"/>
                <a:cs typeface="Arial"/>
                <a:sym typeface="Arial"/>
              </a:rPr>
              <a:t> halálozás csökkenése és a gyümölcs és zöldség fogyasztás közötti </a:t>
            </a:r>
            <a:r>
              <a:rPr lang="hu-HU" dirty="0" smtClean="0">
                <a:solidFill>
                  <a:srgbClr val="000000"/>
                </a:solidFill>
                <a:latin typeface="Arial"/>
                <a:cs typeface="Arial"/>
                <a:sym typeface="Arial"/>
              </a:rPr>
              <a:t>kapcsolat</a:t>
            </a:r>
            <a:endParaRPr dirty="0"/>
          </a:p>
        </p:txBody>
      </p:sp>
      <p:sp>
        <p:nvSpPr>
          <p:cNvPr id="6" name="Obdĺžnik 5"/>
          <p:cNvSpPr/>
          <p:nvPr/>
        </p:nvSpPr>
        <p:spPr>
          <a:xfrm>
            <a:off x="3702370" y="6311625"/>
            <a:ext cx="2173993" cy="307777"/>
          </a:xfrm>
          <a:prstGeom prst="rect">
            <a:avLst/>
          </a:prstGeom>
        </p:spPr>
        <p:txBody>
          <a:bodyPr wrap="none">
            <a:spAutoFit/>
          </a:bodyPr>
          <a:lstStyle/>
          <a:p>
            <a:r>
              <a:rPr lang="sk-SK" dirty="0" err="1"/>
              <a:t>Forrás</a:t>
            </a:r>
            <a:r>
              <a:rPr lang="sk-SK" dirty="0"/>
              <a:t>:</a:t>
            </a:r>
            <a:r>
              <a:rPr lang="sk-SK" dirty="0" smtClean="0"/>
              <a:t> </a:t>
            </a:r>
            <a:r>
              <a:rPr lang="sk-SK" dirty="0" err="1" smtClean="0"/>
              <a:t>AdobeStockFoto</a:t>
            </a:r>
            <a:r>
              <a:rPr lang="sk-SK" dirty="0" smtClean="0"/>
              <a:t> </a:t>
            </a:r>
            <a:endParaRPr lang="sk-SK" dirty="0"/>
          </a:p>
        </p:txBody>
      </p:sp>
      <p:sp>
        <p:nvSpPr>
          <p:cNvPr id="4" name="Zástupný objekt pre číslo snímky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6</a:t>
            </a:fld>
            <a:endParaRPr lang="hu-HU"/>
          </a:p>
        </p:txBody>
      </p:sp>
    </p:spTree>
    <p:extLst>
      <p:ext uri="{BB962C8B-B14F-4D97-AF65-F5344CB8AC3E}">
        <p14:creationId xmlns:p14="http://schemas.microsoft.com/office/powerpoint/2010/main" val="8272105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hu-HU" dirty="0" smtClean="0"/>
              <a:t>Zöldség és gyümölcs fontossága</a:t>
            </a:r>
            <a:endParaRPr dirty="0"/>
          </a:p>
        </p:txBody>
      </p:sp>
      <p:sp>
        <p:nvSpPr>
          <p:cNvPr id="69" name="Google Shape;69;gd03d5b2036_1_0"/>
          <p:cNvSpPr txBox="1">
            <a:spLocks noGrp="1"/>
          </p:cNvSpPr>
          <p:nvPr>
            <p:ph type="body" idx="1"/>
          </p:nvPr>
        </p:nvSpPr>
        <p:spPr>
          <a:xfrm>
            <a:off x="321547" y="1825625"/>
            <a:ext cx="4210112" cy="4351200"/>
          </a:xfrm>
          <a:prstGeom prst="rect">
            <a:avLst/>
          </a:prstGeom>
        </p:spPr>
        <p:txBody>
          <a:bodyPr spcFirstLastPara="1" wrap="square" lIns="91425" tIns="45700" rIns="91425" bIns="45700" anchor="t" anchorCtr="0">
            <a:normAutofit/>
          </a:bodyPr>
          <a:lstStyle/>
          <a:p>
            <a:pPr indent="-457200"/>
            <a:r>
              <a:rPr lang="hu-HU" dirty="0" smtClean="0"/>
              <a:t>Friss </a:t>
            </a:r>
            <a:r>
              <a:rPr lang="hu-HU" dirty="0"/>
              <a:t>gyümölcs: 4-5 adag naponta / 40-60 dkg</a:t>
            </a:r>
          </a:p>
          <a:p>
            <a:pPr indent="-457200"/>
            <a:r>
              <a:rPr lang="hu-HU" dirty="0" smtClean="0"/>
              <a:t>Friss </a:t>
            </a:r>
            <a:r>
              <a:rPr lang="hu-HU" dirty="0"/>
              <a:t>zöldség: 4-5 adag naponta / 50-70 dkg</a:t>
            </a:r>
            <a:endParaRPr lang="hu-HU" dirty="0" smtClean="0"/>
          </a:p>
          <a:p>
            <a:pPr indent="-457200"/>
            <a:r>
              <a:rPr lang="hu-HU" dirty="0" smtClean="0"/>
              <a:t>A</a:t>
            </a:r>
            <a:r>
              <a:rPr lang="en-US" dirty="0" smtClean="0"/>
              <a:t> </a:t>
            </a:r>
            <a:r>
              <a:rPr lang="en-US" dirty="0"/>
              <a:t>WHO </a:t>
            </a:r>
            <a:r>
              <a:rPr lang="en-US" dirty="0" err="1" smtClean="0"/>
              <a:t>ajánlása</a:t>
            </a:r>
            <a:r>
              <a:rPr lang="hu-HU" dirty="0" smtClean="0"/>
              <a:t>:</a:t>
            </a:r>
            <a:br>
              <a:rPr lang="hu-HU" dirty="0" smtClean="0"/>
            </a:br>
            <a:r>
              <a:rPr lang="hu-HU" dirty="0" smtClean="0"/>
              <a:t>naponta legalább 40-70 </a:t>
            </a:r>
            <a:r>
              <a:rPr lang="hu-HU" dirty="0"/>
              <a:t>dkg zöldség és </a:t>
            </a:r>
            <a:r>
              <a:rPr lang="hu-HU" dirty="0" smtClean="0"/>
              <a:t>gyümölcs fogyasztása </a:t>
            </a:r>
            <a:r>
              <a:rPr lang="hu-HU" dirty="0"/>
              <a:t>javasolt mindenki számára</a:t>
            </a:r>
            <a:endParaRPr dirty="0"/>
          </a:p>
        </p:txBody>
      </p:sp>
      <p:pic>
        <p:nvPicPr>
          <p:cNvPr id="2" name="Obrázo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9234" y="1452159"/>
            <a:ext cx="7359035" cy="4912573"/>
          </a:xfrm>
          <a:prstGeom prst="rect">
            <a:avLst/>
          </a:prstGeom>
          <a:effectLst>
            <a:softEdge rad="241300"/>
          </a:effectLst>
        </p:spPr>
      </p:pic>
      <p:sp>
        <p:nvSpPr>
          <p:cNvPr id="5" name="Obdĺžnik 4"/>
          <p:cNvSpPr/>
          <p:nvPr/>
        </p:nvSpPr>
        <p:spPr>
          <a:xfrm>
            <a:off x="5012400" y="6364732"/>
            <a:ext cx="2173993" cy="307777"/>
          </a:xfrm>
          <a:prstGeom prst="rect">
            <a:avLst/>
          </a:prstGeom>
        </p:spPr>
        <p:txBody>
          <a:bodyPr wrap="none">
            <a:spAutoFit/>
          </a:bodyPr>
          <a:lstStyle/>
          <a:p>
            <a:r>
              <a:rPr lang="sk-SK" dirty="0" err="1"/>
              <a:t>Forrás</a:t>
            </a:r>
            <a:r>
              <a:rPr lang="sk-SK" dirty="0"/>
              <a:t>:</a:t>
            </a:r>
            <a:r>
              <a:rPr lang="sk-SK" dirty="0" smtClean="0"/>
              <a:t> </a:t>
            </a:r>
            <a:r>
              <a:rPr lang="sk-SK" dirty="0" err="1" smtClean="0"/>
              <a:t>AdobeStockFoto</a:t>
            </a:r>
            <a:r>
              <a:rPr lang="sk-SK" dirty="0" smtClean="0"/>
              <a:t> </a:t>
            </a:r>
            <a:endParaRPr lang="sk-SK" dirty="0"/>
          </a:p>
        </p:txBody>
      </p:sp>
      <p:sp>
        <p:nvSpPr>
          <p:cNvPr id="3" name="Zástupný objekt pre číslo snímky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7</a:t>
            </a:fld>
            <a:endParaRPr lang="hu-HU"/>
          </a:p>
        </p:txBody>
      </p:sp>
    </p:spTree>
    <p:extLst>
      <p:ext uri="{BB962C8B-B14F-4D97-AF65-F5344CB8AC3E}">
        <p14:creationId xmlns:p14="http://schemas.microsoft.com/office/powerpoint/2010/main" val="19367244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xfrm>
            <a:off x="321547" y="323084"/>
            <a:ext cx="322044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hu-HU" dirty="0" smtClean="0"/>
              <a:t>Növényi </a:t>
            </a:r>
            <a:r>
              <a:rPr lang="hu-HU" dirty="0" err="1" smtClean="0"/>
              <a:t>olajak</a:t>
            </a:r>
            <a:endParaRPr dirty="0"/>
          </a:p>
        </p:txBody>
      </p:sp>
      <p:sp>
        <p:nvSpPr>
          <p:cNvPr id="69" name="Google Shape;69;gd03d5b2036_1_0"/>
          <p:cNvSpPr txBox="1">
            <a:spLocks noGrp="1"/>
          </p:cNvSpPr>
          <p:nvPr>
            <p:ph type="body" idx="1"/>
          </p:nvPr>
        </p:nvSpPr>
        <p:spPr>
          <a:xfrm>
            <a:off x="321547" y="1825625"/>
            <a:ext cx="322044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hu-HU" dirty="0" smtClean="0"/>
              <a:t>A növényi </a:t>
            </a:r>
            <a:r>
              <a:rPr lang="hu-HU" dirty="0" err="1" smtClean="0"/>
              <a:t>olajak</a:t>
            </a:r>
            <a:r>
              <a:rPr lang="hu-HU" dirty="0" smtClean="0"/>
              <a:t> jelentőségük az emberi szervezet számára</a:t>
            </a:r>
            <a:endParaRPr dirty="0"/>
          </a:p>
        </p:txBody>
      </p:sp>
      <p:pic>
        <p:nvPicPr>
          <p:cNvPr id="2" name="Obrázo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1987" y="817533"/>
            <a:ext cx="8198068" cy="5475112"/>
          </a:xfrm>
          <a:prstGeom prst="rect">
            <a:avLst/>
          </a:prstGeom>
          <a:effectLst>
            <a:softEdge rad="317500"/>
          </a:effectLst>
        </p:spPr>
      </p:pic>
      <p:sp>
        <p:nvSpPr>
          <p:cNvPr id="5" name="Obdĺžnik 4"/>
          <p:cNvSpPr/>
          <p:nvPr/>
        </p:nvSpPr>
        <p:spPr>
          <a:xfrm>
            <a:off x="5012400" y="6308780"/>
            <a:ext cx="2173993" cy="307777"/>
          </a:xfrm>
          <a:prstGeom prst="rect">
            <a:avLst/>
          </a:prstGeom>
        </p:spPr>
        <p:txBody>
          <a:bodyPr wrap="none">
            <a:spAutoFit/>
          </a:bodyPr>
          <a:lstStyle/>
          <a:p>
            <a:r>
              <a:rPr lang="sk-SK" dirty="0" err="1"/>
              <a:t>Forrás</a:t>
            </a:r>
            <a:r>
              <a:rPr lang="sk-SK" dirty="0"/>
              <a:t>:</a:t>
            </a:r>
            <a:r>
              <a:rPr lang="sk-SK" dirty="0" smtClean="0"/>
              <a:t> </a:t>
            </a:r>
            <a:r>
              <a:rPr lang="sk-SK" dirty="0" err="1" smtClean="0"/>
              <a:t>AdobeStockFoto</a:t>
            </a:r>
            <a:r>
              <a:rPr lang="sk-SK" dirty="0" smtClean="0"/>
              <a:t> </a:t>
            </a:r>
            <a:endParaRPr lang="sk-SK" dirty="0"/>
          </a:p>
        </p:txBody>
      </p:sp>
      <p:sp>
        <p:nvSpPr>
          <p:cNvPr id="3" name="Zástupný objekt pre číslo snímky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8</a:t>
            </a:fld>
            <a:endParaRPr lang="hu-HU"/>
          </a:p>
        </p:txBody>
      </p:sp>
    </p:spTree>
    <p:extLst>
      <p:ext uri="{BB962C8B-B14F-4D97-AF65-F5344CB8AC3E}">
        <p14:creationId xmlns:p14="http://schemas.microsoft.com/office/powerpoint/2010/main" val="13351054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hu-HU" dirty="0" smtClean="0"/>
              <a:t>Az étrend-kiegészítők fejlődése, felosztása</a:t>
            </a:r>
            <a:endParaRPr dirty="0"/>
          </a:p>
        </p:txBody>
      </p:sp>
      <p:sp>
        <p:nvSpPr>
          <p:cNvPr id="69" name="Google Shape;69;gd03d5b2036_1_0"/>
          <p:cNvSpPr txBox="1">
            <a:spLocks noGrp="1"/>
          </p:cNvSpPr>
          <p:nvPr>
            <p:ph type="body" idx="1"/>
          </p:nvPr>
        </p:nvSpPr>
        <p:spPr>
          <a:xfrm>
            <a:off x="321547" y="1825625"/>
            <a:ext cx="3104405"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hu-HU" dirty="0" smtClean="0"/>
              <a:t>Állagaik:</a:t>
            </a:r>
          </a:p>
          <a:p>
            <a:pPr indent="-457200"/>
            <a:r>
              <a:rPr lang="hu-HU" dirty="0" smtClean="0"/>
              <a:t>Szilárd, Kapszula</a:t>
            </a:r>
          </a:p>
          <a:p>
            <a:pPr indent="-457200"/>
            <a:r>
              <a:rPr lang="hu-HU" dirty="0" err="1" smtClean="0"/>
              <a:t>Shake</a:t>
            </a:r>
            <a:endParaRPr lang="hu-HU" dirty="0" smtClean="0"/>
          </a:p>
          <a:p>
            <a:pPr indent="-457200"/>
            <a:r>
              <a:rPr lang="hu-HU" dirty="0" smtClean="0"/>
              <a:t>Folyadék</a:t>
            </a:r>
          </a:p>
          <a:p>
            <a:pPr indent="-457200"/>
            <a:r>
              <a:rPr lang="hu-HU" dirty="0" err="1" smtClean="0"/>
              <a:t>Flavonoid</a:t>
            </a:r>
            <a:r>
              <a:rPr lang="hu-HU" dirty="0" smtClean="0"/>
              <a:t> gél</a:t>
            </a:r>
          </a:p>
          <a:p>
            <a:pPr indent="-457200"/>
            <a:r>
              <a:rPr lang="hu-HU" dirty="0" smtClean="0"/>
              <a:t>Olaj-víz emulzió</a:t>
            </a:r>
            <a:endParaRPr dirty="0"/>
          </a:p>
        </p:txBody>
      </p:sp>
      <p:pic>
        <p:nvPicPr>
          <p:cNvPr id="4" name="Obrázok 3"/>
          <p:cNvPicPr>
            <a:picLocks noChangeAspect="1"/>
          </p:cNvPicPr>
          <p:nvPr/>
        </p:nvPicPr>
        <p:blipFill>
          <a:blip r:embed="rId3"/>
          <a:stretch>
            <a:fillRect/>
          </a:stretch>
        </p:blipFill>
        <p:spPr>
          <a:xfrm>
            <a:off x="4201857" y="1825625"/>
            <a:ext cx="7875080" cy="3875171"/>
          </a:xfrm>
          <a:prstGeom prst="rect">
            <a:avLst/>
          </a:prstGeom>
        </p:spPr>
      </p:pic>
      <p:sp>
        <p:nvSpPr>
          <p:cNvPr id="3" name="BlokTextu 2"/>
          <p:cNvSpPr txBox="1"/>
          <p:nvPr/>
        </p:nvSpPr>
        <p:spPr>
          <a:xfrm>
            <a:off x="6229542" y="5673120"/>
            <a:ext cx="3944471" cy="461665"/>
          </a:xfrm>
          <a:prstGeom prst="rect">
            <a:avLst/>
          </a:prstGeom>
          <a:noFill/>
        </p:spPr>
        <p:txBody>
          <a:bodyPr wrap="square" rtlCol="0">
            <a:spAutoFit/>
          </a:bodyPr>
          <a:lstStyle/>
          <a:p>
            <a:r>
              <a:rPr lang="hu-HU" sz="2400" b="1" dirty="0" smtClean="0"/>
              <a:t>Étrend-kiegészítők formái</a:t>
            </a:r>
            <a:endParaRPr lang="sk-SK" sz="2400" b="1" dirty="0"/>
          </a:p>
        </p:txBody>
      </p:sp>
      <p:sp>
        <p:nvSpPr>
          <p:cNvPr id="7" name="BlokTextu 6"/>
          <p:cNvSpPr txBox="1"/>
          <p:nvPr/>
        </p:nvSpPr>
        <p:spPr>
          <a:xfrm rot="16200000">
            <a:off x="1935729" y="3474268"/>
            <a:ext cx="3944471" cy="461665"/>
          </a:xfrm>
          <a:prstGeom prst="rect">
            <a:avLst/>
          </a:prstGeom>
          <a:noFill/>
        </p:spPr>
        <p:txBody>
          <a:bodyPr wrap="square" rtlCol="0">
            <a:spAutoFit/>
          </a:bodyPr>
          <a:lstStyle/>
          <a:p>
            <a:r>
              <a:rPr lang="hu-HU" sz="2400" b="1" dirty="0" err="1" smtClean="0"/>
              <a:t>Biohasznosulás</a:t>
            </a:r>
            <a:r>
              <a:rPr lang="hu-HU" sz="2400" b="1" dirty="0" smtClean="0"/>
              <a:t> mértéke</a:t>
            </a:r>
            <a:endParaRPr lang="sk-SK" sz="2400" b="1" dirty="0"/>
          </a:p>
        </p:txBody>
      </p:sp>
      <p:sp>
        <p:nvSpPr>
          <p:cNvPr id="5" name="Obdĺžnik 4"/>
          <p:cNvSpPr/>
          <p:nvPr/>
        </p:nvSpPr>
        <p:spPr>
          <a:xfrm>
            <a:off x="4488266" y="6134785"/>
            <a:ext cx="6668813" cy="307777"/>
          </a:xfrm>
          <a:prstGeom prst="rect">
            <a:avLst/>
          </a:prstGeom>
        </p:spPr>
        <p:txBody>
          <a:bodyPr wrap="none">
            <a:spAutoFit/>
          </a:bodyPr>
          <a:lstStyle/>
          <a:p>
            <a:r>
              <a:rPr lang="sk-SK" dirty="0" err="1" smtClean="0"/>
              <a:t>Forrás</a:t>
            </a:r>
            <a:r>
              <a:rPr lang="sk-SK" dirty="0" smtClean="0"/>
              <a:t>: https</a:t>
            </a:r>
            <a:r>
              <a:rPr lang="sk-SK" dirty="0"/>
              <a:t>://www.flavonmax.hu/trainingcenter/doc/lapozos_hu_2021_06_01.pdf</a:t>
            </a:r>
          </a:p>
        </p:txBody>
      </p:sp>
      <p:sp>
        <p:nvSpPr>
          <p:cNvPr id="6" name="Zástupný objekt pre číslo snímky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9</a:t>
            </a:fld>
            <a:endParaRPr lang="hu-HU"/>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té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um" ma:contentTypeID="0x010100007163C1C645B94D8E521A1898767248" ma:contentTypeVersion="11" ma:contentTypeDescription="Új dokumentum létrehozása." ma:contentTypeScope="" ma:versionID="523d133b0b592fcd2819b0ba439e566f">
  <xsd:schema xmlns:xsd="http://www.w3.org/2001/XMLSchema" xmlns:xs="http://www.w3.org/2001/XMLSchema" xmlns:p="http://schemas.microsoft.com/office/2006/metadata/properties" xmlns:ns2="e6853852-eb57-441c-843a-3a7fdc021782" targetNamespace="http://schemas.microsoft.com/office/2006/metadata/properties" ma:root="true" ma:fieldsID="21fa4be1042ec3cb8adf42c5af74b258" ns2:_="">
    <xsd:import namespace="e6853852-eb57-441c-843a-3a7fdc02178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853852-eb57-441c-843a-3a7fdc0217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artalomtípus"/>
        <xsd:element ref="dc:title" minOccurs="0" maxOccurs="1" ma:index="4" ma:displayName="Cím"/>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489701E-4C9A-481F-B435-D887CDC9AF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853852-eb57-441c-843a-3a7fdc0217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CCA60C9-A035-4AD5-A455-114E98934C09}">
  <ds:schemaRefs>
    <ds:schemaRef ds:uri="http://purl.org/dc/terms/"/>
    <ds:schemaRef ds:uri="http://schemas.microsoft.com/office/2006/documentManagement/types"/>
    <ds:schemaRef ds:uri="http://schemas.microsoft.com/office/2006/metadata/properties"/>
    <ds:schemaRef ds:uri="http://schemas.openxmlformats.org/package/2006/metadata/core-properties"/>
    <ds:schemaRef ds:uri="http://schemas.microsoft.com/office/infopath/2007/PartnerControls"/>
    <ds:schemaRef ds:uri="http://purl.org/dc/elements/1.1/"/>
    <ds:schemaRef ds:uri="e6853852-eb57-441c-843a-3a7fdc021782"/>
    <ds:schemaRef ds:uri="http://www.w3.org/XML/1998/namespace"/>
    <ds:schemaRef ds:uri="http://purl.org/dc/dcmitype/"/>
  </ds:schemaRefs>
</ds:datastoreItem>
</file>

<file path=customXml/itemProps3.xml><?xml version="1.0" encoding="utf-8"?>
<ds:datastoreItem xmlns:ds="http://schemas.openxmlformats.org/officeDocument/2006/customXml" ds:itemID="{D9F27FE5-5B88-4515-8879-426D48B6468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10932</TotalTime>
  <Words>6296</Words>
  <Application>Microsoft Office PowerPoint</Application>
  <PresentationFormat>Širokouhlá</PresentationFormat>
  <Paragraphs>431</Paragraphs>
  <Slides>38</Slides>
  <Notes>38</Notes>
  <HiddenSlides>0</HiddenSlides>
  <MMClips>0</MMClips>
  <ScaleCrop>false</ScaleCrop>
  <HeadingPairs>
    <vt:vector size="6" baseType="variant">
      <vt:variant>
        <vt:lpstr>Použité písma</vt:lpstr>
      </vt:variant>
      <vt:variant>
        <vt:i4>3</vt:i4>
      </vt:variant>
      <vt:variant>
        <vt:lpstr>Motív</vt:lpstr>
      </vt:variant>
      <vt:variant>
        <vt:i4>1</vt:i4>
      </vt:variant>
      <vt:variant>
        <vt:lpstr>Nadpisy snímok</vt:lpstr>
      </vt:variant>
      <vt:variant>
        <vt:i4>38</vt:i4>
      </vt:variant>
    </vt:vector>
  </HeadingPairs>
  <TitlesOfParts>
    <vt:vector size="42" baseType="lpstr">
      <vt:lpstr>Arial</vt:lpstr>
      <vt:lpstr>Calibri</vt:lpstr>
      <vt:lpstr>Wingdings 2</vt:lpstr>
      <vt:lpstr>Office-téma</vt:lpstr>
      <vt:lpstr>Az étrendkiegészítők szükségessége</vt:lpstr>
      <vt:lpstr>Tartalomjegyzék</vt:lpstr>
      <vt:lpstr>Az étrendünk kiegészítésének szükségessége</vt:lpstr>
      <vt:lpstr>Témaspecifikus szakmai kérdések</vt:lpstr>
      <vt:lpstr>A Finnországi kutatás</vt:lpstr>
      <vt:lpstr>A francia paradoxon és az európai paradoxon</vt:lpstr>
      <vt:lpstr>Zöldség és gyümölcs fontossága</vt:lpstr>
      <vt:lpstr>Növényi olajak</vt:lpstr>
      <vt:lpstr>Az étrend-kiegészítők fejlődése, felosztása</vt:lpstr>
      <vt:lpstr>Humán homeosztázis</vt:lpstr>
      <vt:lpstr>Tápanyagok</vt:lpstr>
      <vt:lpstr>Az emberi immunrendszer</vt:lpstr>
      <vt:lpstr>A bél mikrobiom állománya</vt:lpstr>
      <vt:lpstr>A bél mikrobiom állománya</vt:lpstr>
      <vt:lpstr>A bél mikrobiom állománya</vt:lpstr>
      <vt:lpstr>A bélflóra egyensúlya</vt:lpstr>
      <vt:lpstr>Káros hatások a bélflóra egyensúlyára</vt:lpstr>
      <vt:lpstr>Mitokondriumok</vt:lpstr>
      <vt:lpstr>NAD+</vt:lpstr>
      <vt:lpstr>Karotenoidok</vt:lpstr>
      <vt:lpstr>Polyfenolok, flavonoidok, bioflavonoidok</vt:lpstr>
      <vt:lpstr>Bioflavonoidok</vt:lpstr>
      <vt:lpstr>Bioflavonoidok</vt:lpstr>
      <vt:lpstr>Szabadgyökök</vt:lpstr>
      <vt:lpstr>Szabadgyökök negatív hatásai</vt:lpstr>
      <vt:lpstr>Antioxidánsok</vt:lpstr>
      <vt:lpstr>Az antioxidánsok szintjének mérése</vt:lpstr>
      <vt:lpstr>Szinergikus hatás</vt:lpstr>
      <vt:lpstr>A gyümölcsök és zöldségek közti szinergikus hatások</vt:lpstr>
      <vt:lpstr>A tápláléki fitokémiai anyagok élettani hatását megszabó két fő tényező</vt:lpstr>
      <vt:lpstr>Epigenetika</vt:lpstr>
      <vt:lpstr>A telomerek</vt:lpstr>
      <vt:lpstr>A telomerek rövidülése</vt:lpstr>
      <vt:lpstr>A telomerek hosszának javítása</vt:lpstr>
      <vt:lpstr>Összefoglalás</vt:lpstr>
      <vt:lpstr>Gyakorló kérdések</vt:lpstr>
      <vt:lpstr>Felhasznált irodalom</vt:lpstr>
      <vt:lpstr>TAG-ek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Flavonoidok</dc:title>
  <dc:creator>Péter Varga</dc:creator>
  <cp:lastModifiedBy>Halasi</cp:lastModifiedBy>
  <cp:revision>175</cp:revision>
  <cp:lastPrinted>2022-05-23T09:38:49Z</cp:lastPrinted>
  <dcterms:created xsi:type="dcterms:W3CDTF">2021-04-21T15:27:09Z</dcterms:created>
  <dcterms:modified xsi:type="dcterms:W3CDTF">2022-05-23T10:38:47Z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0x010100007163C1C645B94D8E521A1898767248</vt:lpwstr>
  </property>
</Properties>
</file>