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323" r:id="rId4"/>
    <p:sldId id="258" r:id="rId5"/>
    <p:sldId id="259" r:id="rId6"/>
    <p:sldId id="270" r:id="rId7"/>
    <p:sldId id="303" r:id="rId8"/>
    <p:sldId id="266" r:id="rId9"/>
    <p:sldId id="267" r:id="rId10"/>
    <p:sldId id="333" r:id="rId11"/>
    <p:sldId id="332" r:id="rId12"/>
    <p:sldId id="269" r:id="rId13"/>
    <p:sldId id="271" r:id="rId14"/>
    <p:sldId id="306" r:id="rId15"/>
    <p:sldId id="273" r:id="rId16"/>
    <p:sldId id="330" r:id="rId17"/>
    <p:sldId id="276" r:id="rId18"/>
    <p:sldId id="282" r:id="rId19"/>
    <p:sldId id="334" r:id="rId20"/>
    <p:sldId id="335" r:id="rId21"/>
    <p:sldId id="289" r:id="rId22"/>
    <p:sldId id="325" r:id="rId23"/>
    <p:sldId id="326" r:id="rId24"/>
    <p:sldId id="328" r:id="rId25"/>
    <p:sldId id="308" r:id="rId26"/>
    <p:sldId id="310" r:id="rId27"/>
    <p:sldId id="311" r:id="rId28"/>
    <p:sldId id="336" r:id="rId29"/>
    <p:sldId id="337" r:id="rId30"/>
    <p:sldId id="315" r:id="rId31"/>
    <p:sldId id="316" r:id="rId32"/>
    <p:sldId id="317" r:id="rId33"/>
    <p:sldId id="318" r:id="rId34"/>
    <p:sldId id="322" r:id="rId35"/>
    <p:sldId id="260" r:id="rId36"/>
    <p:sldId id="338" r:id="rId37"/>
    <p:sldId id="261" r:id="rId38"/>
    <p:sldId id="262" r:id="rId39"/>
    <p:sldId id="263" r:id="rId40"/>
    <p:sldId id="264" r:id="rId41"/>
    <p:sldId id="265"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j/YgChDxrHdlbjqiZlReiv6js5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1111" autoAdjust="0"/>
  </p:normalViewPr>
  <p:slideViewPr>
    <p:cSldViewPr snapToGrid="0">
      <p:cViewPr varScale="1">
        <p:scale>
          <a:sx n="48" d="100"/>
          <a:sy n="48" d="100"/>
        </p:scale>
        <p:origin x="1088"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27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okalnytrh.sk/map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HU" dirty="0"/>
              <a:t>Kép1: https://images.app.goo.gl/vu88me6pefd9gmLSA</a:t>
            </a:r>
          </a:p>
          <a:p>
            <a:pPr marL="0" lvl="0" indent="0" algn="l" rtl="0">
              <a:spcBef>
                <a:spcPts val="0"/>
              </a:spcBef>
              <a:spcAft>
                <a:spcPts val="0"/>
              </a:spcAft>
              <a:buNone/>
            </a:pPr>
            <a:endParaRPr lang="hu-HU" dirty="0"/>
          </a:p>
          <a:p>
            <a:pPr marL="0" lvl="0" indent="0" algn="l" rtl="0">
              <a:spcBef>
                <a:spcPts val="0"/>
              </a:spcBef>
              <a:spcAft>
                <a:spcPts val="0"/>
              </a:spcAft>
              <a:buNone/>
            </a:pPr>
            <a:r>
              <a:rPr lang="hu-HU" dirty="0"/>
              <a:t>Szöveg: </a:t>
            </a:r>
            <a:r>
              <a:rPr lang="hu-HU" i="1" dirty="0"/>
              <a:t>ennél a diánál nem releváns.</a:t>
            </a:r>
            <a:endParaRPr dirty="0"/>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https://slovenske-vyrobky2.webnode.sk/novinky/slovensky-vyrobok-podrzme-sa-navzajom/</a:t>
            </a:r>
          </a:p>
          <a:p>
            <a:pPr marL="0" lvl="0" indent="0" algn="just" rtl="0">
              <a:spcBef>
                <a:spcPts val="0"/>
              </a:spcBef>
              <a:spcAft>
                <a:spcPts val="0"/>
              </a:spcAft>
              <a:buNone/>
            </a:pPr>
            <a:r>
              <a:rPr lang="hu-HU" i="0" noProof="0" dirty="0"/>
              <a:t>Kép2: http://blogslovakov.blogspot.com/2010/08/kde-je-mozne-dostat-v-parizi-potraviny.html</a:t>
            </a:r>
          </a:p>
          <a:p>
            <a:pPr marL="0" lvl="0" indent="0" algn="just" rtl="0">
              <a:spcBef>
                <a:spcPts val="0"/>
              </a:spcBef>
              <a:spcAft>
                <a:spcPts val="0"/>
              </a:spcAft>
              <a:buNone/>
            </a:pPr>
            <a:r>
              <a:rPr lang="hu-HU" i="0" noProof="0" dirty="0"/>
              <a:t>Kép3: https://zena.pluska.sk/zdravie-a-krasa/ako-spoznate-skutocne-slovenske-potraviny-sledujte-tieto-znacky</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a:t>
            </a:r>
            <a:endParaRPr lang="hu-HU" sz="1100" b="0" i="0" noProof="0" dirty="0">
              <a:solidFill>
                <a:schemeClr val="tx1"/>
              </a:solidFill>
            </a:endParaRPr>
          </a:p>
          <a:p>
            <a:pPr marL="228600" lvl="0" indent="-228600" algn="just" rtl="0">
              <a:spcBef>
                <a:spcPts val="0"/>
              </a:spcBef>
              <a:spcAft>
                <a:spcPts val="0"/>
              </a:spcAft>
              <a:buAutoNum type="arabicPeriod"/>
            </a:pPr>
            <a:r>
              <a:rPr lang="hu-HU" sz="1100" b="1" dirty="0">
                <a:solidFill>
                  <a:schemeClr val="tx1"/>
                </a:solidFill>
              </a:rPr>
              <a:t>„Szlovák élelmiszer“ </a:t>
            </a:r>
            <a:r>
              <a:rPr lang="hu-HU" sz="1100" dirty="0">
                <a:solidFill>
                  <a:schemeClr val="tx1"/>
                </a:solidFill>
              </a:rPr>
              <a:t>termékmegjelölés feltétele az, hogy a termék nyers- és adalékanyagainak legalább 75 %-ban Szlovákiában előállítottnak kell lennie, és az egész folyamatnak az ország területén kell végbemennie.</a:t>
            </a:r>
          </a:p>
          <a:p>
            <a:pPr marL="228600" lvl="0" indent="-228600" algn="just" rtl="0">
              <a:spcBef>
                <a:spcPts val="0"/>
              </a:spcBef>
              <a:spcAft>
                <a:spcPts val="0"/>
              </a:spcAft>
              <a:buAutoNum type="arabicPeriod"/>
            </a:pPr>
            <a:r>
              <a:rPr lang="hu-HU" sz="1100" b="1" dirty="0">
                <a:solidFill>
                  <a:schemeClr val="tx1"/>
                </a:solidFill>
              </a:rPr>
              <a:t>„Szlovák mezőgazdasági termék</a:t>
            </a:r>
            <a:r>
              <a:rPr lang="hu-HU" sz="1100" dirty="0">
                <a:solidFill>
                  <a:schemeClr val="tx1"/>
                </a:solidFill>
              </a:rPr>
              <a:t>“ megnevezés, amelyet célzatosan Szlovákiában termesztettek vagy gyűjtöttek tojásrakó állatoktól, megölt tenyészállatoktól vagy szabadon élő állatokból vadászattal, illetve farmbéli állattartásból nyertek. </a:t>
            </a:r>
          </a:p>
          <a:p>
            <a:pPr marL="228600" lvl="0" indent="-228600" algn="just" rtl="0">
              <a:spcBef>
                <a:spcPts val="0"/>
              </a:spcBef>
              <a:spcAft>
                <a:spcPts val="0"/>
              </a:spcAft>
              <a:buAutoNum type="arabicPeriod"/>
            </a:pPr>
            <a:r>
              <a:rPr lang="hu-HU" sz="1100" b="1" dirty="0">
                <a:solidFill>
                  <a:schemeClr val="tx1"/>
                </a:solidFill>
              </a:rPr>
              <a:t>„Szlovákiában gyártott”: </a:t>
            </a:r>
            <a:r>
              <a:rPr lang="hu-HU" sz="1100" dirty="0">
                <a:solidFill>
                  <a:schemeClr val="tx1"/>
                </a:solidFill>
              </a:rPr>
              <a:t>az ilyen megnevezés csak akkor használható, ha az egész gyártási folyamat Szlovákiában zajlik.</a:t>
            </a:r>
          </a:p>
          <a:p>
            <a:pPr marL="228600" lvl="0" indent="-228600" algn="just" rtl="0">
              <a:spcBef>
                <a:spcPts val="0"/>
              </a:spcBef>
              <a:spcAft>
                <a:spcPts val="0"/>
              </a:spcAft>
              <a:buAutoNum type="arabicPeriod"/>
            </a:pPr>
            <a:r>
              <a:rPr lang="pt-BR" sz="1100" b="1" dirty="0">
                <a:solidFill>
                  <a:schemeClr val="tx1"/>
                </a:solidFill>
              </a:rPr>
              <a:t>„Regionális termék“ </a:t>
            </a:r>
            <a:r>
              <a:rPr lang="pt-BR" sz="1100" dirty="0">
                <a:solidFill>
                  <a:schemeClr val="tx1"/>
                </a:solidFill>
              </a:rPr>
              <a:t>és</a:t>
            </a:r>
            <a:r>
              <a:rPr lang="pt-BR" sz="1100" b="1" dirty="0">
                <a:solidFill>
                  <a:schemeClr val="tx1"/>
                </a:solidFill>
              </a:rPr>
              <a:t> „Regionális élelmiszer“</a:t>
            </a:r>
            <a:r>
              <a:rPr lang="hu-HU" sz="1100" b="1" dirty="0">
                <a:solidFill>
                  <a:schemeClr val="tx1"/>
                </a:solidFill>
              </a:rPr>
              <a:t> </a:t>
            </a:r>
            <a:r>
              <a:rPr lang="hu-HU" sz="1100" dirty="0">
                <a:solidFill>
                  <a:schemeClr val="tx1"/>
                </a:solidFill>
              </a:rPr>
              <a:t>az ilyen megnevezés csak akkor használható, ha a terméket a Szlovák Köztársaságban termesztették vagy takarították be</a:t>
            </a:r>
            <a:r>
              <a:rPr lang="sk-SK" sz="1100" dirty="0">
                <a:solidFill>
                  <a:schemeClr val="tx1"/>
                </a:solidFill>
              </a:rPr>
              <a:t>; vagy a </a:t>
            </a:r>
            <a:r>
              <a:rPr lang="hu-HU" sz="1100" dirty="0">
                <a:solidFill>
                  <a:schemeClr val="tx1"/>
                </a:solidFill>
              </a:rPr>
              <a:t>nyersanyagok legalább </a:t>
            </a:r>
            <a:r>
              <a:rPr lang="sk-SK" sz="1100" dirty="0">
                <a:solidFill>
                  <a:schemeClr val="tx1"/>
                </a:solidFill>
              </a:rPr>
              <a:t>75 %-</a:t>
            </a:r>
            <a:r>
              <a:rPr lang="sk-SK" sz="1100" dirty="0" err="1">
                <a:solidFill>
                  <a:schemeClr val="tx1"/>
                </a:solidFill>
              </a:rPr>
              <a:t>nak</a:t>
            </a:r>
            <a:r>
              <a:rPr lang="sk-SK" sz="1100" dirty="0">
                <a:solidFill>
                  <a:schemeClr val="tx1"/>
                </a:solidFill>
              </a:rPr>
              <a:t> a </a:t>
            </a:r>
            <a:r>
              <a:rPr lang="hu-HU" sz="1100" dirty="0">
                <a:solidFill>
                  <a:schemeClr val="tx1"/>
                </a:solidFill>
              </a:rPr>
              <a:t>Szlovák</a:t>
            </a:r>
            <a:r>
              <a:rPr lang="sk-SK" sz="1100" dirty="0">
                <a:solidFill>
                  <a:schemeClr val="tx1"/>
                </a:solidFill>
              </a:rPr>
              <a:t> </a:t>
            </a:r>
            <a:r>
              <a:rPr lang="hu-HU" sz="1100" dirty="0">
                <a:solidFill>
                  <a:schemeClr val="tx1"/>
                </a:solidFill>
              </a:rPr>
              <a:t>Köztársaságból kell származnia</a:t>
            </a:r>
            <a:r>
              <a:rPr lang="sk-SK" sz="1100" dirty="0">
                <a:solidFill>
                  <a:schemeClr val="tx1"/>
                </a:solidFill>
              </a:rPr>
              <a:t> - </a:t>
            </a:r>
            <a:r>
              <a:rPr lang="hu-HU" sz="1100" dirty="0">
                <a:solidFill>
                  <a:schemeClr val="tx1"/>
                </a:solidFill>
              </a:rPr>
              <a:t>az adott régióra vonatkozik.</a:t>
            </a:r>
          </a:p>
          <a:p>
            <a:pPr marL="228600" lvl="0" indent="-228600" algn="just" rtl="0">
              <a:spcBef>
                <a:spcPts val="0"/>
              </a:spcBef>
              <a:spcAft>
                <a:spcPts val="0"/>
              </a:spcAft>
              <a:buAutoNum type="arabicPeriod"/>
            </a:pPr>
            <a:r>
              <a:rPr lang="hu-HU" sz="1100" b="1" dirty="0">
                <a:solidFill>
                  <a:schemeClr val="tx1"/>
                </a:solidFill>
              </a:rPr>
              <a:t>„Háztáji mezőgazdasági termék“ </a:t>
            </a:r>
            <a:r>
              <a:rPr lang="hu-HU" sz="1100" b="0" dirty="0">
                <a:solidFill>
                  <a:schemeClr val="tx1"/>
                </a:solidFill>
              </a:rPr>
              <a:t>és a </a:t>
            </a:r>
            <a:r>
              <a:rPr lang="hu-HU" sz="1100" b="1" dirty="0">
                <a:solidFill>
                  <a:schemeClr val="tx1"/>
                </a:solidFill>
              </a:rPr>
              <a:t>„Háztáji élelmiszer“.</a:t>
            </a:r>
          </a:p>
        </p:txBody>
      </p:sp>
    </p:spTree>
    <p:extLst>
      <p:ext uri="{BB962C8B-B14F-4D97-AF65-F5344CB8AC3E}">
        <p14:creationId xmlns:p14="http://schemas.microsoft.com/office/powerpoint/2010/main" val="140753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https://www.sietmas.sk/regionalna-znacka-a-propagacia.html</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 </a:t>
            </a:r>
            <a:r>
              <a:rPr lang="pt-BR" i="1" dirty="0"/>
              <a:t>ennél a diánál nem releváns.</a:t>
            </a:r>
            <a:endParaRPr lang="pt-BR" dirty="0"/>
          </a:p>
          <a:p>
            <a:pPr marL="158750" indent="0">
              <a:buNone/>
            </a:pPr>
            <a:endParaRPr lang="sk-SK" dirty="0"/>
          </a:p>
        </p:txBody>
      </p:sp>
    </p:spTree>
    <p:extLst>
      <p:ext uri="{BB962C8B-B14F-4D97-AF65-F5344CB8AC3E}">
        <p14:creationId xmlns:p14="http://schemas.microsoft.com/office/powerpoint/2010/main" val="3727400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https://kukkonia.sk/malovyrobcovia-prihlaste-sa-1</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a:t>
            </a:r>
            <a:endParaRPr lang="hu-HU" sz="1100" dirty="0">
              <a:solidFill>
                <a:schemeClr val="tx1"/>
              </a:solidFill>
            </a:endParaRPr>
          </a:p>
          <a:p>
            <a:pPr marL="0" lvl="0" indent="0" algn="just" rtl="0">
              <a:spcBef>
                <a:spcPts val="0"/>
              </a:spcBef>
              <a:spcAft>
                <a:spcPts val="0"/>
              </a:spcAft>
              <a:buNone/>
            </a:pPr>
            <a:r>
              <a:rPr lang="hu-HU" sz="1100" dirty="0">
                <a:solidFill>
                  <a:schemeClr val="tx1"/>
                </a:solidFill>
              </a:rPr>
              <a:t>Mint minden élelmiszer, a helyi termék is különböző értékesítési csatornákon keresztül jut el a fogyasztókhoz, de a termelő közvetlenül (pl. háztól/gazdaságból, házhozszállítással, piacon, rendezvényen), vagy közvetítő segítségével (pl. helyi kiskereskedelmi-, vagy vendéglátó egységben) is értékesíthet.</a:t>
            </a:r>
          </a:p>
          <a:p>
            <a:pPr marL="0" lvl="0" indent="0" algn="just" rtl="0">
              <a:spcBef>
                <a:spcPts val="0"/>
              </a:spcBef>
              <a:spcAft>
                <a:spcPts val="0"/>
              </a:spcAft>
              <a:buNone/>
            </a:pPr>
            <a:r>
              <a:rPr lang="hu-HU" sz="1100" dirty="0">
                <a:solidFill>
                  <a:schemeClr val="tx1"/>
                </a:solidFill>
              </a:rPr>
              <a:t>Az értékesítés egyik jellemző megjelenése a </a:t>
            </a:r>
            <a:r>
              <a:rPr lang="hu-HU" sz="1100" b="1" dirty="0">
                <a:solidFill>
                  <a:schemeClr val="tx1"/>
                </a:solidFill>
              </a:rPr>
              <a:t>piac</a:t>
            </a:r>
            <a:r>
              <a:rPr lang="hu-HU" sz="1100" dirty="0">
                <a:solidFill>
                  <a:schemeClr val="tx1"/>
                </a:solidFill>
              </a:rPr>
              <a:t>, és a helyi termék iránti fokozódó kereslet kielégítését szolgálja; helyi vagy a kistermelői termékek megjelenhetnek a </a:t>
            </a:r>
            <a:r>
              <a:rPr lang="hu-HU" sz="1100" b="1" dirty="0">
                <a:solidFill>
                  <a:schemeClr val="tx1"/>
                </a:solidFill>
              </a:rPr>
              <a:t>vendéglátásban</a:t>
            </a:r>
            <a:r>
              <a:rPr lang="hu-HU" sz="1100" dirty="0">
                <a:solidFill>
                  <a:schemeClr val="tx1"/>
                </a:solidFill>
              </a:rPr>
              <a:t>, a </a:t>
            </a:r>
            <a:r>
              <a:rPr lang="hu-HU" sz="1100" b="1" dirty="0">
                <a:solidFill>
                  <a:schemeClr val="tx1"/>
                </a:solidFill>
              </a:rPr>
              <a:t>közétkeztetésben</a:t>
            </a:r>
            <a:r>
              <a:rPr lang="hu-HU" sz="1100" dirty="0">
                <a:solidFill>
                  <a:schemeClr val="tx1"/>
                </a:solidFill>
              </a:rPr>
              <a:t>, a </a:t>
            </a:r>
            <a:r>
              <a:rPr lang="hu-HU" sz="1100" b="1" dirty="0">
                <a:solidFill>
                  <a:schemeClr val="tx1"/>
                </a:solidFill>
              </a:rPr>
              <a:t>falusi vendéglátásban </a:t>
            </a:r>
            <a:r>
              <a:rPr lang="hu-HU" sz="1100" dirty="0">
                <a:solidFill>
                  <a:schemeClr val="tx1"/>
                </a:solidFill>
              </a:rPr>
              <a:t>és a </a:t>
            </a:r>
            <a:r>
              <a:rPr lang="hu-HU" sz="1100" b="1" dirty="0">
                <a:solidFill>
                  <a:schemeClr val="tx1"/>
                </a:solidFill>
              </a:rPr>
              <a:t>kistermelői vendégasztalon </a:t>
            </a:r>
            <a:r>
              <a:rPr lang="hu-HU" sz="1100" dirty="0">
                <a:solidFill>
                  <a:schemeClr val="tx1"/>
                </a:solidFill>
              </a:rPr>
              <a:t>is.</a:t>
            </a:r>
          </a:p>
        </p:txBody>
      </p:sp>
    </p:spTree>
    <p:extLst>
      <p:ext uri="{BB962C8B-B14F-4D97-AF65-F5344CB8AC3E}">
        <p14:creationId xmlns:p14="http://schemas.microsoft.com/office/powerpoint/2010/main" val="32197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p>
          <a:p>
            <a:pPr marL="0" lvl="0" indent="0" algn="just" rtl="0">
              <a:spcBef>
                <a:spcPts val="0"/>
              </a:spcBef>
              <a:spcAft>
                <a:spcPts val="0"/>
              </a:spcAft>
              <a:buNone/>
            </a:pPr>
            <a:r>
              <a:rPr lang="hu-HU" sz="1100" dirty="0">
                <a:solidFill>
                  <a:schemeClr val="tx1"/>
                </a:solidFill>
              </a:rPr>
              <a:t>A </a:t>
            </a:r>
            <a:r>
              <a:rPr lang="hu-HU" sz="1100" b="1" dirty="0">
                <a:solidFill>
                  <a:schemeClr val="tx1"/>
                </a:solidFill>
              </a:rPr>
              <a:t>helyi termelői piac </a:t>
            </a:r>
            <a:r>
              <a:rPr lang="hu-HU" sz="1100" dirty="0">
                <a:solidFill>
                  <a:schemeClr val="tx1"/>
                </a:solidFill>
              </a:rPr>
              <a:t>olyan piac, ahol a kistermelő a piac fekvése szerinti kerületben, vagy a piac 40 km-es körzetében a működő gazdaságából származó mezőgazdasági, illetve élelmiszeripari termékét értékesítheti.</a:t>
            </a:r>
            <a:endParaRPr lang="hu-HU" sz="1100" b="1" dirty="0">
              <a:solidFill>
                <a:schemeClr val="tx1"/>
              </a:solidFill>
            </a:endParaRPr>
          </a:p>
          <a:p>
            <a:pPr marL="0" lvl="0" indent="0" algn="just" rtl="0">
              <a:spcBef>
                <a:spcPts val="0"/>
              </a:spcBef>
              <a:spcAft>
                <a:spcPts val="0"/>
              </a:spcAft>
              <a:buNone/>
            </a:pPr>
            <a:r>
              <a:rPr lang="hu-HU" sz="1100" b="1" dirty="0">
                <a:solidFill>
                  <a:schemeClr val="tx1"/>
                </a:solidFill>
              </a:rPr>
              <a:t>A helyi termelői piacon kizárólag kistermelők értékesíthetnek</a:t>
            </a:r>
            <a:r>
              <a:rPr lang="hu-HU" sz="1100" dirty="0">
                <a:solidFill>
                  <a:schemeClr val="tx1"/>
                </a:solidFill>
              </a:rPr>
              <a:t>:</a:t>
            </a:r>
          </a:p>
          <a:p>
            <a:pPr marL="171450" lvl="0" indent="-171450" algn="just" rtl="0">
              <a:spcBef>
                <a:spcPts val="0"/>
              </a:spcBef>
              <a:spcAft>
                <a:spcPts val="0"/>
              </a:spcAft>
            </a:pPr>
            <a:r>
              <a:rPr lang="hu-HU" sz="1100" dirty="0">
                <a:solidFill>
                  <a:schemeClr val="tx1"/>
                </a:solidFill>
              </a:rPr>
              <a:t>saját gazdaságukból származó mezőgazdasági és élelmiszeripari termékeket,</a:t>
            </a:r>
          </a:p>
          <a:p>
            <a:pPr marL="171450" lvl="0" indent="-171450" algn="just" rtl="0">
              <a:spcBef>
                <a:spcPts val="0"/>
              </a:spcBef>
              <a:spcAft>
                <a:spcPts val="0"/>
              </a:spcAft>
            </a:pPr>
            <a:r>
              <a:rPr lang="hu-HU" sz="1100" dirty="0">
                <a:solidFill>
                  <a:schemeClr val="tx1"/>
                </a:solidFill>
              </a:rPr>
              <a:t>piac fekvése szerinti kerületben, illetve 40 km-es körzetében gazdálkodó kistermelők.</a:t>
            </a:r>
          </a:p>
          <a:p>
            <a:pPr marL="0" lvl="0" indent="0" algn="just" rtl="0">
              <a:spcBef>
                <a:spcPts val="0"/>
              </a:spcBef>
              <a:spcAft>
                <a:spcPts val="0"/>
              </a:spcAft>
              <a:buNone/>
            </a:pPr>
            <a:r>
              <a:rPr lang="hu-HU" sz="1100" dirty="0">
                <a:solidFill>
                  <a:schemeClr val="tx1"/>
                </a:solidFill>
              </a:rPr>
              <a:t>A helyi termelői piacok száma évről évre növekszik. Ezáltal még több lehetőség nyílik arra, hogy a kistermelők által megtermelt, illetve előállított élelmiszerek a helyi lakosság körében kerüljenek felhasználásra.</a:t>
            </a:r>
          </a:p>
          <a:p>
            <a:pPr marL="0" lvl="0" indent="0" algn="just" rtl="0">
              <a:spcBef>
                <a:spcPts val="0"/>
              </a:spcBef>
              <a:spcAft>
                <a:spcPts val="0"/>
              </a:spcAft>
              <a:buNone/>
            </a:pPr>
            <a:r>
              <a:rPr lang="hu-HU" sz="1100" dirty="0">
                <a:solidFill>
                  <a:schemeClr val="tx1"/>
                </a:solidFill>
              </a:rPr>
              <a:t>A piacon történő értékesítés esetén közvetlen kapcsolat jön létre a termelő és a fogyasztó között, ami megalapozza a bizalmat.</a:t>
            </a:r>
            <a:endParaRPr lang="hu-HU" sz="1100" b="1" dirty="0">
              <a:solidFill>
                <a:schemeClr val="tx1"/>
              </a:solidFill>
            </a:endParaRPr>
          </a:p>
          <a:p>
            <a:pPr marL="0" lvl="0" indent="0" algn="just" rtl="0">
              <a:spcBef>
                <a:spcPts val="0"/>
              </a:spcBef>
              <a:spcAft>
                <a:spcPts val="0"/>
              </a:spcAft>
              <a:buNone/>
            </a:pPr>
            <a:r>
              <a:rPr lang="hu-HU" sz="1100" b="1" dirty="0">
                <a:solidFill>
                  <a:schemeClr val="tx1"/>
                </a:solidFill>
              </a:rPr>
              <a:t>Helyi termelői piacok Szlovákiában: </a:t>
            </a:r>
            <a:r>
              <a:rPr lang="hu-HU" sz="1100" dirty="0">
                <a:solidFill>
                  <a:schemeClr val="tx1"/>
                </a:solidFill>
                <a:hlinkClick r:id="rId3"/>
              </a:rPr>
              <a:t>https://lokalnytrh.sk/mapa</a:t>
            </a:r>
            <a:r>
              <a:rPr lang="hu-HU" sz="1100" dirty="0">
                <a:solidFill>
                  <a:schemeClr val="tx1"/>
                </a:solidFill>
              </a:rPr>
              <a:t> </a:t>
            </a:r>
          </a:p>
        </p:txBody>
      </p:sp>
    </p:spTree>
    <p:extLst>
      <p:ext uri="{BB962C8B-B14F-4D97-AF65-F5344CB8AC3E}">
        <p14:creationId xmlns:p14="http://schemas.microsoft.com/office/powerpoint/2010/main" val="129738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Kistermelői sertés, juh, kecske, szarvasmarha, strucc, emu friss húsa piacon </a:t>
            </a:r>
            <a:r>
              <a:rPr lang="hu-HU" sz="1100" b="1" dirty="0">
                <a:solidFill>
                  <a:schemeClr val="tx1"/>
                </a:solidFill>
                <a:latin typeface="Calibri" panose="020F0502020204030204" pitchFamily="34" charset="0"/>
                <a:cs typeface="Calibri" panose="020F0502020204030204" pitchFamily="34" charset="0"/>
              </a:rPr>
              <a:t>nem értékesíthető</a:t>
            </a:r>
            <a:r>
              <a:rPr lang="hu-HU" sz="1100" dirty="0">
                <a:solidFill>
                  <a:schemeClr val="tx1"/>
                </a:solidFill>
                <a:latin typeface="Calibri" panose="020F0502020204030204" pitchFamily="34" charset="0"/>
                <a:cs typeface="Calibri" panose="020F0502020204030204" pitchFamily="34" charset="0"/>
              </a:rPr>
              <a:t>.</a:t>
            </a: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A gazdaságában legfeljebb 50 tojótyúkot tartó kistermelőnek az általa termelt és a végső fogyasztó részére értékesített tojáson nem kell feltüntetnie a termelői azonosító kódot. Az értékesítés helyén fel kell tüntetni a nevét és a gazdaságának címét.</a:t>
            </a: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A nyers tejet +6 – +8 °C között tárolva 24 óráig, 0 – +6 °C között tárolva 48 óráig lehet értékesíteni.</a:t>
            </a: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A tejet hűtés nélkül a fejés befejezésétől számított 2 órán belül lehet értékesíteni. A nyers tej csak tiszta, fertőtlenített, csomagolásra alkalmas edényben értékesíthető. Újra felhasznált edényt használat előtt és azt követően tisztítani és fertőtleníteni kell, ivóvízzel el kell öblíteni, és tiszta, száraz, utószennyeződéstől védett helyen kell tárolni.</a:t>
            </a: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Nyers tej, illetve nyers tej felhasználásával készült, nem hőkezelt tejtermékek értékesítése esetén az árusítás helyén fel kell tüntetni: „nyers tej, forralás után fogyasztható” illetve „nyers tejből készült”.</a:t>
            </a: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Az értékesítést végzőnek az alapvető személyi higiéniai követelményeket be kell tartani. Tiszta ruházat (esetleg kötény, köpeny használata), rendezett hajviselet, tiszta kéz (kézmosás/kézfertőtlenítés alternatív módszerekkel is biztosítható, pl. fertőtlenítő kendő/gél).</a:t>
            </a:r>
            <a:endParaRPr lang="sk-SK"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5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sz="1100" dirty="0">
                <a:solidFill>
                  <a:schemeClr val="tx1"/>
                </a:solidFill>
              </a:rPr>
              <a:t>A termékek értékesítése a kistermelői kategóriában mennyiségi korlátozás alá esik. A mennyiségi korlátozást a </a:t>
            </a:r>
            <a:r>
              <a:rPr lang="hu-HU" sz="1100" b="1" dirty="0">
                <a:solidFill>
                  <a:schemeClr val="tx1"/>
                </a:solidFill>
              </a:rPr>
              <a:t>2011/360 sz. kormányrendelet </a:t>
            </a:r>
            <a:r>
              <a:rPr lang="hu-HU" sz="1100" dirty="0">
                <a:solidFill>
                  <a:schemeClr val="tx1"/>
                </a:solidFill>
              </a:rPr>
              <a:t>szabályozza. </a:t>
            </a:r>
          </a:p>
          <a:p>
            <a:pPr marL="0" lvl="0" indent="0" algn="just" rtl="0">
              <a:spcBef>
                <a:spcPts val="0"/>
              </a:spcBef>
              <a:spcAft>
                <a:spcPts val="0"/>
              </a:spcAft>
              <a:buNone/>
            </a:pPr>
            <a:r>
              <a:rPr lang="hu-HU" sz="1100" dirty="0">
                <a:solidFill>
                  <a:schemeClr val="tx1"/>
                </a:solidFill>
              </a:rPr>
              <a:t>A kis mennyiségben értékesített alaptermékeknek a gazdaság saját termeléséből, betakarításából, tenyésztéséből, halászatából vagy az kistermelő tevékenységéből kell származniuk.</a:t>
            </a:r>
          </a:p>
          <a:p>
            <a:pPr marL="0" lvl="0" indent="0" algn="just" rtl="0">
              <a:spcBef>
                <a:spcPts val="0"/>
              </a:spcBef>
              <a:spcAft>
                <a:spcPts val="0"/>
              </a:spcAft>
              <a:buNone/>
            </a:pPr>
            <a:r>
              <a:rPr lang="hu-HU" sz="1100" dirty="0">
                <a:solidFill>
                  <a:schemeClr val="tx1"/>
                </a:solidFill>
              </a:rPr>
              <a:t>Csak olyan alaptermékekről lehet szó, amelyek megfelelnek a kistermelői tevékenység meghatározásának, és amelyek nincsenek feldolgozva, csomagolva, vagy oly módon kezelve, hogy lényegesen megváltozzon a jellegük és szennyeződjenek.</a:t>
            </a:r>
            <a:endParaRPr lang="hu-HU" sz="1100" dirty="0">
              <a:solidFill>
                <a:schemeClr val="tx1"/>
              </a:solidFill>
              <a:latin typeface="Calibri" panose="020F0502020204030204" pitchFamily="34" charset="0"/>
              <a:cs typeface="Calibri" panose="020F0502020204030204" pitchFamily="34" charset="0"/>
            </a:endParaRP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Az állati és a növényi eredetű alaptermékek egyes fajtáira eltérő higiéniai feltételek vonatkoznak és az eladás lehetőségei is eltérőek - a kezelésük is különböző fokú élelmiszer-biztonsági kockázattal jár.</a:t>
            </a:r>
            <a:endParaRPr lang="sk-SK" sz="1100" dirty="0">
              <a:solidFill>
                <a:schemeClr val="tx1"/>
              </a:solidFill>
              <a:latin typeface="Calibri" panose="020F0502020204030204" pitchFamily="34" charset="0"/>
              <a:cs typeface="Calibri" panose="020F0502020204030204" pitchFamily="34" charset="0"/>
            </a:endParaRPr>
          </a:p>
          <a:p>
            <a:pPr marL="0" lvl="0" indent="0" algn="just" rtl="0">
              <a:spcBef>
                <a:spcPts val="0"/>
              </a:spcBef>
              <a:spcAft>
                <a:spcPts val="0"/>
              </a:spcAft>
              <a:buNone/>
            </a:pPr>
            <a:r>
              <a:rPr lang="sk-SK" sz="1100" dirty="0">
                <a:solidFill>
                  <a:schemeClr val="tx1"/>
                </a:solidFill>
                <a:latin typeface="Calibri" panose="020F0502020204030204" pitchFamily="34" charset="0"/>
                <a:cs typeface="Calibri" panose="020F0502020204030204" pitchFamily="34" charset="0"/>
              </a:rPr>
              <a:t>A </a:t>
            </a:r>
            <a:r>
              <a:rPr lang="hu-HU" sz="1100" dirty="0">
                <a:solidFill>
                  <a:schemeClr val="tx1"/>
                </a:solidFill>
                <a:latin typeface="Calibri" panose="020F0502020204030204" pitchFamily="34" charset="0"/>
                <a:cs typeface="Calibri" panose="020F0502020204030204" pitchFamily="34" charset="0"/>
              </a:rPr>
              <a:t>kistermelők</a:t>
            </a:r>
            <a:r>
              <a:rPr lang="sk-SK" sz="1100" dirty="0">
                <a:solidFill>
                  <a:schemeClr val="tx1"/>
                </a:solidFill>
                <a:latin typeface="Calibri" panose="020F0502020204030204" pitchFamily="34" charset="0"/>
                <a:cs typeface="Calibri" panose="020F0502020204030204" pitchFamily="34" charset="0"/>
              </a:rPr>
              <a:t> </a:t>
            </a:r>
            <a:r>
              <a:rPr lang="hu-HU" sz="1100" dirty="0">
                <a:solidFill>
                  <a:schemeClr val="tx1"/>
                </a:solidFill>
                <a:latin typeface="Calibri" panose="020F0502020204030204" pitchFamily="34" charset="0"/>
                <a:cs typeface="Calibri" panose="020F0502020204030204" pitchFamily="34" charset="0"/>
              </a:rPr>
              <a:t>az alaptermékeket a meghatározott kis mennyiségekben közvetlenül a </a:t>
            </a:r>
            <a:r>
              <a:rPr lang="hu-HU" sz="1100" b="1" dirty="0">
                <a:solidFill>
                  <a:schemeClr val="tx1"/>
                </a:solidFill>
                <a:latin typeface="Calibri" panose="020F0502020204030204" pitchFamily="34" charset="0"/>
                <a:cs typeface="Calibri" panose="020F0502020204030204" pitchFamily="34" charset="0"/>
              </a:rPr>
              <a:t>gazdaság telephelyén, </a:t>
            </a:r>
            <a:r>
              <a:rPr lang="hu-HU" sz="1100" dirty="0">
                <a:solidFill>
                  <a:schemeClr val="tx1"/>
                </a:solidFill>
                <a:latin typeface="Calibri" panose="020F0502020204030204" pitchFamily="34" charset="0"/>
                <a:cs typeface="Calibri" panose="020F0502020204030204" pitchFamily="34" charset="0"/>
              </a:rPr>
              <a:t>illetve a </a:t>
            </a:r>
            <a:r>
              <a:rPr lang="hu-HU" sz="1100" b="1" dirty="0">
                <a:solidFill>
                  <a:schemeClr val="tx1"/>
                </a:solidFill>
                <a:latin typeface="Calibri" panose="020F0502020204030204" pitchFamily="34" charset="0"/>
                <a:cs typeface="Calibri" panose="020F0502020204030204" pitchFamily="34" charset="0"/>
              </a:rPr>
              <a:t>helyi piactéren </a:t>
            </a:r>
            <a:r>
              <a:rPr lang="hu-HU" sz="1100" dirty="0">
                <a:solidFill>
                  <a:schemeClr val="tx1"/>
                </a:solidFill>
                <a:latin typeface="Calibri" panose="020F0502020204030204" pitchFamily="34" charset="0"/>
                <a:cs typeface="Calibri" panose="020F0502020204030204" pitchFamily="34" charset="0"/>
              </a:rPr>
              <a:t>értékesíthetik a </a:t>
            </a:r>
            <a:r>
              <a:rPr lang="hu-HU" sz="1100" b="1" dirty="0">
                <a:solidFill>
                  <a:schemeClr val="tx1"/>
                </a:solidFill>
                <a:latin typeface="Calibri" panose="020F0502020204030204" pitchFamily="34" charset="0"/>
                <a:cs typeface="Calibri" panose="020F0502020204030204" pitchFamily="34" charset="0"/>
              </a:rPr>
              <a:t>végső felhasználóknak </a:t>
            </a:r>
            <a:r>
              <a:rPr lang="hu-HU" sz="1100" dirty="0">
                <a:solidFill>
                  <a:schemeClr val="tx1"/>
                </a:solidFill>
                <a:latin typeface="Calibri" panose="020F0502020204030204" pitchFamily="34" charset="0"/>
                <a:cs typeface="Calibri" panose="020F0502020204030204" pitchFamily="34" charset="0"/>
              </a:rPr>
              <a:t>vagy a </a:t>
            </a:r>
            <a:r>
              <a:rPr lang="hu-HU" sz="1100" b="1" dirty="0">
                <a:solidFill>
                  <a:schemeClr val="tx1"/>
                </a:solidFill>
                <a:latin typeface="Calibri" panose="020F0502020204030204" pitchFamily="34" charset="0"/>
                <a:cs typeface="Calibri" panose="020F0502020204030204" pitchFamily="34" charset="0"/>
              </a:rPr>
              <a:t>helyi kiskereskedelmi egységeknek</a:t>
            </a:r>
            <a:r>
              <a:rPr lang="hu-HU" sz="1100" dirty="0">
                <a:solidFill>
                  <a:schemeClr val="tx1"/>
                </a:solidFill>
                <a:latin typeface="Calibri" panose="020F0502020204030204" pitchFamily="34" charset="0"/>
                <a:cs typeface="Calibri" panose="020F0502020204030204" pitchFamily="34" charset="0"/>
              </a:rPr>
              <a:t>.</a:t>
            </a:r>
            <a:endParaRPr lang="hu-HU" sz="1100" dirty="0">
              <a:solidFill>
                <a:schemeClr val="tx1"/>
              </a:solidFill>
            </a:endParaRPr>
          </a:p>
          <a:p>
            <a:pPr marL="0" lvl="0" indent="0" algn="just" rtl="0">
              <a:spcBef>
                <a:spcPts val="0"/>
              </a:spcBef>
              <a:spcAft>
                <a:spcPts val="0"/>
              </a:spcAft>
              <a:buNone/>
            </a:pPr>
            <a:r>
              <a:rPr lang="hu-HU" sz="1100" b="1" dirty="0">
                <a:solidFill>
                  <a:schemeClr val="tx1"/>
                </a:solidFill>
              </a:rPr>
              <a:t>Helyi kiskereskedelmi egység</a:t>
            </a:r>
            <a:r>
              <a:rPr lang="hu-HU" sz="1100" dirty="0">
                <a:solidFill>
                  <a:schemeClr val="tx1"/>
                </a:solidFill>
              </a:rPr>
              <a:t>: kiskereskedelmi üzlet, megfelelő felszereltségű piactér, vagy kiskereskedelmi közétkeztetési egység. </a:t>
            </a:r>
          </a:p>
        </p:txBody>
      </p:sp>
    </p:spTree>
    <p:extLst>
      <p:ext uri="{BB962C8B-B14F-4D97-AF65-F5344CB8AC3E}">
        <p14:creationId xmlns:p14="http://schemas.microsoft.com/office/powerpoint/2010/main" val="222651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lvl="0" indent="0" algn="just" rtl="0">
              <a:spcBef>
                <a:spcPts val="0"/>
              </a:spcBef>
              <a:spcAft>
                <a:spcPts val="0"/>
              </a:spcAft>
              <a:buNone/>
            </a:pPr>
            <a:r>
              <a:rPr lang="hu-HU" sz="1100" b="1" dirty="0">
                <a:solidFill>
                  <a:schemeClr val="tx1"/>
                </a:solidFill>
              </a:rPr>
              <a:t>Tej</a:t>
            </a:r>
            <a:r>
              <a:rPr lang="hu-HU" sz="1100" dirty="0">
                <a:solidFill>
                  <a:schemeClr val="tx1"/>
                </a:solidFill>
              </a:rPr>
              <a:t>: a nyers tejnek egészséges állatoktól kell származnia; hűtés nélkül a nyers tejet a fejéstől számított 2 órán belül értékesíteni kell; amennyiben nem hűtetlen formában szánják eladásra, a fejést követően azonnal le kell hűteni, 4°C és 8°C  között tárolva, a fejéstől számított 24 órán belül kell értékesíteni.</a:t>
            </a:r>
            <a:endParaRPr lang="hu-HU" sz="1100" b="1" dirty="0">
              <a:solidFill>
                <a:schemeClr val="tx1"/>
              </a:solidFill>
            </a:endParaRPr>
          </a:p>
          <a:p>
            <a:pPr marL="0" lvl="0" indent="0" algn="just" rtl="0">
              <a:spcBef>
                <a:spcPts val="0"/>
              </a:spcBef>
              <a:spcAft>
                <a:spcPts val="0"/>
              </a:spcAft>
              <a:buNone/>
            </a:pPr>
            <a:r>
              <a:rPr lang="hu-HU" sz="1100" b="1" dirty="0">
                <a:solidFill>
                  <a:schemeClr val="tx1"/>
                </a:solidFill>
              </a:rPr>
              <a:t>Hal</a:t>
            </a:r>
            <a:r>
              <a:rPr lang="hu-HU" sz="1100" dirty="0">
                <a:solidFill>
                  <a:schemeClr val="tx1"/>
                </a:solidFill>
              </a:rPr>
              <a:t>: lehet élő, tisztított, elvéreztetett, kizsigerelt, fej és úszók nélküli, hűtött vagy fagyasztott, előre nem csomagolt. A kistermelő a halat nem szeletelheti fel, </a:t>
            </a:r>
            <a:r>
              <a:rPr lang="hu-HU" sz="1100" dirty="0" err="1">
                <a:solidFill>
                  <a:schemeClr val="tx1"/>
                </a:solidFill>
              </a:rPr>
              <a:t>filézheti</a:t>
            </a:r>
            <a:r>
              <a:rPr lang="hu-HU" sz="1100" dirty="0">
                <a:solidFill>
                  <a:schemeClr val="tx1"/>
                </a:solidFill>
              </a:rPr>
              <a:t> vagy csontozhatja ki, nem fejtheti le a bőrét, nem dolgozhatja fel és nem csomagolhatja.</a:t>
            </a:r>
            <a:endParaRPr lang="hu-HU" sz="1100" b="1" dirty="0">
              <a:solidFill>
                <a:schemeClr val="tx1"/>
              </a:solidFill>
            </a:endParaRPr>
          </a:p>
          <a:p>
            <a:pPr marL="0" lvl="0" indent="0" algn="just" rtl="0">
              <a:spcBef>
                <a:spcPts val="0"/>
              </a:spcBef>
              <a:spcAft>
                <a:spcPts val="0"/>
              </a:spcAft>
              <a:buNone/>
            </a:pPr>
            <a:r>
              <a:rPr lang="hu-HU" sz="1100" b="1" dirty="0">
                <a:solidFill>
                  <a:schemeClr val="tx1"/>
                </a:solidFill>
              </a:rPr>
              <a:t>Tojás</a:t>
            </a:r>
            <a:r>
              <a:rPr lang="hu-HU" sz="1100" dirty="0">
                <a:solidFill>
                  <a:schemeClr val="tx1"/>
                </a:solidFill>
              </a:rPr>
              <a:t>: a kiskereskedelmi egységekben forgalmazott tojásokat át kell világítani, a tojásokat nem szabad megmosni, feldolgozni, tartósítani és 5°C –</a:t>
            </a:r>
            <a:r>
              <a:rPr lang="hu-HU" sz="1100" dirty="0" err="1">
                <a:solidFill>
                  <a:schemeClr val="tx1"/>
                </a:solidFill>
              </a:rPr>
              <a:t>tól</a:t>
            </a:r>
            <a:r>
              <a:rPr lang="hu-HU" sz="1100" dirty="0">
                <a:solidFill>
                  <a:schemeClr val="tx1"/>
                </a:solidFill>
              </a:rPr>
              <a:t> alacsonyabb hőmérsékleten tárolni; a kis mennyiségben értékesített tojások szavatossági ideje a tojásrakástól számítva 28 nap, és a tojásrakás dátumától számított 21. napon belül kell értékesíteni.</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sz="1100" b="1" dirty="0">
                <a:solidFill>
                  <a:schemeClr val="tx1"/>
                </a:solidFill>
              </a:rPr>
              <a:t>Méz:</a:t>
            </a:r>
            <a:r>
              <a:rPr lang="hu-HU" sz="1100" dirty="0">
                <a:solidFill>
                  <a:schemeClr val="tx1"/>
                </a:solidFill>
              </a:rPr>
              <a:t> csak a méhész - kistermelő forgalmazhatja, aki a méhállomány tulajdonosa, a mézbegyűjtését és csomagolását a saját méhészetében végzi, és e tevékenysége nyilvántartásba került.</a:t>
            </a:r>
          </a:p>
        </p:txBody>
      </p:sp>
    </p:spTree>
    <p:extLst>
      <p:ext uri="{BB962C8B-B14F-4D97-AF65-F5344CB8AC3E}">
        <p14:creationId xmlns:p14="http://schemas.microsoft.com/office/powerpoint/2010/main" val="235489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lvl="0" indent="0" algn="just" rtl="0">
              <a:spcBef>
                <a:spcPts val="0"/>
              </a:spcBef>
              <a:spcAft>
                <a:spcPts val="0"/>
              </a:spcAft>
              <a:buNone/>
            </a:pPr>
            <a:r>
              <a:rPr lang="hu-HU" sz="1100" b="1" dirty="0">
                <a:solidFill>
                  <a:schemeClr val="tx1"/>
                </a:solidFill>
              </a:rPr>
              <a:t>Kis mennyiségű hal: </a:t>
            </a:r>
            <a:r>
              <a:rPr lang="hu-HU" sz="1100" dirty="0">
                <a:solidFill>
                  <a:schemeClr val="tx1"/>
                </a:solidFill>
              </a:rPr>
              <a:t>legfeljebb 20 euro értékű termék – egyszeri vásárlás esetén, amikor a végső fogyasztó közvetlenül a termelőtől, az </a:t>
            </a:r>
            <a:r>
              <a:rPr lang="hu-HU" sz="1100" dirty="0" err="1">
                <a:solidFill>
                  <a:schemeClr val="tx1"/>
                </a:solidFill>
              </a:rPr>
              <a:t>akvakultúra</a:t>
            </a:r>
            <a:r>
              <a:rPr lang="hu-HU" sz="1100" dirty="0">
                <a:solidFill>
                  <a:schemeClr val="tx1"/>
                </a:solidFill>
              </a:rPr>
              <a:t>-gazdaságban vagy a piactéren szerzi be a halat; hetente legfeljebb 100 kg hal – a helyi kiskereskedelmi egység teljes ellátása esetén.</a:t>
            </a:r>
            <a:endParaRPr lang="hu-HU" sz="1100" b="1" dirty="0">
              <a:solidFill>
                <a:schemeClr val="tx1"/>
              </a:solidFill>
            </a:endParaRPr>
          </a:p>
          <a:p>
            <a:pPr marL="0" lvl="0" indent="0" algn="just" rtl="0">
              <a:spcBef>
                <a:spcPts val="0"/>
              </a:spcBef>
              <a:spcAft>
                <a:spcPts val="0"/>
              </a:spcAft>
              <a:buNone/>
            </a:pPr>
            <a:r>
              <a:rPr lang="hu-HU" sz="1100" b="1" dirty="0">
                <a:solidFill>
                  <a:schemeClr val="tx1"/>
                </a:solidFill>
              </a:rPr>
              <a:t>Kis mennyiségű nyers tej: </a:t>
            </a:r>
            <a:r>
              <a:rPr lang="hu-HU" sz="1100" dirty="0">
                <a:solidFill>
                  <a:schemeClr val="tx1"/>
                </a:solidFill>
              </a:rPr>
              <a:t>a nyers tehén-, juh- vagy kecsketejből a végső fogyasztó szokásos napi tejszükségletének megfelelő mennyiség; a kis mennyiségű nyers tejet csak közvetlenül a végső fogyasztónak szabad eladni és csak a tejtermelő gazdaságban.</a:t>
            </a:r>
            <a:endParaRPr lang="hu-HU" sz="1100" b="1" dirty="0">
              <a:solidFill>
                <a:schemeClr val="tx1"/>
              </a:solidFill>
            </a:endParaRPr>
          </a:p>
          <a:p>
            <a:pPr marL="0" lvl="0" indent="0" algn="just" rtl="0">
              <a:spcBef>
                <a:spcPts val="0"/>
              </a:spcBef>
              <a:spcAft>
                <a:spcPts val="0"/>
              </a:spcAft>
              <a:buNone/>
            </a:pPr>
            <a:r>
              <a:rPr lang="hu-HU" sz="1100" b="1" dirty="0">
                <a:solidFill>
                  <a:schemeClr val="tx1"/>
                </a:solidFill>
              </a:rPr>
              <a:t>Kis mennyiségű tojás: </a:t>
            </a:r>
            <a:r>
              <a:rPr lang="hu-HU" sz="1100" dirty="0">
                <a:solidFill>
                  <a:schemeClr val="tx1"/>
                </a:solidFill>
              </a:rPr>
              <a:t>a kistermelő egy végső felhasználónak heti legfeljebb 60 db nem osztályozott tojást értékesíthet a termelés helyszínén, vagy a helyi piactéren; a kistermelő a helyi kiskereskedelmi egységekben heti legfeljebb 350 db nem osztályozott tojást forgalmazhat.</a:t>
            </a:r>
            <a:endParaRPr lang="hu-HU" sz="1100" b="1" dirty="0">
              <a:solidFill>
                <a:schemeClr val="tx1"/>
              </a:solidFill>
            </a:endParaRPr>
          </a:p>
          <a:p>
            <a:pPr marL="0" lvl="0" indent="0" algn="just" rtl="0">
              <a:spcBef>
                <a:spcPts val="0"/>
              </a:spcBef>
              <a:spcAft>
                <a:spcPts val="0"/>
              </a:spcAft>
              <a:buNone/>
            </a:pPr>
            <a:r>
              <a:rPr lang="hu-HU" sz="1100" b="1" dirty="0">
                <a:solidFill>
                  <a:schemeClr val="tx1"/>
                </a:solidFill>
              </a:rPr>
              <a:t>Kis mennyiségű méz: </a:t>
            </a:r>
            <a:r>
              <a:rPr lang="hu-HU" sz="1100" dirty="0">
                <a:solidFill>
                  <a:schemeClr val="tx1"/>
                </a:solidFill>
              </a:rPr>
              <a:t>a végső fogyasztó mézszükségletének megfelelő mennyiség, melyet a méhész saját gazdaságának helyén vagy a helyi piactéren értékesít; a kistermelő a helyi kiskereskedelmi egységekben évente legfeljebb 1 tonna saját </a:t>
            </a:r>
            <a:r>
              <a:rPr lang="hu-HU" sz="1100" dirty="0" err="1">
                <a:solidFill>
                  <a:schemeClr val="tx1"/>
                </a:solidFill>
              </a:rPr>
              <a:t>készítésű</a:t>
            </a:r>
            <a:r>
              <a:rPr lang="hu-HU" sz="1100" dirty="0">
                <a:solidFill>
                  <a:schemeClr val="tx1"/>
                </a:solidFill>
              </a:rPr>
              <a:t> mézet forgalmazhat. </a:t>
            </a:r>
          </a:p>
        </p:txBody>
      </p:sp>
    </p:spTree>
    <p:extLst>
      <p:ext uri="{BB962C8B-B14F-4D97-AF65-F5344CB8AC3E}">
        <p14:creationId xmlns:p14="http://schemas.microsoft.com/office/powerpoint/2010/main" val="397541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lvl="0" indent="0" algn="just" rtl="0">
              <a:spcBef>
                <a:spcPts val="0"/>
              </a:spcBef>
              <a:spcAft>
                <a:spcPts val="0"/>
              </a:spcAft>
              <a:buNone/>
            </a:pPr>
            <a:r>
              <a:rPr lang="hu-HU" sz="1100" dirty="0">
                <a:solidFill>
                  <a:schemeClr val="tx1"/>
                </a:solidFill>
              </a:rPr>
              <a:t>A </a:t>
            </a:r>
            <a:r>
              <a:rPr lang="hu-HU" sz="1100" b="1" dirty="0">
                <a:solidFill>
                  <a:schemeClr val="tx1"/>
                </a:solidFill>
              </a:rPr>
              <a:t>nyers tejnek </a:t>
            </a:r>
            <a:r>
              <a:rPr lang="hu-HU" sz="1100" dirty="0">
                <a:solidFill>
                  <a:schemeClr val="tx1"/>
                </a:solidFill>
              </a:rPr>
              <a:t>és a belőle előállított termékeknek a kistermelő által tenyésztett állatokból kell származnia. Marginális tevékenységnek minősül az a tevékenység, mely során:</a:t>
            </a:r>
          </a:p>
          <a:p>
            <a:pPr marL="114300" indent="0" algn="just">
              <a:buClr>
                <a:schemeClr val="tx1"/>
              </a:buClr>
              <a:buNone/>
            </a:pPr>
            <a:r>
              <a:rPr lang="hu-HU" sz="1100" dirty="0">
                <a:solidFill>
                  <a:schemeClr val="tx1"/>
                </a:solidFill>
              </a:rPr>
              <a:t>1. a kiskereskedelmi egység naponta legfeljebb:</a:t>
            </a:r>
          </a:p>
          <a:p>
            <a:pPr algn="just">
              <a:buClr>
                <a:schemeClr val="tx1"/>
              </a:buClr>
              <a:buFontTx/>
              <a:buChar char="-"/>
            </a:pPr>
            <a:r>
              <a:rPr lang="hu-HU" sz="1100" dirty="0">
                <a:solidFill>
                  <a:schemeClr val="tx1"/>
                </a:solidFill>
              </a:rPr>
              <a:t>500 liter tehéntejet,</a:t>
            </a:r>
          </a:p>
          <a:p>
            <a:pPr algn="just">
              <a:buClr>
                <a:schemeClr val="tx1"/>
              </a:buClr>
              <a:buFontTx/>
              <a:buChar char="-"/>
            </a:pPr>
            <a:r>
              <a:rPr lang="hu-HU" sz="1100" dirty="0">
                <a:solidFill>
                  <a:schemeClr val="tx1"/>
                </a:solidFill>
              </a:rPr>
              <a:t>250 liter juhtejet, vagy</a:t>
            </a:r>
          </a:p>
          <a:p>
            <a:pPr algn="just">
              <a:buClr>
                <a:schemeClr val="tx1"/>
              </a:buClr>
              <a:buFontTx/>
              <a:buChar char="-"/>
            </a:pPr>
            <a:r>
              <a:rPr lang="hu-HU" sz="1100" dirty="0">
                <a:solidFill>
                  <a:schemeClr val="tx1"/>
                </a:solidFill>
              </a:rPr>
              <a:t>100 liter kecsketejet </a:t>
            </a:r>
            <a:r>
              <a:rPr lang="hu-HU" sz="1100" dirty="0" err="1">
                <a:solidFill>
                  <a:schemeClr val="tx1"/>
                </a:solidFill>
              </a:rPr>
              <a:t>dolgoz</a:t>
            </a:r>
            <a:r>
              <a:rPr lang="hu-HU" sz="1100" dirty="0">
                <a:solidFill>
                  <a:schemeClr val="tx1"/>
                </a:solidFill>
              </a:rPr>
              <a:t> fel</a:t>
            </a:r>
          </a:p>
          <a:p>
            <a:pPr marL="114300" indent="0" algn="just">
              <a:buClr>
                <a:schemeClr val="tx1"/>
              </a:buClr>
              <a:buNone/>
            </a:pPr>
            <a:r>
              <a:rPr lang="hu-HU" sz="1100" dirty="0">
                <a:solidFill>
                  <a:schemeClr val="tx1"/>
                </a:solidFill>
              </a:rPr>
              <a:t>2. a kiskereskedelmi egység más kiskereskedelmi egységekben hetente legfeljebb az összes feldolgozott tej 35 </a:t>
            </a:r>
            <a:r>
              <a:rPr lang="sk-SK" sz="1100" dirty="0">
                <a:solidFill>
                  <a:schemeClr val="tx1"/>
                </a:solidFill>
              </a:rPr>
              <a:t>%</a:t>
            </a:r>
            <a:r>
              <a:rPr lang="hu-HU" sz="1100" dirty="0">
                <a:solidFill>
                  <a:schemeClr val="tx1"/>
                </a:solidFill>
              </a:rPr>
              <a:t>-át, és az előállított tejtermékek 35 </a:t>
            </a:r>
            <a:r>
              <a:rPr lang="sk-SK" sz="1100" dirty="0">
                <a:solidFill>
                  <a:schemeClr val="tx1"/>
                </a:solidFill>
              </a:rPr>
              <a:t>% </a:t>
            </a:r>
            <a:r>
              <a:rPr lang="hu-HU" sz="1100" dirty="0">
                <a:solidFill>
                  <a:schemeClr val="tx1"/>
                </a:solidFill>
              </a:rPr>
              <a:t>-át forgalmazza.</a:t>
            </a:r>
          </a:p>
          <a:p>
            <a:pPr marL="114300" indent="0" algn="just">
              <a:buClr>
                <a:schemeClr val="tx1"/>
              </a:buClr>
              <a:buNone/>
            </a:pPr>
            <a:r>
              <a:rPr lang="hu-HU" sz="1100" dirty="0">
                <a:solidFill>
                  <a:schemeClr val="tx1"/>
                </a:solidFill>
              </a:rPr>
              <a:t>(</a:t>
            </a:r>
            <a:r>
              <a:rPr lang="hu-HU" sz="1100" i="1" dirty="0">
                <a:solidFill>
                  <a:schemeClr val="tx1"/>
                </a:solidFill>
              </a:rPr>
              <a:t>Az üzemeltető a további tetszőleges mennyiségű nyers tejet a tejüzemnek szállíthatja be</a:t>
            </a:r>
            <a:r>
              <a:rPr lang="hu-HU" sz="1100" dirty="0">
                <a:solidFill>
                  <a:schemeClr val="tx1"/>
                </a:solidFill>
              </a:rPr>
              <a:t>).</a:t>
            </a:r>
          </a:p>
        </p:txBody>
      </p:sp>
    </p:spTree>
    <p:extLst>
      <p:ext uri="{BB962C8B-B14F-4D97-AF65-F5344CB8AC3E}">
        <p14:creationId xmlns:p14="http://schemas.microsoft.com/office/powerpoint/2010/main" val="2762836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lvl="0" indent="0" algn="just" rtl="0">
              <a:spcBef>
                <a:spcPts val="0"/>
              </a:spcBef>
              <a:spcAft>
                <a:spcPts val="0"/>
              </a:spcAft>
              <a:buNone/>
            </a:pPr>
            <a:r>
              <a:rPr lang="hu-HU" sz="1100" b="1" dirty="0">
                <a:solidFill>
                  <a:schemeClr val="tx1"/>
                </a:solidFill>
              </a:rPr>
              <a:t>Növényi eredetű alaptermékből </a:t>
            </a:r>
            <a:r>
              <a:rPr lang="hu-HU" sz="1100" dirty="0">
                <a:solidFill>
                  <a:schemeClr val="tx1"/>
                </a:solidFill>
              </a:rPr>
              <a:t>kis mennyiségnek minősül az a mennyiség, amit az kistermelő közvetlenül a végső fogyasztónak elad, vagy a közvetlenül a végső fogyasztót ellátó helyi kiskereskedelmi egységben forgalmaz:</a:t>
            </a:r>
          </a:p>
          <a:p>
            <a:pPr marL="342900" lvl="0" indent="-342900" algn="just">
              <a:spcBef>
                <a:spcPts val="300"/>
              </a:spcBef>
              <a:spcAft>
                <a:spcPts val="300"/>
              </a:spcAft>
              <a:buClr>
                <a:schemeClr val="tx1"/>
              </a:buClr>
              <a:buFont typeface="+mj-lt"/>
              <a:buAutoNum type="alphaLcParen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feldolgozott gyümölcs esetében legfeljebb 1250 kg nyersanyag, elsősorban lekvár, gyümölcsíz, kompót;</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feldolgozott zöldség esetében legfeljebb 1250 kg nyersanyag, elsősorban válogatott zöldségek, konzerv zöldségek</a:t>
            </a:r>
            <a:r>
              <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spcBef>
                <a:spcPts val="300"/>
              </a:spcBef>
              <a:spcAft>
                <a:spcPts val="300"/>
              </a:spcAft>
              <a:buClr>
                <a:schemeClr val="tx1"/>
              </a:buClr>
              <a:buFont typeface="+mj-lt"/>
              <a:buAutoNum type="alphaLcParen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savanyú káposzta esetében legfeljebb 500 kg nyersanyag;</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termesztett, konzerv gomba esetében legfeljebb 50 kg nyersanyag;</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termesztett, szárított gomba esetében legfeljebb 50 kg nyersanyag;</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szörpök, gyümölcslevek és zöldséglevek esetében legfeljebb 1250 kg nyersanyag;</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szárított konyhai fűszernövények esetében legfeljebb 50 kg nyersanyag;</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feldolgozott gabona- és burgonyatermékek esetében legfeljebb 400 kg nyersanyag</a:t>
            </a:r>
            <a:r>
              <a:rPr lang="sk-SK" sz="11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030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03d5b20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03d5b20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dirty="0"/>
              <a:t>Szöveg: </a:t>
            </a:r>
            <a:r>
              <a:rPr lang="pt-BR" i="1" dirty="0"/>
              <a:t>ennél a diánál nem releváns.</a:t>
            </a:r>
            <a:endParaRPr 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lvl="0" indent="0" algn="just" rtl="0">
              <a:spcBef>
                <a:spcPts val="0"/>
              </a:spcBef>
              <a:spcAft>
                <a:spcPts val="0"/>
              </a:spcAft>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Növényi eredetű feldolgozott termékek kis mennyiségeinek a termelője csak olyan nyersanyagokat használhat, amelyek megfelelnek az élelmiszerbiztonsági követelményeknek.</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rtl="0">
              <a:spcBef>
                <a:spcPts val="0"/>
              </a:spcBef>
              <a:spcAft>
                <a:spcPts val="0"/>
              </a:spcAft>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Növényi eredetű feldolgozott termékek kis mennyiségeinek a termelője: </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spcBef>
                <a:spcPts val="300"/>
              </a:spcBef>
              <a:spcAft>
                <a:spcPts val="300"/>
              </a:spcAft>
              <a:buClr>
                <a:schemeClr val="tx1"/>
              </a:buClr>
              <a:buFontTx/>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felelős a feldolgozott termékek biztonságáért és minőségéért;</a:t>
            </a:r>
          </a:p>
          <a:p>
            <a:pPr marL="285750" lvl="0" indent="-285750" algn="just">
              <a:spcBef>
                <a:spcPts val="300"/>
              </a:spcBef>
              <a:spcAft>
                <a:spcPts val="300"/>
              </a:spcAft>
              <a:buClr>
                <a:schemeClr val="tx1"/>
              </a:buClr>
              <a:buFontTx/>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egészségügyi szempontból alkalmasnak kell lennie; </a:t>
            </a:r>
          </a:p>
          <a:p>
            <a:pPr marL="285750" lvl="0" indent="-285750" algn="just">
              <a:spcBef>
                <a:spcPts val="300"/>
              </a:spcBef>
              <a:spcAft>
                <a:spcPts val="300"/>
              </a:spcAft>
              <a:buClr>
                <a:schemeClr val="tx1"/>
              </a:buClr>
              <a:buFontTx/>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nyilvántartást vezet a növényi eredetű feldolgozott termékek dátumáról, típusáról, mennyiségéről, összetételéről és tárolási hőmérsékletéről.</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154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sz="1100" b="1" dirty="0">
                <a:solidFill>
                  <a:schemeClr val="tx1"/>
                </a:solidFill>
              </a:rPr>
              <a:t>A Szlovák Köztársaság 2011. évi 359. sz. kormányrendelete, amely az egyes élelmiszer-ipari létesítményekre és a kis mennyiségű értékesítésre vonatkozó követelményeket határozza meg.</a:t>
            </a:r>
            <a:endParaRPr lang="hu-HU" sz="1100" dirty="0">
              <a:solidFill>
                <a:schemeClr val="tx1"/>
              </a:solidFill>
            </a:endParaRPr>
          </a:p>
          <a:p>
            <a:pPr marL="0" lvl="0" indent="0" algn="just" rtl="0">
              <a:spcBef>
                <a:spcPts val="0"/>
              </a:spcBef>
              <a:spcAft>
                <a:spcPts val="0"/>
              </a:spcAft>
              <a:buNone/>
            </a:pPr>
            <a:r>
              <a:rPr lang="hu-HU" sz="1100" dirty="0">
                <a:solidFill>
                  <a:schemeClr val="tx1"/>
                </a:solidFill>
              </a:rPr>
              <a:t>A rendelet azokat az alaptermékeket előállító és követlenül a végső fogyasztónak vagy a helyi kiskereskedelmi egységeknek értékesítő vágóhidakat és darabolóüzemmel rendelkező vágóhidakat érinti, melyek az EU higiéniai előírásai értelmében nem minősülnek kiskapacitású létesítménynek.</a:t>
            </a:r>
          </a:p>
          <a:p>
            <a:pPr marL="0" lvl="0" indent="0" algn="just" rtl="0">
              <a:spcBef>
                <a:spcPts val="0"/>
              </a:spcBef>
              <a:spcAft>
                <a:spcPts val="0"/>
              </a:spcAft>
              <a:buNone/>
            </a:pPr>
            <a:r>
              <a:rPr lang="hu-HU" sz="1100" dirty="0">
                <a:solidFill>
                  <a:schemeClr val="tx1"/>
                </a:solidFill>
              </a:rPr>
              <a:t>Egyedi kivétel csak a </a:t>
            </a:r>
            <a:r>
              <a:rPr lang="hu-HU" sz="1100" b="1" dirty="0">
                <a:solidFill>
                  <a:schemeClr val="tx1"/>
                </a:solidFill>
              </a:rPr>
              <a:t>kiskapacitású vágóhidaknak és darabolóüzemeknek engedélyezhető</a:t>
            </a:r>
            <a:r>
              <a:rPr lang="hu-HU" sz="1100" dirty="0">
                <a:solidFill>
                  <a:schemeClr val="tx1"/>
                </a:solidFill>
              </a:rPr>
              <a:t>, éspedig:</a:t>
            </a:r>
          </a:p>
          <a:p>
            <a:pPr algn="just">
              <a:buClr>
                <a:schemeClr val="tx1"/>
              </a:buClr>
              <a:buFontTx/>
              <a:buChar char="-"/>
            </a:pPr>
            <a:r>
              <a:rPr lang="hu-HU" sz="1100" dirty="0">
                <a:solidFill>
                  <a:schemeClr val="tx1"/>
                </a:solidFill>
              </a:rPr>
              <a:t>a vágóhidaknak, ahol hetente legfeljebb 30 számosállat-egységet vágnak le,</a:t>
            </a:r>
          </a:p>
          <a:p>
            <a:pPr algn="just">
              <a:buClr>
                <a:schemeClr val="tx1"/>
              </a:buClr>
              <a:buFontTx/>
              <a:buChar char="-"/>
            </a:pPr>
            <a:r>
              <a:rPr lang="hu-HU" sz="1100" dirty="0">
                <a:solidFill>
                  <a:schemeClr val="tx1"/>
                </a:solidFill>
              </a:rPr>
              <a:t>a darabolóüzemeknek, amelyek hetente legfeljebb 5 tonna húst állítanak elő.</a:t>
            </a:r>
          </a:p>
        </p:txBody>
      </p:sp>
    </p:spTree>
    <p:extLst>
      <p:ext uri="{BB962C8B-B14F-4D97-AF65-F5344CB8AC3E}">
        <p14:creationId xmlns:p14="http://schemas.microsoft.com/office/powerpoint/2010/main" val="30642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marR="0" lvl="0" indent="0" algn="just" defTabSz="914400" rtl="0" eaLnBrk="1" fontAlgn="auto" latinLnBrk="0" hangingPunct="1">
              <a:lnSpc>
                <a:spcPct val="115000"/>
              </a:lnSpc>
              <a:spcBef>
                <a:spcPts val="0"/>
              </a:spcBef>
              <a:spcAft>
                <a:spcPts val="0"/>
              </a:spcAft>
              <a:buClr>
                <a:srgbClr val="000000"/>
              </a:buClr>
              <a:buSzPts val="1100"/>
              <a:buFont typeface="Arial"/>
              <a:buNone/>
              <a:tabLst/>
              <a:defRPr/>
            </a:pPr>
            <a:r>
              <a:rPr lang="hu-HU" sz="1100" b="1" dirty="0">
                <a:solidFill>
                  <a:schemeClr val="tx1"/>
                </a:solidFill>
              </a:rPr>
              <a:t>A Szlovák Köztársaság 2011. évi 359. sz. kormányrendelete, amely az egyes élelmiszer-ipari létesítményekre és a kis mennyiségű értékesítésre vonatkozó követelményeket határozza meg.</a:t>
            </a:r>
            <a:endParaRPr lang="hu-HU"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buNone/>
            </a:pPr>
            <a:r>
              <a:rPr lang="hu-HU"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marginális tevékenység keretében a limitek a következők:     </a:t>
            </a:r>
          </a:p>
          <a:p>
            <a:pPr marL="285750" lvl="0" indent="-285750" algn="just">
              <a:lnSpc>
                <a:spcPct val="115000"/>
              </a:lnSpc>
              <a:buClr>
                <a:schemeClr val="tx1"/>
              </a:buClr>
              <a:buFont typeface="Arial" panose="020B0604020202020204" pitchFamily="34" charset="0"/>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legfeljebb 2 tonna marha-, disznó-, bárány- és kecskehús illetve farmon nevelt vadból származó vadhús,</a:t>
            </a:r>
          </a:p>
          <a:p>
            <a:pPr marL="285750" lvl="0" indent="-285750" algn="just">
              <a:lnSpc>
                <a:spcPct val="115000"/>
              </a:lnSpc>
              <a:buClr>
                <a:schemeClr val="tx1"/>
              </a:buClr>
              <a:buFont typeface="Arial" panose="020B0604020202020204" pitchFamily="34" charset="0"/>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legfeljebb 1,5 tonna baromfi-,nyúl-és strucchús</a:t>
            </a: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buClr>
                <a:schemeClr val="tx1"/>
              </a:buClr>
              <a:buFont typeface="Arial" panose="020B0604020202020204" pitchFamily="34" charset="0"/>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hetente legfeljebb 1 tonna hőkezelés után fogyasztásra szánt darált hús és húskészítmény, olvasztott állati zsír és töpörtyű, vagy hőkezelt hústermékek előállítása</a:t>
            </a: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buClr>
                <a:schemeClr val="tx1"/>
              </a:buClr>
              <a:buFont typeface="Arial" panose="020B0604020202020204" pitchFamily="34" charset="0"/>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hetente legfeljebb 200 kg nyers állapotban való fogyasztásra szánt darált hús vagy húskészítmény, vagy nem hőkezelt húskészítmények előállítása</a:t>
            </a: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buClr>
                <a:schemeClr val="tx1"/>
              </a:buClr>
              <a:buFont typeface="Arial" panose="020B0604020202020204" pitchFamily="34" charset="0"/>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más kiskereskedelmi egységekben az összes feldolgozott, előkészített hús és húskészítmény legfeljebb 25 %-a hozható forgalomba.</a:t>
            </a:r>
          </a:p>
        </p:txBody>
      </p:sp>
    </p:spTree>
    <p:extLst>
      <p:ext uri="{BB962C8B-B14F-4D97-AF65-F5344CB8AC3E}">
        <p14:creationId xmlns:p14="http://schemas.microsoft.com/office/powerpoint/2010/main" val="467089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marR="0" lvl="0" indent="0" algn="just" defTabSz="914400" rtl="0" eaLnBrk="1" fontAlgn="auto" latinLnBrk="0" hangingPunct="1">
              <a:lnSpc>
                <a:spcPct val="115000"/>
              </a:lnSpc>
              <a:spcBef>
                <a:spcPts val="0"/>
              </a:spcBef>
              <a:spcAft>
                <a:spcPts val="0"/>
              </a:spcAft>
              <a:buClr>
                <a:srgbClr val="000000"/>
              </a:buClr>
              <a:buSzPts val="1100"/>
              <a:buFont typeface="Arial"/>
              <a:buNone/>
              <a:tabLst/>
              <a:defRPr/>
            </a:pPr>
            <a:r>
              <a:rPr lang="hu-HU" sz="1100" b="1" dirty="0">
                <a:solidFill>
                  <a:schemeClr val="tx1"/>
                </a:solidFill>
              </a:rPr>
              <a:t>A Szlovák Köztársaság 2011. évi 359. sz. kormányrendelete, amely az egyes élelmiszer-ipari létesítményekre és a kis mennyiségű értékesítésre vonatkozó követelményeket határozza meg.</a:t>
            </a:r>
            <a:endParaRPr lang="hu-HU"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buNone/>
            </a:pPr>
            <a:r>
              <a:rPr lang="hu-HU"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kistermelő évente legfeljebb:</a:t>
            </a:r>
          </a:p>
          <a:p>
            <a:pPr marL="285750" lvl="0" indent="-285750" algn="just">
              <a:lnSpc>
                <a:spcPct val="115000"/>
              </a:lnSpc>
              <a:buClr>
                <a:schemeClr val="tx1"/>
              </a:buClr>
              <a:buFontTx/>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10 000 db baromfifélét, </a:t>
            </a:r>
          </a:p>
          <a:p>
            <a:pPr marL="285750" lvl="0" indent="-285750" algn="just">
              <a:lnSpc>
                <a:spcPct val="115000"/>
              </a:lnSpc>
              <a:buClr>
                <a:schemeClr val="tx1"/>
              </a:buClr>
              <a:buFontTx/>
              <a:buChar char="-"/>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2 500 db nyúlfélét vághat le és értékesíthet.  </a:t>
            </a:r>
          </a:p>
          <a:p>
            <a:pPr marL="0" lvl="0" indent="0" algn="just">
              <a:lnSpc>
                <a:spcPct val="115000"/>
              </a:lnSpc>
              <a:buClr>
                <a:schemeClr val="tx1"/>
              </a:buClr>
              <a:buFont typeface="Arial" panose="020B0604020202020204" pitchFamily="34" charset="0"/>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kistermelő csak a saját gazdaságában nevelt egészséges baromfit és nyúlfélét vághatja le. A kistermelő a baromfit és a házinyulat csak levághatja, elvéreztetheti, nyúzhatja, megtisztíthatja, zsigerelheti, lehűtheti vagy lefagyaszthatja, és megfelelő szállítókonténerbe helyezheti</a:t>
            </a:r>
            <a:r>
              <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darabolást, porciózást, kicsontozást, feldolgozást (pl. hőkezeléssel), elő-, fogyasztói-, vákuum- vagy módosított atmoszférás csomagolást nem végezhet.</a:t>
            </a:r>
          </a:p>
          <a:p>
            <a:pPr marL="0" lvl="0" indent="0" algn="just">
              <a:lnSpc>
                <a:spcPct val="115000"/>
              </a:lnSpc>
              <a:buClr>
                <a:schemeClr val="tx1"/>
              </a:buClr>
              <a:buFont typeface="Arial" panose="020B0604020202020204" pitchFamily="34" charset="0"/>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Minden hústerméket címkével kell ellátni, amelyen fel vannak tüntetve a hús eredetére vonatkozó adatok.</a:t>
            </a:r>
          </a:p>
          <a:p>
            <a:pPr marL="0" lvl="0" indent="0" algn="just">
              <a:lnSpc>
                <a:spcPct val="115000"/>
              </a:lnSpc>
              <a:spcAft>
                <a:spcPts val="1000"/>
              </a:spcAft>
              <a:buClr>
                <a:schemeClr val="tx1"/>
              </a:buClr>
              <a:buFont typeface="Arial" panose="020B0604020202020204" pitchFamily="34" charset="0"/>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Az értékesítés helyszínén el kell helyezni egy figyelmeztetést arról, hogy a hús nem esett át állat-egészségügyi ellenőrzésen, és kizárólag hőkezelést követő magánfogyasztásra ajánlott.    </a:t>
            </a:r>
          </a:p>
        </p:txBody>
      </p:sp>
    </p:spTree>
    <p:extLst>
      <p:ext uri="{BB962C8B-B14F-4D97-AF65-F5344CB8AC3E}">
        <p14:creationId xmlns:p14="http://schemas.microsoft.com/office/powerpoint/2010/main" val="1113238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sz="1100" b="1" dirty="0">
                <a:solidFill>
                  <a:schemeClr val="tx1"/>
                </a:solidFill>
              </a:rPr>
              <a:t>A Szlovák Köztársaság 2011. évi 359. sz. kormányrendelete, amely az egyes élelmiszer-ipari létesítményekre és a kis mennyiségű értékesítésre vonatkozó követelményeket határozza meg.</a:t>
            </a:r>
            <a:endParaRPr lang="hu-HU" sz="1100" dirty="0">
              <a:solidFill>
                <a:schemeClr val="tx1"/>
              </a:solidFill>
            </a:endParaRPr>
          </a:p>
          <a:p>
            <a:pPr marL="0" lvl="0" indent="0" algn="just" rtl="0">
              <a:spcBef>
                <a:spcPts val="0"/>
              </a:spcBef>
              <a:spcAft>
                <a:spcPts val="0"/>
              </a:spcAft>
              <a:buNone/>
            </a:pPr>
            <a:r>
              <a:rPr lang="hu-HU" sz="1100" dirty="0">
                <a:solidFill>
                  <a:schemeClr val="tx1"/>
                </a:solidFill>
              </a:rPr>
              <a:t>A vadászterület használója az adott vadászterületen évente ténylegesen elejtett vadak legfeljebb 30 %-át közvetlenül értékesítheti. </a:t>
            </a:r>
          </a:p>
          <a:p>
            <a:pPr marL="0" lvl="0" indent="0" algn="just" rtl="0">
              <a:spcBef>
                <a:spcPts val="0"/>
              </a:spcBef>
              <a:spcAft>
                <a:spcPts val="0"/>
              </a:spcAft>
              <a:buNone/>
            </a:pPr>
            <a:r>
              <a:rPr lang="hu-HU" sz="1100" dirty="0">
                <a:solidFill>
                  <a:schemeClr val="tx1"/>
                </a:solidFill>
              </a:rPr>
              <a:t>Ezt a mennyiséget nyúzatlanul:</a:t>
            </a:r>
          </a:p>
          <a:p>
            <a:pPr marL="171450" lvl="0" indent="-171450" algn="just" rtl="0">
              <a:spcBef>
                <a:spcPts val="0"/>
              </a:spcBef>
              <a:spcAft>
                <a:spcPts val="0"/>
              </a:spcAft>
              <a:buFont typeface="Arial" panose="020B0604020202020204" pitchFamily="34" charset="0"/>
              <a:buChar char="•"/>
            </a:pPr>
            <a:r>
              <a:rPr lang="hu-HU" sz="1100" dirty="0">
                <a:solidFill>
                  <a:schemeClr val="tx1"/>
                </a:solidFill>
              </a:rPr>
              <a:t>követlenül eladhatja a végső felhasználónak magánfogyasztásra,</a:t>
            </a:r>
          </a:p>
          <a:p>
            <a:pPr marL="171450" lvl="0" indent="-171450" algn="just" rtl="0">
              <a:spcBef>
                <a:spcPts val="0"/>
              </a:spcBef>
              <a:spcAft>
                <a:spcPts val="0"/>
              </a:spcAft>
              <a:buFont typeface="Arial" panose="020B0604020202020204" pitchFamily="34" charset="0"/>
              <a:buChar char="•"/>
            </a:pPr>
            <a:r>
              <a:rPr lang="hu-HU" sz="1100" dirty="0">
                <a:solidFill>
                  <a:schemeClr val="tx1"/>
                </a:solidFill>
              </a:rPr>
              <a:t>eladhatja a közvetlenül a fogyasztókat ellátó kiskereskedelmi egységeknek.</a:t>
            </a:r>
          </a:p>
          <a:p>
            <a:pPr marL="0" lvl="0" indent="0" algn="just" rtl="0">
              <a:spcBef>
                <a:spcPts val="0"/>
              </a:spcBef>
              <a:spcAft>
                <a:spcPts val="0"/>
              </a:spcAft>
              <a:buNone/>
            </a:pPr>
            <a:r>
              <a:rPr lang="hu-HU" sz="1100" dirty="0">
                <a:solidFill>
                  <a:schemeClr val="tx1"/>
                </a:solidFill>
              </a:rPr>
              <a:t>A vadászterület használója hetente legfeljebb 1 tonna feldarabolt, kicsontozott vadhúst adhat el követlenül a végső fogyasztónak.</a:t>
            </a:r>
            <a:endParaRPr lang="sk-SK" sz="1100" dirty="0">
              <a:solidFill>
                <a:schemeClr val="tx1"/>
              </a:solidFill>
            </a:endParaRPr>
          </a:p>
        </p:txBody>
      </p:sp>
    </p:spTree>
    <p:extLst>
      <p:ext uri="{BB962C8B-B14F-4D97-AF65-F5344CB8AC3E}">
        <p14:creationId xmlns:p14="http://schemas.microsoft.com/office/powerpoint/2010/main" val="376084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https://www.news-medical.net/life-sciences/Using-Fluorescence-Spectroscopy-to-Assess-Food-Quality.aspx</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sz="1100" b="1" dirty="0">
                <a:solidFill>
                  <a:schemeClr val="tx1"/>
                </a:solidFill>
              </a:rPr>
              <a:t>Élelmiszer </a:t>
            </a:r>
            <a:r>
              <a:rPr lang="hu-HU" sz="1100" dirty="0">
                <a:solidFill>
                  <a:schemeClr val="tx1"/>
                </a:solidFill>
              </a:rPr>
              <a:t>minden olyan feldolgozott, részben feldolgozott, vagy feldolgozatlan anyag, amit emberi fogyasztásra szánnak. Az élelmiszer akkor nem biztonságos, ha az egészségre ártalmas, vagy emberi fogyasztásra alkalmatlan. Az elsődleges termeléstől egészen a forgalomba hozatalig – „</a:t>
            </a:r>
            <a:r>
              <a:rPr lang="hu-HU" sz="1100" i="1" dirty="0">
                <a:solidFill>
                  <a:schemeClr val="tx1"/>
                </a:solidFill>
              </a:rPr>
              <a:t>Földtől az Asztalig</a:t>
            </a:r>
            <a:r>
              <a:rPr lang="hu-HU" sz="1100" dirty="0">
                <a:solidFill>
                  <a:schemeClr val="tx1"/>
                </a:solidFill>
              </a:rPr>
              <a:t>”– a teljes élelmiszerláncban minden élelmiszeripari szereplőnek szavatolnia kell, hogy az élelmiszerbiztonság nem kerül veszélybe. Ennek érdekében a teljes élelmiszer-láncon át biztosítani kell a nyomon követést.</a:t>
            </a:r>
            <a:endParaRPr lang="hu-HU" i="0" noProof="0" dirty="0"/>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sz="1100" b="1" dirty="0">
                <a:solidFill>
                  <a:schemeClr val="tx1"/>
                </a:solidFill>
              </a:rPr>
              <a:t>Élelmiszerbiztonságról</a:t>
            </a:r>
            <a:r>
              <a:rPr lang="hu-HU" sz="1100" dirty="0">
                <a:solidFill>
                  <a:schemeClr val="tx1"/>
                </a:solidFill>
              </a:rPr>
              <a:t> akkor beszélhetünk, ha egy élelmiszer a fogyasztók számára nem okoz ártalmat, mert azt a tervezett, megadott módon készítik, vagy fogyasztják el. Az élelmiszerbiztonság érdekében a termelőknek figyelembe kell venniük az élelmiszertermelési folyamat minden aspektusát, az elsődleges termeléstől, az állati takarmány előállításától, az élelmiszerek értékesítéséig és fogyasztóhoz jutásáig, hiszen a lánc minden elemének hatása lehet az élelmiszerbiztonságra.</a:t>
            </a:r>
          </a:p>
        </p:txBody>
      </p:sp>
    </p:spTree>
    <p:extLst>
      <p:ext uri="{BB962C8B-B14F-4D97-AF65-F5344CB8AC3E}">
        <p14:creationId xmlns:p14="http://schemas.microsoft.com/office/powerpoint/2010/main" val="2418384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http://www.managerserviceeurope.com/dokumentumok/helyes-szemelyi-higienia/</a:t>
            </a:r>
          </a:p>
          <a:p>
            <a:pPr marL="0" lvl="0" indent="0" algn="just" rtl="0">
              <a:spcBef>
                <a:spcPts val="0"/>
              </a:spcBef>
              <a:spcAft>
                <a:spcPts val="0"/>
              </a:spcAft>
              <a:buNone/>
            </a:pPr>
            <a:r>
              <a:rPr lang="hu-HU" i="0" noProof="0" dirty="0"/>
              <a:t>Kép2: https://www.cws.com/sk-SK/pracovne-odevy/produkte/handwerksbranchen/pekari-cukrari</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a:t>
            </a:r>
          </a:p>
          <a:p>
            <a:pPr marL="0" lvl="0" indent="0" algn="just" rtl="0">
              <a:spcBef>
                <a:spcPts val="0"/>
              </a:spcBef>
              <a:spcAft>
                <a:spcPts val="0"/>
              </a:spcAft>
              <a:buNone/>
            </a:pPr>
            <a:r>
              <a:rPr lang="hu-HU" sz="1100" dirty="0">
                <a:solidFill>
                  <a:schemeClr val="tx1"/>
                </a:solidFill>
              </a:rPr>
              <a:t>Az ápolatlan, szennyezett ruházatú, a higiéniai követelményeket be nem tartó élelmiszer-előállítók beszennyezhetik az élelmiszereket, amelyek súlyos megbetegedéseket okozhatnak.</a:t>
            </a:r>
          </a:p>
          <a:p>
            <a:pPr marL="0" lvl="0" indent="0" algn="just" rtl="0">
              <a:spcBef>
                <a:spcPts val="0"/>
              </a:spcBef>
              <a:spcAft>
                <a:spcPts val="0"/>
              </a:spcAft>
              <a:buNone/>
            </a:pPr>
            <a:r>
              <a:rPr lang="hu-HU" sz="1100" dirty="0">
                <a:solidFill>
                  <a:schemeClr val="tx1"/>
                </a:solidFill>
              </a:rPr>
              <a:t>Legfontosabb, hogy </a:t>
            </a:r>
            <a:r>
              <a:rPr lang="hu-HU" sz="1100" b="1" dirty="0">
                <a:solidFill>
                  <a:schemeClr val="tx1"/>
                </a:solidFill>
              </a:rPr>
              <a:t>egy beteg ember soha ne foglalkozzon élelmiszerrel</a:t>
            </a:r>
            <a:r>
              <a:rPr lang="hu-HU" sz="1100" dirty="0">
                <a:solidFill>
                  <a:schemeClr val="tx1"/>
                </a:solidFill>
              </a:rPr>
              <a:t>.</a:t>
            </a:r>
          </a:p>
          <a:p>
            <a:pPr marL="0" lvl="0" indent="0" algn="just" rtl="0">
              <a:spcBef>
                <a:spcPts val="0"/>
              </a:spcBef>
              <a:spcAft>
                <a:spcPts val="0"/>
              </a:spcAft>
              <a:buNone/>
            </a:pPr>
            <a:r>
              <a:rPr lang="hu-HU" sz="1100" dirty="0">
                <a:solidFill>
                  <a:schemeClr val="tx1"/>
                </a:solidFill>
              </a:rPr>
              <a:t>Naponta </a:t>
            </a:r>
            <a:r>
              <a:rPr lang="hu-HU" sz="1100" b="1" dirty="0">
                <a:solidFill>
                  <a:schemeClr val="tx1"/>
                </a:solidFill>
              </a:rPr>
              <a:t>alaposan kell tisztálkodni</a:t>
            </a:r>
            <a:r>
              <a:rPr lang="hu-HU" sz="1100" dirty="0">
                <a:solidFill>
                  <a:schemeClr val="tx1"/>
                </a:solidFill>
              </a:rPr>
              <a:t>. Rendszeresen kell ápolni a hajat, szükség esetén a szakállat és bajuszt. A tiszta (nem festett, nem lakkozott) körmöket rövidre kell vágni.</a:t>
            </a:r>
          </a:p>
          <a:p>
            <a:pPr marL="0" lvl="0" indent="0" algn="just" rtl="0">
              <a:spcBef>
                <a:spcPts val="0"/>
              </a:spcBef>
              <a:spcAft>
                <a:spcPts val="0"/>
              </a:spcAft>
              <a:buNone/>
            </a:pPr>
            <a:r>
              <a:rPr lang="hu-HU" sz="1100" dirty="0">
                <a:solidFill>
                  <a:schemeClr val="tx1"/>
                </a:solidFill>
              </a:rPr>
              <a:t>Munkakezdés előtt, WC használat után tisztítás, </a:t>
            </a:r>
            <a:r>
              <a:rPr lang="hu-HU" sz="1100" b="1" dirty="0">
                <a:solidFill>
                  <a:schemeClr val="tx1"/>
                </a:solidFill>
              </a:rPr>
              <a:t>kézfertőtlenítés</a:t>
            </a:r>
            <a:r>
              <a:rPr lang="hu-HU" sz="1100" dirty="0">
                <a:solidFill>
                  <a:schemeClr val="tx1"/>
                </a:solidFill>
              </a:rPr>
              <a:t> szükséges, szükség szerint az alkaron is. Kéztisztító, kézfertőtlenítő szerrel a kezet, alkart alaposan be kell dörzsölni, használati utasítás szerint kell hatni hagyni, folyóvíz alatt le kell mosni. Papírtörlővel, fertőtlenített tiszta törölközővel szárazra kell törölni a kezet.</a:t>
            </a:r>
          </a:p>
          <a:p>
            <a:pPr marL="0" lvl="0" indent="0" algn="just" rtl="0">
              <a:spcBef>
                <a:spcPts val="0"/>
              </a:spcBef>
              <a:spcAft>
                <a:spcPts val="0"/>
              </a:spcAft>
              <a:buNone/>
            </a:pPr>
            <a:r>
              <a:rPr lang="hu-HU" sz="1100" dirty="0">
                <a:solidFill>
                  <a:schemeClr val="tx1"/>
                </a:solidFill>
              </a:rPr>
              <a:t>Mindig </a:t>
            </a:r>
            <a:r>
              <a:rPr lang="hu-HU" sz="1100" b="1" dirty="0">
                <a:solidFill>
                  <a:schemeClr val="tx1"/>
                </a:solidFill>
              </a:rPr>
              <a:t>tiszta munkaruhát, munkacipőt </a:t>
            </a:r>
            <a:r>
              <a:rPr lang="hu-HU" sz="1100" dirty="0">
                <a:solidFill>
                  <a:schemeClr val="tx1"/>
                </a:solidFill>
              </a:rPr>
              <a:t>kell viselni.</a:t>
            </a:r>
            <a:endParaRPr lang="hu-HU" i="0" noProof="0" dirty="0"/>
          </a:p>
        </p:txBody>
      </p:sp>
    </p:spTree>
    <p:extLst>
      <p:ext uri="{BB962C8B-B14F-4D97-AF65-F5344CB8AC3E}">
        <p14:creationId xmlns:p14="http://schemas.microsoft.com/office/powerpoint/2010/main" val="4080188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endParaRPr lang="hu-HU" sz="1100" b="0" i="0" noProof="0" dirty="0">
              <a:solidFill>
                <a:schemeClr val="tx1"/>
              </a:solidFill>
            </a:endParaRPr>
          </a:p>
          <a:p>
            <a:pPr marL="0" lvl="0" indent="0" algn="just" rtl="0">
              <a:spcBef>
                <a:spcPts val="0"/>
              </a:spcBef>
              <a:spcAft>
                <a:spcPts val="0"/>
              </a:spcAft>
              <a:buNone/>
            </a:pPr>
            <a:r>
              <a:rPr lang="hu-HU" sz="1400" b="1" dirty="0">
                <a:solidFill>
                  <a:schemeClr val="tx1"/>
                </a:solidFill>
              </a:rPr>
              <a:t>Alapvető higiéniai szabályok:</a:t>
            </a:r>
          </a:p>
          <a:p>
            <a:pPr marL="628650" indent="-514350" algn="just">
              <a:buClr>
                <a:schemeClr val="tx1"/>
              </a:buClr>
              <a:buSzPct val="100000"/>
              <a:buFont typeface="+mj-lt"/>
              <a:buAutoNum type="arabicPeriod"/>
            </a:pPr>
            <a:r>
              <a:rPr lang="hu-HU" sz="1400" dirty="0">
                <a:solidFill>
                  <a:schemeClr val="tx1"/>
                </a:solidFill>
              </a:rPr>
              <a:t>Tilos: dohányozni</a:t>
            </a:r>
            <a:r>
              <a:rPr lang="sk-SK" sz="1400" dirty="0">
                <a:solidFill>
                  <a:schemeClr val="tx1"/>
                </a:solidFill>
              </a:rPr>
              <a:t>; </a:t>
            </a:r>
            <a:r>
              <a:rPr lang="hu-HU" sz="1400" dirty="0">
                <a:solidFill>
                  <a:schemeClr val="tx1"/>
                </a:solidFill>
              </a:rPr>
              <a:t>élelmiszerrel foglalkozás közben étkezni; idegeneknek belépni, és ott tartózkodni; karórát, lakkozott körmöt, műkörmöt viselni; betegen élelmiszer előállítást végezni; az élelmiszerre tüsszenteni és köhögni! </a:t>
            </a:r>
          </a:p>
          <a:p>
            <a:pPr marL="628650" indent="-514350" algn="just">
              <a:buClr>
                <a:schemeClr val="tx1"/>
              </a:buClr>
              <a:buSzPct val="100000"/>
              <a:buFont typeface="+mj-lt"/>
              <a:buAutoNum type="arabicPeriod"/>
            </a:pPr>
            <a:r>
              <a:rPr lang="hu-HU" sz="1400" dirty="0">
                <a:solidFill>
                  <a:schemeClr val="tx1"/>
                </a:solidFill>
              </a:rPr>
              <a:t>Munkaruhát, szükség esetén védőruhát kell viselni!</a:t>
            </a:r>
          </a:p>
          <a:p>
            <a:pPr marL="628650" indent="-514350" algn="jus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A bőr sérüléseit az élelmiszertől eltérő színű, vízhatlan ragtapasszal le kell ragasztani</a:t>
            </a:r>
            <a:r>
              <a:rPr lang="hu-HU" sz="1400" dirty="0">
                <a:solidFill>
                  <a:schemeClr val="tx1"/>
                </a:solidFill>
              </a:rPr>
              <a:t>!</a:t>
            </a:r>
            <a:endParaRPr lang="hu-HU" sz="1400" dirty="0">
              <a:solidFill>
                <a:schemeClr val="tx1"/>
              </a:solidFill>
              <a:latin typeface="Calibri" panose="020F0502020204030204" pitchFamily="34" charset="0"/>
              <a:cs typeface="Calibri" panose="020F0502020204030204" pitchFamily="34" charset="0"/>
            </a:endParaRPr>
          </a:p>
          <a:p>
            <a:pPr marL="628650" indent="-514350" algn="jus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Az élelmiszer előállító helységeket rendszeresen tisztán és karban kell tartani</a:t>
            </a:r>
            <a:r>
              <a:rPr lang="hu-HU" sz="1400" dirty="0">
                <a:solidFill>
                  <a:schemeClr val="tx1"/>
                </a:solidFill>
              </a:rPr>
              <a:t>!</a:t>
            </a:r>
            <a:endParaRPr lang="hu-HU" sz="1400" dirty="0">
              <a:solidFill>
                <a:schemeClr val="tx1"/>
              </a:solidFill>
              <a:latin typeface="Calibri" panose="020F0502020204030204" pitchFamily="34" charset="0"/>
              <a:cs typeface="Calibri" panose="020F0502020204030204" pitchFamily="34" charset="0"/>
            </a:endParaRPr>
          </a:p>
          <a:p>
            <a:pPr marL="628650" indent="-514350" algn="jus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A tisztító- és fertőtlenítőszereket az élelmiszertől elkülönítetten, megjelölve, eredeti csomagolásban kell tárolni</a:t>
            </a:r>
            <a:r>
              <a:rPr lang="hu-HU" sz="1400" dirty="0">
                <a:solidFill>
                  <a:schemeClr val="tx1"/>
                </a:solidFill>
              </a:rPr>
              <a:t>!</a:t>
            </a:r>
          </a:p>
          <a:p>
            <a:pPr marL="628650" indent="-514350" algn="jus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Csak tiszta, ép eszközök használhatók</a:t>
            </a:r>
            <a:r>
              <a:rPr lang="hu-HU" sz="1400" dirty="0">
                <a:solidFill>
                  <a:schemeClr val="tx1"/>
                </a:solidFill>
              </a:rPr>
              <a:t>!</a:t>
            </a:r>
            <a:r>
              <a:rPr lang="hu-HU" sz="1400" dirty="0">
                <a:solidFill>
                  <a:schemeClr val="tx1"/>
                </a:solidFill>
                <a:latin typeface="Calibri" panose="020F0502020204030204" pitchFamily="34" charset="0"/>
                <a:cs typeface="Calibri" panose="020F0502020204030204" pitchFamily="34" charset="0"/>
              </a:rPr>
              <a:t> Az eszközöket használat után tisztítani, szükség szerint fertőtleníteni kell</a:t>
            </a:r>
            <a:r>
              <a:rPr lang="hu-HU" sz="1400" dirty="0">
                <a:solidFill>
                  <a:schemeClr val="tx1"/>
                </a:solidFill>
              </a:rPr>
              <a:t>!</a:t>
            </a:r>
          </a:p>
          <a:p>
            <a:pPr marL="628650" indent="-514350" algn="jus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A nyersanyagot és készterméket úgy kell tárolni, hogy azok ne szennyezzék egymást</a:t>
            </a:r>
            <a:r>
              <a:rPr lang="hu-HU" sz="1400" dirty="0">
                <a:solidFill>
                  <a:schemeClr val="tx1"/>
                </a:solidFill>
              </a:rPr>
              <a:t>!</a:t>
            </a:r>
          </a:p>
          <a:p>
            <a:pPr marL="628650" indent="-514350" algn="jus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A termékeket tárolás és kezelés során folyamatosan védeni kell a szennyeződéstől, fertőződéstől</a:t>
            </a:r>
            <a:r>
              <a:rPr lang="hu-HU" sz="1400" dirty="0">
                <a:solidFill>
                  <a:schemeClr val="tx1"/>
                </a:solidFill>
              </a:rPr>
              <a:t>! </a:t>
            </a:r>
            <a:r>
              <a:rPr lang="hu-HU" sz="1400" dirty="0">
                <a:solidFill>
                  <a:schemeClr val="tx1"/>
                </a:solidFill>
                <a:latin typeface="Calibri" panose="020F0502020204030204" pitchFamily="34" charset="0"/>
                <a:cs typeface="Calibri" panose="020F0502020204030204" pitchFamily="34" charset="0"/>
              </a:rPr>
              <a:t>Ennek érdekében a rágcsálókat, rovarokat távol kell tartani</a:t>
            </a:r>
            <a:r>
              <a:rPr lang="hu-HU" sz="1400" dirty="0">
                <a:solidFill>
                  <a:schemeClr val="tx1"/>
                </a:solidFill>
              </a:rPr>
              <a:t>!</a:t>
            </a:r>
          </a:p>
          <a:p>
            <a:pPr marL="628650" indent="-514350" algn="jus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Élelmiszer előállításnál csak ivóvíz minőségű víz használható fel</a:t>
            </a:r>
            <a:r>
              <a:rPr lang="hu-HU" sz="1400" dirty="0">
                <a:solidFill>
                  <a:schemeClr val="tx1"/>
                </a:solidFill>
              </a:rPr>
              <a:t>!</a:t>
            </a:r>
            <a:endParaRPr lang="hu-HU" sz="1400" dirty="0">
              <a:solidFill>
                <a:schemeClr val="tx1"/>
              </a:solidFill>
              <a:latin typeface="Calibri" panose="020F0502020204030204" pitchFamily="34" charset="0"/>
              <a:cs typeface="Calibri" panose="020F0502020204030204" pitchFamily="34" charset="0"/>
            </a:endParaRPr>
          </a:p>
          <a:p>
            <a:pPr marL="628650" indent="-514350" algn="jus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A hulladékot mindig zártan kell gyűjteni és tárolni</a:t>
            </a:r>
            <a:r>
              <a:rPr lang="hu-HU" sz="1400" dirty="0">
                <a:solidFill>
                  <a:schemeClr val="tx1"/>
                </a:solidFill>
              </a:rPr>
              <a:t>!</a:t>
            </a:r>
          </a:p>
        </p:txBody>
      </p:sp>
    </p:spTree>
    <p:extLst>
      <p:ext uri="{BB962C8B-B14F-4D97-AF65-F5344CB8AC3E}">
        <p14:creationId xmlns:p14="http://schemas.microsoft.com/office/powerpoint/2010/main" val="472292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endParaRPr lang="hu-HU" sz="1000" b="0" i="0" noProof="0" dirty="0">
              <a:solidFill>
                <a:schemeClr val="tx1"/>
              </a:solidFill>
              <a:effectLst/>
              <a:latin typeface="Arial"/>
              <a:cs typeface="Arial"/>
            </a:endParaRPr>
          </a:p>
          <a:p>
            <a:pPr marL="0" lvl="0" indent="0" algn="just" rtl="0">
              <a:spcBef>
                <a:spcPts val="0"/>
              </a:spcBef>
              <a:spcAft>
                <a:spcPts val="0"/>
              </a:spcAft>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termékek előállítására szolgáló helyiségeket </a:t>
            </a:r>
            <a:r>
              <a:rPr lang="hu-HU"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tisztán kell tartani</a:t>
            </a: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gyártás jellegének megfelelő módon.</a:t>
            </a:r>
          </a:p>
          <a:p>
            <a:pPr marL="0" lvl="0" indent="0" algn="just" rtl="0">
              <a:spcBef>
                <a:spcPts val="0"/>
              </a:spcBef>
              <a:spcAft>
                <a:spcPts val="0"/>
              </a:spcAft>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Annak a helynek, ahol a termékek feldolgozása zajlik:</a:t>
            </a:r>
          </a:p>
          <a:p>
            <a:pPr marL="171450" lvl="0" indent="-171450" algn="just" rtl="0">
              <a:spcBef>
                <a:spcPts val="0"/>
              </a:spcBef>
              <a:spcAft>
                <a:spcPts val="0"/>
              </a:spcAft>
            </a:pP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lehetővé kell tennie az összes művelet megfelelő karbantartását, tisztítását, fertőtlenítését és higiénikus elvégzését;</a:t>
            </a:r>
          </a:p>
          <a:p>
            <a:pPr marL="171450" lvl="0" indent="-171450" algn="just" rtl="0">
              <a:spcBef>
                <a:spcPts val="0"/>
              </a:spcBef>
              <a:spcAft>
                <a:spcPts val="0"/>
              </a:spcAft>
            </a:pP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olyan jellegűnek kell lennie, hogy gyártás alatt megelőzzék az emberi egészségre veszélyes anyagokkal való érintkezést;</a:t>
            </a:r>
          </a:p>
          <a:p>
            <a:pPr marL="171450" lvl="0" indent="-171450" algn="just" rtl="0">
              <a:spcBef>
                <a:spcPts val="0"/>
              </a:spcBef>
              <a:spcAft>
                <a:spcPts val="0"/>
              </a:spcAft>
            </a:pP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a helyet olyan tárolási területekkel kell ellátni, amelyek kielégítő kapacitással rendelkeznek ezen termékek megfelelő hőmérsékleten való tárolásához.</a:t>
            </a:r>
          </a:p>
          <a:p>
            <a:pPr marL="0" lvl="0" indent="0" algn="just" rtl="0">
              <a:spcBef>
                <a:spcPts val="0"/>
              </a:spcBef>
              <a:spcAft>
                <a:spcPts val="0"/>
              </a:spcAft>
              <a:buNone/>
            </a:pP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A termékfeldolgozó helyszínnek </a:t>
            </a:r>
            <a:r>
              <a:rPr lang="hu-HU" sz="1100" b="1" dirty="0">
                <a:solidFill>
                  <a:schemeClr val="tx1"/>
                </a:solidFill>
                <a:latin typeface="Calibri" panose="020F0502020204030204" pitchFamily="34" charset="0"/>
                <a:ea typeface="Calibri" panose="020F0502020204030204" pitchFamily="34" charset="0"/>
                <a:cs typeface="Calibri" panose="020F0502020204030204" pitchFamily="34" charset="0"/>
              </a:rPr>
              <a:t>megfelelő világítással </a:t>
            </a: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kell rendelkeznie.</a:t>
            </a:r>
          </a:p>
          <a:p>
            <a:pPr marL="0" lvl="0" indent="0" algn="just" rtl="0">
              <a:spcBef>
                <a:spcPts val="0"/>
              </a:spcBef>
              <a:spcAft>
                <a:spcPts val="0"/>
              </a:spcAft>
              <a:buNone/>
            </a:pP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hu-HU" sz="1100" b="1" dirty="0">
                <a:solidFill>
                  <a:schemeClr val="tx1"/>
                </a:solidFill>
                <a:latin typeface="Calibri" panose="020F0502020204030204" pitchFamily="34" charset="0"/>
                <a:ea typeface="Calibri" panose="020F0502020204030204" pitchFamily="34" charset="0"/>
                <a:cs typeface="Calibri" panose="020F0502020204030204" pitchFamily="34" charset="0"/>
              </a:rPr>
              <a:t>tisztító- és fertőtlenítő termékeket </a:t>
            </a: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nem szabad olyan helyiségekben tárolni, ahol termékeket dolgoznak fel vagy tárolnak.</a:t>
            </a:r>
          </a:p>
          <a:p>
            <a:pPr marL="0" lvl="0" indent="0" algn="just" rtl="0">
              <a:spcBef>
                <a:spcPts val="0"/>
              </a:spcBef>
              <a:spcAft>
                <a:spcPts val="0"/>
              </a:spcAft>
              <a:buNone/>
            </a:pP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A termékek szállítására szolgáló </a:t>
            </a:r>
            <a:r>
              <a:rPr lang="hu-HU" sz="1100" b="1" dirty="0">
                <a:solidFill>
                  <a:schemeClr val="tx1"/>
                </a:solidFill>
                <a:latin typeface="Calibri" panose="020F0502020204030204" pitchFamily="34" charset="0"/>
                <a:ea typeface="Calibri" panose="020F0502020204030204" pitchFamily="34" charset="0"/>
                <a:cs typeface="Calibri" panose="020F0502020204030204" pitchFamily="34" charset="0"/>
              </a:rPr>
              <a:t>járműveket tisztán és jó állapotban kell tartani</a:t>
            </a:r>
            <a:r>
              <a:rPr lang="hu-HU" sz="1100" dirty="0">
                <a:solidFill>
                  <a:schemeClr val="tx1"/>
                </a:solidFill>
                <a:latin typeface="Calibri" panose="020F0502020204030204" pitchFamily="34" charset="0"/>
                <a:ea typeface="Calibri" panose="020F0502020204030204" pitchFamily="34" charset="0"/>
                <a:cs typeface="Calibri" panose="020F0502020204030204" pitchFamily="34" charset="0"/>
              </a:rPr>
              <a:t>. A termékeket el kell helyezni a járművekben, és ott védeni kell őket a szennyezettség kockázatának minimalizálása érdekében.</a:t>
            </a:r>
          </a:p>
        </p:txBody>
      </p:sp>
    </p:spTree>
    <p:extLst>
      <p:ext uri="{BB962C8B-B14F-4D97-AF65-F5344CB8AC3E}">
        <p14:creationId xmlns:p14="http://schemas.microsoft.com/office/powerpoint/2010/main" val="1383153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endParaRPr lang="hu-HU" sz="1000" b="0" i="0" noProof="0" dirty="0">
              <a:solidFill>
                <a:schemeClr val="tx1"/>
              </a:solidFill>
              <a:effectLst/>
              <a:latin typeface="Arial"/>
              <a:cs typeface="Arial"/>
            </a:endParaRPr>
          </a:p>
          <a:p>
            <a:pPr marL="0" lvl="0" indent="0" algn="just" rtl="0">
              <a:spcBef>
                <a:spcPts val="0"/>
              </a:spcBef>
              <a:spcAft>
                <a:spcPts val="0"/>
              </a:spcAft>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feldolgozott termékekkel érintkező összes tételt, tartozékot, gépet és felszerelést:</a:t>
            </a:r>
            <a:endParaRPr lang="sk-SK"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rtl="0">
              <a:spcBef>
                <a:spcPts val="0"/>
              </a:spcBef>
              <a:spcAft>
                <a:spcPts val="0"/>
              </a:spcAft>
            </a:pPr>
            <a:r>
              <a:rPr lang="hu-HU"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hatékonyan meg kell tisztítani</a:t>
            </a: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és – ahol szükséges – </a:t>
            </a:r>
            <a:r>
              <a:rPr lang="hu-HU"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fertőtleníteni</a:t>
            </a: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lvl="0" indent="-171450" algn="just" rtl="0">
              <a:spcBef>
                <a:spcPts val="0"/>
              </a:spcBef>
              <a:spcAft>
                <a:spcPts val="0"/>
              </a:spcAft>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csak olyan tételeket, tartozékokat, gépeket és felszereléseket szabad használni, amelyek higiénikus gyártást garantálnak, és nem vezetnek az előállított élelmiszerek mikrobás vagy vegyi szennyeződéséhez.</a:t>
            </a:r>
            <a:endParaRPr lang="hu-HU" sz="11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rtl="0">
              <a:spcBef>
                <a:spcPts val="0"/>
              </a:spcBef>
              <a:spcAft>
                <a:spcPts val="0"/>
              </a:spcAft>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termékek feldolgozása alatt létrejövő hulladékot higiénikus módon kell ártalmatlanítani, és az nem képezheti a szennyeződés közvetlen vagy közvetett forrását.</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rtl="0">
              <a:spcBef>
                <a:spcPts val="0"/>
              </a:spcBef>
              <a:spcAft>
                <a:spcPts val="0"/>
              </a:spcAft>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gyártásnak mindig megfelelő mennyiségű </a:t>
            </a:r>
            <a:r>
              <a:rPr lang="hu-HU"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ivóvízzel</a:t>
            </a: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kell rendelkeznie.</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rtl="0">
              <a:spcBef>
                <a:spcPts val="0"/>
              </a:spcBef>
              <a:spcAft>
                <a:spcPts val="0"/>
              </a:spcAft>
              <a:buNone/>
            </a:pPr>
            <a:r>
              <a:rPr lang="hu-H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termékek feldolgozására használt minden hőkezelési folyamatnak meg kell előznie a termék folyamat közbeni szennyeződését. A növényi eredetű termékek feldolgozására irányuló folyamatoknak összhangban kell lenniük egy hagyományos és bevett, a termék típusára jellemző gyártási eljárással, miközben megfelelnek a hőkezeléshez szükséges hőmérsékleti és időbeli paramétereknek.</a:t>
            </a:r>
            <a:endParaRPr lang="sk-SK"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56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l" rtl="0">
              <a:spcBef>
                <a:spcPts val="0"/>
              </a:spcBef>
              <a:spcAft>
                <a:spcPts val="0"/>
              </a:spcAft>
              <a:buNone/>
            </a:pPr>
            <a:r>
              <a:rPr lang="hu-HU" dirty="0"/>
              <a:t>Szöveg: </a:t>
            </a:r>
            <a:r>
              <a:rPr lang="pt-BR" i="1" dirty="0"/>
              <a:t>ennél a diánál nem releváns.</a:t>
            </a:r>
            <a:endParaRPr lang="hu-HU" sz="1100" dirty="0">
              <a:solidFill>
                <a:srgbClr val="000000"/>
              </a:solidFill>
            </a:endParaRPr>
          </a:p>
        </p:txBody>
      </p:sp>
    </p:spTree>
    <p:extLst>
      <p:ext uri="{BB962C8B-B14F-4D97-AF65-F5344CB8AC3E}">
        <p14:creationId xmlns:p14="http://schemas.microsoft.com/office/powerpoint/2010/main" val="1307127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a:t>
            </a:r>
            <a:r>
              <a:rPr lang="hu-HU" i="0" noProof="0" dirty="0" err="1"/>
              <a:t>Ollári</a:t>
            </a:r>
            <a:r>
              <a:rPr lang="hu-HU" i="0" noProof="0" dirty="0"/>
              <a:t> A., </a:t>
            </a:r>
            <a:r>
              <a:rPr lang="hu-HU" i="0" noProof="0" dirty="0" err="1"/>
              <a:t>Produkcia</a:t>
            </a:r>
            <a:r>
              <a:rPr lang="hu-HU" i="0" noProof="0" dirty="0"/>
              <a:t> </a:t>
            </a:r>
            <a:r>
              <a:rPr lang="hu-HU" i="0" noProof="0" dirty="0" err="1"/>
              <a:t>záhradníckych</a:t>
            </a:r>
            <a:r>
              <a:rPr lang="hu-HU" i="0" noProof="0" dirty="0"/>
              <a:t> </a:t>
            </a:r>
            <a:r>
              <a:rPr lang="hu-HU" i="0" noProof="0" dirty="0" err="1"/>
              <a:t>komodít</a:t>
            </a:r>
            <a:r>
              <a:rPr lang="hu-HU" i="0" noProof="0" dirty="0"/>
              <a:t> a </a:t>
            </a:r>
            <a:r>
              <a:rPr lang="hu-HU" i="0" noProof="0" dirty="0" err="1"/>
              <a:t>možnosti</a:t>
            </a:r>
            <a:r>
              <a:rPr lang="hu-HU" i="0" noProof="0" dirty="0"/>
              <a:t> </a:t>
            </a:r>
            <a:r>
              <a:rPr lang="hu-HU" i="0" noProof="0" dirty="0" err="1"/>
              <a:t>ich</a:t>
            </a:r>
            <a:r>
              <a:rPr lang="hu-HU" i="0" noProof="0" dirty="0"/>
              <a:t> </a:t>
            </a:r>
            <a:r>
              <a:rPr lang="hu-HU" i="0" noProof="0" dirty="0" err="1"/>
              <a:t>uvádzania</a:t>
            </a:r>
            <a:r>
              <a:rPr lang="hu-HU" i="0" noProof="0" dirty="0"/>
              <a:t> na </a:t>
            </a:r>
            <a:r>
              <a:rPr lang="hu-HU" i="0" noProof="0" dirty="0" err="1"/>
              <a:t>trh</a:t>
            </a:r>
            <a:r>
              <a:rPr lang="hu-HU" i="0" noProof="0" dirty="0"/>
              <a:t> v </a:t>
            </a:r>
            <a:r>
              <a:rPr lang="hu-HU" i="0" noProof="0" dirty="0" err="1"/>
              <a:t>roku</a:t>
            </a:r>
            <a:r>
              <a:rPr lang="hu-HU" i="0" noProof="0" dirty="0"/>
              <a:t>, 2021</a:t>
            </a:r>
          </a:p>
          <a:p>
            <a:pPr marL="0" lvl="0" indent="0" algn="just" rtl="0">
              <a:spcBef>
                <a:spcPts val="0"/>
              </a:spcBef>
              <a:spcAft>
                <a:spcPts val="0"/>
              </a:spcAft>
              <a:buNone/>
            </a:pPr>
            <a:r>
              <a:rPr lang="hu-HU" i="0" noProof="0" dirty="0"/>
              <a:t>Kép2: </a:t>
            </a:r>
            <a:r>
              <a:rPr lang="hu-HU" i="0" noProof="0" dirty="0" err="1"/>
              <a:t>Ollári</a:t>
            </a:r>
            <a:r>
              <a:rPr lang="hu-HU" i="0" noProof="0" dirty="0"/>
              <a:t> A., </a:t>
            </a:r>
            <a:r>
              <a:rPr lang="hu-HU" i="0" noProof="0" dirty="0" err="1"/>
              <a:t>Produkcia</a:t>
            </a:r>
            <a:r>
              <a:rPr lang="hu-HU" i="0" noProof="0" dirty="0"/>
              <a:t> </a:t>
            </a:r>
            <a:r>
              <a:rPr lang="hu-HU" i="0" noProof="0" dirty="0" err="1"/>
              <a:t>záhradníckych</a:t>
            </a:r>
            <a:r>
              <a:rPr lang="hu-HU" i="0" noProof="0" dirty="0"/>
              <a:t> </a:t>
            </a:r>
            <a:r>
              <a:rPr lang="hu-HU" i="0" noProof="0" dirty="0" err="1"/>
              <a:t>komodít</a:t>
            </a:r>
            <a:r>
              <a:rPr lang="hu-HU" i="0" noProof="0" dirty="0"/>
              <a:t> a </a:t>
            </a:r>
            <a:r>
              <a:rPr lang="hu-HU" i="0" noProof="0" dirty="0" err="1"/>
              <a:t>možnosti</a:t>
            </a:r>
            <a:r>
              <a:rPr lang="hu-HU" i="0" noProof="0" dirty="0"/>
              <a:t> </a:t>
            </a:r>
            <a:r>
              <a:rPr lang="hu-HU" i="0" noProof="0" dirty="0" err="1"/>
              <a:t>ich</a:t>
            </a:r>
            <a:r>
              <a:rPr lang="hu-HU" i="0" noProof="0" dirty="0"/>
              <a:t> </a:t>
            </a:r>
            <a:r>
              <a:rPr lang="hu-HU" i="0" noProof="0" dirty="0" err="1"/>
              <a:t>uvádzania</a:t>
            </a:r>
            <a:r>
              <a:rPr lang="hu-HU" i="0" noProof="0" dirty="0"/>
              <a:t> na </a:t>
            </a:r>
            <a:r>
              <a:rPr lang="hu-HU" i="0" noProof="0" dirty="0" err="1"/>
              <a:t>trh</a:t>
            </a:r>
            <a:r>
              <a:rPr lang="hu-HU" i="0" noProof="0" dirty="0"/>
              <a:t> v </a:t>
            </a:r>
            <a:r>
              <a:rPr lang="hu-HU" i="0" noProof="0" dirty="0" err="1"/>
              <a:t>roku</a:t>
            </a:r>
            <a:r>
              <a:rPr lang="hu-HU" i="0" noProof="0" dirty="0"/>
              <a:t>, 2021</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a:t>
            </a:r>
          </a:p>
          <a:p>
            <a:pPr marL="0" lvl="0" indent="0" algn="just" rtl="0">
              <a:spcBef>
                <a:spcPts val="0"/>
              </a:spcBef>
              <a:spcAft>
                <a:spcPts val="0"/>
              </a:spcAft>
              <a:buNone/>
            </a:pPr>
            <a:r>
              <a:rPr lang="hu-HU" sz="1100" dirty="0">
                <a:solidFill>
                  <a:schemeClr val="tx1"/>
                </a:solidFill>
              </a:rPr>
              <a:t>Az ételek alapanyagát az előírt módon és az adott élelmiszernek megfelelő, tiszta, nem mérgező csomagolóanyagban, edényben kell tárolni.</a:t>
            </a:r>
          </a:p>
          <a:p>
            <a:pPr marL="0" lvl="0" indent="0" algn="just" rtl="0">
              <a:spcBef>
                <a:spcPts val="0"/>
              </a:spcBef>
              <a:spcAft>
                <a:spcPts val="0"/>
              </a:spcAft>
              <a:buNone/>
            </a:pPr>
            <a:r>
              <a:rPr lang="hu-HU" sz="1100" dirty="0">
                <a:solidFill>
                  <a:schemeClr val="tx1"/>
                </a:solidFill>
              </a:rPr>
              <a:t>A hűvös helyen tárolandó termékek esetében a termelőnek az erre vonatkozó tárolási javaslatot és annak időtartamát meg kell jelölni.</a:t>
            </a:r>
          </a:p>
          <a:p>
            <a:pPr marL="0" lvl="0" indent="0" algn="just" rtl="0">
              <a:spcBef>
                <a:spcPts val="0"/>
              </a:spcBef>
              <a:spcAft>
                <a:spcPts val="0"/>
              </a:spcAft>
              <a:buNone/>
            </a:pPr>
            <a:r>
              <a:rPr lang="hu-HU" sz="1100" dirty="0">
                <a:solidFill>
                  <a:schemeClr val="tx1"/>
                </a:solidFill>
              </a:rPr>
              <a:t>A nyersanyagokat el kell különíteni a félkész, késztermékektől (légmentes csomagolás vagy külön hűtőtér, helyiség).</a:t>
            </a:r>
          </a:p>
          <a:p>
            <a:pPr marL="0" lvl="0" indent="0" algn="just" rtl="0">
              <a:spcBef>
                <a:spcPts val="0"/>
              </a:spcBef>
              <a:spcAft>
                <a:spcPts val="0"/>
              </a:spcAft>
              <a:buNone/>
            </a:pPr>
            <a:r>
              <a:rPr lang="hu-HU" sz="1100" dirty="0">
                <a:solidFill>
                  <a:schemeClr val="tx1"/>
                </a:solidFill>
              </a:rPr>
              <a:t>A tárolás során biztosítani kell az élelmiszerek minőségének megőrzéséhez szükséges tárolási körülményeket (hőmérséklet, páratartalom).</a:t>
            </a:r>
          </a:p>
          <a:p>
            <a:pPr marL="0" lvl="0" indent="0" algn="just" rtl="0">
              <a:spcBef>
                <a:spcPts val="0"/>
              </a:spcBef>
              <a:spcAft>
                <a:spcPts val="0"/>
              </a:spcAft>
              <a:buNone/>
            </a:pPr>
            <a:r>
              <a:rPr lang="hu-HU" sz="1100" dirty="0">
                <a:solidFill>
                  <a:schemeClr val="tx1"/>
                </a:solidFill>
              </a:rPr>
              <a:t>A hűtőberendezéseket működő hőmérővel kell ellátni, és a hőmérsékletet rendszeresen ellenőrizni kell.</a:t>
            </a:r>
          </a:p>
        </p:txBody>
      </p:sp>
    </p:spTree>
    <p:extLst>
      <p:ext uri="{BB962C8B-B14F-4D97-AF65-F5344CB8AC3E}">
        <p14:creationId xmlns:p14="http://schemas.microsoft.com/office/powerpoint/2010/main" val="3601646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a:t>
            </a:r>
            <a:r>
              <a:rPr lang="hu-HU" i="0" noProof="0" dirty="0" err="1"/>
              <a:t>Ollári</a:t>
            </a:r>
            <a:r>
              <a:rPr lang="hu-HU" i="0" noProof="0" dirty="0"/>
              <a:t> A., </a:t>
            </a:r>
            <a:r>
              <a:rPr lang="hu-HU" i="0" noProof="0" dirty="0" err="1"/>
              <a:t>Produkcia</a:t>
            </a:r>
            <a:r>
              <a:rPr lang="hu-HU" i="0" noProof="0" dirty="0"/>
              <a:t> </a:t>
            </a:r>
            <a:r>
              <a:rPr lang="hu-HU" i="0" noProof="0" dirty="0" err="1"/>
              <a:t>záhradníckych</a:t>
            </a:r>
            <a:r>
              <a:rPr lang="hu-HU" i="0" noProof="0" dirty="0"/>
              <a:t> </a:t>
            </a:r>
            <a:r>
              <a:rPr lang="hu-HU" i="0" noProof="0" dirty="0" err="1"/>
              <a:t>komodít</a:t>
            </a:r>
            <a:r>
              <a:rPr lang="hu-HU" i="0" noProof="0" dirty="0"/>
              <a:t> a </a:t>
            </a:r>
            <a:r>
              <a:rPr lang="hu-HU" i="0" noProof="0" dirty="0" err="1"/>
              <a:t>možnosti</a:t>
            </a:r>
            <a:r>
              <a:rPr lang="hu-HU" i="0" noProof="0" dirty="0"/>
              <a:t> </a:t>
            </a:r>
            <a:r>
              <a:rPr lang="hu-HU" i="0" noProof="0" dirty="0" err="1"/>
              <a:t>ich</a:t>
            </a:r>
            <a:r>
              <a:rPr lang="hu-HU" i="0" noProof="0" dirty="0"/>
              <a:t> </a:t>
            </a:r>
            <a:r>
              <a:rPr lang="hu-HU" i="0" noProof="0" dirty="0" err="1"/>
              <a:t>uvádzania</a:t>
            </a:r>
            <a:r>
              <a:rPr lang="hu-HU" i="0" noProof="0" dirty="0"/>
              <a:t> na </a:t>
            </a:r>
            <a:r>
              <a:rPr lang="hu-HU" i="0" noProof="0" dirty="0" err="1"/>
              <a:t>trh</a:t>
            </a:r>
            <a:r>
              <a:rPr lang="hu-HU" i="0" noProof="0" dirty="0"/>
              <a:t> v </a:t>
            </a:r>
            <a:r>
              <a:rPr lang="hu-HU" i="0" noProof="0" dirty="0" err="1"/>
              <a:t>roku</a:t>
            </a:r>
            <a:r>
              <a:rPr lang="hu-HU" i="0" noProof="0" dirty="0"/>
              <a:t>, 2021</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a:t>
            </a:r>
          </a:p>
          <a:p>
            <a:pPr marL="0" lvl="0" indent="0" algn="just" rtl="0">
              <a:spcBef>
                <a:spcPts val="0"/>
              </a:spcBef>
              <a:spcAft>
                <a:spcPts val="0"/>
              </a:spcAft>
              <a:buNone/>
            </a:pPr>
            <a:r>
              <a:rPr lang="hu-HU" sz="1100" b="1" dirty="0">
                <a:solidFill>
                  <a:schemeClr val="tx1"/>
                </a:solidFill>
              </a:rPr>
              <a:t>Húselőkészítés: </a:t>
            </a:r>
            <a:r>
              <a:rPr lang="hu-HU" sz="1100" dirty="0">
                <a:solidFill>
                  <a:schemeClr val="tx1"/>
                </a:solidFill>
              </a:rPr>
              <a:t>A húsok előkészítési folyamatait állatfajonként térben, vagy időben elkülönítetten kell végezni. Az előkészítési műveletei a húsok mechanikai tisztításával kezdődnek, mely során el kell távolítani a látható szennyeződéseket, roncsolt és fogyasztásra alkalmatlan egyéb részeket, valamint az esetlegesen észlelt csontszilánkokat. Ezt követi - amennyiben szükséges - a húsok mosása. Ezt kizárólag a technológiailag szükséges ideig szabad végezni folyóvízzel. A mosás után a húsokat le kell csepegtetni. Az így előkészített húsokat az élelmiszer jellegének megfelelően kell darabolni. A csontos húsok darabolását a csontszilánkok képződésének elkerülésével kell végezni. A húst csak közvetlenül a felhasználás előtt szabad ledarálni. Nagyobb mennyiségű nyersanyag előkészítését csak szakaszosan szabad végezni, és az egyes előkészítési folyamatok között a termékeket a megfelelő hűtőtérbe kell visszahelyezni.</a:t>
            </a:r>
            <a:endParaRPr lang="hu-HU" sz="1100" b="1" dirty="0">
              <a:solidFill>
                <a:schemeClr val="tx1"/>
              </a:solidFill>
            </a:endParaRPr>
          </a:p>
          <a:p>
            <a:pPr marL="0" lvl="0" indent="0" algn="just" rtl="0">
              <a:spcBef>
                <a:spcPts val="0"/>
              </a:spcBef>
              <a:spcAft>
                <a:spcPts val="0"/>
              </a:spcAft>
              <a:buNone/>
            </a:pPr>
            <a:r>
              <a:rPr lang="hu-HU" sz="1100" b="1" dirty="0">
                <a:solidFill>
                  <a:schemeClr val="tx1"/>
                </a:solidFill>
              </a:rPr>
              <a:t>A zöldségek és gyümölcsök előkészítése</a:t>
            </a:r>
            <a:r>
              <a:rPr lang="hu-HU" sz="1100" dirty="0">
                <a:solidFill>
                  <a:schemeClr val="tx1"/>
                </a:solidFill>
              </a:rPr>
              <a:t>: A zöldségek előkészítése során történik a válogatásuk, a tisztításuk, a mosásuk, a darabolásuk. </a:t>
            </a:r>
          </a:p>
          <a:p>
            <a:pPr marL="0" lvl="0" indent="0" algn="just" rtl="0">
              <a:spcBef>
                <a:spcPts val="0"/>
              </a:spcBef>
              <a:spcAft>
                <a:spcPts val="0"/>
              </a:spcAft>
              <a:buNone/>
            </a:pPr>
            <a:r>
              <a:rPr lang="hu-HU" sz="1100" b="1" dirty="0">
                <a:solidFill>
                  <a:schemeClr val="tx1"/>
                </a:solidFill>
              </a:rPr>
              <a:t>A tojás előkészítése</a:t>
            </a:r>
            <a:r>
              <a:rPr lang="hu-HU" sz="1100" dirty="0">
                <a:solidFill>
                  <a:schemeClr val="tx1"/>
                </a:solidFill>
              </a:rPr>
              <a:t>: Repedt, törött héjú tojásokat nem szabad felhasználni. Tojást értékesíteni csak a tojásrakást követő 21 napon belül, felhasználni 28 napon belül lehet. A tojáshéjon lévő mechanikai szennyeződéseket, pl. ürülék, szalma közvetlenül a felhasználás előtt lehetőleg száraz módon el kell távolítani. Ha ez nem lehetséges, akkor langyos vizes mosást követően célszerű fertőtleníteni a tojásokat, erre a célra használt, megjelölt edényben, erre a célra engedélyezett szerrel. A tojás frissességét vízbemerítéssel lehet ellenőrizni, mivel a friss tojás elmerül. A tojásokat külön edénybe egyenként kell feltörni, ügyelve arra, hogy héj ne kerüljön a tojáslébe. A feltört tojást haladéktalanul fel kell dolgozni. Ha technológiai okokból ez nem biztosítható, akkor az a feltörést követő 3 órán belül még felhasználható, folyamatos 0 és +5°C közötti tárolás mellett.</a:t>
            </a:r>
          </a:p>
        </p:txBody>
      </p:sp>
    </p:spTree>
    <p:extLst>
      <p:ext uri="{BB962C8B-B14F-4D97-AF65-F5344CB8AC3E}">
        <p14:creationId xmlns:p14="http://schemas.microsoft.com/office/powerpoint/2010/main" val="1144626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A leggyakoribb két konyhatechnológiai hőkezelési eljárás:</a:t>
            </a:r>
          </a:p>
          <a:p>
            <a:pPr marL="228600" lvl="0" indent="-228600" algn="just" rtl="0">
              <a:spcBef>
                <a:spcPts val="0"/>
              </a:spcBef>
              <a:spcAft>
                <a:spcPts val="0"/>
              </a:spcAft>
              <a:buFont typeface="+mj-lt"/>
              <a:buAutoNum type="arabicPeriod"/>
            </a:pPr>
            <a:r>
              <a:rPr lang="hu-HU" sz="1100" b="1" dirty="0">
                <a:solidFill>
                  <a:schemeClr val="tx1"/>
                </a:solidFill>
                <a:latin typeface="Calibri" panose="020F0502020204030204" pitchFamily="34" charset="0"/>
                <a:cs typeface="Calibri" panose="020F0502020204030204" pitchFamily="34" charset="0"/>
              </a:rPr>
              <a:t>Főzés: </a:t>
            </a:r>
            <a:r>
              <a:rPr lang="hu-HU" sz="1100" dirty="0">
                <a:solidFill>
                  <a:schemeClr val="tx1"/>
                </a:solidFill>
                <a:latin typeface="Calibri" panose="020F0502020204030204" pitchFamily="34" charset="0"/>
                <a:cs typeface="Calibri" panose="020F0502020204030204" pitchFamily="34" charset="0"/>
              </a:rPr>
              <a:t>a biztonságos hőkezelés, így a főzés legfontosabb tényezői a megfelelően magas hőmérséklet és a hőkezelés időtartama.</a:t>
            </a:r>
          </a:p>
          <a:p>
            <a:pPr marL="228600" lvl="0" indent="-228600" algn="just" rtl="0">
              <a:spcBef>
                <a:spcPts val="0"/>
              </a:spcBef>
              <a:spcAft>
                <a:spcPts val="0"/>
              </a:spcAft>
              <a:buFont typeface="+mj-lt"/>
              <a:buAutoNum type="arabicPeriod"/>
            </a:pPr>
            <a:r>
              <a:rPr lang="hu-HU" sz="1100" b="1" dirty="0">
                <a:solidFill>
                  <a:schemeClr val="tx1"/>
                </a:solidFill>
                <a:latin typeface="Calibri" panose="020F0502020204030204" pitchFamily="34" charset="0"/>
                <a:cs typeface="Calibri" panose="020F0502020204030204" pitchFamily="34" charset="0"/>
              </a:rPr>
              <a:t>Sütés</a:t>
            </a:r>
            <a:r>
              <a:rPr lang="hu-HU" sz="1100" dirty="0">
                <a:solidFill>
                  <a:schemeClr val="tx1"/>
                </a:solidFill>
                <a:latin typeface="Calibri" panose="020F0502020204030204" pitchFamily="34" charset="0"/>
                <a:cs typeface="Calibri" panose="020F0502020204030204" pitchFamily="34" charset="0"/>
              </a:rPr>
              <a:t>: a sütés történhet zsiradék hozzáadásával vagy zsiradék hozzáadása nélkül.</a:t>
            </a:r>
          </a:p>
          <a:p>
            <a:pPr marL="228600" lvl="0" indent="-228600" algn="just" rtl="0">
              <a:spcBef>
                <a:spcPts val="0"/>
              </a:spcBef>
              <a:spcAft>
                <a:spcPts val="0"/>
              </a:spcAft>
              <a:buFont typeface="+mj-lt"/>
              <a:buAutoNum type="alphaLcParenR"/>
            </a:pPr>
            <a:r>
              <a:rPr lang="hu-HU" sz="1100" b="1" dirty="0">
                <a:solidFill>
                  <a:schemeClr val="tx1"/>
                </a:solidFill>
                <a:latin typeface="Calibri" panose="020F0502020204030204" pitchFamily="34" charset="0"/>
                <a:cs typeface="Calibri" panose="020F0502020204030204" pitchFamily="34" charset="0"/>
              </a:rPr>
              <a:t>A zsiradék hozzáadása nélküli sütés </a:t>
            </a:r>
            <a:r>
              <a:rPr lang="hu-HU" sz="1100" dirty="0">
                <a:solidFill>
                  <a:schemeClr val="tx1"/>
                </a:solidFill>
                <a:latin typeface="Calibri" panose="020F0502020204030204" pitchFamily="34" charset="0"/>
                <a:cs typeface="Calibri" panose="020F0502020204030204" pitchFamily="34" charset="0"/>
              </a:rPr>
              <a:t>egyik jellemző példája a kemencében sült pékáru. A kemencében sült pékáru sütésénél a legfontosabb szempont a tapasztalati úton szerzett időtartam alkalmazása. Az ilyen termékek esetében tapasztalat alapján, kellő ideig tartó, 200-220 °C-os sütőtér biztosítja a biztonságos hőkezelést.</a:t>
            </a:r>
          </a:p>
          <a:p>
            <a:pPr marL="228600" lvl="0" indent="-228600" algn="just" rtl="0">
              <a:spcBef>
                <a:spcPts val="0"/>
              </a:spcBef>
              <a:spcAft>
                <a:spcPts val="0"/>
              </a:spcAft>
              <a:buFont typeface="+mj-lt"/>
              <a:buAutoNum type="alphaLcParenR"/>
            </a:pPr>
            <a:r>
              <a:rPr lang="hu-HU" sz="1100" b="1" dirty="0">
                <a:solidFill>
                  <a:schemeClr val="tx1"/>
                </a:solidFill>
                <a:latin typeface="Calibri" panose="020F0502020204030204" pitchFamily="34" charset="0"/>
                <a:cs typeface="Calibri" panose="020F0502020204030204" pitchFamily="34" charset="0"/>
              </a:rPr>
              <a:t>A zsiradék hozzáadásával történő sütés szabályai</a:t>
            </a:r>
            <a:r>
              <a:rPr lang="hu-HU" sz="1100" dirty="0">
                <a:solidFill>
                  <a:schemeClr val="tx1"/>
                </a:solidFill>
                <a:latin typeface="Calibri" panose="020F0502020204030204" pitchFamily="34" charset="0"/>
                <a:cs typeface="Calibri" panose="020F0502020204030204" pitchFamily="34" charset="0"/>
              </a:rPr>
              <a:t>: a sütőzsiradék hőmérséklete nem emelkedhet 160-180 °C fölé. Nem szabad a zsiradékot füstölésig hevíteni, ez friss zsiradék esetében 200 °C felett következik be. Ha a zsiradék füstöl, habzik, akkor az az elhasználtságát jelenti, és azt le kell cserélni. Nem használható sütésre a zsiradék, ha kellemetlen, avas, vagy szúrós szagú, keserű, kaparó ízű, füstöl, habzik, sötét színű, sűrű, az edény alján és falán sötét lerakódás keletkezett. Fogyasztásra alkalmatlan az a zsiradék, amely +170 °C alatti hevítéskor füstöl.</a:t>
            </a: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Az elhasználódott sütőzsiradék </a:t>
            </a:r>
            <a:r>
              <a:rPr lang="hu-HU" sz="1100" b="1" dirty="0">
                <a:solidFill>
                  <a:schemeClr val="tx1"/>
                </a:solidFill>
                <a:latin typeface="Calibri" panose="020F0502020204030204" pitchFamily="34" charset="0"/>
                <a:cs typeface="Calibri" panose="020F0502020204030204" pitchFamily="34" charset="0"/>
              </a:rPr>
              <a:t>komposztra, szennyvízbe nem kerülhet, takarmányozásra nem használható fel</a:t>
            </a:r>
            <a:r>
              <a:rPr lang="hu-HU" sz="1100" dirty="0">
                <a:solidFill>
                  <a:schemeClr val="tx1"/>
                </a:solidFill>
                <a:latin typeface="Calibri" panose="020F0502020204030204" pitchFamily="34" charset="0"/>
                <a:cs typeface="Calibri" panose="020F0502020204030204" pitchFamily="34" charset="0"/>
              </a:rPr>
              <a:t>, elkülönítetten kell gyűjteni és gyűjtőhelyre, erre szakosodott vállalkozásnak kell leadni.</a:t>
            </a:r>
          </a:p>
        </p:txBody>
      </p:sp>
    </p:spTree>
    <p:extLst>
      <p:ext uri="{BB962C8B-B14F-4D97-AF65-F5344CB8AC3E}">
        <p14:creationId xmlns:p14="http://schemas.microsoft.com/office/powerpoint/2010/main" val="1108347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p>
          <a:p>
            <a:pPr marL="571500" indent="-457200" algn="just">
              <a:buClr>
                <a:schemeClr val="tx1"/>
              </a:buClr>
              <a:buSzPct val="100000"/>
              <a:buFont typeface="Arial"/>
              <a:buAutoNum type="arabicPeriod"/>
            </a:pPr>
            <a:r>
              <a:rPr lang="hu-HU" sz="1100" dirty="0">
                <a:solidFill>
                  <a:schemeClr val="tx1"/>
                </a:solidFill>
                <a:latin typeface="Calibri" panose="020F0502020204030204" pitchFamily="34" charset="0"/>
                <a:cs typeface="Calibri" panose="020F0502020204030204" pitchFamily="34" charset="0"/>
              </a:rPr>
              <a:t>A takarításhoz használt </a:t>
            </a:r>
            <a:r>
              <a:rPr lang="hu-HU" sz="1100" b="1" dirty="0">
                <a:solidFill>
                  <a:schemeClr val="tx1"/>
                </a:solidFill>
                <a:latin typeface="Calibri" panose="020F0502020204030204" pitchFamily="34" charset="0"/>
                <a:cs typeface="Calibri" panose="020F0502020204030204" pitchFamily="34" charset="0"/>
              </a:rPr>
              <a:t>eszközöket, vegyszereket </a:t>
            </a:r>
            <a:r>
              <a:rPr lang="hu-HU" sz="1100" dirty="0">
                <a:solidFill>
                  <a:schemeClr val="tx1"/>
                </a:solidFill>
                <a:latin typeface="Calibri" panose="020F0502020204030204" pitchFamily="34" charset="0"/>
                <a:cs typeface="Calibri" panose="020F0502020204030204" pitchFamily="34" charset="0"/>
              </a:rPr>
              <a:t>– a tárolási feltételek betartásával – az erre a célra kialakított </a:t>
            </a:r>
            <a:r>
              <a:rPr lang="hu-HU" sz="1100" b="1" dirty="0">
                <a:solidFill>
                  <a:schemeClr val="tx1"/>
                </a:solidFill>
                <a:latin typeface="Calibri" panose="020F0502020204030204" pitchFamily="34" charset="0"/>
                <a:cs typeface="Calibri" panose="020F0502020204030204" pitchFamily="34" charset="0"/>
              </a:rPr>
              <a:t>külön helyen kell tárolni</a:t>
            </a:r>
            <a:r>
              <a:rPr lang="hu-HU" sz="1100" dirty="0">
                <a:solidFill>
                  <a:schemeClr val="tx1"/>
                </a:solidFill>
                <a:latin typeface="Calibri" panose="020F0502020204030204" pitchFamily="34" charset="0"/>
                <a:cs typeface="Calibri" panose="020F0502020204030204" pitchFamily="34" charset="0"/>
              </a:rPr>
              <a:t>; a takarításhoz használt vegyszerek </a:t>
            </a:r>
            <a:r>
              <a:rPr lang="hu-HU" sz="1100" b="1" dirty="0">
                <a:solidFill>
                  <a:schemeClr val="tx1"/>
                </a:solidFill>
                <a:latin typeface="Calibri" panose="020F0502020204030204" pitchFamily="34" charset="0"/>
                <a:cs typeface="Calibri" panose="020F0502020204030204" pitchFamily="34" charset="0"/>
              </a:rPr>
              <a:t>eredeti csomagolásban</a:t>
            </a:r>
            <a:r>
              <a:rPr lang="hu-HU" sz="1100" dirty="0">
                <a:solidFill>
                  <a:schemeClr val="tx1"/>
                </a:solidFill>
                <a:latin typeface="Calibri" panose="020F0502020204030204" pitchFamily="34" charset="0"/>
                <a:cs typeface="Calibri" panose="020F0502020204030204" pitchFamily="34" charset="0"/>
              </a:rPr>
              <a:t>, vagy megjelölt, az azonosítást és a tárolási feltételeket kielégítő edényben kell tárolni, az adagoláshoz használt eszközöket meg kell jelölni</a:t>
            </a:r>
            <a:r>
              <a:rPr lang="sk-SK" sz="1100" dirty="0">
                <a:solidFill>
                  <a:schemeClr val="tx1"/>
                </a:solidFill>
                <a:latin typeface="Calibri" panose="020F0502020204030204" pitchFamily="34" charset="0"/>
                <a:cs typeface="Calibri" panose="020F0502020204030204" pitchFamily="34" charset="0"/>
              </a:rPr>
              <a:t>;</a:t>
            </a:r>
            <a:r>
              <a:rPr lang="hu-HU" sz="1100" dirty="0">
                <a:solidFill>
                  <a:schemeClr val="tx1"/>
                </a:solidFill>
                <a:latin typeface="Calibri" panose="020F0502020204030204" pitchFamily="34" charset="0"/>
                <a:cs typeface="Calibri" panose="020F0502020204030204" pitchFamily="34" charset="0"/>
              </a:rPr>
              <a:t> a lejárt minőségmegőrzési idejű vegyszert használni tilos</a:t>
            </a:r>
            <a:r>
              <a:rPr lang="sk-SK" sz="1100" dirty="0">
                <a:solidFill>
                  <a:schemeClr val="tx1"/>
                </a:solidFill>
                <a:latin typeface="Calibri" panose="020F0502020204030204" pitchFamily="34" charset="0"/>
                <a:cs typeface="Calibri" panose="020F0502020204030204" pitchFamily="34" charset="0"/>
              </a:rPr>
              <a:t>; </a:t>
            </a:r>
            <a:r>
              <a:rPr lang="hu-HU" sz="1100" b="1" dirty="0">
                <a:solidFill>
                  <a:schemeClr val="tx1"/>
                </a:solidFill>
                <a:latin typeface="Calibri" panose="020F0502020204030204" pitchFamily="34" charset="0"/>
                <a:cs typeface="Calibri" panose="020F0502020204030204" pitchFamily="34" charset="0"/>
              </a:rPr>
              <a:t>tilos a vegyszereket keverni</a:t>
            </a:r>
            <a:r>
              <a:rPr lang="hu-HU" sz="1100" dirty="0">
                <a:solidFill>
                  <a:schemeClr val="tx1"/>
                </a:solidFill>
                <a:latin typeface="Calibri" panose="020F0502020204030204" pitchFamily="34" charset="0"/>
                <a:cs typeface="Calibri" panose="020F0502020204030204" pitchFamily="34" charset="0"/>
              </a:rPr>
              <a:t>; be kell tartani a töménységre, hőmérsékletre, behatási időre vonatkozó előírásokat; a tisztító-, és fertőtlenítőszerekhez mellékelt munkavédelmi előírásokat be kell tartani.</a:t>
            </a:r>
          </a:p>
          <a:p>
            <a:pPr marL="571500" indent="-457200" algn="just">
              <a:buClr>
                <a:schemeClr val="tx1"/>
              </a:buClr>
              <a:buSzPct val="100000"/>
              <a:buAutoNum type="arabicPeriod"/>
            </a:pPr>
            <a:r>
              <a:rPr lang="hu-HU" sz="1100" dirty="0">
                <a:solidFill>
                  <a:schemeClr val="tx1"/>
                </a:solidFill>
                <a:latin typeface="Calibri" panose="020F0502020204030204" pitchFamily="34" charset="0"/>
                <a:cs typeface="Calibri" panose="020F0502020204030204" pitchFamily="34" charset="0"/>
              </a:rPr>
              <a:t>Takarítást az ételkészítéstől időben elkülönítve úgy kell végezni, hogy az az élelmiszerek biztonságát ne veszélyeztesse; takarítás során el kell kerülni a hely, az eszközök, az étel szennyeződését.</a:t>
            </a:r>
          </a:p>
          <a:p>
            <a:pPr marL="571500" indent="-457200" algn="just">
              <a:buClr>
                <a:schemeClr val="tx1"/>
              </a:buClr>
              <a:buSzPct val="100000"/>
              <a:buAutoNum type="arabicPeriod"/>
            </a:pPr>
            <a:r>
              <a:rPr lang="hu-HU" sz="1100" dirty="0">
                <a:solidFill>
                  <a:schemeClr val="tx1"/>
                </a:solidFill>
                <a:latin typeface="Calibri" panose="020F0502020204030204" pitchFamily="34" charset="0"/>
                <a:cs typeface="Calibri" panose="020F0502020204030204" pitchFamily="34" charset="0"/>
              </a:rPr>
              <a:t>Az alkalmazott takarítóeszközök legyenek alkalmasak, hogy ne okozzanak keresztszennyeződést; a hatékonyság érdekében a gépeket, eszközöket a szükséges mértékben szét kell szerelni, hogy a rejtett részekhez is kellő mértékben hozzá lehessen férni.</a:t>
            </a:r>
          </a:p>
          <a:p>
            <a:pPr marL="571500" indent="-457200" algn="just">
              <a:buClr>
                <a:schemeClr val="tx1"/>
              </a:buClr>
              <a:buSzPct val="100000"/>
              <a:buAutoNum type="arabicPeriod"/>
            </a:pPr>
            <a:r>
              <a:rPr lang="hu-HU" sz="1100" dirty="0">
                <a:solidFill>
                  <a:schemeClr val="tx1"/>
                </a:solidFill>
                <a:latin typeface="Calibri" panose="020F0502020204030204" pitchFamily="34" charset="0"/>
                <a:cs typeface="Calibri" panose="020F0502020204030204" pitchFamily="34" charset="0"/>
              </a:rPr>
              <a:t>A munka végeztével a takarítást végző személynek védőruháját, munkaruháját le kell cserélnie tiszta ruhára.</a:t>
            </a:r>
          </a:p>
          <a:p>
            <a:pPr marL="571500" indent="-457200" algn="just">
              <a:buClr>
                <a:schemeClr val="tx1"/>
              </a:buClr>
              <a:buSzPct val="100000"/>
              <a:buFont typeface="Arial"/>
              <a:buAutoNum type="arabicPeriod"/>
            </a:pPr>
            <a:r>
              <a:rPr lang="hu-HU" sz="1100" b="1" dirty="0">
                <a:solidFill>
                  <a:schemeClr val="tx1"/>
                </a:solidFill>
                <a:latin typeface="Calibri" panose="020F0502020204030204" pitchFamily="34" charset="0"/>
                <a:cs typeface="Calibri" panose="020F0502020204030204" pitchFamily="34" charset="0"/>
              </a:rPr>
              <a:t>Csak ivóvíz minőségű vizet szabad használni</a:t>
            </a:r>
            <a:r>
              <a:rPr lang="hu-HU" sz="11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72580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a:t>
            </a:r>
            <a:r>
              <a:rPr lang="hu-HU" dirty="0"/>
              <a:t>https://turizmus.com/szallashely-vendeglatas/sok-fejfajast-okoz-az-ettermeseknek-az-elmiszer-hulladek-1153534</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 </a:t>
            </a:r>
          </a:p>
          <a:p>
            <a:pPr marL="0" lvl="0" indent="0" algn="just" rtl="0">
              <a:spcBef>
                <a:spcPts val="0"/>
              </a:spcBef>
              <a:spcAft>
                <a:spcPts val="0"/>
              </a:spcAft>
              <a:buNone/>
            </a:pPr>
            <a:r>
              <a:rPr lang="hu-HU" sz="1100" dirty="0">
                <a:solidFill>
                  <a:schemeClr val="tx1"/>
                </a:solidFill>
                <a:latin typeface="Calibri" panose="020F0502020204030204" pitchFamily="34" charset="0"/>
                <a:cs typeface="Calibri" panose="020F0502020204030204" pitchFamily="34" charset="0"/>
              </a:rPr>
              <a:t>Hulladékgyűjtés esetén az </a:t>
            </a:r>
            <a:r>
              <a:rPr lang="hu-HU" sz="1100" b="1" dirty="0">
                <a:solidFill>
                  <a:schemeClr val="tx1"/>
                </a:solidFill>
                <a:latin typeface="Calibri" panose="020F0502020204030204" pitchFamily="34" charset="0"/>
                <a:cs typeface="Calibri" panose="020F0502020204030204" pitchFamily="34" charset="0"/>
              </a:rPr>
              <a:t>emberi fogyasztásra alkalmatlan</a:t>
            </a:r>
            <a:r>
              <a:rPr lang="hu-HU" sz="1100" dirty="0">
                <a:solidFill>
                  <a:schemeClr val="tx1"/>
                </a:solidFill>
                <a:latin typeface="Calibri" panose="020F0502020204030204" pitchFamily="34" charset="0"/>
                <a:cs typeface="Calibri" panose="020F0502020204030204" pitchFamily="34" charset="0"/>
              </a:rPr>
              <a:t>, de állat etetésére alkalmas mellékterméket kizárólag erre a célra létesített és megjelölt tároló edényben szabad tárolni, melyet „</a:t>
            </a:r>
            <a:r>
              <a:rPr lang="hu-HU" sz="1100" i="1" dirty="0">
                <a:solidFill>
                  <a:schemeClr val="tx1"/>
                </a:solidFill>
                <a:latin typeface="Calibri" panose="020F0502020204030204" pitchFamily="34" charset="0"/>
                <a:cs typeface="Calibri" panose="020F0502020204030204" pitchFamily="34" charset="0"/>
              </a:rPr>
              <a:t>emberi fogyasztásra alkalmatlan</a:t>
            </a:r>
            <a:r>
              <a:rPr lang="hu-HU" sz="1100" dirty="0">
                <a:solidFill>
                  <a:schemeClr val="tx1"/>
                </a:solidFill>
                <a:latin typeface="Calibri" panose="020F0502020204030204" pitchFamily="34" charset="0"/>
                <a:cs typeface="Calibri" panose="020F0502020204030204" pitchFamily="34" charset="0"/>
              </a:rPr>
              <a:t>” felirattal kell ellátni. </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sz="1100" dirty="0">
                <a:solidFill>
                  <a:schemeClr val="tx1"/>
                </a:solidFill>
                <a:latin typeface="Calibri" panose="020F0502020204030204" pitchFamily="34" charset="0"/>
                <a:cs typeface="Calibri" panose="020F0502020204030204" pitchFamily="34" charset="0"/>
              </a:rPr>
              <a:t>Élelmiszer-hulladékként kell kezelni a nem emberi fogyasztásra szánt, illetve az emberi fogyasztásra alkalmatlan élelmiszereket, különösen a(z):</a:t>
            </a:r>
          </a:p>
          <a:p>
            <a:pPr algn="just">
              <a:buClr>
                <a:schemeClr val="tx1"/>
              </a:buClr>
              <a:buSzPct val="100000"/>
              <a:buFontTx/>
              <a:buChar char="-"/>
            </a:pPr>
            <a:r>
              <a:rPr lang="hu-HU" sz="1100" dirty="0">
                <a:solidFill>
                  <a:schemeClr val="tx1"/>
                </a:solidFill>
                <a:latin typeface="Calibri" panose="020F0502020204030204" pitchFamily="34" charset="0"/>
                <a:cs typeface="Calibri" panose="020F0502020204030204" pitchFamily="34" charset="0"/>
              </a:rPr>
              <a:t>kiszolgálásból és felszolgálásból megmaradt vendéglátóipari terméket,</a:t>
            </a:r>
          </a:p>
          <a:p>
            <a:pPr algn="just">
              <a:buClr>
                <a:schemeClr val="tx1"/>
              </a:buClr>
              <a:buSzPct val="100000"/>
              <a:buFontTx/>
              <a:buChar char="-"/>
            </a:pPr>
            <a:r>
              <a:rPr lang="hu-HU" sz="1100" dirty="0">
                <a:solidFill>
                  <a:schemeClr val="tx1"/>
                </a:solidFill>
                <a:latin typeface="Calibri" panose="020F0502020204030204" pitchFamily="34" charset="0"/>
                <a:cs typeface="Calibri" panose="020F0502020204030204" pitchFamily="34" charset="0"/>
              </a:rPr>
              <a:t>lejárt élelmiszereket,</a:t>
            </a:r>
          </a:p>
          <a:p>
            <a:pPr algn="just">
              <a:buClr>
                <a:schemeClr val="tx1"/>
              </a:buClr>
              <a:buSzPct val="100000"/>
              <a:buFontTx/>
              <a:buChar char="-"/>
            </a:pPr>
            <a:r>
              <a:rPr lang="hu-HU" sz="1100" dirty="0">
                <a:solidFill>
                  <a:schemeClr val="tx1"/>
                </a:solidFill>
                <a:latin typeface="Calibri" panose="020F0502020204030204" pitchFamily="34" charset="0"/>
                <a:cs typeface="Calibri" panose="020F0502020204030204" pitchFamily="34" charset="0"/>
              </a:rPr>
              <a:t>élelmiszerbiztonsági kockázatot jelentő, csomagolásában sérült élelmiszereket,</a:t>
            </a:r>
          </a:p>
          <a:p>
            <a:pPr algn="just">
              <a:buClr>
                <a:schemeClr val="tx1"/>
              </a:buClr>
              <a:buSzPct val="100000"/>
              <a:buFontTx/>
              <a:buChar char="-"/>
            </a:pPr>
            <a:r>
              <a:rPr lang="hu-HU" sz="1100" dirty="0">
                <a:solidFill>
                  <a:schemeClr val="tx1"/>
                </a:solidFill>
                <a:latin typeface="Calibri" panose="020F0502020204030204" pitchFamily="34" charset="0"/>
                <a:cs typeface="Calibri" panose="020F0502020204030204" pitchFamily="34" charset="0"/>
              </a:rPr>
              <a:t>szennyeződött, fogyasztásra már alkalmatlan csomagolatlan élelmiszert,</a:t>
            </a:r>
          </a:p>
          <a:p>
            <a:pPr algn="just">
              <a:buClr>
                <a:schemeClr val="tx1"/>
              </a:buClr>
              <a:buSzPct val="100000"/>
              <a:buFontTx/>
              <a:buChar char="-"/>
            </a:pPr>
            <a:r>
              <a:rPr lang="hu-HU" sz="1100" dirty="0">
                <a:solidFill>
                  <a:schemeClr val="tx1"/>
                </a:solidFill>
                <a:latin typeface="Calibri" panose="020F0502020204030204" pitchFamily="34" charset="0"/>
                <a:cs typeface="Calibri" panose="020F0502020204030204" pitchFamily="34" charset="0"/>
              </a:rPr>
              <a:t>romlásra gyanús, vagy már romlásnak indult élelmiszereket,</a:t>
            </a:r>
          </a:p>
          <a:p>
            <a:pPr algn="just">
              <a:buClr>
                <a:schemeClr val="tx1"/>
              </a:buClr>
              <a:buSzPct val="100000"/>
              <a:buFontTx/>
              <a:buChar char="-"/>
            </a:pPr>
            <a:r>
              <a:rPr lang="hu-HU" sz="1100" dirty="0">
                <a:solidFill>
                  <a:schemeClr val="tx1"/>
                </a:solidFill>
                <a:latin typeface="Calibri" panose="020F0502020204030204" pitchFamily="34" charset="0"/>
                <a:cs typeface="Calibri" panose="020F0502020204030204" pitchFamily="34" charset="0"/>
              </a:rPr>
              <a:t>élelmiszerek tisztításából származó hulladékot,</a:t>
            </a:r>
          </a:p>
          <a:p>
            <a:pPr algn="just">
              <a:buClr>
                <a:schemeClr val="tx1"/>
              </a:buClr>
              <a:buSzPct val="100000"/>
              <a:buFontTx/>
              <a:buChar char="-"/>
            </a:pPr>
            <a:r>
              <a:rPr lang="hu-HU" sz="1100" dirty="0">
                <a:solidFill>
                  <a:schemeClr val="tx1"/>
                </a:solidFill>
                <a:latin typeface="Calibri" panose="020F0502020204030204" pitchFamily="34" charset="0"/>
                <a:cs typeface="Calibri" panose="020F0502020204030204" pitchFamily="34" charset="0"/>
              </a:rPr>
              <a:t>használt sütőzsiradékot.</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sz="1100" b="1" dirty="0">
                <a:solidFill>
                  <a:schemeClr val="tx1"/>
                </a:solidFill>
                <a:latin typeface="Calibri" panose="020F0502020204030204" pitchFamily="34" charset="0"/>
                <a:cs typeface="Calibri" panose="020F0502020204030204" pitchFamily="34" charset="0"/>
              </a:rPr>
              <a:t>Rossz, szennyeződött állati melléktermékkel</a:t>
            </a:r>
            <a:r>
              <a:rPr lang="hu-HU" sz="1100" dirty="0">
                <a:solidFill>
                  <a:schemeClr val="tx1"/>
                </a:solidFill>
                <a:latin typeface="Calibri" panose="020F0502020204030204" pitchFamily="34" charset="0"/>
                <a:cs typeface="Calibri" panose="020F0502020204030204" pitchFamily="34" charset="0"/>
              </a:rPr>
              <a:t>, és </a:t>
            </a:r>
            <a:r>
              <a:rPr lang="hu-HU" sz="1100" b="1" dirty="0">
                <a:solidFill>
                  <a:schemeClr val="tx1"/>
                </a:solidFill>
                <a:latin typeface="Calibri" panose="020F0502020204030204" pitchFamily="34" charset="0"/>
                <a:cs typeface="Calibri" panose="020F0502020204030204" pitchFamily="34" charset="0"/>
              </a:rPr>
              <a:t>moslékkal haszonállat nem takarmányozható</a:t>
            </a:r>
            <a:r>
              <a:rPr lang="hu-HU" sz="11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5140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a:t>
            </a:r>
            <a:r>
              <a:rPr lang="hu-HU" dirty="0"/>
              <a:t>https://mindenamiagrar.blog.hu/2015/01/22/jogszabalyok_282</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 </a:t>
            </a:r>
          </a:p>
          <a:p>
            <a:pPr marL="0" lvl="0" indent="0" algn="just" rtl="0">
              <a:spcBef>
                <a:spcPts val="0"/>
              </a:spcBef>
              <a:spcAft>
                <a:spcPts val="0"/>
              </a:spcAft>
              <a:buNone/>
            </a:pPr>
            <a:r>
              <a:rPr lang="hu-HU" sz="1100" dirty="0">
                <a:solidFill>
                  <a:schemeClr val="tx1"/>
                </a:solidFill>
              </a:rPr>
              <a:t>A helyi termékek előállítását és értékesítését számtalan </a:t>
            </a:r>
            <a:r>
              <a:rPr lang="hu-HU" sz="1100" b="1" dirty="0">
                <a:solidFill>
                  <a:schemeClr val="tx1"/>
                </a:solidFill>
              </a:rPr>
              <a:t>európai uniós </a:t>
            </a:r>
            <a:r>
              <a:rPr lang="hu-HU" sz="1100" dirty="0">
                <a:solidFill>
                  <a:schemeClr val="tx1"/>
                </a:solidFill>
              </a:rPr>
              <a:t>és </a:t>
            </a:r>
            <a:r>
              <a:rPr lang="hu-HU" sz="1100" b="1" dirty="0">
                <a:solidFill>
                  <a:schemeClr val="tx1"/>
                </a:solidFill>
              </a:rPr>
              <a:t>nemzeti jogszabály </a:t>
            </a:r>
            <a:r>
              <a:rPr lang="hu-HU" sz="1100" dirty="0">
                <a:solidFill>
                  <a:schemeClr val="tx1"/>
                </a:solidFill>
              </a:rPr>
              <a:t>ösztönzi.</a:t>
            </a:r>
          </a:p>
          <a:p>
            <a:pPr marL="0" lvl="0" indent="0" algn="just" rtl="0">
              <a:spcBef>
                <a:spcPts val="0"/>
              </a:spcBef>
              <a:spcAft>
                <a:spcPts val="0"/>
              </a:spcAft>
              <a:buNone/>
            </a:pPr>
            <a:r>
              <a:rPr lang="hu-HU" sz="1100" dirty="0">
                <a:solidFill>
                  <a:schemeClr val="tx1"/>
                </a:solidFill>
              </a:rPr>
              <a:t>Az uniós minőségrendszerek célja, hogy a fogyasztók számára egyértelműen megkülönböztethetőek legyenek azok a termékek, amelyek különleges tulajdonságai egy meghatározott földrajzi területhez köthetőek, vagy hagyományos tulajdonságaik különböztetik meg őket más termékektől.</a:t>
            </a:r>
          </a:p>
          <a:p>
            <a:pPr marL="571500" indent="-457200" algn="just">
              <a:buClr>
                <a:schemeClr val="tx1"/>
              </a:buClr>
              <a:buAutoNum type="arabicPeriod"/>
            </a:pPr>
            <a:r>
              <a:rPr lang="sk-SK" sz="1100" i="1" dirty="0">
                <a:solidFill>
                  <a:schemeClr val="tx1"/>
                </a:solidFill>
              </a:rPr>
              <a:t>A </a:t>
            </a:r>
            <a:r>
              <a:rPr lang="hu-HU" sz="1100" i="1" dirty="0">
                <a:solidFill>
                  <a:schemeClr val="tx1"/>
                </a:solidFill>
              </a:rPr>
              <a:t>Bizottság 1881/2006/EK rendelete az élelmiszerekben előforduló egyes szennyező anyagok felső határértékeinek meghatározásáról.</a:t>
            </a:r>
          </a:p>
          <a:p>
            <a:pPr marL="571500" indent="-457200" algn="just">
              <a:buClr>
                <a:schemeClr val="tx1"/>
              </a:buClr>
              <a:buAutoNum type="arabicPeriod"/>
            </a:pPr>
            <a:r>
              <a:rPr lang="hu-HU" sz="1100" i="1" dirty="0">
                <a:solidFill>
                  <a:schemeClr val="tx1"/>
                </a:solidFill>
              </a:rPr>
              <a:t>Az Európai Parlament és a Tanács 396/2005/EK rendelete a növényi a növényi és állati eredetű élelmiszerekben és takarmányokban, illetve azok felületén található megengedett növényvédőszer-maradékok határértékéről, valamint a 91/414/EGK tanácsi irányelv módosításáról.</a:t>
            </a:r>
          </a:p>
          <a:p>
            <a:pPr marL="571500" indent="-457200" algn="just">
              <a:buClr>
                <a:schemeClr val="tx1"/>
              </a:buClr>
              <a:buAutoNum type="arabicPeriod"/>
            </a:pPr>
            <a:r>
              <a:rPr lang="hu-HU" sz="1100" i="1" dirty="0">
                <a:solidFill>
                  <a:schemeClr val="tx1"/>
                </a:solidFill>
              </a:rPr>
              <a:t>(EU) 178/2002/EK rendelet – az élelmiszerjog általános elvei és követelményei, az Európai Élelmiszerbiztonsági Hatóság létrehozása és az élelmiszer-biztonságra vonatkozó eljárások megállapítása.</a:t>
            </a:r>
          </a:p>
          <a:p>
            <a:pPr marL="571500" indent="-457200" algn="just">
              <a:buClr>
                <a:schemeClr val="tx1"/>
              </a:buClr>
              <a:buAutoNum type="arabicPeriod"/>
            </a:pPr>
            <a:r>
              <a:rPr lang="hu-HU" sz="1100" i="1" dirty="0">
                <a:solidFill>
                  <a:schemeClr val="tx1"/>
                </a:solidFill>
              </a:rPr>
              <a:t>(EU) 2019/1381 rendelet – az élelmiszerláncban alkalmazott uniós kockázatértékelés átláthatóságáról és fenntarthatóságáról.</a:t>
            </a:r>
          </a:p>
        </p:txBody>
      </p:sp>
    </p:spTree>
    <p:extLst>
      <p:ext uri="{BB962C8B-B14F-4D97-AF65-F5344CB8AC3E}">
        <p14:creationId xmlns:p14="http://schemas.microsoft.com/office/powerpoint/2010/main" val="84606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a:t>
            </a:r>
            <a:r>
              <a:rPr lang="hu-HU" dirty="0"/>
              <a:t>https://mindenamiagrar.blog.hu/2015/01/22/jogszabalyok_282</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 </a:t>
            </a:r>
          </a:p>
          <a:p>
            <a:pPr marL="0" lvl="0" indent="0" algn="just" rtl="0">
              <a:spcBef>
                <a:spcPts val="0"/>
              </a:spcBef>
              <a:spcAft>
                <a:spcPts val="0"/>
              </a:spcAft>
              <a:buNone/>
            </a:pPr>
            <a:r>
              <a:rPr lang="hu-HU" sz="1100" dirty="0">
                <a:solidFill>
                  <a:schemeClr val="tx1"/>
                </a:solidFill>
              </a:rPr>
              <a:t>A helyi termékek előállítását és értékesítését számtalan </a:t>
            </a:r>
            <a:r>
              <a:rPr lang="hu-HU" sz="1100" b="1" dirty="0">
                <a:solidFill>
                  <a:schemeClr val="tx1"/>
                </a:solidFill>
              </a:rPr>
              <a:t>Európai Uniós </a:t>
            </a:r>
            <a:r>
              <a:rPr lang="hu-HU" sz="1100" dirty="0">
                <a:solidFill>
                  <a:schemeClr val="tx1"/>
                </a:solidFill>
              </a:rPr>
              <a:t>és </a:t>
            </a:r>
            <a:r>
              <a:rPr lang="hu-HU" sz="1100" b="1" dirty="0">
                <a:solidFill>
                  <a:schemeClr val="tx1"/>
                </a:solidFill>
              </a:rPr>
              <a:t>nemzeti jogszabály </a:t>
            </a:r>
            <a:r>
              <a:rPr lang="hu-HU" sz="1100" dirty="0">
                <a:solidFill>
                  <a:schemeClr val="tx1"/>
                </a:solidFill>
              </a:rPr>
              <a:t>ösztönzi.</a:t>
            </a:r>
          </a:p>
          <a:p>
            <a:pPr marL="0" lvl="0" indent="0" algn="just" rtl="0">
              <a:spcBef>
                <a:spcPts val="0"/>
              </a:spcBef>
              <a:spcAft>
                <a:spcPts val="0"/>
              </a:spcAft>
              <a:buNone/>
            </a:pPr>
            <a:r>
              <a:rPr lang="hu-HU" sz="1100" b="1" i="0" dirty="0">
                <a:solidFill>
                  <a:srgbClr val="201615"/>
                </a:solidFill>
                <a:effectLst/>
                <a:latin typeface="Calibri" panose="020F0502020204030204" pitchFamily="34" charset="0"/>
                <a:cs typeface="Calibri" panose="020F0502020204030204" pitchFamily="34" charset="0"/>
              </a:rPr>
              <a:t>A helyi termékek értékesítését szabályozó törvények és rendeletek Szlovákiában</a:t>
            </a:r>
            <a:endParaRPr lang="hu-HU" sz="1100" b="0" i="0" dirty="0">
              <a:solidFill>
                <a:srgbClr val="201615"/>
              </a:solidFill>
              <a:effectLst/>
              <a:latin typeface="Calibri" panose="020F0502020204030204" pitchFamily="34" charset="0"/>
              <a:cs typeface="Calibri" panose="020F0502020204030204" pitchFamily="34" charset="0"/>
            </a:endParaRPr>
          </a:p>
          <a:p>
            <a:pPr algn="just">
              <a:buClr>
                <a:schemeClr val="tx1"/>
              </a:buClr>
              <a:buFont typeface="+mj-lt"/>
              <a:buAutoNum type="arabicPeriod"/>
            </a:pPr>
            <a:r>
              <a:rPr lang="hu-HU" sz="1100" b="0" i="1" dirty="0">
                <a:solidFill>
                  <a:srgbClr val="201615"/>
                </a:solidFill>
                <a:effectLst/>
                <a:latin typeface="Calibri" panose="020F0502020204030204" pitchFamily="34" charset="0"/>
                <a:cs typeface="Calibri" panose="020F0502020204030204" pitchFamily="34" charset="0"/>
              </a:rPr>
              <a:t>Az állategészségügyről szóló, a Szlovák Törvénytárban megjelent 2007. évi 39. törvény</a:t>
            </a:r>
          </a:p>
          <a:p>
            <a:pPr algn="just">
              <a:buClr>
                <a:schemeClr val="tx1"/>
              </a:buClr>
              <a:buFont typeface="+mj-lt"/>
              <a:buAutoNum type="arabicPeriod"/>
            </a:pPr>
            <a:r>
              <a:rPr lang="hu-HU" sz="1100" b="0" i="1" dirty="0">
                <a:solidFill>
                  <a:srgbClr val="201615"/>
                </a:solidFill>
                <a:effectLst/>
                <a:latin typeface="Calibri" panose="020F0502020204030204" pitchFamily="34" charset="0"/>
                <a:cs typeface="Calibri" panose="020F0502020204030204" pitchFamily="34" charset="0"/>
              </a:rPr>
              <a:t>Élelmiszerekről szóló, a Szlovák Törvénytárban megjelent 1995. évi 152. törvény </a:t>
            </a:r>
          </a:p>
          <a:p>
            <a:pPr algn="just">
              <a:buClr>
                <a:schemeClr val="tx1"/>
              </a:buClr>
              <a:buFont typeface="+mj-lt"/>
              <a:buAutoNum type="arabicPeriod"/>
            </a:pPr>
            <a:r>
              <a:rPr lang="hu-HU" sz="1100" b="0" i="1" dirty="0">
                <a:solidFill>
                  <a:srgbClr val="201615"/>
                </a:solidFill>
                <a:effectLst/>
                <a:latin typeface="Calibri" panose="020F0502020204030204" pitchFamily="34" charset="0"/>
                <a:cs typeface="Calibri" panose="020F0502020204030204" pitchFamily="34" charset="0"/>
              </a:rPr>
              <a:t>A kistermelői termékek értékesítéséről és némely élelmiszert feldolgozó üzemről (vágóhíd) szóló,  2011. évi 359. kormányrendelet.</a:t>
            </a:r>
          </a:p>
          <a:p>
            <a:pPr algn="just">
              <a:buClr>
                <a:schemeClr val="tx1"/>
              </a:buClr>
              <a:buFont typeface="+mj-lt"/>
              <a:buAutoNum type="arabicPeriod"/>
            </a:pPr>
            <a:r>
              <a:rPr lang="hu-HU" sz="1100" b="0" i="1" dirty="0">
                <a:solidFill>
                  <a:srgbClr val="201615"/>
                </a:solidFill>
                <a:effectLst/>
                <a:latin typeface="Calibri" panose="020F0502020204030204" pitchFamily="34" charset="0"/>
                <a:cs typeface="Calibri" panose="020F0502020204030204" pitchFamily="34" charset="0"/>
              </a:rPr>
              <a:t>A kistermelői termékek értékesítésének higiéniai feltételeiről, valamint növényi és állati eredetű élelmiszerek forgalmazásáról szóló,  2011. évi 360. kormányrendelet.</a:t>
            </a:r>
          </a:p>
          <a:p>
            <a:pPr algn="just">
              <a:buClr>
                <a:schemeClr val="tx1"/>
              </a:buClr>
              <a:buFont typeface="+mj-lt"/>
              <a:buAutoNum type="arabicPeriod"/>
            </a:pPr>
            <a:r>
              <a:rPr lang="hu-HU" sz="1100" b="0" i="1" dirty="0">
                <a:solidFill>
                  <a:srgbClr val="201615"/>
                </a:solidFill>
                <a:effectLst/>
                <a:latin typeface="Calibri" panose="020F0502020204030204" pitchFamily="34" charset="0"/>
                <a:cs typeface="Calibri" panose="020F0502020204030204" pitchFamily="34" charset="0"/>
              </a:rPr>
              <a:t>A termékek piacon történő árusításáról szóló, a Szlovák Törvénytárban megjelent 1998. évi 178. törvény.  </a:t>
            </a:r>
          </a:p>
          <a:p>
            <a:pPr algn="just">
              <a:buClr>
                <a:schemeClr val="tx1"/>
              </a:buClr>
              <a:buFont typeface="+mj-lt"/>
              <a:buAutoNum type="arabicPeriod"/>
            </a:pPr>
            <a:r>
              <a:rPr lang="hu-HU" sz="1100" b="0" i="1" dirty="0">
                <a:solidFill>
                  <a:srgbClr val="201615"/>
                </a:solidFill>
                <a:effectLst/>
                <a:latin typeface="Calibri" panose="020F0502020204030204" pitchFamily="34" charset="0"/>
                <a:cs typeface="Calibri" panose="020F0502020204030204" pitchFamily="34" charset="0"/>
              </a:rPr>
              <a:t>A kistermelői termékek értékesítésének higiéniai feltételeiről valamint növényi és állati eredetű élelmiszerek forgalmazásáról szóló,  2011. évi 360. kormányrendeletének 2016. évi 100. módosítása.</a:t>
            </a:r>
            <a:endParaRPr lang="sk-SK" sz="1100" i="1" dirty="0"/>
          </a:p>
        </p:txBody>
      </p:sp>
    </p:spTree>
    <p:extLst>
      <p:ext uri="{BB962C8B-B14F-4D97-AF65-F5344CB8AC3E}">
        <p14:creationId xmlns:p14="http://schemas.microsoft.com/office/powerpoint/2010/main" val="3652748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 </a:t>
            </a:r>
          </a:p>
          <a:p>
            <a:pPr marL="0" lvl="0" indent="0" algn="just" rtl="0">
              <a:spcBef>
                <a:spcPts val="0"/>
              </a:spcBef>
              <a:spcAft>
                <a:spcPts val="0"/>
              </a:spcAft>
              <a:buNone/>
            </a:pPr>
            <a:r>
              <a:rPr lang="hu-HU" sz="1100" dirty="0">
                <a:solidFill>
                  <a:schemeClr val="tx1"/>
                </a:solidFill>
              </a:rPr>
              <a:t>Aktuális felmérések szerint a pultokon található élelmiszerek kevesebb, mint 50 %-a hazai. </a:t>
            </a:r>
          </a:p>
          <a:p>
            <a:pPr marL="0" lvl="0" indent="0" algn="just" rtl="0">
              <a:spcBef>
                <a:spcPts val="0"/>
              </a:spcBef>
              <a:spcAft>
                <a:spcPts val="0"/>
              </a:spcAft>
              <a:buNone/>
            </a:pPr>
            <a:r>
              <a:rPr lang="hu-HU" sz="1100" dirty="0">
                <a:solidFill>
                  <a:schemeClr val="tx1"/>
                </a:solidFill>
              </a:rPr>
              <a:t>A fogyasztó sokszor nem tudja, milyen élelmiszert vásárol, és az honnan származik – ezért fontos szempont, hogy az egészségügyi szempontból biztonságos és jó minőségű hazai alap- és feldolgozott agrártermékek visszanyerjék az őket megillető részesedésüket a szlovák piacon.</a:t>
            </a:r>
          </a:p>
          <a:p>
            <a:pPr marL="0" lvl="0" indent="0" algn="just" rtl="0">
              <a:spcBef>
                <a:spcPts val="0"/>
              </a:spcBef>
              <a:spcAft>
                <a:spcPts val="0"/>
              </a:spcAft>
              <a:buNone/>
            </a:pPr>
            <a:r>
              <a:rPr lang="hu-HU" sz="1100" dirty="0">
                <a:solidFill>
                  <a:schemeClr val="tx1"/>
                </a:solidFill>
              </a:rPr>
              <a:t>A Szlovák Köztársaság támogatja azt az európai uniós kezdeményezést, amely szerint az országok belső piacait belső termelésből kell ellátni. Ezért fontos, hogy a megtermelt termékeket otthon dolgozzuk fel és értékesítsük, ezzel is élénkítve a nemzetgazdaságot.</a:t>
            </a:r>
          </a:p>
          <a:p>
            <a:pPr marL="0" lvl="0" indent="0" algn="just" rtl="0">
              <a:spcBef>
                <a:spcPts val="0"/>
              </a:spcBef>
              <a:spcAft>
                <a:spcPts val="0"/>
              </a:spcAft>
              <a:buNone/>
            </a:pPr>
            <a:r>
              <a:rPr lang="hu-HU" sz="1100" dirty="0">
                <a:solidFill>
                  <a:schemeClr val="tx1"/>
                </a:solidFill>
              </a:rPr>
              <a:t>A helyi termékek előállítása hozzájárul környezetünk gazdasági fejlődéséhez, az élhető, fenntartható vidéki élethez, és a vidék népességmegtartó erejének növeléséhez.</a:t>
            </a:r>
          </a:p>
          <a:p>
            <a:pPr marL="0" lvl="0" indent="0" algn="just" rtl="0">
              <a:spcBef>
                <a:spcPts val="0"/>
              </a:spcBef>
              <a:spcAft>
                <a:spcPts val="0"/>
              </a:spcAft>
              <a:buNone/>
            </a:pPr>
            <a:r>
              <a:rPr lang="hu-HU" sz="1100" dirty="0">
                <a:solidFill>
                  <a:schemeClr val="tx1"/>
                </a:solidFill>
              </a:rPr>
              <a:t>A végső fogyasztónak történő eladásnak köszönhetően a piacon új, innovatív termékek is megjelenhetnek, a hagyományos regionális specialitások pedig visszakerülhetnek a piacra.</a:t>
            </a:r>
          </a:p>
        </p:txBody>
      </p:sp>
    </p:spTree>
    <p:extLst>
      <p:ext uri="{BB962C8B-B14F-4D97-AF65-F5344CB8AC3E}">
        <p14:creationId xmlns:p14="http://schemas.microsoft.com/office/powerpoint/2010/main" val="3181205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p>
          <a:p>
            <a:pPr marL="0" lvl="0" indent="0" algn="just" rtl="0">
              <a:lnSpc>
                <a:spcPct val="100000"/>
              </a:lnSpc>
              <a:spcBef>
                <a:spcPts val="0"/>
              </a:spcBef>
              <a:spcAft>
                <a:spcPts val="0"/>
              </a:spcAft>
              <a:buNone/>
            </a:pPr>
            <a:r>
              <a:rPr lang="hu-HU" sz="1100" dirty="0">
                <a:latin typeface="Arial"/>
                <a:ea typeface="Arial"/>
                <a:cs typeface="Arial"/>
                <a:sym typeface="Arial"/>
              </a:rPr>
              <a:t>A tananyag vége felé közeledve, foglaljuk össze (a teljesség igénye nélkül) a legfontosabb megállapításokat és információkat. Ebben segítséget nyújtanak a következő gyakorlati jellegű kérdések. Az itt felsorolt kérdések mindegyikére a tanagyagban megtalálhatóak a megfelelő válaszok.</a:t>
            </a:r>
            <a:endParaRPr lang="hu-HU" dirty="0"/>
          </a:p>
        </p:txBody>
      </p:sp>
    </p:spTree>
    <p:extLst>
      <p:ext uri="{BB962C8B-B14F-4D97-AF65-F5344CB8AC3E}">
        <p14:creationId xmlns:p14="http://schemas.microsoft.com/office/powerpoint/2010/main" val="2175336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i="0" noProof="0" dirty="0"/>
              <a:t>Szöveg: </a:t>
            </a:r>
            <a:r>
              <a:rPr lang="pt-BR" i="1" dirty="0"/>
              <a:t>ennél a diánál nem releváns.</a:t>
            </a:r>
            <a:endParaRPr lang="pt-BR" dirty="0"/>
          </a:p>
        </p:txBody>
      </p:sp>
    </p:spTree>
    <p:extLst>
      <p:ext uri="{BB962C8B-B14F-4D97-AF65-F5344CB8AC3E}">
        <p14:creationId xmlns:p14="http://schemas.microsoft.com/office/powerpoint/2010/main" val="72212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03d5b203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03d5b203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hu-HU" dirty="0"/>
              <a:t>Kép1: https://www.google.com/search?q=mlieko&amp;source=lnms&amp;tbm=isch&amp;sa=X&amp;ved=2ahUKEwius_f0kOLwAhUky4UKHXzIC3UQ_AUoAXoECAEQAw&amp;biw=1133&amp;bih=818#imgrc=lscKsqConn2joM</a:t>
            </a:r>
          </a:p>
          <a:p>
            <a:pPr marL="0" lvl="0" indent="0" algn="just" rtl="0">
              <a:spcBef>
                <a:spcPts val="0"/>
              </a:spcBef>
              <a:spcAft>
                <a:spcPts val="0"/>
              </a:spcAft>
              <a:buNone/>
            </a:pPr>
            <a:r>
              <a:rPr lang="hu-HU" dirty="0"/>
              <a:t>Kép2: https://www.npz.sk/sites/npz/Stranky/NpzArticles/2019_04/Vsimate_si_povod_vajec__Dolezity_je_kod_na_skrupinke,_nie_na_obale.aspx?did=6&amp;sdid=81&amp;tuid=0&amp;</a:t>
            </a:r>
          </a:p>
          <a:p>
            <a:pPr marL="0" lvl="0" indent="0" algn="just" rtl="0">
              <a:spcBef>
                <a:spcPts val="0"/>
              </a:spcBef>
              <a:spcAft>
                <a:spcPts val="0"/>
              </a:spcAft>
              <a:buNone/>
            </a:pPr>
            <a:r>
              <a:rPr lang="hu-HU" dirty="0"/>
              <a:t>Kép3: https://zdravie.pravda.sk/zdrava-dusa/clanok/415481-jedzte-ovocie-a-zeleninu-budete-stastni/</a:t>
            </a:r>
          </a:p>
          <a:p>
            <a:pPr marL="0" lvl="0" indent="0" algn="just" rtl="0">
              <a:spcBef>
                <a:spcPts val="0"/>
              </a:spcBef>
              <a:spcAft>
                <a:spcPts val="0"/>
              </a:spcAft>
              <a:buNone/>
            </a:pPr>
            <a:endParaRPr lang="hu-HU" dirty="0"/>
          </a:p>
          <a:p>
            <a:pPr marL="0" lvl="0" indent="0" algn="just" rtl="0">
              <a:spcBef>
                <a:spcPts val="0"/>
              </a:spcBef>
              <a:spcAft>
                <a:spcPts val="0"/>
              </a:spcAft>
              <a:buNone/>
            </a:pPr>
            <a:r>
              <a:rPr lang="hu-HU" dirty="0"/>
              <a:t>Szöveg: </a:t>
            </a:r>
            <a:endParaRPr lang="hu-HU" sz="1100" dirty="0">
              <a:solidFill>
                <a:srgbClr val="000000"/>
              </a:solidFill>
            </a:endParaRPr>
          </a:p>
          <a:p>
            <a:pPr marL="0" lvl="0" indent="0" algn="just" rtl="0">
              <a:spcBef>
                <a:spcPts val="0"/>
              </a:spcBef>
              <a:spcAft>
                <a:spcPts val="0"/>
              </a:spcAft>
              <a:buNone/>
            </a:pPr>
            <a:r>
              <a:rPr lang="hu-HU" sz="1100" dirty="0">
                <a:solidFill>
                  <a:schemeClr val="tx1"/>
                </a:solidFill>
              </a:rPr>
              <a:t>Szlovákiában a kistermelők a saját maguk által előállított </a:t>
            </a:r>
            <a:r>
              <a:rPr lang="hu-HU" sz="1100" b="1" dirty="0">
                <a:solidFill>
                  <a:schemeClr val="tx1"/>
                </a:solidFill>
              </a:rPr>
              <a:t>zöldséget</a:t>
            </a:r>
            <a:r>
              <a:rPr lang="hu-HU" sz="1100" dirty="0">
                <a:solidFill>
                  <a:schemeClr val="tx1"/>
                </a:solidFill>
              </a:rPr>
              <a:t> és </a:t>
            </a:r>
            <a:r>
              <a:rPr lang="hu-HU" sz="1100" b="1" dirty="0">
                <a:solidFill>
                  <a:schemeClr val="tx1"/>
                </a:solidFill>
              </a:rPr>
              <a:t>gyümölcsöt</a:t>
            </a:r>
            <a:r>
              <a:rPr lang="hu-HU" sz="1100" dirty="0">
                <a:solidFill>
                  <a:schemeClr val="tx1"/>
                </a:solidFill>
              </a:rPr>
              <a:t> (és az ezekből előállított termékeket – lekvárt, zöldség- és gyümölcslevet, savanyúkáposztát, kompótot, befőttet, stb.), ill. </a:t>
            </a:r>
            <a:r>
              <a:rPr lang="hu-HU" sz="1100" b="1" dirty="0">
                <a:solidFill>
                  <a:schemeClr val="tx1"/>
                </a:solidFill>
              </a:rPr>
              <a:t>húskészítményeket</a:t>
            </a:r>
            <a:r>
              <a:rPr lang="hu-HU" sz="1100" dirty="0">
                <a:solidFill>
                  <a:schemeClr val="tx1"/>
                </a:solidFill>
              </a:rPr>
              <a:t> (és az egyéb állati eredetű élelmiszert – tejet, tojást, mézet) saját fogyasztásra használják, vagy feldolgozó üzemeket látnak el velük.</a:t>
            </a:r>
          </a:p>
          <a:p>
            <a:pPr marL="0" lvl="0" indent="0" algn="just" rtl="0">
              <a:spcBef>
                <a:spcPts val="0"/>
              </a:spcBef>
              <a:spcAft>
                <a:spcPts val="0"/>
              </a:spcAft>
              <a:buNone/>
            </a:pPr>
            <a:r>
              <a:rPr lang="hu-HU" sz="1100" dirty="0">
                <a:solidFill>
                  <a:schemeClr val="tx1"/>
                </a:solidFill>
              </a:rPr>
              <a:t>Sok tenyésztő és termelő szívesen fogadja annak lehetőségét, hogy termékeiket kis mennyiségben kereskedelmi közvetítők nélkül, követlenül a fogyasztónak kínálják eladásra, vagy saját, engedélyezett üzemükben dolgozzák fel azokat. Azok a vállalkozók, akik úgy határoznak, hogy ezt az utat választják, egyben vállalják a felelősséget az általuk előállított élelmiszerek biztonságáért és minőségéért.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l" rtl="0">
              <a:lnSpc>
                <a:spcPct val="100000"/>
              </a:lnSpc>
              <a:spcBef>
                <a:spcPts val="0"/>
              </a:spcBef>
              <a:spcAft>
                <a:spcPts val="0"/>
              </a:spcAft>
              <a:buNone/>
            </a:pPr>
            <a:r>
              <a:rPr lang="hu-HU" sz="1100" i="1" dirty="0">
                <a:latin typeface="Arial"/>
                <a:ea typeface="Arial"/>
                <a:cs typeface="Arial"/>
                <a:sym typeface="Arial"/>
              </a:rPr>
              <a:t>A témához kapcsolódó, előforduló fogalmak magyarázata.</a:t>
            </a:r>
            <a:endParaRPr lang="hu-HU" dirty="0"/>
          </a:p>
          <a:p>
            <a:pPr marL="0" marR="0" lvl="0" indent="0" algn="l" rtl="0">
              <a:lnSpc>
                <a:spcPct val="100000"/>
              </a:lnSpc>
              <a:spcBef>
                <a:spcPts val="0"/>
              </a:spcBef>
              <a:spcAft>
                <a:spcPts val="0"/>
              </a:spcAft>
              <a:buClr>
                <a:schemeClr val="dk1"/>
              </a:buClr>
              <a:buSzPts val="2400"/>
              <a:buFont typeface="Arial"/>
              <a:buNone/>
            </a:pPr>
            <a:endParaRPr lang="hu-HU" sz="1100" dirty="0"/>
          </a:p>
          <a:p>
            <a:pPr marL="0" marR="0" lvl="0" indent="0" algn="l" rtl="0">
              <a:lnSpc>
                <a:spcPct val="100000"/>
              </a:lnSpc>
              <a:spcBef>
                <a:spcPts val="0"/>
              </a:spcBef>
              <a:spcAft>
                <a:spcPts val="0"/>
              </a:spcAft>
              <a:buClr>
                <a:schemeClr val="dk1"/>
              </a:buClr>
              <a:buSzPts val="2400"/>
              <a:buFont typeface="Arial"/>
              <a:buNone/>
            </a:pPr>
            <a:r>
              <a:rPr lang="hu-HU" sz="1100" dirty="0"/>
              <a:t>Szöveg: e</a:t>
            </a:r>
            <a:r>
              <a:rPr lang="hu-HU" sz="1100" i="1" dirty="0"/>
              <a:t>nnél a diánál nem releváns.</a:t>
            </a:r>
          </a:p>
        </p:txBody>
      </p:sp>
    </p:spTree>
    <p:extLst>
      <p:ext uri="{BB962C8B-B14F-4D97-AF65-F5344CB8AC3E}">
        <p14:creationId xmlns:p14="http://schemas.microsoft.com/office/powerpoint/2010/main" val="2833767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l" rtl="0">
              <a:lnSpc>
                <a:spcPct val="100000"/>
              </a:lnSpc>
              <a:spcBef>
                <a:spcPts val="0"/>
              </a:spcBef>
              <a:spcAft>
                <a:spcPts val="0"/>
              </a:spcAft>
              <a:buNone/>
            </a:pPr>
            <a:r>
              <a:rPr lang="hu-HU" sz="1100" i="1" dirty="0">
                <a:latin typeface="Arial"/>
                <a:ea typeface="Arial"/>
                <a:cs typeface="Arial"/>
                <a:sym typeface="Arial"/>
              </a:rPr>
              <a:t>A témához kapcsolódó, előforduló főbb kulcsszavak.</a:t>
            </a:r>
            <a:endParaRPr lang="hu-HU" dirty="0"/>
          </a:p>
          <a:p>
            <a:pPr marL="0" marR="0" lvl="0" indent="0" algn="l" rtl="0">
              <a:lnSpc>
                <a:spcPct val="100000"/>
              </a:lnSpc>
              <a:spcBef>
                <a:spcPts val="0"/>
              </a:spcBef>
              <a:spcAft>
                <a:spcPts val="0"/>
              </a:spcAft>
              <a:buClr>
                <a:schemeClr val="dk1"/>
              </a:buClr>
              <a:buSzPts val="2400"/>
              <a:buFont typeface="Arial"/>
              <a:buNone/>
            </a:pPr>
            <a:endParaRPr lang="hu-HU" sz="1100" dirty="0"/>
          </a:p>
          <a:p>
            <a:pPr marL="0" marR="0" lvl="0" indent="0" algn="l" rtl="0">
              <a:lnSpc>
                <a:spcPct val="100000"/>
              </a:lnSpc>
              <a:spcBef>
                <a:spcPts val="0"/>
              </a:spcBef>
              <a:spcAft>
                <a:spcPts val="0"/>
              </a:spcAft>
              <a:buClr>
                <a:schemeClr val="dk1"/>
              </a:buClr>
              <a:buSzPts val="2400"/>
              <a:buFont typeface="Arial"/>
              <a:buNone/>
            </a:pPr>
            <a:r>
              <a:rPr lang="hu-HU" sz="1100" dirty="0"/>
              <a:t>Szöveg: e</a:t>
            </a:r>
            <a:r>
              <a:rPr lang="hu-HU" sz="1100" i="1" dirty="0"/>
              <a:t>nnél a diánál nem releváns.</a:t>
            </a:r>
          </a:p>
        </p:txBody>
      </p:sp>
    </p:spTree>
    <p:extLst>
      <p:ext uri="{BB962C8B-B14F-4D97-AF65-F5344CB8AC3E}">
        <p14:creationId xmlns:p14="http://schemas.microsoft.com/office/powerpoint/2010/main" val="12888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i="0" noProof="0" dirty="0"/>
              <a:t>Kép1: </a:t>
            </a:r>
            <a:r>
              <a:rPr lang="hu-HU" dirty="0"/>
              <a:t>https://pixabay.com/sk/photos/ot%C3%A1zka-ot%C3%A1znik-n%C3%A1poveda-odpove%C4%8F-2309038/</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a:t>
            </a:r>
            <a:endParaRPr lang="hu-HU" dirty="0"/>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hu-HU" dirty="0"/>
              <a:t>A részletek megismerése előtt tekintsük át, hogy mely témaspecifikus kérdésekre ad választ jelen tananyag. Ez a dia azokat a főbb, a témakörhöz kapcsolódó kérdéseket tartalmazza, melyek mentén feltárhatóak és megismerhetőek a főbb fogalmak és a termelői feldolgozás higiéniája.</a:t>
            </a:r>
          </a:p>
          <a:p>
            <a:pPr marL="0" lvl="0" indent="0" algn="just" rtl="0">
              <a:spcBef>
                <a:spcPts val="0"/>
              </a:spcBef>
              <a:spcAft>
                <a:spcPts val="0"/>
              </a:spcAft>
              <a:buNone/>
            </a:pPr>
            <a:endParaRPr lang="sk-SK" i="1" dirty="0"/>
          </a:p>
          <a:p>
            <a:pPr marL="0" lvl="0" indent="0" algn="just" rtl="0">
              <a:spcBef>
                <a:spcPts val="0"/>
              </a:spcBef>
              <a:spcAft>
                <a:spcPts val="0"/>
              </a:spcAft>
              <a:buNone/>
            </a:pPr>
            <a:r>
              <a:rPr lang="sk-SK" i="1" dirty="0"/>
              <a:t>(</a:t>
            </a:r>
            <a:r>
              <a:rPr lang="hu-HU" i="1" noProof="0" dirty="0"/>
              <a:t>Ezt követően a felsorolt kérdéseket ismertessük és szükség szerint kifejthetjük, értelmezhetjük közösen, a hallgatósággal</a:t>
            </a:r>
            <a:r>
              <a:rPr lang="sk-SK" i="1" dirty="0"/>
              <a:t>).</a:t>
            </a:r>
            <a:endParaRPr lang="hu-HU" dirty="0"/>
          </a:p>
        </p:txBody>
      </p:sp>
    </p:spTree>
    <p:extLst>
      <p:ext uri="{BB962C8B-B14F-4D97-AF65-F5344CB8AC3E}">
        <p14:creationId xmlns:p14="http://schemas.microsoft.com/office/powerpoint/2010/main" val="249337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Kép1: https://www.rno.sk/ovocinari-a-zeleninari-hladaju-sposob-ako-zvysit-svoju-konkurencieschopnost/</a:t>
            </a:r>
          </a:p>
          <a:p>
            <a:pPr marL="0" lvl="0" indent="0" algn="just" rtl="0">
              <a:spcBef>
                <a:spcPts val="0"/>
              </a:spcBef>
              <a:spcAft>
                <a:spcPts val="0"/>
              </a:spcAft>
              <a:buNone/>
            </a:pPr>
            <a:r>
              <a:rPr lang="hu-HU" i="0" noProof="0" dirty="0"/>
              <a:t>Kép2: https://lepsiden.sk/samozber-jahod-2021-super-jahodoviska/</a:t>
            </a:r>
          </a:p>
          <a:p>
            <a:pPr marL="0" lvl="0" indent="0" algn="just" rtl="0">
              <a:spcBef>
                <a:spcPts val="0"/>
              </a:spcBef>
              <a:spcAft>
                <a:spcPts val="0"/>
              </a:spcAft>
              <a:buNone/>
            </a:pPr>
            <a:endParaRPr lang="hu-HU" i="0" noProof="0" dirty="0"/>
          </a:p>
          <a:p>
            <a:pPr marL="0" lvl="0" indent="0" algn="just" rtl="0">
              <a:spcBef>
                <a:spcPts val="0"/>
              </a:spcBef>
              <a:spcAft>
                <a:spcPts val="0"/>
              </a:spcAft>
              <a:buNone/>
            </a:pPr>
            <a:r>
              <a:rPr lang="hu-HU" i="0" noProof="0" dirty="0"/>
              <a:t>Szöveg:</a:t>
            </a:r>
            <a:endParaRPr lang="hu-HU" sz="1100" b="1" i="0" noProof="0" dirty="0">
              <a:solidFill>
                <a:schemeClr val="tx1"/>
              </a:solidFill>
            </a:endParaRPr>
          </a:p>
          <a:p>
            <a:pPr marL="0" lvl="0" indent="0" algn="just" rtl="0">
              <a:spcBef>
                <a:spcPts val="0"/>
              </a:spcBef>
              <a:spcAft>
                <a:spcPts val="0"/>
              </a:spcAft>
              <a:buNone/>
            </a:pPr>
            <a:r>
              <a:rPr lang="hu-HU" sz="1100" b="1" dirty="0">
                <a:solidFill>
                  <a:schemeClr val="tx1"/>
                </a:solidFill>
              </a:rPr>
              <a:t>Kistermelő:</a:t>
            </a:r>
            <a:r>
              <a:rPr lang="hu-HU" sz="1100" dirty="0"/>
              <a:t> </a:t>
            </a:r>
            <a:r>
              <a:rPr lang="hu-HU" sz="1100" b="1" dirty="0">
                <a:solidFill>
                  <a:schemeClr val="tx1"/>
                </a:solidFill>
              </a:rPr>
              <a:t>természetes személy</a:t>
            </a:r>
            <a:r>
              <a:rPr lang="hu-HU" sz="1100" dirty="0">
                <a:solidFill>
                  <a:schemeClr val="tx1"/>
                </a:solidFill>
              </a:rPr>
              <a:t>, aki saját gazdaságából származó alaptermékét, és az abból előállított termékét mennyiségi és területi korlátok betartásával értékesítheti:</a:t>
            </a:r>
          </a:p>
          <a:p>
            <a:pPr marL="0" lvl="0" indent="0" algn="just" rtl="0">
              <a:spcBef>
                <a:spcPts val="0"/>
              </a:spcBef>
              <a:spcAft>
                <a:spcPts val="0"/>
              </a:spcAft>
              <a:buNone/>
            </a:pPr>
            <a:r>
              <a:rPr lang="hu-HU" sz="1100" dirty="0">
                <a:solidFill>
                  <a:schemeClr val="tx1"/>
                </a:solidFill>
              </a:rPr>
              <a:t>a) közvetlenül a végső fogyasztónak a gazdasága helyén, piacon, vásáron, rendezvényeken, ill.</a:t>
            </a:r>
          </a:p>
          <a:p>
            <a:pPr marL="0" lvl="0" indent="0" algn="just" rtl="0">
              <a:spcBef>
                <a:spcPts val="0"/>
              </a:spcBef>
              <a:spcAft>
                <a:spcPts val="0"/>
              </a:spcAft>
              <a:buNone/>
            </a:pPr>
            <a:r>
              <a:rPr lang="hu-HU" sz="1100" dirty="0">
                <a:solidFill>
                  <a:schemeClr val="tx1"/>
                </a:solidFill>
              </a:rPr>
              <a:t>b) olyan helyi kiskereskedelmi és vendéglátóipari egységek részére, amelyek közvetlenül a fogyasztóknak értékesítik a termékeiket.</a:t>
            </a:r>
          </a:p>
          <a:p>
            <a:pPr marL="0" lvl="0" indent="0" algn="just" rtl="0">
              <a:spcBef>
                <a:spcPts val="0"/>
              </a:spcBef>
              <a:spcAft>
                <a:spcPts val="0"/>
              </a:spcAft>
              <a:buNone/>
            </a:pPr>
            <a:r>
              <a:rPr lang="hu-HU" sz="1100" dirty="0">
                <a:solidFill>
                  <a:schemeClr val="tx1"/>
                </a:solidFill>
              </a:rPr>
              <a:t>A kistermelő magánszemélyek és más kistermelők részére </a:t>
            </a:r>
            <a:r>
              <a:rPr lang="hu-HU" sz="1100" b="1" dirty="0">
                <a:solidFill>
                  <a:schemeClr val="tx1"/>
                </a:solidFill>
              </a:rPr>
              <a:t>végezhet</a:t>
            </a:r>
            <a:r>
              <a:rPr lang="hu-HU" sz="1100" dirty="0">
                <a:solidFill>
                  <a:schemeClr val="tx1"/>
                </a:solidFill>
              </a:rPr>
              <a:t> </a:t>
            </a:r>
            <a:r>
              <a:rPr lang="hu-HU" sz="1100" b="1" dirty="0">
                <a:solidFill>
                  <a:schemeClr val="tx1"/>
                </a:solidFill>
              </a:rPr>
              <a:t>szolgáltatásokat</a:t>
            </a:r>
            <a:r>
              <a:rPr lang="hu-HU" sz="1100" dirty="0">
                <a:solidFill>
                  <a:schemeClr val="tx1"/>
                </a:solidFill>
              </a:rPr>
              <a:t>, pl. füstölés, aszalás, szárítás. </a:t>
            </a:r>
          </a:p>
          <a:p>
            <a:pPr marL="0" lvl="0" indent="0" algn="just" rtl="0">
              <a:spcBef>
                <a:spcPts val="0"/>
              </a:spcBef>
              <a:spcAft>
                <a:spcPts val="0"/>
              </a:spcAft>
              <a:buNone/>
            </a:pPr>
            <a:r>
              <a:rPr lang="hu-HU" sz="1100" dirty="0">
                <a:solidFill>
                  <a:schemeClr val="tx1"/>
                </a:solidFill>
              </a:rPr>
              <a:t>Az </a:t>
            </a:r>
            <a:r>
              <a:rPr lang="hu-HU" sz="1100" b="1" dirty="0">
                <a:solidFill>
                  <a:schemeClr val="tx1"/>
                </a:solidFill>
              </a:rPr>
              <a:t>élelmiszer előállítás valamely részfolyamata </a:t>
            </a:r>
            <a:r>
              <a:rPr lang="hu-HU" sz="1100" dirty="0">
                <a:solidFill>
                  <a:schemeClr val="tx1"/>
                </a:solidFill>
              </a:rPr>
              <a:t>– a nyomon követhetőség biztosítása mellett – </a:t>
            </a:r>
            <a:r>
              <a:rPr lang="hu-HU" sz="1100" b="1" dirty="0">
                <a:solidFill>
                  <a:schemeClr val="tx1"/>
                </a:solidFill>
              </a:rPr>
              <a:t>más élelmiszer-vállalkozással</a:t>
            </a:r>
            <a:r>
              <a:rPr lang="hu-HU" sz="1100" dirty="0">
                <a:solidFill>
                  <a:schemeClr val="tx1"/>
                </a:solidFill>
              </a:rPr>
              <a:t> (kivéve az engedélyezett létesítményeket), és </a:t>
            </a:r>
            <a:r>
              <a:rPr lang="hu-HU" sz="1100" b="1" dirty="0">
                <a:solidFill>
                  <a:schemeClr val="tx1"/>
                </a:solidFill>
              </a:rPr>
              <a:t>más kistermelővel is elvégezhető</a:t>
            </a:r>
            <a:r>
              <a:rPr lang="hu-HU" sz="1100" dirty="0">
                <a:solidFill>
                  <a:schemeClr val="tx1"/>
                </a:solidFill>
              </a:rPr>
              <a:t>. Az így előállított terméket a kistermelő saját termékként értékesítheti.</a:t>
            </a:r>
          </a:p>
        </p:txBody>
      </p:sp>
    </p:spTree>
    <p:extLst>
      <p:ext uri="{BB962C8B-B14F-4D97-AF65-F5344CB8AC3E}">
        <p14:creationId xmlns:p14="http://schemas.microsoft.com/office/powerpoint/2010/main" val="167490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endParaRPr lang="sk-SK" sz="1100" b="1" i="0" u="none" strike="noStrike" baseline="0" noProof="0" dirty="0">
              <a:solidFill>
                <a:schemeClr val="tx1"/>
              </a:solidFill>
              <a:latin typeface="Calibri" panose="020F0502020204030204" pitchFamily="34" charset="0"/>
              <a:cs typeface="Calibri" panose="020F0502020204030204" pitchFamily="34" charset="0"/>
            </a:endParaRPr>
          </a:p>
          <a:p>
            <a:pPr marL="0" lvl="0" indent="0" algn="just" rtl="0">
              <a:spcBef>
                <a:spcPts val="0"/>
              </a:spcBef>
              <a:spcAft>
                <a:spcPts val="0"/>
              </a:spcAft>
              <a:buNone/>
            </a:pPr>
            <a:r>
              <a:rPr lang="sk-SK" sz="1100" b="1" i="0" u="none" strike="noStrike" baseline="0" dirty="0">
                <a:solidFill>
                  <a:schemeClr val="tx1"/>
                </a:solidFill>
                <a:latin typeface="Calibri" panose="020F0502020204030204" pitchFamily="34" charset="0"/>
                <a:cs typeface="Calibri" panose="020F0502020204030204" pitchFamily="34" charset="0"/>
              </a:rPr>
              <a:t>A </a:t>
            </a:r>
            <a:r>
              <a:rPr lang="hu-HU" sz="1100" b="1" i="0" u="none" strike="noStrike" baseline="0" dirty="0">
                <a:solidFill>
                  <a:schemeClr val="tx1"/>
                </a:solidFill>
                <a:latin typeface="Calibri" panose="020F0502020204030204" pitchFamily="34" charset="0"/>
                <a:cs typeface="Calibri" panose="020F0502020204030204" pitchFamily="34" charset="0"/>
              </a:rPr>
              <a:t>kistermelő tevekénységének végzéséhez az alábbi dokumentumokkal kell rendelkeznie:</a:t>
            </a:r>
          </a:p>
          <a:p>
            <a:pPr marL="457200" marR="0" lvl="0" indent="-298450" algn="just" defTabSz="914400" rtl="0" eaLnBrk="1" fontAlgn="auto" latinLnBrk="0" hangingPunct="1">
              <a:lnSpc>
                <a:spcPct val="100000"/>
              </a:lnSpc>
              <a:spcBef>
                <a:spcPts val="0"/>
              </a:spcBef>
              <a:spcAft>
                <a:spcPts val="0"/>
              </a:spcAft>
              <a:buClr>
                <a:schemeClr val="tx1"/>
              </a:buClr>
              <a:buSzPts val="1100"/>
              <a:buFont typeface="Arial" panose="020B0604020202020204" pitchFamily="34" charset="0"/>
              <a:buChar char="•"/>
              <a:tabLst/>
              <a:defRPr/>
            </a:pPr>
            <a:r>
              <a:rPr lang="hu-HU" sz="1100" dirty="0">
                <a:solidFill>
                  <a:schemeClr val="tx1"/>
                </a:solidFill>
                <a:latin typeface="Calibri" panose="020F0502020204030204" pitchFamily="34" charset="0"/>
                <a:cs typeface="Calibri" panose="020F0502020204030204" pitchFamily="34" charset="0"/>
              </a:rPr>
              <a:t>Magángazdálkodói- (</a:t>
            </a:r>
            <a:r>
              <a:rPr lang="hu-HU" sz="1100" dirty="0" err="1">
                <a:solidFill>
                  <a:schemeClr val="tx1"/>
                </a:solidFill>
                <a:latin typeface="Calibri" panose="020F0502020204030204" pitchFamily="34" charset="0"/>
                <a:cs typeface="Calibri" panose="020F0502020204030204" pitchFamily="34" charset="0"/>
              </a:rPr>
              <a:t>samostatne</a:t>
            </a:r>
            <a:r>
              <a:rPr lang="hu-HU" sz="1100" dirty="0">
                <a:solidFill>
                  <a:schemeClr val="tx1"/>
                </a:solidFill>
                <a:latin typeface="Calibri" panose="020F0502020204030204" pitchFamily="34" charset="0"/>
                <a:cs typeface="Calibri" panose="020F0502020204030204" pitchFamily="34" charset="0"/>
              </a:rPr>
              <a:t> </a:t>
            </a:r>
            <a:r>
              <a:rPr lang="hu-HU" sz="1100" dirty="0" err="1">
                <a:solidFill>
                  <a:schemeClr val="tx1"/>
                </a:solidFill>
                <a:latin typeface="Calibri" panose="020F0502020204030204" pitchFamily="34" charset="0"/>
                <a:cs typeface="Calibri" panose="020F0502020204030204" pitchFamily="34" charset="0"/>
              </a:rPr>
              <a:t>hospodáriaci</a:t>
            </a:r>
            <a:r>
              <a:rPr lang="hu-HU" sz="1100" dirty="0">
                <a:solidFill>
                  <a:schemeClr val="tx1"/>
                </a:solidFill>
                <a:latin typeface="Calibri" panose="020F0502020204030204" pitchFamily="34" charset="0"/>
                <a:cs typeface="Calibri" panose="020F0502020204030204" pitchFamily="34" charset="0"/>
              </a:rPr>
              <a:t> </a:t>
            </a:r>
            <a:r>
              <a:rPr lang="hu-HU" sz="1100" dirty="0" err="1">
                <a:solidFill>
                  <a:schemeClr val="tx1"/>
                </a:solidFill>
                <a:latin typeface="Calibri" panose="020F0502020204030204" pitchFamily="34" charset="0"/>
                <a:cs typeface="Calibri" panose="020F0502020204030204" pitchFamily="34" charset="0"/>
              </a:rPr>
              <a:t>roľník</a:t>
            </a:r>
            <a:r>
              <a:rPr lang="hu-HU" sz="1100" dirty="0">
                <a:solidFill>
                  <a:schemeClr val="tx1"/>
                </a:solidFill>
                <a:latin typeface="Calibri" panose="020F0502020204030204" pitchFamily="34" charset="0"/>
                <a:cs typeface="Calibri" panose="020F0502020204030204" pitchFamily="34" charset="0"/>
              </a:rPr>
              <a:t>), vagy egyéni vállalkozói igazolvány (</a:t>
            </a:r>
            <a:r>
              <a:rPr lang="hu-HU" sz="1100" dirty="0" err="1">
                <a:solidFill>
                  <a:schemeClr val="tx1"/>
                </a:solidFill>
                <a:latin typeface="Calibri" panose="020F0502020204030204" pitchFamily="34" charset="0"/>
                <a:cs typeface="Calibri" panose="020F0502020204030204" pitchFamily="34" charset="0"/>
              </a:rPr>
              <a:t>živnostník</a:t>
            </a:r>
            <a:r>
              <a:rPr lang="hu-HU" sz="1100" dirty="0">
                <a:solidFill>
                  <a:schemeClr val="tx1"/>
                </a:solidFill>
                <a:latin typeface="Calibri" panose="020F0502020204030204" pitchFamily="34" charset="0"/>
                <a:cs typeface="Calibri" panose="020F0502020204030204" pitchFamily="34" charset="0"/>
              </a:rPr>
              <a:t>),</a:t>
            </a:r>
          </a:p>
          <a:p>
            <a:pPr marL="457200" indent="-298450" algn="just">
              <a:buClr>
                <a:schemeClr val="tx1"/>
              </a:buClr>
              <a:buFont typeface="Arial" panose="020B0604020202020204" pitchFamily="34" charset="0"/>
              <a:buChar char="•"/>
            </a:pPr>
            <a:r>
              <a:rPr lang="hu-HU" sz="1100" dirty="0">
                <a:solidFill>
                  <a:schemeClr val="tx1"/>
                </a:solidFill>
                <a:latin typeface="Calibri" panose="020F0502020204030204" pitchFamily="34" charset="0"/>
                <a:cs typeface="Calibri" panose="020F0502020204030204" pitchFamily="34" charset="0"/>
              </a:rPr>
              <a:t>Szerződés ingatlan vásárlásról, vagy bérleti-, vagy használatba vételi szerződés, haszonélvezeti jog, és ennek földhivatali bejegyzése (tulajdoni lap),</a:t>
            </a:r>
          </a:p>
          <a:p>
            <a:pPr marL="457200" indent="-298450" algn="just">
              <a:buClr>
                <a:schemeClr val="tx1"/>
              </a:buClr>
              <a:buFont typeface="Arial" panose="020B0604020202020204" pitchFamily="34" charset="0"/>
              <a:buChar char="•"/>
            </a:pPr>
            <a:r>
              <a:rPr lang="hu-HU" sz="1100" dirty="0">
                <a:solidFill>
                  <a:schemeClr val="tx1"/>
                </a:solidFill>
                <a:latin typeface="Calibri" panose="020F0502020204030204" pitchFamily="34" charset="0"/>
                <a:cs typeface="Calibri" panose="020F0502020204030204" pitchFamily="34" charset="0"/>
              </a:rPr>
              <a:t>Hálózati ivóvíz ellátást biztosító vízmű szerződés (számlabefizetés)</a:t>
            </a:r>
            <a:r>
              <a:rPr lang="sk-SK" sz="1100" dirty="0">
                <a:solidFill>
                  <a:schemeClr val="tx1"/>
                </a:solidFill>
                <a:latin typeface="Calibri" panose="020F0502020204030204" pitchFamily="34" charset="0"/>
                <a:cs typeface="Calibri" panose="020F0502020204030204" pitchFamily="34" charset="0"/>
              </a:rPr>
              <a:t>; s</a:t>
            </a:r>
            <a:r>
              <a:rPr lang="hu-HU" sz="1100" dirty="0" err="1">
                <a:solidFill>
                  <a:schemeClr val="tx1"/>
                </a:solidFill>
                <a:latin typeface="Calibri" panose="020F0502020204030204" pitchFamily="34" charset="0"/>
                <a:cs typeface="Calibri" panose="020F0502020204030204" pitchFamily="34" charset="0"/>
              </a:rPr>
              <a:t>aját</a:t>
            </a:r>
            <a:r>
              <a:rPr lang="hu-HU" sz="1100" dirty="0">
                <a:solidFill>
                  <a:schemeClr val="tx1"/>
                </a:solidFill>
                <a:latin typeface="Calibri" panose="020F0502020204030204" pitchFamily="34" charset="0"/>
                <a:cs typeface="Calibri" panose="020F0502020204030204" pitchFamily="34" charset="0"/>
              </a:rPr>
              <a:t> kutas vízellátás esetén vízjogi engedély,</a:t>
            </a:r>
          </a:p>
          <a:p>
            <a:pPr marL="457200" indent="-298450" algn="just">
              <a:buClr>
                <a:schemeClr val="tx1"/>
              </a:buClr>
              <a:buFont typeface="Arial" panose="020B0604020202020204" pitchFamily="34" charset="0"/>
              <a:buChar char="•"/>
            </a:pPr>
            <a:r>
              <a:rPr lang="hu-HU" sz="1100" dirty="0">
                <a:solidFill>
                  <a:schemeClr val="tx1"/>
                </a:solidFill>
                <a:latin typeface="Calibri" panose="020F0502020204030204" pitchFamily="34" charset="0"/>
                <a:cs typeface="Calibri" panose="020F0502020204030204" pitchFamily="34" charset="0"/>
              </a:rPr>
              <a:t>Szennyvízcsatornás elvezetéskor szerződés a szolgáltatóval (számlabefizetés); szennyvíz elhelyezésnél: szennyvízakna működtetésekor, a tartályos szennyvízszállító vállalkozással kötött megállapodás,</a:t>
            </a:r>
          </a:p>
          <a:p>
            <a:pPr marL="457200" indent="-298450" algn="just">
              <a:buClr>
                <a:schemeClr val="tx1"/>
              </a:buClr>
              <a:buFont typeface="Arial" panose="020B0604020202020204" pitchFamily="34" charset="0"/>
              <a:buChar char="•"/>
            </a:pPr>
            <a:r>
              <a:rPr lang="hu-HU" sz="1100" dirty="0">
                <a:solidFill>
                  <a:schemeClr val="tx1"/>
                </a:solidFill>
                <a:latin typeface="Calibri" panose="020F0502020204030204" pitchFamily="34" charset="0"/>
                <a:cs typeface="Calibri" panose="020F0502020204030204" pitchFamily="34" charset="0"/>
              </a:rPr>
              <a:t>Lakossági kommunális hulladék elszállító szerződés (számlabefizetés). Veszélyes hulladék, állati melléktermék keletkezése esetén eseti szerződés szükséges engedéllyel rendelkező vállalkozással, vagy az önkormányzati szolgáltatóval a hulladék ártalmatlanítására.</a:t>
            </a:r>
          </a:p>
          <a:p>
            <a:pPr marL="457200" indent="-298450" algn="just">
              <a:buClr>
                <a:schemeClr val="tx1"/>
              </a:buClr>
              <a:buFont typeface="Arial" panose="020B0604020202020204" pitchFamily="34" charset="0"/>
              <a:buChar char="•"/>
            </a:pPr>
            <a:r>
              <a:rPr lang="hu-HU" sz="1100" i="0" u="none" strike="noStrike" baseline="0" dirty="0">
                <a:solidFill>
                  <a:schemeClr val="tx1"/>
                </a:solidFill>
                <a:latin typeface="Calibri" panose="020F0502020204030204" pitchFamily="34" charset="0"/>
                <a:cs typeface="Calibri" panose="020F0502020204030204" pitchFamily="34" charset="0"/>
              </a:rPr>
              <a:t>A kistermelőnek nyilvántartást kell vezetnie a saját maga által termelt, illetve előállított termékek mennyiségéről, az előállítás idejéről, az értékesített mennyiségről, az értékesítés helyéről és idejéről.</a:t>
            </a:r>
            <a:endParaRPr lang="hu-HU" i="0" noProof="0" dirty="0"/>
          </a:p>
        </p:txBody>
      </p:sp>
    </p:spTree>
    <p:extLst>
      <p:ext uri="{BB962C8B-B14F-4D97-AF65-F5344CB8AC3E}">
        <p14:creationId xmlns:p14="http://schemas.microsoft.com/office/powerpoint/2010/main" val="147430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l" rtl="0">
              <a:spcBef>
                <a:spcPts val="0"/>
              </a:spcBef>
              <a:spcAft>
                <a:spcPts val="0"/>
              </a:spcAft>
              <a:buNone/>
            </a:pPr>
            <a:r>
              <a:rPr lang="hu-HU" i="0" noProof="0" dirty="0"/>
              <a:t>Szöveg:</a:t>
            </a:r>
            <a:endParaRPr lang="hu-HU" sz="1100" dirty="0"/>
          </a:p>
          <a:p>
            <a:pPr marL="0" lvl="0" indent="0" algn="l" rtl="0">
              <a:spcBef>
                <a:spcPts val="0"/>
              </a:spcBef>
              <a:spcAft>
                <a:spcPts val="0"/>
              </a:spcAft>
              <a:buNone/>
            </a:pPr>
            <a:r>
              <a:rPr lang="hu-HU" sz="1100" b="1" dirty="0"/>
              <a:t>Helyi termék: </a:t>
            </a:r>
            <a:r>
              <a:rPr lang="hu-HU" sz="1100" dirty="0">
                <a:solidFill>
                  <a:schemeClr val="tx1"/>
                </a:solidFill>
              </a:rPr>
              <a:t>fő jellemzője, hogy a termelés, feldolgozás és az értékesítés, valamint a fogyasztó a lehető legközelebb vannak egymáshoz, rövid az ellátási lánc</a:t>
            </a:r>
            <a:r>
              <a:rPr lang="sk-SK" sz="1100" dirty="0">
                <a:solidFill>
                  <a:schemeClr val="tx1"/>
                </a:solidFill>
              </a:rPr>
              <a:t>;</a:t>
            </a:r>
            <a:r>
              <a:rPr lang="hu-HU" sz="1100" dirty="0">
                <a:solidFill>
                  <a:schemeClr val="tx1"/>
                </a:solidFill>
              </a:rPr>
              <a:t> a távolságok azonban a terméktől, a régiótól és a körülményektől függően változhatnak. </a:t>
            </a:r>
            <a:endParaRPr lang="hu-HU" sz="1100" dirty="0"/>
          </a:p>
          <a:p>
            <a:pPr marL="0" lvl="0" indent="0" algn="l" rtl="0">
              <a:spcBef>
                <a:spcPts val="0"/>
              </a:spcBef>
              <a:spcAft>
                <a:spcPts val="0"/>
              </a:spcAft>
              <a:buNone/>
            </a:pPr>
            <a:r>
              <a:rPr lang="hu-HU" sz="1100" b="1" dirty="0"/>
              <a:t>A helyi termékek:</a:t>
            </a:r>
          </a:p>
          <a:p>
            <a:pPr algn="just">
              <a:buClr>
                <a:schemeClr val="tx1"/>
              </a:buClr>
              <a:buFontTx/>
              <a:buChar char="-"/>
            </a:pPr>
            <a:r>
              <a:rPr lang="hu-HU" sz="1100" dirty="0">
                <a:solidFill>
                  <a:schemeClr val="tx1"/>
                </a:solidFill>
              </a:rPr>
              <a:t>támogatják a helyi és regionális gazdaságot, segítik a helyi szereplőket,</a:t>
            </a:r>
          </a:p>
          <a:p>
            <a:pPr algn="just">
              <a:buClr>
                <a:schemeClr val="tx1"/>
              </a:buClr>
              <a:buFontTx/>
              <a:buChar char="-"/>
            </a:pPr>
            <a:r>
              <a:rPr lang="hu-HU" sz="1100" dirty="0">
                <a:solidFill>
                  <a:schemeClr val="tx1"/>
                </a:solidFill>
              </a:rPr>
              <a:t>alapvető szintű élelmiszer-önellátást biztosítanak,</a:t>
            </a:r>
          </a:p>
          <a:p>
            <a:pPr algn="just">
              <a:buClr>
                <a:schemeClr val="tx1"/>
              </a:buClr>
              <a:buFontTx/>
              <a:buChar char="-"/>
            </a:pPr>
            <a:r>
              <a:rPr lang="hu-HU" sz="1100" dirty="0">
                <a:solidFill>
                  <a:schemeClr val="tx1"/>
                </a:solidFill>
              </a:rPr>
              <a:t>önfoglalkoztatási lehetőséget, munkahelyeket teremtenek,</a:t>
            </a:r>
          </a:p>
          <a:p>
            <a:pPr algn="just">
              <a:buClr>
                <a:schemeClr val="tx1"/>
              </a:buClr>
              <a:buFontTx/>
              <a:buChar char="-"/>
            </a:pPr>
            <a:r>
              <a:rPr lang="hu-HU" sz="1100" dirty="0">
                <a:solidFill>
                  <a:schemeClr val="tx1"/>
                </a:solidFill>
              </a:rPr>
              <a:t>autentikus, hagyományos, eredeti, fenntartható, szezonális, vagy egyéb, a helyi lakosság által nagyra értékelt tulajdonságai érvén kínálatuk erősíti a társadalmi kohéziót és a közösségi szellemet,</a:t>
            </a:r>
          </a:p>
          <a:p>
            <a:pPr algn="just">
              <a:buClr>
                <a:schemeClr val="tx1"/>
              </a:buClr>
              <a:buFontTx/>
              <a:buChar char="-"/>
            </a:pPr>
            <a:r>
              <a:rPr lang="hu-HU" sz="1100" dirty="0">
                <a:solidFill>
                  <a:schemeClr val="tx1"/>
                </a:solidFill>
              </a:rPr>
              <a:t>a fogyasztók és a termelők szorosabb kapcsolatban állnak egymással, a személyes ismeretség révén bizalmi kapcsolat jön létre,</a:t>
            </a:r>
          </a:p>
          <a:p>
            <a:pPr algn="just">
              <a:buClr>
                <a:schemeClr val="tx1"/>
              </a:buClr>
              <a:buFontTx/>
              <a:buChar char="-"/>
            </a:pPr>
            <a:r>
              <a:rPr lang="hu-HU" sz="1100" dirty="0">
                <a:solidFill>
                  <a:schemeClr val="tx1"/>
                </a:solidFill>
              </a:rPr>
              <a:t>az élelmiszerek szállítási útja csökken, lehetőség nyílik a szerves hulladékon, maradékanyagon és megújuló energián alapuló körfolyamatok létrehozására, stb.</a:t>
            </a:r>
            <a:endParaRPr lang="sk-SK" i="0" noProof="0" dirty="0"/>
          </a:p>
        </p:txBody>
      </p:sp>
    </p:spTree>
    <p:extLst>
      <p:ext uri="{BB962C8B-B14F-4D97-AF65-F5344CB8AC3E}">
        <p14:creationId xmlns:p14="http://schemas.microsoft.com/office/powerpoint/2010/main" val="171630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marL="0" lvl="0" indent="0" algn="just" rtl="0">
              <a:spcBef>
                <a:spcPts val="0"/>
              </a:spcBef>
              <a:spcAft>
                <a:spcPts val="0"/>
              </a:spcAft>
              <a:buNone/>
            </a:pPr>
            <a:r>
              <a:rPr lang="hu-HU" i="0" noProof="0" dirty="0"/>
              <a:t>Szöveg:</a:t>
            </a:r>
            <a:endParaRPr lang="hu-HU" sz="1100" dirty="0">
              <a:solidFill>
                <a:schemeClr val="tx1"/>
              </a:solidFill>
            </a:endParaRPr>
          </a:p>
          <a:p>
            <a:pPr marL="0" lvl="0" indent="0" algn="just" rtl="0">
              <a:spcBef>
                <a:spcPts val="0"/>
              </a:spcBef>
              <a:spcAft>
                <a:spcPts val="0"/>
              </a:spcAft>
              <a:buNone/>
            </a:pPr>
            <a:r>
              <a:rPr lang="hu-HU" sz="1100" dirty="0">
                <a:solidFill>
                  <a:schemeClr val="tx1"/>
                </a:solidFill>
              </a:rPr>
              <a:t>A </a:t>
            </a:r>
            <a:r>
              <a:rPr lang="hu-HU" sz="1100" b="1" dirty="0">
                <a:solidFill>
                  <a:schemeClr val="tx1"/>
                </a:solidFill>
              </a:rPr>
              <a:t>fogyasztó bizalma</a:t>
            </a:r>
            <a:r>
              <a:rPr lang="hu-HU" sz="1100" dirty="0">
                <a:solidFill>
                  <a:schemeClr val="tx1"/>
                </a:solidFill>
              </a:rPr>
              <a:t>, vagy bizalmatlansága befolyással van egy-egy termék pályájára, sikerére vagy kudarcára. A termelés, élelmiszer előállítás módja és technológiája, az alapanyagok származása, minőségi jellemzői, vagy a termelő-, előállító személye is alakítja a helyi termékek iránti bizalmat.</a:t>
            </a:r>
          </a:p>
          <a:p>
            <a:pPr marL="0" lvl="0" indent="0" algn="just" rtl="0">
              <a:spcBef>
                <a:spcPts val="0"/>
              </a:spcBef>
              <a:spcAft>
                <a:spcPts val="0"/>
              </a:spcAft>
              <a:buNone/>
            </a:pPr>
            <a:r>
              <a:rPr lang="hu-HU" sz="1100" dirty="0">
                <a:solidFill>
                  <a:schemeClr val="tx1"/>
                </a:solidFill>
              </a:rPr>
              <a:t>A bizalmat élvező, minőségi helyi termék előállításához legfontosabb a – sok esetben hagyományokból táplálkozó – </a:t>
            </a:r>
            <a:r>
              <a:rPr lang="hu-HU" sz="1100" b="1" dirty="0">
                <a:solidFill>
                  <a:schemeClr val="tx1"/>
                </a:solidFill>
              </a:rPr>
              <a:t>termelői tudás és tapasztalat.</a:t>
            </a:r>
            <a:endParaRPr lang="hu-HU" sz="1100" dirty="0">
              <a:solidFill>
                <a:schemeClr val="tx1"/>
              </a:solidFill>
            </a:endParaRPr>
          </a:p>
          <a:p>
            <a:pPr marL="0" lvl="0" indent="0" algn="just" rtl="0">
              <a:spcBef>
                <a:spcPts val="0"/>
              </a:spcBef>
              <a:spcAft>
                <a:spcPts val="0"/>
              </a:spcAft>
              <a:buNone/>
            </a:pPr>
            <a:r>
              <a:rPr lang="hu-HU" sz="1100" dirty="0">
                <a:solidFill>
                  <a:schemeClr val="tx1"/>
                </a:solidFill>
              </a:rPr>
              <a:t>Ugyanakkor ma már mások az alapanyagok</a:t>
            </a:r>
            <a:r>
              <a:rPr lang="sk-SK" sz="1100" dirty="0">
                <a:solidFill>
                  <a:schemeClr val="tx1"/>
                </a:solidFill>
              </a:rPr>
              <a:t>;</a:t>
            </a:r>
            <a:r>
              <a:rPr lang="hu-HU" sz="1100" dirty="0">
                <a:solidFill>
                  <a:schemeClr val="tx1"/>
                </a:solidFill>
              </a:rPr>
              <a:t> más a technológia, az elkészített mennyiségek és a fogyasztók, a fogyasztói igények is megváltoztak. Éppen ezért fontos a helyi termékek iránti bizalom megszilárdításában a termelők tudásának fejlesztése.</a:t>
            </a:r>
            <a:endParaRPr lang="hu-HU" sz="1100" b="1" dirty="0">
              <a:solidFill>
                <a:schemeClr val="tx1"/>
              </a:solidFill>
            </a:endParaRPr>
          </a:p>
          <a:p>
            <a:pPr marL="0" lvl="0" indent="0" algn="just" rtl="0">
              <a:spcBef>
                <a:spcPts val="0"/>
              </a:spcBef>
              <a:spcAft>
                <a:spcPts val="0"/>
              </a:spcAft>
              <a:buNone/>
            </a:pPr>
            <a:r>
              <a:rPr lang="hu-HU" sz="1100" b="1" dirty="0">
                <a:solidFill>
                  <a:schemeClr val="tx1"/>
                </a:solidFill>
              </a:rPr>
              <a:t>Helyi termék előállítása: </a:t>
            </a:r>
          </a:p>
          <a:p>
            <a:pPr algn="just">
              <a:buClr>
                <a:schemeClr val="tx1"/>
              </a:buClr>
              <a:buFontTx/>
              <a:buChar char="-"/>
            </a:pPr>
            <a:r>
              <a:rPr lang="hu-HU" sz="1100" dirty="0">
                <a:solidFill>
                  <a:schemeClr val="tx1"/>
                </a:solidFill>
              </a:rPr>
              <a:t>előállíthatja maga a termelő, de akár helyi élelmiszeripari-vállalkozás is,</a:t>
            </a:r>
          </a:p>
          <a:p>
            <a:pPr algn="just">
              <a:buClr>
                <a:schemeClr val="tx1"/>
              </a:buClr>
              <a:buFontTx/>
              <a:buChar char="-"/>
            </a:pPr>
            <a:r>
              <a:rPr lang="hu-HU" sz="1100" dirty="0">
                <a:solidFill>
                  <a:schemeClr val="tx1"/>
                </a:solidFill>
              </a:rPr>
              <a:t>létrejöhet saját termelésből származó alapanyagok feldolgozása által, de helyi vásárolt alapanyagból is.</a:t>
            </a:r>
          </a:p>
        </p:txBody>
      </p:sp>
    </p:spTree>
    <p:extLst>
      <p:ext uri="{BB962C8B-B14F-4D97-AF65-F5344CB8AC3E}">
        <p14:creationId xmlns:p14="http://schemas.microsoft.com/office/powerpoint/2010/main" val="3049536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ímdia"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363227" y="1416819"/>
            <a:ext cx="9144000" cy="19826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C9E4A"/>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363230" y="3491508"/>
            <a:ext cx="9144000" cy="5378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C9E4A"/>
              </a:buClr>
              <a:buSzPts val="2400"/>
              <a:buNone/>
              <a:defRPr sz="2400"/>
            </a:lvl1pPr>
            <a:lvl2pPr lvl="1" algn="ctr">
              <a:lnSpc>
                <a:spcPct val="90000"/>
              </a:lnSpc>
              <a:spcBef>
                <a:spcPts val="500"/>
              </a:spcBef>
              <a:spcAft>
                <a:spcPts val="0"/>
              </a:spcAft>
              <a:buClr>
                <a:srgbClr val="1C9E4A"/>
              </a:buClr>
              <a:buSzPts val="2000"/>
              <a:buNone/>
              <a:defRPr sz="2000"/>
            </a:lvl2pPr>
            <a:lvl3pPr lvl="2" algn="ctr">
              <a:lnSpc>
                <a:spcPct val="90000"/>
              </a:lnSpc>
              <a:spcBef>
                <a:spcPts val="500"/>
              </a:spcBef>
              <a:spcAft>
                <a:spcPts val="0"/>
              </a:spcAft>
              <a:buClr>
                <a:srgbClr val="1C9E4A"/>
              </a:buClr>
              <a:buSzPts val="1800"/>
              <a:buNone/>
              <a:defRPr sz="1800"/>
            </a:lvl3pPr>
            <a:lvl4pPr lvl="3" algn="ctr">
              <a:lnSpc>
                <a:spcPct val="90000"/>
              </a:lnSpc>
              <a:spcBef>
                <a:spcPts val="500"/>
              </a:spcBef>
              <a:spcAft>
                <a:spcPts val="0"/>
              </a:spcAft>
              <a:buClr>
                <a:srgbClr val="1C9E4A"/>
              </a:buClr>
              <a:buSzPts val="1600"/>
              <a:buNone/>
              <a:defRPr sz="1600"/>
            </a:lvl4pPr>
            <a:lvl5pPr lvl="4" algn="ctr">
              <a:lnSpc>
                <a:spcPct val="90000"/>
              </a:lnSpc>
              <a:spcBef>
                <a:spcPts val="500"/>
              </a:spcBef>
              <a:spcAft>
                <a:spcPts val="0"/>
              </a:spcAft>
              <a:buClr>
                <a:srgbClr val="1C9E4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pic>
        <p:nvPicPr>
          <p:cNvPr id="14" name="Google Shape;14;p3" descr="A képen szöveg látható&#10;&#10;Automatikusan generált leírás"/>
          <p:cNvPicPr preferRelativeResize="0"/>
          <p:nvPr/>
        </p:nvPicPr>
        <p:blipFill rotWithShape="1">
          <a:blip r:embed="rId3">
            <a:alphaModFix/>
          </a:blip>
          <a:srcRect/>
          <a:stretch/>
        </p:blipFill>
        <p:spPr>
          <a:xfrm>
            <a:off x="10048" y="10049"/>
            <a:ext cx="3295859" cy="90725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21547" y="365125"/>
            <a:ext cx="1155560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9E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
          <p:cNvSpPr txBox="1">
            <a:spLocks noGrp="1"/>
          </p:cNvSpPr>
          <p:nvPr>
            <p:ph type="body" idx="1"/>
          </p:nvPr>
        </p:nvSpPr>
        <p:spPr>
          <a:xfrm rot="5400000">
            <a:off x="3923681" y="-1776509"/>
            <a:ext cx="4351338" cy="115556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9E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3"/>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21547" y="365125"/>
            <a:ext cx="1155560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9E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321547" y="1825625"/>
            <a:ext cx="1155560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831850" y="996307"/>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9E4A"/>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831850" y="387603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 name="Google Shape;22;p5"/>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21547" y="365125"/>
            <a:ext cx="1155560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9E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321547" y="1825625"/>
            <a:ext cx="569825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6"/>
          <p:cNvSpPr txBox="1">
            <a:spLocks noGrp="1"/>
          </p:cNvSpPr>
          <p:nvPr>
            <p:ph type="body" idx="2"/>
          </p:nvPr>
        </p:nvSpPr>
        <p:spPr>
          <a:xfrm>
            <a:off x="6172200" y="1825625"/>
            <a:ext cx="57049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p:cSld name="Összehasonlítá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21548" y="365125"/>
            <a:ext cx="115235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9E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6172200" y="1909187"/>
            <a:ext cx="5672850" cy="58584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C9E4A"/>
              </a:buClr>
              <a:buSzPts val="2400"/>
              <a:buNone/>
              <a:defRPr sz="2400" b="1"/>
            </a:lvl1pPr>
            <a:lvl2pPr marL="914400" lvl="1" indent="-228600" algn="l">
              <a:lnSpc>
                <a:spcPct val="90000"/>
              </a:lnSpc>
              <a:spcBef>
                <a:spcPts val="500"/>
              </a:spcBef>
              <a:spcAft>
                <a:spcPts val="0"/>
              </a:spcAft>
              <a:buClr>
                <a:srgbClr val="1C9E4A"/>
              </a:buClr>
              <a:buSzPts val="2000"/>
              <a:buNone/>
              <a:defRPr sz="2000" b="1"/>
            </a:lvl2pPr>
            <a:lvl3pPr marL="1371600" lvl="2" indent="-228600" algn="l">
              <a:lnSpc>
                <a:spcPct val="90000"/>
              </a:lnSpc>
              <a:spcBef>
                <a:spcPts val="500"/>
              </a:spcBef>
              <a:spcAft>
                <a:spcPts val="0"/>
              </a:spcAft>
              <a:buClr>
                <a:srgbClr val="1C9E4A"/>
              </a:buClr>
              <a:buSzPts val="1800"/>
              <a:buNone/>
              <a:defRPr sz="1800" b="1"/>
            </a:lvl3pPr>
            <a:lvl4pPr marL="1828800" lvl="3" indent="-228600" algn="l">
              <a:lnSpc>
                <a:spcPct val="90000"/>
              </a:lnSpc>
              <a:spcBef>
                <a:spcPts val="500"/>
              </a:spcBef>
              <a:spcAft>
                <a:spcPts val="0"/>
              </a:spcAft>
              <a:buClr>
                <a:srgbClr val="1C9E4A"/>
              </a:buClr>
              <a:buSzPts val="1600"/>
              <a:buNone/>
              <a:defRPr sz="1600" b="1"/>
            </a:lvl4pPr>
            <a:lvl5pPr marL="2286000" lvl="4" indent="-228600" algn="l">
              <a:lnSpc>
                <a:spcPct val="90000"/>
              </a:lnSpc>
              <a:spcBef>
                <a:spcPts val="500"/>
              </a:spcBef>
              <a:spcAft>
                <a:spcPts val="0"/>
              </a:spcAft>
              <a:buClr>
                <a:srgbClr val="1C9E4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7"/>
          <p:cNvSpPr txBox="1">
            <a:spLocks noGrp="1"/>
          </p:cNvSpPr>
          <p:nvPr>
            <p:ph type="body" idx="2"/>
          </p:nvPr>
        </p:nvSpPr>
        <p:spPr>
          <a:xfrm>
            <a:off x="6172200" y="2505075"/>
            <a:ext cx="567285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
        <p:nvSpPr>
          <p:cNvPr id="33" name="Google Shape;33;p7"/>
          <p:cNvSpPr txBox="1">
            <a:spLocks noGrp="1"/>
          </p:cNvSpPr>
          <p:nvPr>
            <p:ph type="body" idx="3"/>
          </p:nvPr>
        </p:nvSpPr>
        <p:spPr>
          <a:xfrm>
            <a:off x="321548" y="1909187"/>
            <a:ext cx="5672852" cy="59588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C9E4A"/>
              </a:buClr>
              <a:buSzPts val="2400"/>
              <a:buNone/>
              <a:defRPr sz="2400" b="1"/>
            </a:lvl1pPr>
            <a:lvl2pPr marL="914400" lvl="1" indent="-228600" algn="l">
              <a:lnSpc>
                <a:spcPct val="90000"/>
              </a:lnSpc>
              <a:spcBef>
                <a:spcPts val="500"/>
              </a:spcBef>
              <a:spcAft>
                <a:spcPts val="0"/>
              </a:spcAft>
              <a:buClr>
                <a:srgbClr val="1C9E4A"/>
              </a:buClr>
              <a:buSzPts val="2000"/>
              <a:buNone/>
              <a:defRPr sz="2000" b="1"/>
            </a:lvl2pPr>
            <a:lvl3pPr marL="1371600" lvl="2" indent="-228600" algn="l">
              <a:lnSpc>
                <a:spcPct val="90000"/>
              </a:lnSpc>
              <a:spcBef>
                <a:spcPts val="500"/>
              </a:spcBef>
              <a:spcAft>
                <a:spcPts val="0"/>
              </a:spcAft>
              <a:buClr>
                <a:srgbClr val="1C9E4A"/>
              </a:buClr>
              <a:buSzPts val="1800"/>
              <a:buNone/>
              <a:defRPr sz="1800" b="1"/>
            </a:lvl3pPr>
            <a:lvl4pPr marL="1828800" lvl="3" indent="-228600" algn="l">
              <a:lnSpc>
                <a:spcPct val="90000"/>
              </a:lnSpc>
              <a:spcBef>
                <a:spcPts val="500"/>
              </a:spcBef>
              <a:spcAft>
                <a:spcPts val="0"/>
              </a:spcAft>
              <a:buClr>
                <a:srgbClr val="1C9E4A"/>
              </a:buClr>
              <a:buSzPts val="1600"/>
              <a:buNone/>
              <a:defRPr sz="1600" b="1"/>
            </a:lvl4pPr>
            <a:lvl5pPr marL="2286000" lvl="4" indent="-228600" algn="l">
              <a:lnSpc>
                <a:spcPct val="90000"/>
              </a:lnSpc>
              <a:spcBef>
                <a:spcPts val="500"/>
              </a:spcBef>
              <a:spcAft>
                <a:spcPts val="0"/>
              </a:spcAft>
              <a:buClr>
                <a:srgbClr val="1C9E4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7"/>
          <p:cNvSpPr txBox="1">
            <a:spLocks noGrp="1"/>
          </p:cNvSpPr>
          <p:nvPr>
            <p:ph type="body" idx="4"/>
          </p:nvPr>
        </p:nvSpPr>
        <p:spPr>
          <a:xfrm>
            <a:off x="321548" y="2505075"/>
            <a:ext cx="567285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C9E4A"/>
              </a:buClr>
              <a:buSzPts val="1800"/>
              <a:buChar char="•"/>
              <a:defRPr/>
            </a:lvl1pPr>
            <a:lvl2pPr marL="914400" lvl="1" indent="-342900" algn="l">
              <a:lnSpc>
                <a:spcPct val="90000"/>
              </a:lnSpc>
              <a:spcBef>
                <a:spcPts val="500"/>
              </a:spcBef>
              <a:spcAft>
                <a:spcPts val="0"/>
              </a:spcAft>
              <a:buClr>
                <a:srgbClr val="1C9E4A"/>
              </a:buClr>
              <a:buSzPts val="1800"/>
              <a:buChar char="•"/>
              <a:defRPr/>
            </a:lvl2pPr>
            <a:lvl3pPr marL="1371600" lvl="2" indent="-342900" algn="l">
              <a:lnSpc>
                <a:spcPct val="90000"/>
              </a:lnSpc>
              <a:spcBef>
                <a:spcPts val="500"/>
              </a:spcBef>
              <a:spcAft>
                <a:spcPts val="0"/>
              </a:spcAft>
              <a:buClr>
                <a:srgbClr val="1C9E4A"/>
              </a:buClr>
              <a:buSzPts val="1800"/>
              <a:buChar char="•"/>
              <a:defRPr/>
            </a:lvl3pPr>
            <a:lvl4pPr marL="1828800" lvl="3" indent="-342900" algn="l">
              <a:lnSpc>
                <a:spcPct val="90000"/>
              </a:lnSpc>
              <a:spcBef>
                <a:spcPts val="500"/>
              </a:spcBef>
              <a:spcAft>
                <a:spcPts val="0"/>
              </a:spcAft>
              <a:buClr>
                <a:srgbClr val="1C9E4A"/>
              </a:buClr>
              <a:buSzPts val="1800"/>
              <a:buChar char="•"/>
              <a:defRPr/>
            </a:lvl4pPr>
            <a:lvl5pPr marL="2286000" lvl="4" indent="-342900" algn="l">
              <a:lnSpc>
                <a:spcPct val="90000"/>
              </a:lnSpc>
              <a:spcBef>
                <a:spcPts val="500"/>
              </a:spcBef>
              <a:spcAft>
                <a:spcPts val="0"/>
              </a:spcAft>
              <a:buClr>
                <a:srgbClr val="1C9E4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21547" y="365125"/>
            <a:ext cx="1155560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9E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8"/>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38"/>
        <p:cNvGrpSpPr/>
        <p:nvPr/>
      </p:nvGrpSpPr>
      <p:grpSpPr>
        <a:xfrm>
          <a:off x="0" y="0"/>
          <a:ext cx="0" cy="0"/>
          <a:chOff x="0" y="0"/>
          <a:chExt cx="0" cy="0"/>
        </a:xfrm>
      </p:grpSpPr>
      <p:sp>
        <p:nvSpPr>
          <p:cNvPr id="39" name="Google Shape;39;p9"/>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9E4A"/>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9E4A"/>
              </a:buClr>
              <a:buSzPts val="3200"/>
              <a:buChar char="•"/>
              <a:defRPr sz="3200"/>
            </a:lvl1pPr>
            <a:lvl2pPr marL="914400" lvl="1" indent="-406400" algn="l">
              <a:lnSpc>
                <a:spcPct val="90000"/>
              </a:lnSpc>
              <a:spcBef>
                <a:spcPts val="500"/>
              </a:spcBef>
              <a:spcAft>
                <a:spcPts val="0"/>
              </a:spcAft>
              <a:buClr>
                <a:srgbClr val="1C9E4A"/>
              </a:buClr>
              <a:buSzPts val="2800"/>
              <a:buChar char="•"/>
              <a:defRPr sz="2800"/>
            </a:lvl2pPr>
            <a:lvl3pPr marL="1371600" lvl="2" indent="-381000" algn="l">
              <a:lnSpc>
                <a:spcPct val="90000"/>
              </a:lnSpc>
              <a:spcBef>
                <a:spcPts val="500"/>
              </a:spcBef>
              <a:spcAft>
                <a:spcPts val="0"/>
              </a:spcAft>
              <a:buClr>
                <a:srgbClr val="1C9E4A"/>
              </a:buClr>
              <a:buSzPts val="2400"/>
              <a:buChar char="•"/>
              <a:defRPr sz="2400"/>
            </a:lvl3pPr>
            <a:lvl4pPr marL="1828800" lvl="3" indent="-355600" algn="l">
              <a:lnSpc>
                <a:spcPct val="90000"/>
              </a:lnSpc>
              <a:spcBef>
                <a:spcPts val="500"/>
              </a:spcBef>
              <a:spcAft>
                <a:spcPts val="0"/>
              </a:spcAft>
              <a:buClr>
                <a:srgbClr val="1C9E4A"/>
              </a:buClr>
              <a:buSzPts val="2000"/>
              <a:buChar char="•"/>
              <a:defRPr sz="2000"/>
            </a:lvl4pPr>
            <a:lvl5pPr marL="2286000" lvl="4" indent="-355600" algn="l">
              <a:lnSpc>
                <a:spcPct val="90000"/>
              </a:lnSpc>
              <a:spcBef>
                <a:spcPts val="500"/>
              </a:spcBef>
              <a:spcAft>
                <a:spcPts val="0"/>
              </a:spcAft>
              <a:buClr>
                <a:srgbClr val="1C9E4A"/>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9E4A"/>
              </a:buClr>
              <a:buSzPts val="1600"/>
              <a:buNone/>
              <a:defRPr sz="1600"/>
            </a:lvl1pPr>
            <a:lvl2pPr marL="914400" lvl="1" indent="-228600" algn="l">
              <a:lnSpc>
                <a:spcPct val="90000"/>
              </a:lnSpc>
              <a:spcBef>
                <a:spcPts val="500"/>
              </a:spcBef>
              <a:spcAft>
                <a:spcPts val="0"/>
              </a:spcAft>
              <a:buClr>
                <a:srgbClr val="1C9E4A"/>
              </a:buClr>
              <a:buSzPts val="1400"/>
              <a:buNone/>
              <a:defRPr sz="1400"/>
            </a:lvl2pPr>
            <a:lvl3pPr marL="1371600" lvl="2" indent="-228600" algn="l">
              <a:lnSpc>
                <a:spcPct val="90000"/>
              </a:lnSpc>
              <a:spcBef>
                <a:spcPts val="500"/>
              </a:spcBef>
              <a:spcAft>
                <a:spcPts val="0"/>
              </a:spcAft>
              <a:buClr>
                <a:srgbClr val="1C9E4A"/>
              </a:buClr>
              <a:buSzPts val="1200"/>
              <a:buNone/>
              <a:defRPr sz="1200"/>
            </a:lvl3pPr>
            <a:lvl4pPr marL="1828800" lvl="3" indent="-228600" algn="l">
              <a:lnSpc>
                <a:spcPct val="90000"/>
              </a:lnSpc>
              <a:spcBef>
                <a:spcPts val="500"/>
              </a:spcBef>
              <a:spcAft>
                <a:spcPts val="0"/>
              </a:spcAft>
              <a:buClr>
                <a:srgbClr val="1C9E4A"/>
              </a:buClr>
              <a:buSzPts val="1000"/>
              <a:buNone/>
              <a:defRPr sz="1000"/>
            </a:lvl4pPr>
            <a:lvl5pPr marL="2286000" lvl="4" indent="-228600" algn="l">
              <a:lnSpc>
                <a:spcPct val="90000"/>
              </a:lnSpc>
              <a:spcBef>
                <a:spcPts val="500"/>
              </a:spcBef>
              <a:spcAft>
                <a:spcPts val="0"/>
              </a:spcAft>
              <a:buClr>
                <a:srgbClr val="1C9E4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10"/>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9E4A"/>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C9E4A"/>
              </a:buClr>
              <a:buSzPts val="3200"/>
              <a:buFont typeface="Arial"/>
              <a:buNone/>
              <a:defRPr sz="3200" b="0" i="0" u="none" strike="noStrike" cap="none">
                <a:solidFill>
                  <a:srgbClr val="1C9E4A"/>
                </a:solidFill>
                <a:latin typeface="Calibri"/>
                <a:ea typeface="Calibri"/>
                <a:cs typeface="Calibri"/>
                <a:sym typeface="Calibri"/>
              </a:defRPr>
            </a:lvl1pPr>
            <a:lvl2pPr marR="0" lvl="1" algn="l" rtl="0">
              <a:lnSpc>
                <a:spcPct val="90000"/>
              </a:lnSpc>
              <a:spcBef>
                <a:spcPts val="500"/>
              </a:spcBef>
              <a:spcAft>
                <a:spcPts val="0"/>
              </a:spcAft>
              <a:buClr>
                <a:srgbClr val="1C9E4A"/>
              </a:buClr>
              <a:buSzPts val="2800"/>
              <a:buFont typeface="Arial"/>
              <a:buNone/>
              <a:defRPr sz="2800" b="0" i="0" u="none" strike="noStrike" cap="none">
                <a:solidFill>
                  <a:srgbClr val="1C9E4A"/>
                </a:solidFill>
                <a:latin typeface="Calibri"/>
                <a:ea typeface="Calibri"/>
                <a:cs typeface="Calibri"/>
                <a:sym typeface="Calibri"/>
              </a:defRPr>
            </a:lvl2pPr>
            <a:lvl3pPr marR="0" lvl="2" algn="l" rtl="0">
              <a:lnSpc>
                <a:spcPct val="90000"/>
              </a:lnSpc>
              <a:spcBef>
                <a:spcPts val="500"/>
              </a:spcBef>
              <a:spcAft>
                <a:spcPts val="0"/>
              </a:spcAft>
              <a:buClr>
                <a:srgbClr val="1C9E4A"/>
              </a:buClr>
              <a:buSzPts val="2400"/>
              <a:buFont typeface="Arial"/>
              <a:buNone/>
              <a:defRPr sz="2400" b="0" i="0" u="none" strike="noStrike" cap="none">
                <a:solidFill>
                  <a:srgbClr val="1C9E4A"/>
                </a:solidFill>
                <a:latin typeface="Calibri"/>
                <a:ea typeface="Calibri"/>
                <a:cs typeface="Calibri"/>
                <a:sym typeface="Calibri"/>
              </a:defRPr>
            </a:lvl3pPr>
            <a:lvl4pPr marR="0" lvl="3" algn="l" rtl="0">
              <a:lnSpc>
                <a:spcPct val="90000"/>
              </a:lnSpc>
              <a:spcBef>
                <a:spcPts val="500"/>
              </a:spcBef>
              <a:spcAft>
                <a:spcPts val="0"/>
              </a:spcAft>
              <a:buClr>
                <a:srgbClr val="1C9E4A"/>
              </a:buClr>
              <a:buSzPts val="2000"/>
              <a:buFont typeface="Arial"/>
              <a:buNone/>
              <a:defRPr sz="2000" b="0" i="0" u="none" strike="noStrike" cap="none">
                <a:solidFill>
                  <a:srgbClr val="1C9E4A"/>
                </a:solidFill>
                <a:latin typeface="Calibri"/>
                <a:ea typeface="Calibri"/>
                <a:cs typeface="Calibri"/>
                <a:sym typeface="Calibri"/>
              </a:defRPr>
            </a:lvl4pPr>
            <a:lvl5pPr marR="0" lvl="4" algn="l" rtl="0">
              <a:lnSpc>
                <a:spcPct val="90000"/>
              </a:lnSpc>
              <a:spcBef>
                <a:spcPts val="500"/>
              </a:spcBef>
              <a:spcAft>
                <a:spcPts val="0"/>
              </a:spcAft>
              <a:buClr>
                <a:srgbClr val="1C9E4A"/>
              </a:buClr>
              <a:buSzPts val="2000"/>
              <a:buFont typeface="Arial"/>
              <a:buNone/>
              <a:defRPr sz="2000" b="0" i="0" u="none" strike="noStrike" cap="none">
                <a:solidFill>
                  <a:srgbClr val="1C9E4A"/>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9E4A"/>
              </a:buClr>
              <a:buSzPts val="1600"/>
              <a:buNone/>
              <a:defRPr sz="1600"/>
            </a:lvl1pPr>
            <a:lvl2pPr marL="914400" lvl="1" indent="-228600" algn="l">
              <a:lnSpc>
                <a:spcPct val="90000"/>
              </a:lnSpc>
              <a:spcBef>
                <a:spcPts val="500"/>
              </a:spcBef>
              <a:spcAft>
                <a:spcPts val="0"/>
              </a:spcAft>
              <a:buClr>
                <a:srgbClr val="1C9E4A"/>
              </a:buClr>
              <a:buSzPts val="1400"/>
              <a:buNone/>
              <a:defRPr sz="1400"/>
            </a:lvl2pPr>
            <a:lvl3pPr marL="1371600" lvl="2" indent="-228600" algn="l">
              <a:lnSpc>
                <a:spcPct val="90000"/>
              </a:lnSpc>
              <a:spcBef>
                <a:spcPts val="500"/>
              </a:spcBef>
              <a:spcAft>
                <a:spcPts val="0"/>
              </a:spcAft>
              <a:buClr>
                <a:srgbClr val="1C9E4A"/>
              </a:buClr>
              <a:buSzPts val="1200"/>
              <a:buNone/>
              <a:defRPr sz="1200"/>
            </a:lvl3pPr>
            <a:lvl4pPr marL="1828800" lvl="3" indent="-228600" algn="l">
              <a:lnSpc>
                <a:spcPct val="90000"/>
              </a:lnSpc>
              <a:spcBef>
                <a:spcPts val="500"/>
              </a:spcBef>
              <a:spcAft>
                <a:spcPts val="0"/>
              </a:spcAft>
              <a:buClr>
                <a:srgbClr val="1C9E4A"/>
              </a:buClr>
              <a:buSzPts val="1000"/>
              <a:buNone/>
              <a:defRPr sz="1000"/>
            </a:lvl4pPr>
            <a:lvl5pPr marL="2286000" lvl="4" indent="-228600" algn="l">
              <a:lnSpc>
                <a:spcPct val="90000"/>
              </a:lnSpc>
              <a:spcBef>
                <a:spcPts val="500"/>
              </a:spcBef>
              <a:spcAft>
                <a:spcPts val="0"/>
              </a:spcAft>
              <a:buClr>
                <a:srgbClr val="1C9E4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11"/>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21547" y="365125"/>
            <a:ext cx="1155560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9E4A"/>
              </a:buClr>
              <a:buSzPts val="3600"/>
              <a:buFont typeface="Calibri"/>
              <a:buNone/>
              <a:defRPr sz="3600" b="1" i="0" u="none" strike="noStrike" cap="none">
                <a:solidFill>
                  <a:srgbClr val="1C9E4A"/>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321547" y="1825625"/>
            <a:ext cx="1155560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C9E4A"/>
              </a:buClr>
              <a:buSzPts val="2800"/>
              <a:buFont typeface="Arial"/>
              <a:buChar char="•"/>
              <a:defRPr sz="2800" b="0" i="0" u="none" strike="noStrike" cap="none">
                <a:solidFill>
                  <a:srgbClr val="1C9E4A"/>
                </a:solidFill>
                <a:latin typeface="Calibri"/>
                <a:ea typeface="Calibri"/>
                <a:cs typeface="Calibri"/>
                <a:sym typeface="Calibri"/>
              </a:defRPr>
            </a:lvl1pPr>
            <a:lvl2pPr marL="914400" marR="0" lvl="1" indent="-381000" algn="l" rtl="0">
              <a:lnSpc>
                <a:spcPct val="90000"/>
              </a:lnSpc>
              <a:spcBef>
                <a:spcPts val="500"/>
              </a:spcBef>
              <a:spcAft>
                <a:spcPts val="0"/>
              </a:spcAft>
              <a:buClr>
                <a:srgbClr val="1C9E4A"/>
              </a:buClr>
              <a:buSzPts val="2400"/>
              <a:buFont typeface="Arial"/>
              <a:buChar char="•"/>
              <a:defRPr sz="2400" b="0" i="0" u="none" strike="noStrike" cap="none">
                <a:solidFill>
                  <a:srgbClr val="1C9E4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C9E4A"/>
              </a:buClr>
              <a:buSzPts val="2000"/>
              <a:buFont typeface="Arial"/>
              <a:buChar char="•"/>
              <a:defRPr sz="2000" b="0" i="0" u="none" strike="noStrike" cap="none">
                <a:solidFill>
                  <a:srgbClr val="1C9E4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C9E4A"/>
              </a:buClr>
              <a:buSzPts val="1800"/>
              <a:buFont typeface="Arial"/>
              <a:buChar char="•"/>
              <a:defRPr sz="1800" b="0" i="0" u="none" strike="noStrike" cap="none">
                <a:solidFill>
                  <a:srgbClr val="1C9E4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C9E4A"/>
              </a:buClr>
              <a:buSzPts val="1800"/>
              <a:buFont typeface="Arial"/>
              <a:buChar char="•"/>
              <a:defRPr sz="1800" b="0" i="0" u="none" strike="noStrike" cap="none">
                <a:solidFill>
                  <a:srgbClr val="1C9E4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11686233" y="6486974"/>
            <a:ext cx="507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1C9E4A"/>
                </a:solidFill>
                <a:latin typeface="Calibri"/>
                <a:ea typeface="Calibri"/>
                <a:cs typeface="Calibri"/>
                <a:sym typeface="Calibri"/>
              </a:defRPr>
            </a:lvl1pPr>
            <a:lvl2pPr marL="0" marR="0" lvl="1" indent="0" algn="r" rtl="0">
              <a:spcBef>
                <a:spcPts val="0"/>
              </a:spcBef>
              <a:buNone/>
              <a:defRPr sz="1200" b="1" i="0" u="none" strike="noStrike" cap="none">
                <a:solidFill>
                  <a:srgbClr val="1C9E4A"/>
                </a:solidFill>
                <a:latin typeface="Calibri"/>
                <a:ea typeface="Calibri"/>
                <a:cs typeface="Calibri"/>
                <a:sym typeface="Calibri"/>
              </a:defRPr>
            </a:lvl2pPr>
            <a:lvl3pPr marL="0" marR="0" lvl="2" indent="0" algn="r" rtl="0">
              <a:spcBef>
                <a:spcPts val="0"/>
              </a:spcBef>
              <a:buNone/>
              <a:defRPr sz="1200" b="1" i="0" u="none" strike="noStrike" cap="none">
                <a:solidFill>
                  <a:srgbClr val="1C9E4A"/>
                </a:solidFill>
                <a:latin typeface="Calibri"/>
                <a:ea typeface="Calibri"/>
                <a:cs typeface="Calibri"/>
                <a:sym typeface="Calibri"/>
              </a:defRPr>
            </a:lvl3pPr>
            <a:lvl4pPr marL="0" marR="0" lvl="3" indent="0" algn="r" rtl="0">
              <a:spcBef>
                <a:spcPts val="0"/>
              </a:spcBef>
              <a:buNone/>
              <a:defRPr sz="1200" b="1" i="0" u="none" strike="noStrike" cap="none">
                <a:solidFill>
                  <a:srgbClr val="1C9E4A"/>
                </a:solidFill>
                <a:latin typeface="Calibri"/>
                <a:ea typeface="Calibri"/>
                <a:cs typeface="Calibri"/>
                <a:sym typeface="Calibri"/>
              </a:defRPr>
            </a:lvl4pPr>
            <a:lvl5pPr marL="0" marR="0" lvl="4" indent="0" algn="r" rtl="0">
              <a:spcBef>
                <a:spcPts val="0"/>
              </a:spcBef>
              <a:buNone/>
              <a:defRPr sz="1200" b="1" i="0" u="none" strike="noStrike" cap="none">
                <a:solidFill>
                  <a:srgbClr val="1C9E4A"/>
                </a:solidFill>
                <a:latin typeface="Calibri"/>
                <a:ea typeface="Calibri"/>
                <a:cs typeface="Calibri"/>
                <a:sym typeface="Calibri"/>
              </a:defRPr>
            </a:lvl5pPr>
            <a:lvl6pPr marL="0" marR="0" lvl="5" indent="0" algn="r" rtl="0">
              <a:spcBef>
                <a:spcPts val="0"/>
              </a:spcBef>
              <a:buNone/>
              <a:defRPr sz="1200" b="1" i="0" u="none" strike="noStrike" cap="none">
                <a:solidFill>
                  <a:srgbClr val="1C9E4A"/>
                </a:solidFill>
                <a:latin typeface="Calibri"/>
                <a:ea typeface="Calibri"/>
                <a:cs typeface="Calibri"/>
                <a:sym typeface="Calibri"/>
              </a:defRPr>
            </a:lvl6pPr>
            <a:lvl7pPr marL="0" marR="0" lvl="6" indent="0" algn="r" rtl="0">
              <a:spcBef>
                <a:spcPts val="0"/>
              </a:spcBef>
              <a:buNone/>
              <a:defRPr sz="1200" b="1" i="0" u="none" strike="noStrike" cap="none">
                <a:solidFill>
                  <a:srgbClr val="1C9E4A"/>
                </a:solidFill>
                <a:latin typeface="Calibri"/>
                <a:ea typeface="Calibri"/>
                <a:cs typeface="Calibri"/>
                <a:sym typeface="Calibri"/>
              </a:defRPr>
            </a:lvl7pPr>
            <a:lvl8pPr marL="0" marR="0" lvl="7" indent="0" algn="r" rtl="0">
              <a:spcBef>
                <a:spcPts val="0"/>
              </a:spcBef>
              <a:buNone/>
              <a:defRPr sz="1200" b="1" i="0" u="none" strike="noStrike" cap="none">
                <a:solidFill>
                  <a:srgbClr val="1C9E4A"/>
                </a:solidFill>
                <a:latin typeface="Calibri"/>
                <a:ea typeface="Calibri"/>
                <a:cs typeface="Calibri"/>
                <a:sym typeface="Calibri"/>
              </a:defRPr>
            </a:lvl8pPr>
            <a:lvl9pPr marL="0" marR="0" lvl="8" indent="0" algn="r" rtl="0">
              <a:spcBef>
                <a:spcPts val="0"/>
              </a:spcBef>
              <a:buNone/>
              <a:defRPr sz="1200" b="1" i="0" u="none" strike="noStrike" cap="none">
                <a:solidFill>
                  <a:srgbClr val="1C9E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pic>
        <p:nvPicPr>
          <p:cNvPr id="9" name="Google Shape;9;p2" descr="A képen szöveg látható&#10;&#10;Automatikusan generált leírás"/>
          <p:cNvPicPr preferRelativeResize="0"/>
          <p:nvPr/>
        </p:nvPicPr>
        <p:blipFill rotWithShape="1">
          <a:blip r:embed="rId13">
            <a:alphaModFix/>
          </a:blip>
          <a:srcRect/>
          <a:stretch/>
        </p:blipFill>
        <p:spPr>
          <a:xfrm>
            <a:off x="1019" y="6290227"/>
            <a:ext cx="2099090" cy="5778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okalnytrh.sk/map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1402977"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9E4A"/>
              </a:buClr>
              <a:buSzPts val="6000"/>
              <a:buFont typeface="Calibri"/>
              <a:buNone/>
            </a:pPr>
            <a:r>
              <a:rPr lang="hu-HU" dirty="0">
                <a:solidFill>
                  <a:schemeClr val="tx1"/>
                </a:solidFill>
              </a:rPr>
              <a:t>Elsődleges termelői feldolgozás higiéniája</a:t>
            </a:r>
            <a:endParaRPr dirty="0">
              <a:solidFill>
                <a:schemeClr val="tx1"/>
              </a:solidFill>
            </a:endParaRPr>
          </a:p>
        </p:txBody>
      </p:sp>
      <p:sp>
        <p:nvSpPr>
          <p:cNvPr id="63" name="Google Shape;63;p1"/>
          <p:cNvSpPr txBox="1">
            <a:spLocks noGrp="1"/>
          </p:cNvSpPr>
          <p:nvPr>
            <p:ph type="subTitle" idx="1"/>
          </p:nvPr>
        </p:nvSpPr>
        <p:spPr>
          <a:xfrm>
            <a:off x="1389530" y="3602038"/>
            <a:ext cx="9144000" cy="4320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C9E4A"/>
              </a:buClr>
              <a:buSzPts val="2400"/>
              <a:buNone/>
            </a:pPr>
            <a:r>
              <a:rPr lang="hu-HU" dirty="0">
                <a:solidFill>
                  <a:schemeClr val="tx1"/>
                </a:solidFill>
              </a:rPr>
              <a:t>Földtől az asztalig - higiéniai előírások betartása Szlovákiában</a:t>
            </a:r>
            <a:endParaRPr dirty="0">
              <a:solidFill>
                <a:schemeClr val="tx1"/>
              </a:solidFill>
            </a:endParaRPr>
          </a:p>
        </p:txBody>
      </p:sp>
      <p:sp>
        <p:nvSpPr>
          <p:cNvPr id="2" name="BlokTextu 1">
            <a:extLst>
              <a:ext uri="{FF2B5EF4-FFF2-40B4-BE49-F238E27FC236}">
                <a16:creationId xmlns:a16="http://schemas.microsoft.com/office/drawing/2014/main" id="{D8ECEB26-93F9-43C6-8FAD-6C34E6CEDC98}"/>
              </a:ext>
            </a:extLst>
          </p:cNvPr>
          <p:cNvSpPr txBox="1"/>
          <p:nvPr/>
        </p:nvSpPr>
        <p:spPr>
          <a:xfrm>
            <a:off x="2301412" y="6359705"/>
            <a:ext cx="5085708" cy="307777"/>
          </a:xfrm>
          <a:prstGeom prst="rect">
            <a:avLst/>
          </a:prstGeom>
          <a:noFill/>
        </p:spPr>
        <p:txBody>
          <a:bodyPr wrap="square" rtlCol="0">
            <a:spAutoFit/>
          </a:bodyPr>
          <a:lstStyle/>
          <a:p>
            <a:r>
              <a:rPr lang="hu-HU" dirty="0">
                <a:latin typeface="Calibri" panose="020F0502020204030204" pitchFamily="34" charset="0"/>
                <a:cs typeface="Calibri" panose="020F0502020204030204" pitchFamily="34" charset="0"/>
              </a:rPr>
              <a:t>Szerkesztette: </a:t>
            </a:r>
            <a:r>
              <a:rPr lang="hu-HU" dirty="0" err="1">
                <a:latin typeface="Calibri" panose="020F0502020204030204" pitchFamily="34" charset="0"/>
                <a:cs typeface="Calibri" panose="020F0502020204030204" pitchFamily="34" charset="0"/>
              </a:rPr>
              <a:t>Vlacseková</a:t>
            </a:r>
            <a:r>
              <a:rPr lang="hu-HU" dirty="0">
                <a:latin typeface="Calibri" panose="020F0502020204030204" pitchFamily="34" charset="0"/>
                <a:cs typeface="Calibri" panose="020F0502020204030204" pitchFamily="34" charset="0"/>
              </a:rPr>
              <a:t> Dominika</a:t>
            </a:r>
            <a:endParaRPr lang="sk-SK" dirty="0">
              <a:latin typeface="Calibri" panose="020F0502020204030204" pitchFamily="34" charset="0"/>
              <a:cs typeface="Calibri" panose="020F0502020204030204" pitchFamily="34" charset="0"/>
            </a:endParaRPr>
          </a:p>
        </p:txBody>
      </p:sp>
      <p:pic>
        <p:nvPicPr>
          <p:cNvPr id="4" name="Obrázok 3">
            <a:extLst>
              <a:ext uri="{FF2B5EF4-FFF2-40B4-BE49-F238E27FC236}">
                <a16:creationId xmlns:a16="http://schemas.microsoft.com/office/drawing/2014/main" id="{7CBFCA59-D709-48B6-82C0-8A5DCBA1A4D7}"/>
              </a:ext>
            </a:extLst>
          </p:cNvPr>
          <p:cNvPicPr>
            <a:picLocks noChangeAspect="1"/>
          </p:cNvPicPr>
          <p:nvPr/>
        </p:nvPicPr>
        <p:blipFill>
          <a:blip r:embed="rId4"/>
          <a:stretch>
            <a:fillRect/>
          </a:stretch>
        </p:blipFill>
        <p:spPr>
          <a:xfrm>
            <a:off x="9348018" y="122642"/>
            <a:ext cx="2676525" cy="126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683AB2-C423-46DD-8899-49307D576CB6}"/>
              </a:ext>
            </a:extLst>
          </p:cNvPr>
          <p:cNvSpPr>
            <a:spLocks noGrp="1"/>
          </p:cNvSpPr>
          <p:nvPr>
            <p:ph type="title"/>
          </p:nvPr>
        </p:nvSpPr>
        <p:spPr/>
        <p:txBody>
          <a:bodyPr>
            <a:normAutofit/>
          </a:bodyPr>
          <a:lstStyle/>
          <a:p>
            <a:r>
              <a:rPr lang="hu-HU" sz="2800" dirty="0"/>
              <a:t>Termékmegjelölések</a:t>
            </a:r>
            <a:endParaRPr lang="sk-SK" sz="2800" dirty="0"/>
          </a:p>
        </p:txBody>
      </p:sp>
      <p:sp>
        <p:nvSpPr>
          <p:cNvPr id="3" name="Zástupný text 2">
            <a:extLst>
              <a:ext uri="{FF2B5EF4-FFF2-40B4-BE49-F238E27FC236}">
                <a16:creationId xmlns:a16="http://schemas.microsoft.com/office/drawing/2014/main" id="{188BE47B-9EA9-4D34-9AC5-D7CC538EBF5A}"/>
              </a:ext>
            </a:extLst>
          </p:cNvPr>
          <p:cNvSpPr>
            <a:spLocks noGrp="1"/>
          </p:cNvSpPr>
          <p:nvPr>
            <p:ph type="body" idx="1"/>
          </p:nvPr>
        </p:nvSpPr>
        <p:spPr>
          <a:xfrm>
            <a:off x="321548" y="1825625"/>
            <a:ext cx="9257882" cy="4351338"/>
          </a:xfrm>
        </p:spPr>
        <p:txBody>
          <a:bodyPr>
            <a:normAutofit/>
          </a:bodyPr>
          <a:lstStyle/>
          <a:p>
            <a:pPr algn="just">
              <a:buClr>
                <a:schemeClr val="tx1"/>
              </a:buClr>
              <a:buAutoNum type="arabicPeriod"/>
            </a:pPr>
            <a:r>
              <a:rPr lang="hu-HU" sz="1800" b="1" dirty="0">
                <a:solidFill>
                  <a:schemeClr val="tx1"/>
                </a:solidFill>
              </a:rPr>
              <a:t>„Szlovák élelmiszer“ </a:t>
            </a:r>
            <a:r>
              <a:rPr lang="hu-HU" sz="1800" dirty="0">
                <a:solidFill>
                  <a:schemeClr val="tx1"/>
                </a:solidFill>
              </a:rPr>
              <a:t>termékmegjelölés feltétele az, hogy a termék nyers- és adalékanyagainak legalább 75 %-ban Szlovákiában előállítottnak kell lennie, és az egész folyamatnak az ország területén kell végbemennie.</a:t>
            </a:r>
          </a:p>
          <a:p>
            <a:pPr algn="just">
              <a:buClr>
                <a:schemeClr val="tx1"/>
              </a:buClr>
              <a:buAutoNum type="arabicPeriod"/>
            </a:pPr>
            <a:r>
              <a:rPr lang="hu-HU" sz="1800" b="1" dirty="0">
                <a:solidFill>
                  <a:schemeClr val="tx1"/>
                </a:solidFill>
              </a:rPr>
              <a:t>„Szlovák mezőgazdasági termék</a:t>
            </a:r>
            <a:r>
              <a:rPr lang="hu-HU" sz="1800" dirty="0">
                <a:solidFill>
                  <a:schemeClr val="tx1"/>
                </a:solidFill>
              </a:rPr>
              <a:t>“ megnevezés, amelyet célzatosan</a:t>
            </a:r>
            <a:r>
              <a:rPr lang="hu-HU" sz="1800" dirty="0">
                <a:solidFill>
                  <a:srgbClr val="FF0000"/>
                </a:solidFill>
              </a:rPr>
              <a:t> </a:t>
            </a:r>
            <a:r>
              <a:rPr lang="hu-HU" sz="1800" dirty="0">
                <a:solidFill>
                  <a:schemeClr val="tx1"/>
                </a:solidFill>
              </a:rPr>
              <a:t>Szlovákiában termesztettek vagy gyűjtöttek tojásrakó állatoktól, megölt tenyészállatoktól vagy szabadon élő állatokból vadászattal, illetve farmbéli állattartásból nyertek.</a:t>
            </a:r>
          </a:p>
          <a:p>
            <a:pPr algn="just">
              <a:buClr>
                <a:schemeClr val="tx1"/>
              </a:buClr>
              <a:buAutoNum type="arabicPeriod"/>
            </a:pPr>
            <a:r>
              <a:rPr lang="hu-HU" sz="1800" b="1" dirty="0">
                <a:solidFill>
                  <a:schemeClr val="tx1"/>
                </a:solidFill>
              </a:rPr>
              <a:t>„Szlovákiában gyártott”: </a:t>
            </a:r>
            <a:r>
              <a:rPr lang="hu-HU" sz="1800" dirty="0">
                <a:solidFill>
                  <a:schemeClr val="tx1"/>
                </a:solidFill>
              </a:rPr>
              <a:t>az ilyen megnevezés csak akkor használható, ha az egész gyártási folyamat Szlovákiában zajlik.</a:t>
            </a:r>
          </a:p>
          <a:p>
            <a:pPr algn="just">
              <a:buClr>
                <a:schemeClr val="tx1"/>
              </a:buClr>
              <a:buFont typeface="Arial"/>
              <a:buAutoNum type="arabicPeriod"/>
            </a:pPr>
            <a:r>
              <a:rPr lang="pt-BR" sz="1800" b="1" dirty="0">
                <a:solidFill>
                  <a:schemeClr val="tx1"/>
                </a:solidFill>
              </a:rPr>
              <a:t>„Regionális termék“ </a:t>
            </a:r>
            <a:r>
              <a:rPr lang="pt-BR" sz="1800" dirty="0">
                <a:solidFill>
                  <a:schemeClr val="tx1"/>
                </a:solidFill>
              </a:rPr>
              <a:t>és</a:t>
            </a:r>
            <a:r>
              <a:rPr lang="pt-BR" sz="1800" b="1" dirty="0">
                <a:solidFill>
                  <a:schemeClr val="tx1"/>
                </a:solidFill>
              </a:rPr>
              <a:t> „Regionális élelmiszer“</a:t>
            </a:r>
            <a:r>
              <a:rPr lang="hu-HU" sz="1800" b="1" dirty="0">
                <a:solidFill>
                  <a:schemeClr val="tx1"/>
                </a:solidFill>
              </a:rPr>
              <a:t> </a:t>
            </a:r>
            <a:r>
              <a:rPr lang="hu-HU" sz="1800" dirty="0">
                <a:solidFill>
                  <a:schemeClr val="tx1"/>
                </a:solidFill>
              </a:rPr>
              <a:t>az ilyen megnevezés csak akkor használható, ha a terméket a Szlovák Köztársaságban termesztették vagy takarították be</a:t>
            </a:r>
            <a:r>
              <a:rPr lang="sk-SK" sz="1800" dirty="0">
                <a:solidFill>
                  <a:schemeClr val="tx1"/>
                </a:solidFill>
              </a:rPr>
              <a:t>; vagy a </a:t>
            </a:r>
            <a:r>
              <a:rPr lang="hu-HU" sz="1800" dirty="0">
                <a:solidFill>
                  <a:schemeClr val="tx1"/>
                </a:solidFill>
              </a:rPr>
              <a:t>nyersanyagok legalább </a:t>
            </a:r>
            <a:r>
              <a:rPr lang="sk-SK" sz="1800" dirty="0">
                <a:solidFill>
                  <a:schemeClr val="tx1"/>
                </a:solidFill>
              </a:rPr>
              <a:t>75 %-</a:t>
            </a:r>
            <a:r>
              <a:rPr lang="sk-SK" sz="1800" dirty="0" err="1">
                <a:solidFill>
                  <a:schemeClr val="tx1"/>
                </a:solidFill>
              </a:rPr>
              <a:t>nak</a:t>
            </a:r>
            <a:r>
              <a:rPr lang="sk-SK" sz="1800" dirty="0">
                <a:solidFill>
                  <a:schemeClr val="tx1"/>
                </a:solidFill>
              </a:rPr>
              <a:t> a </a:t>
            </a:r>
            <a:r>
              <a:rPr lang="hu-HU" sz="1800" dirty="0">
                <a:solidFill>
                  <a:schemeClr val="tx1"/>
                </a:solidFill>
              </a:rPr>
              <a:t>Szlovák</a:t>
            </a:r>
            <a:r>
              <a:rPr lang="sk-SK" sz="1800" dirty="0">
                <a:solidFill>
                  <a:schemeClr val="tx1"/>
                </a:solidFill>
              </a:rPr>
              <a:t> </a:t>
            </a:r>
            <a:r>
              <a:rPr lang="hu-HU" sz="1800" dirty="0">
                <a:solidFill>
                  <a:schemeClr val="tx1"/>
                </a:solidFill>
              </a:rPr>
              <a:t>Köztársaságból kell származnia</a:t>
            </a:r>
            <a:r>
              <a:rPr lang="sk-SK" sz="1800" dirty="0">
                <a:solidFill>
                  <a:schemeClr val="tx1"/>
                </a:solidFill>
              </a:rPr>
              <a:t> - </a:t>
            </a:r>
            <a:r>
              <a:rPr lang="hu-HU" sz="1800" dirty="0">
                <a:solidFill>
                  <a:schemeClr val="tx1"/>
                </a:solidFill>
              </a:rPr>
              <a:t>az adott régióra vonatkozik.</a:t>
            </a:r>
          </a:p>
          <a:p>
            <a:pPr algn="just">
              <a:buClr>
                <a:schemeClr val="tx1"/>
              </a:buClr>
              <a:buFont typeface="Arial"/>
              <a:buAutoNum type="arabicPeriod"/>
            </a:pPr>
            <a:r>
              <a:rPr lang="hu-HU" sz="1800" b="1" dirty="0">
                <a:solidFill>
                  <a:schemeClr val="tx1"/>
                </a:solidFill>
              </a:rPr>
              <a:t>„Háztáji mezőgazdasági termék“ </a:t>
            </a:r>
            <a:r>
              <a:rPr lang="hu-HU" sz="1800" dirty="0">
                <a:solidFill>
                  <a:schemeClr val="tx1"/>
                </a:solidFill>
              </a:rPr>
              <a:t>és a </a:t>
            </a:r>
            <a:r>
              <a:rPr lang="hu-HU" sz="1800" b="1" dirty="0">
                <a:solidFill>
                  <a:schemeClr val="tx1"/>
                </a:solidFill>
              </a:rPr>
              <a:t>„Háztáji élelmiszer“</a:t>
            </a:r>
            <a:r>
              <a:rPr lang="hu-HU" sz="1800" dirty="0">
                <a:solidFill>
                  <a:schemeClr val="tx1"/>
                </a:solidFill>
              </a:rPr>
              <a:t>.</a:t>
            </a:r>
          </a:p>
        </p:txBody>
      </p:sp>
      <p:pic>
        <p:nvPicPr>
          <p:cNvPr id="5122" name="Picture 2" descr="Slovenský výrobok - podržme sa navzájom :: SLOVENSKÉ VÝROBKY">
            <a:extLst>
              <a:ext uri="{FF2B5EF4-FFF2-40B4-BE49-F238E27FC236}">
                <a16:creationId xmlns:a16="http://schemas.microsoft.com/office/drawing/2014/main" id="{37E6076E-A331-4BA0-8E19-037D0EA73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427" y="998988"/>
            <a:ext cx="1792514" cy="17925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log Slovákov vo Francúzsku: Kde je možné dostať v Paríži potraviny podobné  tým našim?">
            <a:extLst>
              <a:ext uri="{FF2B5EF4-FFF2-40B4-BE49-F238E27FC236}">
                <a16:creationId xmlns:a16="http://schemas.microsoft.com/office/drawing/2014/main" id="{36AECC0F-6F1B-4575-84ED-A21E2708D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5367" y="2953989"/>
            <a:ext cx="1588633" cy="11937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ko spoznáte SKUTOČNE slovenské potraviny? Sledujte tieto značky!">
            <a:extLst>
              <a:ext uri="{FF2B5EF4-FFF2-40B4-BE49-F238E27FC236}">
                <a16:creationId xmlns:a16="http://schemas.microsoft.com/office/drawing/2014/main" id="{E7F36C43-499B-441E-BDB0-B58BF61959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6422" y="4310231"/>
            <a:ext cx="1792515" cy="178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0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FD6886-8F0A-498E-9695-A5AD881203A8}"/>
              </a:ext>
            </a:extLst>
          </p:cNvPr>
          <p:cNvSpPr>
            <a:spLocks noGrp="1"/>
          </p:cNvSpPr>
          <p:nvPr>
            <p:ph type="title"/>
          </p:nvPr>
        </p:nvSpPr>
        <p:spPr/>
        <p:txBody>
          <a:bodyPr>
            <a:normAutofit/>
          </a:bodyPr>
          <a:lstStyle/>
          <a:p>
            <a:r>
              <a:rPr lang="hu-HU" sz="2800" dirty="0"/>
              <a:t>„Regionális termék” és „Regionális élelmiszer” Szlovákiában</a:t>
            </a:r>
          </a:p>
        </p:txBody>
      </p:sp>
      <p:pic>
        <p:nvPicPr>
          <p:cNvPr id="4" name="Obrázok 3">
            <a:extLst>
              <a:ext uri="{FF2B5EF4-FFF2-40B4-BE49-F238E27FC236}">
                <a16:creationId xmlns:a16="http://schemas.microsoft.com/office/drawing/2014/main" id="{8D78C252-056D-4CD8-8AFB-1C5BC7244BED}"/>
              </a:ext>
            </a:extLst>
          </p:cNvPr>
          <p:cNvPicPr/>
          <p:nvPr/>
        </p:nvPicPr>
        <p:blipFill rotWithShape="1">
          <a:blip r:embed="rId3" cstate="print">
            <a:extLst>
              <a:ext uri="{28A0092B-C50C-407E-A947-70E740481C1C}">
                <a14:useLocalDpi xmlns:a14="http://schemas.microsoft.com/office/drawing/2010/main" val="0"/>
              </a:ext>
            </a:extLst>
          </a:blip>
          <a:srcRect t="9261"/>
          <a:stretch/>
        </p:blipFill>
        <p:spPr>
          <a:xfrm>
            <a:off x="1441485" y="1325563"/>
            <a:ext cx="8998477" cy="5167312"/>
          </a:xfrm>
          <a:prstGeom prst="rect">
            <a:avLst/>
          </a:prstGeom>
          <a:ln>
            <a:noFill/>
          </a:ln>
          <a:effectLst>
            <a:softEdge rad="112500"/>
          </a:effectLst>
        </p:spPr>
      </p:pic>
      <p:sp>
        <p:nvSpPr>
          <p:cNvPr id="3" name="BlokTextu 2">
            <a:extLst>
              <a:ext uri="{FF2B5EF4-FFF2-40B4-BE49-F238E27FC236}">
                <a16:creationId xmlns:a16="http://schemas.microsoft.com/office/drawing/2014/main" id="{AAD05008-AC31-47A0-B7D5-F6082FB0834B}"/>
              </a:ext>
            </a:extLst>
          </p:cNvPr>
          <p:cNvSpPr txBox="1"/>
          <p:nvPr/>
        </p:nvSpPr>
        <p:spPr>
          <a:xfrm>
            <a:off x="2132378" y="6154321"/>
            <a:ext cx="8973157" cy="338554"/>
          </a:xfrm>
          <a:prstGeom prst="rect">
            <a:avLst/>
          </a:prstGeom>
          <a:noFill/>
        </p:spPr>
        <p:txBody>
          <a:bodyPr wrap="square" rtlCol="0">
            <a:spAutoFit/>
          </a:bodyPr>
          <a:lstStyle/>
          <a:p>
            <a:pPr algn="r"/>
            <a:r>
              <a:rPr lang="hu-HU" sz="1600" dirty="0">
                <a:latin typeface="Calibi"/>
              </a:rPr>
              <a:t>A „Regionális termék” és „Regionális élelmiszer” Szlovákiában történő bejegyzése állami nyelven.</a:t>
            </a:r>
            <a:endParaRPr lang="sk-SK" sz="1600" dirty="0">
              <a:latin typeface="Calibi"/>
            </a:endParaRPr>
          </a:p>
        </p:txBody>
      </p:sp>
    </p:spTree>
    <p:extLst>
      <p:ext uri="{BB962C8B-B14F-4D97-AF65-F5344CB8AC3E}">
        <p14:creationId xmlns:p14="http://schemas.microsoft.com/office/powerpoint/2010/main" val="26507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CEA4C-0A85-4788-BDBD-0C0F82A36808}"/>
              </a:ext>
            </a:extLst>
          </p:cNvPr>
          <p:cNvSpPr>
            <a:spLocks noGrp="1"/>
          </p:cNvSpPr>
          <p:nvPr>
            <p:ph type="title"/>
          </p:nvPr>
        </p:nvSpPr>
        <p:spPr/>
        <p:txBody>
          <a:bodyPr>
            <a:normAutofit/>
          </a:bodyPr>
          <a:lstStyle/>
          <a:p>
            <a:r>
              <a:rPr lang="hu-HU" sz="2800" dirty="0"/>
              <a:t>Helyi termék értékesítési lehetőségei</a:t>
            </a:r>
            <a:endParaRPr lang="sk-SK" sz="2800" dirty="0"/>
          </a:p>
        </p:txBody>
      </p:sp>
      <p:sp>
        <p:nvSpPr>
          <p:cNvPr id="3" name="Zástupný text 2">
            <a:extLst>
              <a:ext uri="{FF2B5EF4-FFF2-40B4-BE49-F238E27FC236}">
                <a16:creationId xmlns:a16="http://schemas.microsoft.com/office/drawing/2014/main" id="{F10BEB6D-F382-4E9F-9726-AA6FC4E5B046}"/>
              </a:ext>
            </a:extLst>
          </p:cNvPr>
          <p:cNvSpPr>
            <a:spLocks noGrp="1"/>
          </p:cNvSpPr>
          <p:nvPr>
            <p:ph type="body" idx="1"/>
          </p:nvPr>
        </p:nvSpPr>
        <p:spPr>
          <a:xfrm>
            <a:off x="321548" y="1825625"/>
            <a:ext cx="5190252" cy="4351338"/>
          </a:xfrm>
        </p:spPr>
        <p:txBody>
          <a:bodyPr>
            <a:normAutofit/>
          </a:bodyPr>
          <a:lstStyle/>
          <a:p>
            <a:pPr algn="just">
              <a:buClr>
                <a:schemeClr val="tx1"/>
              </a:buClr>
            </a:pPr>
            <a:r>
              <a:rPr lang="hu-HU" sz="1800" dirty="0">
                <a:solidFill>
                  <a:schemeClr val="tx1"/>
                </a:solidFill>
              </a:rPr>
              <a:t>Mint minden élelmiszer, a helyi termék is különböző értékesítési csatornákon keresztül jut el a fogyasztókhoz, de a termelő közvetlenül (pl. háztól/gazdaságból, házhozszállítással, piacon, rendezvényen), vagy közvetítő segítségével (pl. helyi kiskereskedelmi-, vagy vendéglátó egységben) is értékesíthet.</a:t>
            </a:r>
          </a:p>
          <a:p>
            <a:pPr algn="just">
              <a:buClr>
                <a:schemeClr val="tx1"/>
              </a:buClr>
            </a:pPr>
            <a:r>
              <a:rPr lang="hu-HU" sz="1800" dirty="0">
                <a:solidFill>
                  <a:schemeClr val="tx1"/>
                </a:solidFill>
              </a:rPr>
              <a:t>Az értékesítés egyik jellemző megjelenése a </a:t>
            </a:r>
            <a:r>
              <a:rPr lang="hu-HU" sz="1800" b="1" dirty="0">
                <a:solidFill>
                  <a:schemeClr val="tx1"/>
                </a:solidFill>
              </a:rPr>
              <a:t>piac</a:t>
            </a:r>
            <a:r>
              <a:rPr lang="hu-HU" sz="1800" dirty="0">
                <a:solidFill>
                  <a:schemeClr val="tx1"/>
                </a:solidFill>
              </a:rPr>
              <a:t>, és a helyi termék iránti fokozódó kereslet kielégítését szolgálja</a:t>
            </a:r>
            <a:r>
              <a:rPr lang="sk-SK" sz="1800" dirty="0">
                <a:solidFill>
                  <a:schemeClr val="tx1"/>
                </a:solidFill>
              </a:rPr>
              <a:t>; </a:t>
            </a:r>
            <a:r>
              <a:rPr lang="hu-HU" sz="1800" dirty="0">
                <a:solidFill>
                  <a:schemeClr val="tx1"/>
                </a:solidFill>
              </a:rPr>
              <a:t>a helyi vagy a kistermelői </a:t>
            </a:r>
            <a:r>
              <a:rPr lang="hu-HU" sz="1800" b="1" dirty="0">
                <a:solidFill>
                  <a:schemeClr val="tx1"/>
                </a:solidFill>
              </a:rPr>
              <a:t>termékek</a:t>
            </a:r>
            <a:r>
              <a:rPr lang="hu-HU" sz="1800" dirty="0">
                <a:solidFill>
                  <a:schemeClr val="tx1"/>
                </a:solidFill>
              </a:rPr>
              <a:t> megjelenhetnek a </a:t>
            </a:r>
            <a:r>
              <a:rPr lang="hu-HU" sz="1800" b="1" dirty="0">
                <a:solidFill>
                  <a:schemeClr val="tx1"/>
                </a:solidFill>
              </a:rPr>
              <a:t>vendéglátásban</a:t>
            </a:r>
            <a:r>
              <a:rPr lang="hu-HU" sz="1800" dirty="0">
                <a:solidFill>
                  <a:schemeClr val="tx1"/>
                </a:solidFill>
              </a:rPr>
              <a:t>, a közétkeztetésben, a </a:t>
            </a:r>
            <a:r>
              <a:rPr lang="hu-HU" sz="1800" b="1" dirty="0">
                <a:solidFill>
                  <a:schemeClr val="tx1"/>
                </a:solidFill>
              </a:rPr>
              <a:t>falusi vendéglátásban </a:t>
            </a:r>
            <a:r>
              <a:rPr lang="hu-HU" sz="1800" dirty="0">
                <a:solidFill>
                  <a:schemeClr val="tx1"/>
                </a:solidFill>
              </a:rPr>
              <a:t>és a </a:t>
            </a:r>
            <a:r>
              <a:rPr lang="hu-HU" sz="1800" b="1" dirty="0">
                <a:solidFill>
                  <a:schemeClr val="tx1"/>
                </a:solidFill>
              </a:rPr>
              <a:t>kistermelői vendégasztalon </a:t>
            </a:r>
            <a:r>
              <a:rPr lang="hu-HU" sz="1800" dirty="0">
                <a:solidFill>
                  <a:schemeClr val="tx1"/>
                </a:solidFill>
              </a:rPr>
              <a:t>is.</a:t>
            </a:r>
          </a:p>
        </p:txBody>
      </p:sp>
      <p:pic>
        <p:nvPicPr>
          <p:cNvPr id="4098" name="Picture 2" descr="Malovýrobcovia, prihláste sa! | Kukkonia">
            <a:extLst>
              <a:ext uri="{FF2B5EF4-FFF2-40B4-BE49-F238E27FC236}">
                <a16:creationId xmlns:a16="http://schemas.microsoft.com/office/drawing/2014/main" id="{80A9DA1D-09B6-44DF-A00A-9AAB72754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311" y="1825625"/>
            <a:ext cx="5774452" cy="38496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BlokTextu 3">
            <a:extLst>
              <a:ext uri="{FF2B5EF4-FFF2-40B4-BE49-F238E27FC236}">
                <a16:creationId xmlns:a16="http://schemas.microsoft.com/office/drawing/2014/main" id="{A1675A4D-C688-48F7-88E8-54245937A170}"/>
              </a:ext>
            </a:extLst>
          </p:cNvPr>
          <p:cNvSpPr txBox="1"/>
          <p:nvPr/>
        </p:nvSpPr>
        <p:spPr>
          <a:xfrm>
            <a:off x="5938463" y="5675260"/>
            <a:ext cx="5613300" cy="307777"/>
          </a:xfrm>
          <a:prstGeom prst="rect">
            <a:avLst/>
          </a:prstGeom>
          <a:noFill/>
        </p:spPr>
        <p:txBody>
          <a:bodyPr wrap="square" rtlCol="0">
            <a:spAutoFit/>
          </a:bodyPr>
          <a:lstStyle/>
          <a:p>
            <a:pPr algn="r"/>
            <a:r>
              <a:rPr lang="hu-HU" dirty="0">
                <a:latin typeface="Calibri" panose="020F0502020204030204" pitchFamily="34" charset="0"/>
                <a:cs typeface="Calibri" panose="020F0502020204030204" pitchFamily="34" charset="0"/>
              </a:rPr>
              <a:t>A csallóközi régió termékei</a:t>
            </a:r>
            <a:r>
              <a:rPr lang="hu-HU" dirty="0"/>
              <a:t>.</a:t>
            </a:r>
            <a:endParaRPr lang="sk-SK" dirty="0"/>
          </a:p>
        </p:txBody>
      </p:sp>
    </p:spTree>
    <p:extLst>
      <p:ext uri="{BB962C8B-B14F-4D97-AF65-F5344CB8AC3E}">
        <p14:creationId xmlns:p14="http://schemas.microsoft.com/office/powerpoint/2010/main" val="48278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C509AF-8ECA-41B0-9AA9-9957DC03A23E}"/>
              </a:ext>
            </a:extLst>
          </p:cNvPr>
          <p:cNvSpPr>
            <a:spLocks noGrp="1"/>
          </p:cNvSpPr>
          <p:nvPr>
            <p:ph type="title"/>
          </p:nvPr>
        </p:nvSpPr>
        <p:spPr/>
        <p:txBody>
          <a:bodyPr>
            <a:normAutofit/>
          </a:bodyPr>
          <a:lstStyle/>
          <a:p>
            <a:r>
              <a:rPr lang="hu-HU" sz="2800" dirty="0"/>
              <a:t>Helyi termék értékesítése a termelői piacon</a:t>
            </a:r>
            <a:endParaRPr lang="sk-SK" sz="2800" dirty="0"/>
          </a:p>
        </p:txBody>
      </p:sp>
      <p:sp>
        <p:nvSpPr>
          <p:cNvPr id="3" name="Zástupný text 2">
            <a:extLst>
              <a:ext uri="{FF2B5EF4-FFF2-40B4-BE49-F238E27FC236}">
                <a16:creationId xmlns:a16="http://schemas.microsoft.com/office/drawing/2014/main" id="{136F2DEF-991D-4EA0-BD26-8EA5F077EB70}"/>
              </a:ext>
            </a:extLst>
          </p:cNvPr>
          <p:cNvSpPr>
            <a:spLocks noGrp="1"/>
          </p:cNvSpPr>
          <p:nvPr>
            <p:ph type="body" idx="1"/>
          </p:nvPr>
        </p:nvSpPr>
        <p:spPr/>
        <p:txBody>
          <a:bodyPr>
            <a:normAutofit/>
          </a:bodyPr>
          <a:lstStyle/>
          <a:p>
            <a:pPr algn="just">
              <a:buClr>
                <a:schemeClr val="tx1"/>
              </a:buClr>
            </a:pPr>
            <a:r>
              <a:rPr lang="hu-HU" sz="1800" dirty="0">
                <a:solidFill>
                  <a:schemeClr val="tx1"/>
                </a:solidFill>
              </a:rPr>
              <a:t>A </a:t>
            </a:r>
            <a:r>
              <a:rPr lang="hu-HU" sz="1800" b="1" dirty="0">
                <a:solidFill>
                  <a:schemeClr val="tx1"/>
                </a:solidFill>
              </a:rPr>
              <a:t>helyi termelői piac </a:t>
            </a:r>
            <a:r>
              <a:rPr lang="hu-HU" sz="1800" dirty="0">
                <a:solidFill>
                  <a:schemeClr val="tx1"/>
                </a:solidFill>
              </a:rPr>
              <a:t>olyan piac, ahol a kistermelő a piac fekvése szerinti kerületben, vagy a piac 40 km-es körzetében a működő gazdaságából származó mezőgazdasági, illetve élelmiszeripari termékét értékesítheti.</a:t>
            </a:r>
          </a:p>
          <a:p>
            <a:pPr algn="just">
              <a:buClr>
                <a:schemeClr val="tx1"/>
              </a:buClr>
            </a:pPr>
            <a:r>
              <a:rPr lang="hu-HU" sz="1800" b="1" dirty="0">
                <a:solidFill>
                  <a:schemeClr val="tx1"/>
                </a:solidFill>
              </a:rPr>
              <a:t>A helyi termelői piacon kizárólag kistermelők értékesíthetnek</a:t>
            </a:r>
            <a:r>
              <a:rPr lang="hu-HU" sz="1800" dirty="0">
                <a:solidFill>
                  <a:schemeClr val="tx1"/>
                </a:solidFill>
              </a:rPr>
              <a:t>:</a:t>
            </a:r>
          </a:p>
          <a:p>
            <a:pPr algn="just">
              <a:buClr>
                <a:schemeClr val="tx1"/>
              </a:buClr>
              <a:buFontTx/>
              <a:buChar char="-"/>
            </a:pPr>
            <a:r>
              <a:rPr lang="hu-HU" sz="1800" dirty="0">
                <a:solidFill>
                  <a:schemeClr val="tx1"/>
                </a:solidFill>
              </a:rPr>
              <a:t>saját gazdaságukból származó mezőgazdasági és élelmiszeripari termékeket,</a:t>
            </a:r>
          </a:p>
          <a:p>
            <a:pPr algn="just">
              <a:buClr>
                <a:schemeClr val="tx1"/>
              </a:buClr>
              <a:buFontTx/>
              <a:buChar char="-"/>
            </a:pPr>
            <a:r>
              <a:rPr lang="hu-HU" sz="1800" dirty="0">
                <a:solidFill>
                  <a:schemeClr val="tx1"/>
                </a:solidFill>
              </a:rPr>
              <a:t>a piac fekvése szerinti kerületben, illetve 40 km-es körzetében gazdálkodó kistermelők.</a:t>
            </a:r>
          </a:p>
          <a:p>
            <a:pPr algn="just">
              <a:buClr>
                <a:schemeClr val="tx1"/>
              </a:buClr>
            </a:pPr>
            <a:r>
              <a:rPr lang="hu-HU" sz="1800" dirty="0">
                <a:solidFill>
                  <a:schemeClr val="tx1"/>
                </a:solidFill>
              </a:rPr>
              <a:t>A helyi termelői piacok száma évről évre növekszik. Ezáltal még több lehetőség nyílik arra, hogy a kistermelők által megtermelt, illetve előállított élelmiszerek a helyi lakosság körében kerüljenek felhasználásra.</a:t>
            </a:r>
          </a:p>
          <a:p>
            <a:pPr algn="just">
              <a:buClr>
                <a:schemeClr val="tx1"/>
              </a:buClr>
            </a:pPr>
            <a:r>
              <a:rPr lang="hu-HU" sz="1800" dirty="0">
                <a:solidFill>
                  <a:schemeClr val="tx1"/>
                </a:solidFill>
              </a:rPr>
              <a:t>A piacon történő értékesítés esetén közvetlen kapcsolat jön létre a termelő és a fogyasztó között, ami megalapozza a bizalmat.</a:t>
            </a:r>
          </a:p>
          <a:p>
            <a:pPr marL="114300" indent="0" algn="just">
              <a:buClr>
                <a:schemeClr val="tx1"/>
              </a:buClr>
              <a:buNone/>
            </a:pPr>
            <a:r>
              <a:rPr lang="hu-HU" sz="1800" b="1" dirty="0">
                <a:solidFill>
                  <a:schemeClr val="tx1"/>
                </a:solidFill>
              </a:rPr>
              <a:t>Helyi termelők és termékeik Szlovákiában: </a:t>
            </a:r>
            <a:r>
              <a:rPr lang="hu-HU" sz="1800" dirty="0">
                <a:solidFill>
                  <a:schemeClr val="tx1"/>
                </a:solidFill>
                <a:hlinkClick r:id="rId3"/>
              </a:rPr>
              <a:t>https://lokalnytrh.sk/mapa</a:t>
            </a:r>
            <a:endParaRPr lang="hu-HU" sz="1800" dirty="0">
              <a:solidFill>
                <a:schemeClr val="tx1"/>
              </a:solidFill>
            </a:endParaRPr>
          </a:p>
        </p:txBody>
      </p:sp>
    </p:spTree>
    <p:extLst>
      <p:ext uri="{BB962C8B-B14F-4D97-AF65-F5344CB8AC3E}">
        <p14:creationId xmlns:p14="http://schemas.microsoft.com/office/powerpoint/2010/main" val="161452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DD1BD-AA34-43B4-8EEA-9EAFD31DB27F}"/>
              </a:ext>
            </a:extLst>
          </p:cNvPr>
          <p:cNvSpPr>
            <a:spLocks noGrp="1"/>
          </p:cNvSpPr>
          <p:nvPr>
            <p:ph type="title"/>
          </p:nvPr>
        </p:nvSpPr>
        <p:spPr/>
        <p:txBody>
          <a:bodyPr>
            <a:normAutofit/>
          </a:bodyPr>
          <a:lstStyle/>
          <a:p>
            <a:r>
              <a:rPr lang="hu-HU" sz="2800" dirty="0"/>
              <a:t>Helyi termék értékesítése a termelői piacon</a:t>
            </a:r>
          </a:p>
        </p:txBody>
      </p:sp>
      <p:sp>
        <p:nvSpPr>
          <p:cNvPr id="3" name="Zástupný text 2">
            <a:extLst>
              <a:ext uri="{FF2B5EF4-FFF2-40B4-BE49-F238E27FC236}">
                <a16:creationId xmlns:a16="http://schemas.microsoft.com/office/drawing/2014/main" id="{4BEC4F73-7082-4C21-8D9D-44ACC4318BFF}"/>
              </a:ext>
            </a:extLst>
          </p:cNvPr>
          <p:cNvSpPr>
            <a:spLocks noGrp="1"/>
          </p:cNvSpPr>
          <p:nvPr>
            <p:ph type="body" idx="1"/>
          </p:nvPr>
        </p:nvSpPr>
        <p:spPr/>
        <p:txBody>
          <a:bodyPr>
            <a:noAutofit/>
          </a:bodyPr>
          <a:lstStyle/>
          <a:p>
            <a:pPr algn="just">
              <a:buClr>
                <a:schemeClr val="tx1"/>
              </a:buClr>
              <a:buFont typeface="Arial" panose="020B0604020202020204" pitchFamily="34" charset="0"/>
              <a:buChar char="•"/>
            </a:pPr>
            <a:r>
              <a:rPr lang="hu-HU" sz="1800" dirty="0">
                <a:solidFill>
                  <a:schemeClr val="tx1"/>
                </a:solidFill>
                <a:latin typeface="Calibri" panose="020F0502020204030204" pitchFamily="34" charset="0"/>
                <a:cs typeface="Calibri" panose="020F0502020204030204" pitchFamily="34" charset="0"/>
              </a:rPr>
              <a:t>Kistermelői sertés, juh, kecske, szarvasmarha, strucc, emu friss húsa piacon </a:t>
            </a:r>
            <a:r>
              <a:rPr lang="hu-HU" sz="1800" b="1" dirty="0">
                <a:solidFill>
                  <a:schemeClr val="tx1"/>
                </a:solidFill>
                <a:latin typeface="Calibri" panose="020F0502020204030204" pitchFamily="34" charset="0"/>
                <a:cs typeface="Calibri" panose="020F0502020204030204" pitchFamily="34" charset="0"/>
              </a:rPr>
              <a:t>nem értékesíthető</a:t>
            </a:r>
            <a:r>
              <a:rPr lang="hu-HU" sz="1800" dirty="0">
                <a:solidFill>
                  <a:schemeClr val="tx1"/>
                </a:solidFill>
                <a:latin typeface="Calibri" panose="020F0502020204030204" pitchFamily="34" charset="0"/>
                <a:cs typeface="Calibri" panose="020F0502020204030204" pitchFamily="34" charset="0"/>
              </a:rPr>
              <a:t>.</a:t>
            </a:r>
          </a:p>
          <a:p>
            <a:pPr algn="just">
              <a:buClr>
                <a:schemeClr val="tx1"/>
              </a:buClr>
              <a:buFont typeface="Arial" panose="020B0604020202020204" pitchFamily="34" charset="0"/>
              <a:buChar char="•"/>
            </a:pPr>
            <a:r>
              <a:rPr lang="hu-HU" sz="1800" dirty="0">
                <a:solidFill>
                  <a:schemeClr val="tx1"/>
                </a:solidFill>
                <a:latin typeface="Calibri" panose="020F0502020204030204" pitchFamily="34" charset="0"/>
                <a:cs typeface="Calibri" panose="020F0502020204030204" pitchFamily="34" charset="0"/>
              </a:rPr>
              <a:t>A gazdaságában legfeljebb 50 tojótyúkot tartó kistermelőnek az általa termelt és a végső fogyasztó részére értékesített tojáson nem kell feltüntetnie a termelői azonosító kódot. Az értékesítés helyén fel kell tüntetni a nevét és a gazdaságának címét.</a:t>
            </a:r>
          </a:p>
          <a:p>
            <a:pPr algn="just">
              <a:buClr>
                <a:schemeClr val="tx1"/>
              </a:buClr>
              <a:buFont typeface="Arial" panose="020B0604020202020204" pitchFamily="34" charset="0"/>
              <a:buChar char="•"/>
            </a:pPr>
            <a:r>
              <a:rPr lang="hu-HU" sz="1800" dirty="0">
                <a:solidFill>
                  <a:schemeClr val="tx1"/>
                </a:solidFill>
                <a:latin typeface="Calibri" panose="020F0502020204030204" pitchFamily="34" charset="0"/>
                <a:cs typeface="Calibri" panose="020F0502020204030204" pitchFamily="34" charset="0"/>
              </a:rPr>
              <a:t>A nyers tejet +6 – +8 °C között tárolva 24 óráig, 0 – +6 °C között tárolva 48 óráig lehet értékesíteni.</a:t>
            </a:r>
          </a:p>
          <a:p>
            <a:pPr algn="just">
              <a:buClr>
                <a:schemeClr val="tx1"/>
              </a:buClr>
              <a:buFont typeface="Arial" panose="020B0604020202020204" pitchFamily="34" charset="0"/>
              <a:buChar char="•"/>
            </a:pPr>
            <a:r>
              <a:rPr lang="hu-HU" sz="1800" dirty="0">
                <a:solidFill>
                  <a:schemeClr val="tx1"/>
                </a:solidFill>
                <a:latin typeface="Calibri" panose="020F0502020204030204" pitchFamily="34" charset="0"/>
                <a:cs typeface="Calibri" panose="020F0502020204030204" pitchFamily="34" charset="0"/>
              </a:rPr>
              <a:t>A tejet hűtés nélkül a fejés befejezésétől számított 2 órán belül lehet értékesíteni. A nyers tej csak tiszta, fertőtlenített, csomagolásra alkalmas edényben értékesíthető. Újra felhasznált edényt használat előtt és azt követően tisztítani és fertőtleníteni kell, ivóvízzel el kell öblíteni, és tiszta, száraz, utószennyeződéstől védett helyen kell tárolni.</a:t>
            </a:r>
          </a:p>
          <a:p>
            <a:pPr algn="just">
              <a:buClr>
                <a:schemeClr val="tx1"/>
              </a:buClr>
              <a:buFont typeface="Arial" panose="020B0604020202020204" pitchFamily="34" charset="0"/>
              <a:buChar char="•"/>
            </a:pPr>
            <a:r>
              <a:rPr lang="hu-HU" sz="1800" dirty="0">
                <a:solidFill>
                  <a:schemeClr val="tx1"/>
                </a:solidFill>
                <a:latin typeface="Calibri" panose="020F0502020204030204" pitchFamily="34" charset="0"/>
                <a:cs typeface="Calibri" panose="020F0502020204030204" pitchFamily="34" charset="0"/>
              </a:rPr>
              <a:t>Nyers tej, illetve nyers tej felhasználásával készült, nem hőkezelt tejtermékek értékesítése esetén az árusítás helyén fel kell tüntetni: „nyers tej, forralás után fogyasztható”, illetve „nyers tejből készült”.</a:t>
            </a:r>
          </a:p>
          <a:p>
            <a:pPr algn="just">
              <a:buClr>
                <a:schemeClr val="tx1"/>
              </a:buClr>
              <a:buFont typeface="Arial" panose="020B0604020202020204" pitchFamily="34" charset="0"/>
              <a:buChar char="•"/>
            </a:pPr>
            <a:r>
              <a:rPr lang="hu-HU" sz="1800" dirty="0">
                <a:solidFill>
                  <a:schemeClr val="tx1"/>
                </a:solidFill>
                <a:latin typeface="Calibri" panose="020F0502020204030204" pitchFamily="34" charset="0"/>
                <a:cs typeface="Calibri" panose="020F0502020204030204" pitchFamily="34" charset="0"/>
              </a:rPr>
              <a:t>Az értékesítést végzőnek az alapvető személyi higiéniai követelményeket be kell tartani. Tiszta ruházat (esetleg kötény, köpeny használata), rendezett hajviselet, tiszta kéz (kézmosás/kézfertőtlenítés alternatív módszerekkel is biztosítható, pl. fertőtlenítő kendő/gél).</a:t>
            </a:r>
            <a:endParaRPr lang="sk-SK"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83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5FECD5-2BAF-4B1A-814D-3B42510C8DD6}"/>
              </a:ext>
            </a:extLst>
          </p:cNvPr>
          <p:cNvSpPr>
            <a:spLocks noGrp="1"/>
          </p:cNvSpPr>
          <p:nvPr>
            <p:ph type="title"/>
          </p:nvPr>
        </p:nvSpPr>
        <p:spPr/>
        <p:txBody>
          <a:bodyPr>
            <a:normAutofit/>
          </a:bodyPr>
          <a:lstStyle/>
          <a:p>
            <a:r>
              <a:rPr lang="hu-HU" sz="2800" dirty="0"/>
              <a:t>Alaptermékek kis mennyiségben való közvetlen értékesítése</a:t>
            </a:r>
            <a:endParaRPr lang="sk-SK" sz="2800" dirty="0"/>
          </a:p>
        </p:txBody>
      </p:sp>
      <p:sp>
        <p:nvSpPr>
          <p:cNvPr id="3" name="Zástupný text 2">
            <a:extLst>
              <a:ext uri="{FF2B5EF4-FFF2-40B4-BE49-F238E27FC236}">
                <a16:creationId xmlns:a16="http://schemas.microsoft.com/office/drawing/2014/main" id="{6945FCDB-FAF2-455A-83E5-937D37CAB9A2}"/>
              </a:ext>
            </a:extLst>
          </p:cNvPr>
          <p:cNvSpPr>
            <a:spLocks noGrp="1"/>
          </p:cNvSpPr>
          <p:nvPr>
            <p:ph type="body" idx="1"/>
          </p:nvPr>
        </p:nvSpPr>
        <p:spPr/>
        <p:txBody>
          <a:bodyPr>
            <a:normAutofit/>
          </a:bodyPr>
          <a:lstStyle/>
          <a:p>
            <a:pPr algn="just">
              <a:buClr>
                <a:schemeClr val="tx1"/>
              </a:buClr>
            </a:pPr>
            <a:r>
              <a:rPr lang="hu-HU" sz="1800" dirty="0">
                <a:solidFill>
                  <a:schemeClr val="tx1"/>
                </a:solidFill>
              </a:rPr>
              <a:t>A termékek értékesítése a kistermelői kategóriában mennyiségi korlátozás alá esik. A mennyiségi korlátozást a </a:t>
            </a:r>
            <a:r>
              <a:rPr lang="hu-HU" sz="1800" b="1" dirty="0">
                <a:solidFill>
                  <a:schemeClr val="tx1"/>
                </a:solidFill>
              </a:rPr>
              <a:t>2011/360 sz. kormányrendelet </a:t>
            </a:r>
            <a:r>
              <a:rPr lang="hu-HU" sz="1800" dirty="0">
                <a:solidFill>
                  <a:schemeClr val="tx1"/>
                </a:solidFill>
              </a:rPr>
              <a:t>szabályozza. </a:t>
            </a:r>
          </a:p>
          <a:p>
            <a:pPr algn="just">
              <a:buClr>
                <a:schemeClr val="tx1"/>
              </a:buClr>
            </a:pPr>
            <a:r>
              <a:rPr lang="hu-HU" sz="1800" dirty="0">
                <a:solidFill>
                  <a:schemeClr val="tx1"/>
                </a:solidFill>
              </a:rPr>
              <a:t>A kis mennyiségben értékesített alaptermékeknek a gazdaság saját termeléséből, betakarításából, tenyésztéséből, halászatából vagy az kistermelő tevékenységéből kell származniuk.</a:t>
            </a:r>
          </a:p>
          <a:p>
            <a:pPr algn="just">
              <a:buClr>
                <a:schemeClr val="tx1"/>
              </a:buClr>
            </a:pPr>
            <a:r>
              <a:rPr lang="hu-HU" sz="1800" dirty="0">
                <a:solidFill>
                  <a:schemeClr val="tx1"/>
                </a:solidFill>
              </a:rPr>
              <a:t>Csak olyan alaptermékekről lehet szó, amelyek megfelelnek a kistermelői tevékenység meghatározásának, és amelyek nincsenek feldolgozva, csomagolva, vagy oly módon kezelve, hogy lényegesen megváltozzon a jellegük és szennyeződjenek.</a:t>
            </a:r>
          </a:p>
          <a:p>
            <a:pPr algn="just">
              <a:buClr>
                <a:schemeClr val="tx1"/>
              </a:buClr>
            </a:pPr>
            <a:r>
              <a:rPr lang="hu-HU" sz="1800" dirty="0">
                <a:solidFill>
                  <a:schemeClr val="tx1"/>
                </a:solidFill>
                <a:latin typeface="Calibri" panose="020F0502020204030204" pitchFamily="34" charset="0"/>
                <a:cs typeface="Calibri" panose="020F0502020204030204" pitchFamily="34" charset="0"/>
              </a:rPr>
              <a:t>Az állati és a növényi eredetű alaptermékek egyes fajtáira eltérő higiéniai feltételek vonatkoznak és az eladás lehetőségei is eltérőek - a kezelésük is különböző fokú élelmiszer-biztonsági kockázattal jár.</a:t>
            </a:r>
            <a:endParaRPr lang="hu-HU" sz="1800" dirty="0">
              <a:solidFill>
                <a:schemeClr val="tx1"/>
              </a:solidFill>
            </a:endParaRPr>
          </a:p>
          <a:p>
            <a:pPr algn="just">
              <a:buClr>
                <a:schemeClr val="tx1"/>
              </a:buClr>
            </a:pPr>
            <a:r>
              <a:rPr lang="sk-SK" sz="1800" dirty="0">
                <a:solidFill>
                  <a:schemeClr val="tx1"/>
                </a:solidFill>
                <a:latin typeface="Calibri" panose="020F0502020204030204" pitchFamily="34" charset="0"/>
                <a:cs typeface="Calibri" panose="020F0502020204030204" pitchFamily="34" charset="0"/>
              </a:rPr>
              <a:t>A </a:t>
            </a:r>
            <a:r>
              <a:rPr lang="hu-HU" sz="1800" dirty="0">
                <a:solidFill>
                  <a:schemeClr val="tx1"/>
                </a:solidFill>
                <a:latin typeface="Calibri" panose="020F0502020204030204" pitchFamily="34" charset="0"/>
                <a:cs typeface="Calibri" panose="020F0502020204030204" pitchFamily="34" charset="0"/>
              </a:rPr>
              <a:t>kistermelők</a:t>
            </a:r>
            <a:r>
              <a:rPr lang="sk-SK" sz="1800" dirty="0">
                <a:solidFill>
                  <a:schemeClr val="tx1"/>
                </a:solidFill>
                <a:latin typeface="Calibri" panose="020F0502020204030204" pitchFamily="34" charset="0"/>
                <a:cs typeface="Calibri" panose="020F0502020204030204" pitchFamily="34" charset="0"/>
              </a:rPr>
              <a:t> </a:t>
            </a:r>
            <a:r>
              <a:rPr lang="hu-HU" sz="1800" dirty="0">
                <a:solidFill>
                  <a:schemeClr val="tx1"/>
                </a:solidFill>
                <a:latin typeface="Calibri" panose="020F0502020204030204" pitchFamily="34" charset="0"/>
                <a:cs typeface="Calibri" panose="020F0502020204030204" pitchFamily="34" charset="0"/>
              </a:rPr>
              <a:t>az alaptermékeket a meghatározott kis mennyiségekben közvetlenül a </a:t>
            </a:r>
            <a:r>
              <a:rPr lang="hu-HU" sz="1800" b="1" dirty="0">
                <a:solidFill>
                  <a:schemeClr val="tx1"/>
                </a:solidFill>
                <a:latin typeface="Calibri" panose="020F0502020204030204" pitchFamily="34" charset="0"/>
                <a:cs typeface="Calibri" panose="020F0502020204030204" pitchFamily="34" charset="0"/>
              </a:rPr>
              <a:t>gazdaság telephelyén, </a:t>
            </a:r>
            <a:r>
              <a:rPr lang="hu-HU" sz="1800" dirty="0">
                <a:solidFill>
                  <a:schemeClr val="tx1"/>
                </a:solidFill>
                <a:latin typeface="Calibri" panose="020F0502020204030204" pitchFamily="34" charset="0"/>
                <a:cs typeface="Calibri" panose="020F0502020204030204" pitchFamily="34" charset="0"/>
              </a:rPr>
              <a:t>illetve a </a:t>
            </a:r>
            <a:r>
              <a:rPr lang="hu-HU" sz="1800" b="1" dirty="0">
                <a:solidFill>
                  <a:schemeClr val="tx1"/>
                </a:solidFill>
                <a:latin typeface="Calibri" panose="020F0502020204030204" pitchFamily="34" charset="0"/>
                <a:cs typeface="Calibri" panose="020F0502020204030204" pitchFamily="34" charset="0"/>
              </a:rPr>
              <a:t>helyi piactéren </a:t>
            </a:r>
            <a:r>
              <a:rPr lang="hu-HU" sz="1800" dirty="0">
                <a:solidFill>
                  <a:schemeClr val="tx1"/>
                </a:solidFill>
                <a:latin typeface="Calibri" panose="020F0502020204030204" pitchFamily="34" charset="0"/>
                <a:cs typeface="Calibri" panose="020F0502020204030204" pitchFamily="34" charset="0"/>
              </a:rPr>
              <a:t>értékesíthetik a </a:t>
            </a:r>
            <a:r>
              <a:rPr lang="hu-HU" sz="1800" b="1" dirty="0">
                <a:solidFill>
                  <a:schemeClr val="tx1"/>
                </a:solidFill>
                <a:latin typeface="Calibri" panose="020F0502020204030204" pitchFamily="34" charset="0"/>
                <a:cs typeface="Calibri" panose="020F0502020204030204" pitchFamily="34" charset="0"/>
              </a:rPr>
              <a:t>végső felhasználóknak </a:t>
            </a:r>
            <a:r>
              <a:rPr lang="hu-HU" sz="1800" dirty="0">
                <a:solidFill>
                  <a:schemeClr val="tx1"/>
                </a:solidFill>
                <a:latin typeface="Calibri" panose="020F0502020204030204" pitchFamily="34" charset="0"/>
                <a:cs typeface="Calibri" panose="020F0502020204030204" pitchFamily="34" charset="0"/>
              </a:rPr>
              <a:t>vagy a </a:t>
            </a:r>
            <a:r>
              <a:rPr lang="hu-HU" sz="1800" b="1" dirty="0">
                <a:solidFill>
                  <a:schemeClr val="tx1"/>
                </a:solidFill>
                <a:latin typeface="Calibri" panose="020F0502020204030204" pitchFamily="34" charset="0"/>
                <a:cs typeface="Calibri" panose="020F0502020204030204" pitchFamily="34" charset="0"/>
              </a:rPr>
              <a:t>helyi kiskereskedelmi egységeknek</a:t>
            </a:r>
            <a:r>
              <a:rPr lang="hu-HU" sz="1800" dirty="0">
                <a:solidFill>
                  <a:schemeClr val="tx1"/>
                </a:solidFill>
                <a:latin typeface="Calibri" panose="020F0502020204030204" pitchFamily="34" charset="0"/>
                <a:cs typeface="Calibri" panose="020F0502020204030204" pitchFamily="34" charset="0"/>
              </a:rPr>
              <a:t>.</a:t>
            </a:r>
          </a:p>
          <a:p>
            <a:pPr algn="just">
              <a:buClr>
                <a:schemeClr val="tx1"/>
              </a:buClr>
            </a:pPr>
            <a:r>
              <a:rPr lang="hu-HU" sz="1800" b="1" dirty="0">
                <a:solidFill>
                  <a:schemeClr val="tx1"/>
                </a:solidFill>
              </a:rPr>
              <a:t>Helyi kiskereskedelmi egység</a:t>
            </a:r>
            <a:r>
              <a:rPr lang="hu-HU" sz="1800" dirty="0">
                <a:solidFill>
                  <a:schemeClr val="tx1"/>
                </a:solidFill>
              </a:rPr>
              <a:t>: kiskereskedelmi üzlet, megfelelő felszereltségű piactér, vagy kiskereskedelmi közétkeztetési egység. </a:t>
            </a:r>
          </a:p>
        </p:txBody>
      </p:sp>
    </p:spTree>
    <p:extLst>
      <p:ext uri="{BB962C8B-B14F-4D97-AF65-F5344CB8AC3E}">
        <p14:creationId xmlns:p14="http://schemas.microsoft.com/office/powerpoint/2010/main" val="104891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E7A71-6CBF-43A1-8BDD-9F45A37030ED}"/>
              </a:ext>
            </a:extLst>
          </p:cNvPr>
          <p:cNvSpPr>
            <a:spLocks noGrp="1"/>
          </p:cNvSpPr>
          <p:nvPr>
            <p:ph type="title"/>
          </p:nvPr>
        </p:nvSpPr>
        <p:spPr/>
        <p:txBody>
          <a:bodyPr>
            <a:normAutofit/>
          </a:bodyPr>
          <a:lstStyle/>
          <a:p>
            <a:r>
              <a:rPr lang="hu-HU" sz="2800" dirty="0"/>
              <a:t>Alaptermékek kis mennyiségben való közvetlen értékesítése</a:t>
            </a:r>
            <a:endParaRPr lang="sk-SK" sz="2800" dirty="0"/>
          </a:p>
        </p:txBody>
      </p:sp>
      <p:sp>
        <p:nvSpPr>
          <p:cNvPr id="3" name="Zástupný text 2">
            <a:extLst>
              <a:ext uri="{FF2B5EF4-FFF2-40B4-BE49-F238E27FC236}">
                <a16:creationId xmlns:a16="http://schemas.microsoft.com/office/drawing/2014/main" id="{F5E621B0-8DC4-4C35-8ACB-10F47DC8F053}"/>
              </a:ext>
            </a:extLst>
          </p:cNvPr>
          <p:cNvSpPr>
            <a:spLocks noGrp="1"/>
          </p:cNvSpPr>
          <p:nvPr>
            <p:ph type="body" idx="1"/>
          </p:nvPr>
        </p:nvSpPr>
        <p:spPr>
          <a:xfrm>
            <a:off x="321547" y="1690688"/>
            <a:ext cx="11555605" cy="4486275"/>
          </a:xfrm>
        </p:spPr>
        <p:txBody>
          <a:bodyPr>
            <a:normAutofit/>
          </a:bodyPr>
          <a:lstStyle/>
          <a:p>
            <a:pPr algn="just">
              <a:buClr>
                <a:schemeClr val="tx1"/>
              </a:buClr>
              <a:buFont typeface="Arial" panose="020B0604020202020204" pitchFamily="34" charset="0"/>
              <a:buChar char="•"/>
            </a:pPr>
            <a:r>
              <a:rPr lang="hu-HU" sz="1800" b="1" dirty="0">
                <a:solidFill>
                  <a:schemeClr val="tx1"/>
                </a:solidFill>
              </a:rPr>
              <a:t>Tej</a:t>
            </a:r>
            <a:r>
              <a:rPr lang="hu-HU" sz="1800" dirty="0">
                <a:solidFill>
                  <a:schemeClr val="tx1"/>
                </a:solidFill>
              </a:rPr>
              <a:t>: a nyers tejnek egészséges állatoktól kell származnia; hűtés nélkül a nyers tejet a fejéstől számított 2 órán belül értékesíteni kell; amennyiben nem hűtetlen formában szánják eladásra, a fejést követően azonnal le kell hűteni, 4°C és 8°C  között tárolva, a fejéstől számított 24 órán belül kell értékesíteni.</a:t>
            </a:r>
          </a:p>
          <a:p>
            <a:pPr algn="just">
              <a:buClr>
                <a:schemeClr val="tx1"/>
              </a:buClr>
              <a:buFont typeface="Arial" panose="020B0604020202020204" pitchFamily="34" charset="0"/>
              <a:buChar char="•"/>
            </a:pPr>
            <a:r>
              <a:rPr lang="hu-HU" sz="1800" b="1" dirty="0">
                <a:solidFill>
                  <a:schemeClr val="tx1"/>
                </a:solidFill>
              </a:rPr>
              <a:t>Hal</a:t>
            </a:r>
            <a:r>
              <a:rPr lang="hu-HU" sz="1800" dirty="0">
                <a:solidFill>
                  <a:schemeClr val="tx1"/>
                </a:solidFill>
              </a:rPr>
              <a:t>: lehet élő, tisztított, elvéreztetett, kizsigerelt, fej és úszók nélküli, hűtött vagy fagyasztott, előre nem csomagolt. A kistermelő a halat nem szeletelheti fel, </a:t>
            </a:r>
            <a:r>
              <a:rPr lang="hu-HU" sz="1800" dirty="0" err="1">
                <a:solidFill>
                  <a:schemeClr val="tx1"/>
                </a:solidFill>
              </a:rPr>
              <a:t>filézheti</a:t>
            </a:r>
            <a:r>
              <a:rPr lang="hu-HU" sz="1800" dirty="0">
                <a:solidFill>
                  <a:schemeClr val="tx1"/>
                </a:solidFill>
              </a:rPr>
              <a:t> vagy csontozhatja ki, nem fejtheti le a bőrét, nem dolgozhatja fel és nem csomagolhatja.</a:t>
            </a:r>
          </a:p>
          <a:p>
            <a:pPr algn="just">
              <a:buClr>
                <a:schemeClr val="tx1"/>
              </a:buClr>
              <a:buFont typeface="Arial" panose="020B0604020202020204" pitchFamily="34" charset="0"/>
              <a:buChar char="•"/>
            </a:pPr>
            <a:r>
              <a:rPr lang="hu-HU" sz="1800" b="1" dirty="0">
                <a:solidFill>
                  <a:schemeClr val="tx1"/>
                </a:solidFill>
              </a:rPr>
              <a:t>Tojás</a:t>
            </a:r>
            <a:r>
              <a:rPr lang="hu-HU" sz="1800" dirty="0">
                <a:solidFill>
                  <a:schemeClr val="tx1"/>
                </a:solidFill>
              </a:rPr>
              <a:t>: a kiskereskedelmi egységekben forgalmazott tojásokat át kell világítani, a tojásokat nem szabad megmosni, feldolgozni, tartósítani és 5°C –</a:t>
            </a:r>
            <a:r>
              <a:rPr lang="hu-HU" sz="1800" dirty="0" err="1">
                <a:solidFill>
                  <a:schemeClr val="tx1"/>
                </a:solidFill>
              </a:rPr>
              <a:t>tól</a:t>
            </a:r>
            <a:r>
              <a:rPr lang="hu-HU" sz="1800" dirty="0">
                <a:solidFill>
                  <a:schemeClr val="tx1"/>
                </a:solidFill>
              </a:rPr>
              <a:t> alacsonyabb hőmérsékleten tárolni; a kis mennyiségben értékesített tojások szavatossági ideje a tojásrakástól számítva 28 nap, és a tojásrakás dátumától számított 21. napon belül kell értékesíteni.</a:t>
            </a:r>
          </a:p>
          <a:p>
            <a:pPr algn="just">
              <a:buClr>
                <a:schemeClr val="tx1"/>
              </a:buClr>
              <a:buFont typeface="Arial" panose="020B0604020202020204" pitchFamily="34" charset="0"/>
              <a:buChar char="•"/>
            </a:pPr>
            <a:r>
              <a:rPr lang="hu-HU" sz="1800" b="1" dirty="0">
                <a:solidFill>
                  <a:schemeClr val="tx1"/>
                </a:solidFill>
              </a:rPr>
              <a:t>Méz:</a:t>
            </a:r>
            <a:r>
              <a:rPr lang="hu-HU" sz="1800" dirty="0">
                <a:solidFill>
                  <a:schemeClr val="tx1"/>
                </a:solidFill>
              </a:rPr>
              <a:t> csak a méhész - kistermelő forgalmazhatja, aki a méhállomány tulajdonosa, a méz begyűjtését és csomagolását a saját méhészetében végzi és e tevékenysége nyilvántartásba került.</a:t>
            </a:r>
          </a:p>
          <a:p>
            <a:pPr algn="just">
              <a:buClr>
                <a:schemeClr val="tx1"/>
              </a:buClr>
              <a:buFont typeface="Arial" panose="020B0604020202020204" pitchFamily="34" charset="0"/>
              <a:buChar char="•"/>
            </a:pPr>
            <a:endParaRPr lang="hu-HU" sz="1800" dirty="0">
              <a:solidFill>
                <a:schemeClr val="tx1"/>
              </a:solidFill>
            </a:endParaRPr>
          </a:p>
          <a:p>
            <a:pPr algn="just">
              <a:buClr>
                <a:schemeClr val="tx1"/>
              </a:buClr>
              <a:buFont typeface="Arial" panose="020B0604020202020204" pitchFamily="34" charset="0"/>
              <a:buChar char="•"/>
            </a:pPr>
            <a:endParaRPr lang="hu-HU" sz="1800" dirty="0">
              <a:solidFill>
                <a:schemeClr val="tx1"/>
              </a:solidFill>
            </a:endParaRPr>
          </a:p>
          <a:p>
            <a:pPr algn="just">
              <a:buClr>
                <a:schemeClr val="tx1"/>
              </a:buClr>
              <a:buFont typeface="Arial" panose="020B0604020202020204" pitchFamily="34" charset="0"/>
              <a:buChar char="•"/>
            </a:pPr>
            <a:endParaRPr lang="hu-HU" sz="1900" dirty="0">
              <a:solidFill>
                <a:schemeClr val="tx1"/>
              </a:solidFill>
            </a:endParaRPr>
          </a:p>
          <a:p>
            <a:pPr algn="just">
              <a:buClr>
                <a:schemeClr val="tx1"/>
              </a:buClr>
              <a:buFont typeface="Arial" panose="020B0604020202020204" pitchFamily="34" charset="0"/>
              <a:buChar char="•"/>
            </a:pPr>
            <a:endParaRPr lang="hu-HU" sz="1900" dirty="0">
              <a:solidFill>
                <a:schemeClr val="tx1"/>
              </a:solidFill>
            </a:endParaRPr>
          </a:p>
          <a:p>
            <a:pPr marL="114300" indent="0">
              <a:buNone/>
            </a:pPr>
            <a:endParaRPr lang="sk-SK" dirty="0"/>
          </a:p>
        </p:txBody>
      </p:sp>
    </p:spTree>
    <p:extLst>
      <p:ext uri="{BB962C8B-B14F-4D97-AF65-F5344CB8AC3E}">
        <p14:creationId xmlns:p14="http://schemas.microsoft.com/office/powerpoint/2010/main" val="74894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FCC4BB-1ABD-433A-8492-1ED1F8611D38}"/>
              </a:ext>
            </a:extLst>
          </p:cNvPr>
          <p:cNvSpPr>
            <a:spLocks noGrp="1"/>
          </p:cNvSpPr>
          <p:nvPr>
            <p:ph type="title"/>
          </p:nvPr>
        </p:nvSpPr>
        <p:spPr>
          <a:xfrm>
            <a:off x="321548" y="365125"/>
            <a:ext cx="11555604" cy="1325563"/>
          </a:xfrm>
        </p:spPr>
        <p:txBody>
          <a:bodyPr>
            <a:normAutofit/>
          </a:bodyPr>
          <a:lstStyle/>
          <a:p>
            <a:r>
              <a:rPr lang="hu-HU" sz="2800" dirty="0"/>
              <a:t>Különböző alaptermékekre vonatkozó kis mennyiségek meghatározása</a:t>
            </a:r>
          </a:p>
        </p:txBody>
      </p:sp>
      <p:sp>
        <p:nvSpPr>
          <p:cNvPr id="3" name="Zástupný text 2">
            <a:extLst>
              <a:ext uri="{FF2B5EF4-FFF2-40B4-BE49-F238E27FC236}">
                <a16:creationId xmlns:a16="http://schemas.microsoft.com/office/drawing/2014/main" id="{BBB08743-A6BF-4E38-A393-0BFC2C8E904A}"/>
              </a:ext>
            </a:extLst>
          </p:cNvPr>
          <p:cNvSpPr>
            <a:spLocks noGrp="1"/>
          </p:cNvSpPr>
          <p:nvPr>
            <p:ph type="body" idx="1"/>
          </p:nvPr>
        </p:nvSpPr>
        <p:spPr/>
        <p:txBody>
          <a:bodyPr>
            <a:normAutofit/>
          </a:bodyPr>
          <a:lstStyle/>
          <a:p>
            <a:pPr algn="just">
              <a:buClr>
                <a:schemeClr val="tx1"/>
              </a:buClr>
              <a:buFont typeface="Arial" panose="020B0604020202020204" pitchFamily="34" charset="0"/>
              <a:buChar char="•"/>
            </a:pPr>
            <a:r>
              <a:rPr lang="hu-HU" sz="1800" b="1" dirty="0">
                <a:solidFill>
                  <a:schemeClr val="tx1"/>
                </a:solidFill>
              </a:rPr>
              <a:t>Kis mennyiségű hal: </a:t>
            </a:r>
            <a:r>
              <a:rPr lang="hu-HU" sz="1800" dirty="0">
                <a:solidFill>
                  <a:schemeClr val="tx1"/>
                </a:solidFill>
              </a:rPr>
              <a:t>legfeljebb 20 euro értékű termék – egyszeri vásárlás esetén, amikor a végső fogyasztó közvetlenül a termelőtől, az </a:t>
            </a:r>
            <a:r>
              <a:rPr lang="hu-HU" sz="1800" dirty="0" err="1">
                <a:solidFill>
                  <a:schemeClr val="tx1"/>
                </a:solidFill>
              </a:rPr>
              <a:t>akvakultúra</a:t>
            </a:r>
            <a:r>
              <a:rPr lang="hu-HU" sz="1800" dirty="0">
                <a:solidFill>
                  <a:schemeClr val="tx1"/>
                </a:solidFill>
              </a:rPr>
              <a:t>-gazdaságban vagy a piactéren szerzi be a halat; hetente legfeljebb 100 kg hal – a helyi kiskereskedelmi egység teljes ellátása esetén.</a:t>
            </a:r>
          </a:p>
          <a:p>
            <a:pPr algn="just">
              <a:buClr>
                <a:schemeClr val="tx1"/>
              </a:buClr>
              <a:buFont typeface="Arial" panose="020B0604020202020204" pitchFamily="34" charset="0"/>
              <a:buChar char="•"/>
            </a:pPr>
            <a:r>
              <a:rPr lang="hu-HU" sz="1800" b="1" dirty="0">
                <a:solidFill>
                  <a:schemeClr val="tx1"/>
                </a:solidFill>
              </a:rPr>
              <a:t>Kis mennyiségű nyers tej: </a:t>
            </a:r>
            <a:r>
              <a:rPr lang="hu-HU" sz="1800" dirty="0">
                <a:solidFill>
                  <a:schemeClr val="tx1"/>
                </a:solidFill>
              </a:rPr>
              <a:t>a nyers tehén-, juh- vagy kecsketejből a végső fogyasztó szokásos napi tejszükségletének megfelelő mennyiség; a kis mennyiségű nyers tejet csak közvetlenül a végső fogyasztónak szabad eladni és csak a tejtermelő gazdaságban.</a:t>
            </a:r>
          </a:p>
          <a:p>
            <a:pPr algn="just">
              <a:buClr>
                <a:schemeClr val="tx1"/>
              </a:buClr>
              <a:buFont typeface="Arial" panose="020B0604020202020204" pitchFamily="34" charset="0"/>
              <a:buChar char="•"/>
            </a:pPr>
            <a:r>
              <a:rPr lang="hu-HU" sz="1800" b="1" dirty="0">
                <a:solidFill>
                  <a:schemeClr val="tx1"/>
                </a:solidFill>
              </a:rPr>
              <a:t>Kis mennyiségű tojás: </a:t>
            </a:r>
            <a:r>
              <a:rPr lang="hu-HU" sz="1800" dirty="0">
                <a:solidFill>
                  <a:schemeClr val="tx1"/>
                </a:solidFill>
              </a:rPr>
              <a:t>a kistermelő egy végső felhasználónak heti legfeljebb 60 db nem osztályozott tojást értékesíthet a termelés helyszínén, vagy a helyi piactéren; a kistermelő a helyi kiskereskedelmi egységekben heti legfeljebb 350 db nem osztályozott tojást forgalmazhat.</a:t>
            </a:r>
          </a:p>
          <a:p>
            <a:pPr algn="just">
              <a:buClr>
                <a:schemeClr val="tx1"/>
              </a:buClr>
              <a:buFont typeface="Arial" panose="020B0604020202020204" pitchFamily="34" charset="0"/>
              <a:buChar char="•"/>
            </a:pPr>
            <a:r>
              <a:rPr lang="hu-HU" sz="1800" b="1" dirty="0">
                <a:solidFill>
                  <a:schemeClr val="tx1"/>
                </a:solidFill>
              </a:rPr>
              <a:t>Kis mennyiségű méz: </a:t>
            </a:r>
            <a:r>
              <a:rPr lang="hu-HU" sz="1800" dirty="0">
                <a:solidFill>
                  <a:schemeClr val="tx1"/>
                </a:solidFill>
              </a:rPr>
              <a:t>a végső fogyasztó mézszükségletének megfelelő mennyiség, melyet a méhész saját gazdaságának helyén vagy a helyi piactéren értékesít; a kistermelő a helyi kiskereskedelmi egységekben évente legfeljebb 1 tonna saját készítésű mézet forgalmazhat. </a:t>
            </a:r>
          </a:p>
        </p:txBody>
      </p:sp>
    </p:spTree>
    <p:extLst>
      <p:ext uri="{BB962C8B-B14F-4D97-AF65-F5344CB8AC3E}">
        <p14:creationId xmlns:p14="http://schemas.microsoft.com/office/powerpoint/2010/main" val="16351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04A4D2-81F5-4DDF-BD6D-884DE7666F35}"/>
              </a:ext>
            </a:extLst>
          </p:cNvPr>
          <p:cNvSpPr>
            <a:spLocks noGrp="1"/>
          </p:cNvSpPr>
          <p:nvPr>
            <p:ph type="title"/>
          </p:nvPr>
        </p:nvSpPr>
        <p:spPr>
          <a:xfrm>
            <a:off x="321548" y="365125"/>
            <a:ext cx="11555604" cy="1325563"/>
          </a:xfrm>
        </p:spPr>
        <p:txBody>
          <a:bodyPr>
            <a:normAutofit/>
          </a:bodyPr>
          <a:lstStyle/>
          <a:p>
            <a:r>
              <a:rPr lang="hu-HU" sz="2800" dirty="0"/>
              <a:t>Különböző alaptermékekre vonatkozó kis mennyiségek meghatározása</a:t>
            </a:r>
          </a:p>
        </p:txBody>
      </p:sp>
      <p:sp>
        <p:nvSpPr>
          <p:cNvPr id="3" name="Zástupný text 2">
            <a:extLst>
              <a:ext uri="{FF2B5EF4-FFF2-40B4-BE49-F238E27FC236}">
                <a16:creationId xmlns:a16="http://schemas.microsoft.com/office/drawing/2014/main" id="{5A7349EC-5C19-4F1F-B930-52A896CDE9D9}"/>
              </a:ext>
            </a:extLst>
          </p:cNvPr>
          <p:cNvSpPr>
            <a:spLocks noGrp="1"/>
          </p:cNvSpPr>
          <p:nvPr>
            <p:ph type="body" idx="1"/>
          </p:nvPr>
        </p:nvSpPr>
        <p:spPr/>
        <p:txBody>
          <a:bodyPr>
            <a:normAutofit/>
          </a:bodyPr>
          <a:lstStyle/>
          <a:p>
            <a:pPr algn="just">
              <a:buClr>
                <a:schemeClr val="tx1"/>
              </a:buClr>
            </a:pPr>
            <a:r>
              <a:rPr lang="hu-HU" sz="2000" dirty="0">
                <a:solidFill>
                  <a:schemeClr val="tx1"/>
                </a:solidFill>
              </a:rPr>
              <a:t>A </a:t>
            </a:r>
            <a:r>
              <a:rPr lang="hu-HU" sz="2000" b="1" dirty="0">
                <a:solidFill>
                  <a:schemeClr val="tx1"/>
                </a:solidFill>
              </a:rPr>
              <a:t>nyers tejnek </a:t>
            </a:r>
            <a:r>
              <a:rPr lang="hu-HU" sz="2000" dirty="0">
                <a:solidFill>
                  <a:schemeClr val="tx1"/>
                </a:solidFill>
              </a:rPr>
              <a:t>és a belőle előállított termékeknek a kistermelő által tenyésztett állatokból kell származnia. Marginális tevékenységnek minősül az a tevékenység, mely során:</a:t>
            </a:r>
          </a:p>
          <a:p>
            <a:pPr marL="114300" indent="0" algn="just">
              <a:buClr>
                <a:schemeClr val="tx1"/>
              </a:buClr>
              <a:buNone/>
            </a:pPr>
            <a:r>
              <a:rPr lang="hu-HU" sz="2000" dirty="0">
                <a:solidFill>
                  <a:schemeClr val="tx1"/>
                </a:solidFill>
              </a:rPr>
              <a:t>1. a kiskereskedelmi egység naponta legfeljebb:</a:t>
            </a:r>
          </a:p>
          <a:p>
            <a:pPr algn="just">
              <a:buClr>
                <a:schemeClr val="tx1"/>
              </a:buClr>
              <a:buFontTx/>
              <a:buChar char="-"/>
            </a:pPr>
            <a:r>
              <a:rPr lang="hu-HU" sz="2000" dirty="0">
                <a:solidFill>
                  <a:schemeClr val="tx1"/>
                </a:solidFill>
              </a:rPr>
              <a:t>500 liter tehéntejet,</a:t>
            </a:r>
          </a:p>
          <a:p>
            <a:pPr algn="just">
              <a:buClr>
                <a:schemeClr val="tx1"/>
              </a:buClr>
              <a:buFontTx/>
              <a:buChar char="-"/>
            </a:pPr>
            <a:r>
              <a:rPr lang="hu-HU" sz="2000" dirty="0">
                <a:solidFill>
                  <a:schemeClr val="tx1"/>
                </a:solidFill>
              </a:rPr>
              <a:t>250 liter juhtejet, vagy</a:t>
            </a:r>
          </a:p>
          <a:p>
            <a:pPr algn="just">
              <a:buClr>
                <a:schemeClr val="tx1"/>
              </a:buClr>
              <a:buFontTx/>
              <a:buChar char="-"/>
            </a:pPr>
            <a:r>
              <a:rPr lang="hu-HU" sz="2000" dirty="0">
                <a:solidFill>
                  <a:schemeClr val="tx1"/>
                </a:solidFill>
              </a:rPr>
              <a:t>100 liter kecsketejet dolgoz fel</a:t>
            </a:r>
          </a:p>
          <a:p>
            <a:pPr marL="114300" indent="0" algn="just">
              <a:buClr>
                <a:schemeClr val="tx1"/>
              </a:buClr>
              <a:buNone/>
            </a:pPr>
            <a:r>
              <a:rPr lang="hu-HU" sz="2000" dirty="0">
                <a:solidFill>
                  <a:schemeClr val="tx1"/>
                </a:solidFill>
              </a:rPr>
              <a:t>2. a kiskereskedelmi egység más kiskereskedelmi egységekben hetente legfeljebb az összes feldolgozott tej 35 </a:t>
            </a:r>
            <a:r>
              <a:rPr lang="sk-SK" sz="2000" dirty="0">
                <a:solidFill>
                  <a:schemeClr val="tx1"/>
                </a:solidFill>
              </a:rPr>
              <a:t>%</a:t>
            </a:r>
            <a:r>
              <a:rPr lang="hu-HU" sz="2000" dirty="0">
                <a:solidFill>
                  <a:schemeClr val="tx1"/>
                </a:solidFill>
              </a:rPr>
              <a:t>-át, és az előállított tejtermékek 35 </a:t>
            </a:r>
            <a:r>
              <a:rPr lang="sk-SK" sz="2000" dirty="0">
                <a:solidFill>
                  <a:schemeClr val="tx1"/>
                </a:solidFill>
              </a:rPr>
              <a:t>% </a:t>
            </a:r>
            <a:r>
              <a:rPr lang="hu-HU" sz="2000" dirty="0">
                <a:solidFill>
                  <a:schemeClr val="tx1"/>
                </a:solidFill>
              </a:rPr>
              <a:t>-át forgalmazza.</a:t>
            </a:r>
          </a:p>
          <a:p>
            <a:pPr marL="114300" indent="0" algn="just">
              <a:buClr>
                <a:schemeClr val="tx1"/>
              </a:buClr>
              <a:buNone/>
            </a:pPr>
            <a:r>
              <a:rPr lang="hu-HU" sz="2000" dirty="0">
                <a:solidFill>
                  <a:schemeClr val="tx1"/>
                </a:solidFill>
              </a:rPr>
              <a:t>(</a:t>
            </a:r>
            <a:r>
              <a:rPr lang="hu-HU" sz="2000" i="1" dirty="0">
                <a:solidFill>
                  <a:schemeClr val="tx1"/>
                </a:solidFill>
              </a:rPr>
              <a:t>Az üzemeltető a további tetszőleges mennyiségű nyers tejet a tejüzemnek szállíthatja be</a:t>
            </a:r>
            <a:r>
              <a:rPr lang="hu-HU" sz="2000" dirty="0">
                <a:solidFill>
                  <a:schemeClr val="tx1"/>
                </a:solidFill>
              </a:rPr>
              <a:t>).</a:t>
            </a:r>
          </a:p>
        </p:txBody>
      </p:sp>
    </p:spTree>
    <p:extLst>
      <p:ext uri="{BB962C8B-B14F-4D97-AF65-F5344CB8AC3E}">
        <p14:creationId xmlns:p14="http://schemas.microsoft.com/office/powerpoint/2010/main" val="30860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F5A07-AE69-4892-88D6-C9C86AA72528}"/>
              </a:ext>
            </a:extLst>
          </p:cNvPr>
          <p:cNvSpPr>
            <a:spLocks noGrp="1"/>
          </p:cNvSpPr>
          <p:nvPr>
            <p:ph type="title"/>
          </p:nvPr>
        </p:nvSpPr>
        <p:spPr/>
        <p:txBody>
          <a:bodyPr>
            <a:normAutofit/>
          </a:bodyPr>
          <a:lstStyle/>
          <a:p>
            <a:r>
              <a:rPr lang="hu-HU" sz="2800" dirty="0"/>
              <a:t>Növényi eredetű alaptermékek kis mennyiségben történő forgalmazása a végső fogyasztó vagy a helyi kiskereskedelmi létesítmények számára</a:t>
            </a:r>
            <a:endParaRPr lang="sk-SK" sz="2800" dirty="0"/>
          </a:p>
        </p:txBody>
      </p:sp>
      <p:sp>
        <p:nvSpPr>
          <p:cNvPr id="3" name="Zástupný text 2">
            <a:extLst>
              <a:ext uri="{FF2B5EF4-FFF2-40B4-BE49-F238E27FC236}">
                <a16:creationId xmlns:a16="http://schemas.microsoft.com/office/drawing/2014/main" id="{85220350-4171-44CB-B279-BE4A7F980ADD}"/>
              </a:ext>
            </a:extLst>
          </p:cNvPr>
          <p:cNvSpPr>
            <a:spLocks noGrp="1"/>
          </p:cNvSpPr>
          <p:nvPr>
            <p:ph type="body" idx="1"/>
          </p:nvPr>
        </p:nvSpPr>
        <p:spPr/>
        <p:txBody>
          <a:bodyPr>
            <a:normAutofit lnSpcReduction="10000"/>
          </a:bodyPr>
          <a:lstStyle/>
          <a:p>
            <a:pPr algn="just">
              <a:buClr>
                <a:schemeClr val="tx1"/>
              </a:buClr>
              <a:buFont typeface="Arial" panose="020B0604020202020204" pitchFamily="34" charset="0"/>
              <a:buChar char="•"/>
            </a:pPr>
            <a:r>
              <a:rPr lang="hu-HU" sz="2000" b="1" dirty="0">
                <a:solidFill>
                  <a:schemeClr val="tx1"/>
                </a:solidFill>
              </a:rPr>
              <a:t>Növényi eredetű alaptermékből </a:t>
            </a:r>
            <a:r>
              <a:rPr lang="hu-HU" sz="2000" dirty="0">
                <a:solidFill>
                  <a:schemeClr val="tx1"/>
                </a:solidFill>
              </a:rPr>
              <a:t>kis mennyiségnek minősül az a mennyiség, amit a kistermelő közvetlenül a végső fogyasztónak elad, vagy a közvetlenül a végső fogyasztót ellátó helyi kiskereskedelmi egységben forgalmaz:</a:t>
            </a:r>
          </a:p>
          <a:p>
            <a:pPr marL="114300" indent="0" algn="just">
              <a:buClr>
                <a:schemeClr val="tx1"/>
              </a:buClr>
              <a:buNone/>
            </a:pPr>
            <a:endParaRPr lang="hu-HU" sz="2000" dirty="0">
              <a:solidFill>
                <a:schemeClr val="tx1"/>
              </a:solidFill>
            </a:endParaRPr>
          </a:p>
          <a:p>
            <a:pPr marL="342900" lvl="0" indent="-342900" algn="just">
              <a:spcBef>
                <a:spcPts val="300"/>
              </a:spcBef>
              <a:spcAft>
                <a:spcPts val="300"/>
              </a:spcAft>
              <a:buClr>
                <a:schemeClr val="tx1"/>
              </a:buClr>
              <a:buFont typeface="+mj-lt"/>
              <a:buAutoNum type="alphaLcParen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feldolgozott gyümölcs esetében legfeljebb 1250 kg nyersanyag, elsősorban lekvár, gyümölcsíz, kompót;</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feldolgozott zöldség esetében legfeljebb 1250 kg nyersanyag, elsősorban válogatott zöldségek, konzerv zöldségek</a:t>
            </a:r>
            <a:r>
              <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spcBef>
                <a:spcPts val="300"/>
              </a:spcBef>
              <a:spcAft>
                <a:spcPts val="300"/>
              </a:spcAft>
              <a:buClr>
                <a:schemeClr val="tx1"/>
              </a:buClr>
              <a:buFont typeface="+mj-lt"/>
              <a:buAutoNum type="alphaLcParen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savanyú káposzta esetében legfeljebb 500 kg nyersanyag;</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2000"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ermesztett, konzerv gomba esetében legfeljebb 50 kg nyersanyag;</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2000"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ermesztett, szárított gomba esetében legfeljebb 50 kg nyersanyag;</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szörpök, gyümölcslevek és zöldséglevek esetében legfeljebb 1250 kg nyersanyag;</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szárított konyhai fűszernövények esetében legfeljebb 50 kg nyersanyag;</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Clr>
                <a:schemeClr val="tx1"/>
              </a:buClr>
              <a:buFont typeface="+mj-lt"/>
              <a:buAutoNum type="alphaLcParen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feldolgozott gabona- és burgonyatermékek esetében legfeljebb 400 kg nyersanyag</a:t>
            </a:r>
            <a:r>
              <a:rPr lang="sk-SK"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254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03d5b2036_1_0"/>
          <p:cNvSpPr txBox="1">
            <a:spLocks noGrp="1"/>
          </p:cNvSpPr>
          <p:nvPr>
            <p:ph type="title"/>
          </p:nvPr>
        </p:nvSpPr>
        <p:spPr>
          <a:xfrm>
            <a:off x="321547" y="365125"/>
            <a:ext cx="11555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hu-HU" sz="2800" dirty="0"/>
              <a:t>Tartalomjegyzék I</a:t>
            </a:r>
            <a:endParaRPr sz="2800" dirty="0"/>
          </a:p>
        </p:txBody>
      </p:sp>
      <p:sp>
        <p:nvSpPr>
          <p:cNvPr id="69" name="Google Shape;69;gd03d5b2036_1_0"/>
          <p:cNvSpPr txBox="1">
            <a:spLocks noGrp="1"/>
          </p:cNvSpPr>
          <p:nvPr>
            <p:ph type="body" idx="1"/>
          </p:nvPr>
        </p:nvSpPr>
        <p:spPr>
          <a:xfrm>
            <a:off x="321547" y="1825625"/>
            <a:ext cx="11555700" cy="4351200"/>
          </a:xfrm>
          <a:prstGeom prst="rect">
            <a:avLst/>
          </a:prstGeom>
        </p:spPr>
        <p:txBody>
          <a:bodyPr spcFirstLastPara="1" wrap="square" lIns="91425" tIns="45700" rIns="91425" bIns="45700" anchor="t" anchorCtr="0">
            <a:normAutofit fontScale="92500" lnSpcReduction="20000"/>
          </a:bodyPr>
          <a:lstStyle/>
          <a:p>
            <a:pPr marL="342900" lvl="0" algn="l" rtl="0">
              <a:spcBef>
                <a:spcPts val="1000"/>
              </a:spcBef>
              <a:spcAft>
                <a:spcPts val="0"/>
              </a:spcAft>
              <a:buClr>
                <a:schemeClr val="tx1"/>
              </a:buClr>
              <a:buSzPct val="100000"/>
              <a:buFont typeface="+mj-lt"/>
              <a:buAutoNum type="arabicPeriod"/>
            </a:pPr>
            <a:r>
              <a:rPr lang="hu-HU" sz="1400" dirty="0">
                <a:solidFill>
                  <a:schemeClr val="tx1"/>
                </a:solidFill>
              </a:rPr>
              <a:t>Bevezetés, általános ismertetés								4.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rPr>
              <a:t>Témaspecifikus szakmai kérdések								5.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rPr>
              <a:t>A kistermelői értékesítés alapfeltételei							6-7.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rPr>
              <a:t>Helyzetkép a helyi termékekről								8-9.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rPr>
              <a:t>Termékmegjelölések									10.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rPr>
              <a:t>„Regionális termék” és „Regionális élelmiszer” Szlovákiában						11.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rPr>
              <a:t>Helyi termék értékesítési lehetőségei							12.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rPr>
              <a:t>Helyi termék értékesítése a termelői piacon							13-14.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rPr>
              <a:t>Alaptermékek kis mennyiségben való közvetlen értékesítése						15-16.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Különböző alaptermékekre vonatkozó kis mennyiségek meghatározása					17-18. dia</a:t>
            </a:r>
          </a:p>
          <a:p>
            <a:pPr marL="342900" lvl="0" algn="l" rtl="0">
              <a:spcBef>
                <a:spcPts val="1000"/>
              </a:spcBef>
              <a:spcAft>
                <a:spcPts val="0"/>
              </a:spcAft>
              <a:buClr>
                <a:schemeClr val="tx1"/>
              </a:buClr>
              <a:buSzPct val="100000"/>
              <a:buFont typeface="+mj-lt"/>
              <a:buAutoNum type="arabicPeriod"/>
            </a:pPr>
            <a:r>
              <a:rPr lang="hu-HU" sz="1400" dirty="0">
                <a:solidFill>
                  <a:schemeClr val="tx1"/>
                </a:solidFill>
                <a:latin typeface="Calibri" panose="020F0502020204030204" pitchFamily="34" charset="0"/>
                <a:cs typeface="Calibri" panose="020F0502020204030204" pitchFamily="34" charset="0"/>
              </a:rPr>
              <a:t>Növényi eredetű alaptermékek kis mennyiségben történő forgalmazása a végső fogyasztó vagy </a:t>
            </a:r>
          </a:p>
          <a:p>
            <a:pPr marL="0" lvl="0" indent="0" algn="l" rtl="0">
              <a:spcBef>
                <a:spcPts val="1000"/>
              </a:spcBef>
              <a:spcAft>
                <a:spcPts val="0"/>
              </a:spcAft>
              <a:buClr>
                <a:schemeClr val="tx1"/>
              </a:buClr>
              <a:buSzPct val="100000"/>
              <a:buNone/>
            </a:pPr>
            <a:r>
              <a:rPr lang="hu-HU" sz="1400" dirty="0">
                <a:solidFill>
                  <a:schemeClr val="tx1"/>
                </a:solidFill>
                <a:latin typeface="Calibri" panose="020F0502020204030204" pitchFamily="34" charset="0"/>
                <a:cs typeface="Calibri" panose="020F0502020204030204" pitchFamily="34" charset="0"/>
              </a:rPr>
              <a:t>	a helyi kiskereskedelmi létesítmények számára						19-20. dia</a:t>
            </a:r>
          </a:p>
          <a:p>
            <a:pPr marL="342900" lvl="0" algn="l" rtl="0">
              <a:spcBef>
                <a:spcPts val="1000"/>
              </a:spcBef>
              <a:spcAft>
                <a:spcPts val="0"/>
              </a:spcAft>
              <a:buClr>
                <a:schemeClr val="tx1"/>
              </a:buClr>
              <a:buSzPct val="100000"/>
              <a:buFont typeface="+mj-lt"/>
              <a:buAutoNum type="arabicPeriod" startAt="12"/>
            </a:pPr>
            <a:r>
              <a:rPr lang="hu-HU" sz="1400" dirty="0">
                <a:solidFill>
                  <a:schemeClr val="tx1"/>
                </a:solidFill>
                <a:latin typeface="Calibri" panose="020F0502020204030204" pitchFamily="34" charset="0"/>
                <a:cs typeface="Calibri" panose="020F0502020204030204" pitchFamily="34" charset="0"/>
              </a:rPr>
              <a:t>1. Engedélyhez kötött kis kapacitású vágóhidakra és darabolóüzemekre vonatkozó követelmények meghatározása		21. dia</a:t>
            </a:r>
          </a:p>
          <a:p>
            <a:pPr marL="342900" lvl="0" algn="l" rtl="0">
              <a:spcBef>
                <a:spcPts val="1000"/>
              </a:spcBef>
              <a:spcAft>
                <a:spcPts val="0"/>
              </a:spcAft>
              <a:buClr>
                <a:schemeClr val="tx1"/>
              </a:buClr>
              <a:buSzPct val="100000"/>
              <a:buFont typeface="+mj-lt"/>
              <a:buAutoNum type="arabicPeriod" startAt="12"/>
            </a:pPr>
            <a:r>
              <a:rPr lang="hu-HU" sz="1400" dirty="0">
                <a:solidFill>
                  <a:schemeClr val="tx1"/>
                </a:solidFill>
                <a:latin typeface="Calibri" panose="020F0502020204030204" pitchFamily="34" charset="0"/>
                <a:cs typeface="Calibri" panose="020F0502020204030204" pitchFamily="34" charset="0"/>
              </a:rPr>
              <a:t>2. A kiskereskedelmi egységek területén található daraboló- és húskészítményeket előállító üzemek marginális, </a:t>
            </a:r>
          </a:p>
          <a:p>
            <a:pPr marL="0" indent="0">
              <a:buClr>
                <a:schemeClr val="tx1"/>
              </a:buClr>
              <a:buSzPct val="100000"/>
              <a:buNone/>
            </a:pPr>
            <a:r>
              <a:rPr lang="hu-HU" sz="1400" dirty="0">
                <a:solidFill>
                  <a:schemeClr val="tx1"/>
                </a:solidFill>
                <a:latin typeface="Calibri" panose="020F0502020204030204" pitchFamily="34" charset="0"/>
                <a:cs typeface="Calibri" panose="020F0502020204030204" pitchFamily="34" charset="0"/>
              </a:rPr>
              <a:t>	helyi és korlátozott tevékenységének meghatározása						22. dia</a:t>
            </a:r>
          </a:p>
          <a:p>
            <a:pPr marL="0" lvl="0" indent="0" algn="l" rtl="0">
              <a:spcBef>
                <a:spcPts val="1000"/>
              </a:spcBef>
              <a:spcAft>
                <a:spcPts val="0"/>
              </a:spcAft>
              <a:buClr>
                <a:schemeClr val="tx1"/>
              </a:buClr>
              <a:buSzPct val="100000"/>
              <a:buNone/>
            </a:pPr>
            <a:endParaRPr lang="hu-HU" sz="1400" dirty="0">
              <a:solidFill>
                <a:schemeClr val="tx1"/>
              </a:solidFill>
              <a:latin typeface="Calibri" panose="020F0502020204030204" pitchFamily="34" charset="0"/>
              <a:cs typeface="Calibri" panose="020F0502020204030204" pitchFamily="34" charset="0"/>
            </a:endParaRPr>
          </a:p>
          <a:p>
            <a:pPr marL="342900" lvl="0" algn="l" rtl="0">
              <a:spcBef>
                <a:spcPts val="1000"/>
              </a:spcBef>
              <a:spcAft>
                <a:spcPts val="0"/>
              </a:spcAft>
              <a:buClr>
                <a:schemeClr val="tx1"/>
              </a:buClr>
              <a:buSzPct val="100000"/>
              <a:buAutoNum type="arabicPeriod"/>
            </a:pPr>
            <a:endParaRPr lang="hu-HU" sz="14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FE9F10-9CC4-4124-A228-AAB15E1EFB1F}"/>
              </a:ext>
            </a:extLst>
          </p:cNvPr>
          <p:cNvSpPr>
            <a:spLocks noGrp="1"/>
          </p:cNvSpPr>
          <p:nvPr>
            <p:ph type="title"/>
          </p:nvPr>
        </p:nvSpPr>
        <p:spPr/>
        <p:txBody>
          <a:bodyPr>
            <a:normAutofit/>
          </a:bodyPr>
          <a:lstStyle/>
          <a:p>
            <a:r>
              <a:rPr lang="hu-HU" sz="2800" dirty="0"/>
              <a:t>Növényi eredetű alaptermékek kis mennyiségben történő forgalmazása a végső fogyasztó vagy a helyi kiskereskedelmi létesítmények számára</a:t>
            </a:r>
            <a:endParaRPr lang="sk-SK" sz="2800" dirty="0"/>
          </a:p>
        </p:txBody>
      </p:sp>
      <p:sp>
        <p:nvSpPr>
          <p:cNvPr id="3" name="Zástupný text 2">
            <a:extLst>
              <a:ext uri="{FF2B5EF4-FFF2-40B4-BE49-F238E27FC236}">
                <a16:creationId xmlns:a16="http://schemas.microsoft.com/office/drawing/2014/main" id="{729794B9-21F2-4577-A88B-DAB482F10EB6}"/>
              </a:ext>
            </a:extLst>
          </p:cNvPr>
          <p:cNvSpPr>
            <a:spLocks noGrp="1"/>
          </p:cNvSpPr>
          <p:nvPr>
            <p:ph type="body" idx="1"/>
          </p:nvPr>
        </p:nvSpPr>
        <p:spPr/>
        <p:txBody>
          <a:bodyPr>
            <a:normAutofit/>
          </a:bodyPr>
          <a:lstStyle/>
          <a:p>
            <a:pPr marL="342900" lvl="0" indent="-342900" algn="just">
              <a:spcBef>
                <a:spcPts val="600"/>
              </a:spcBef>
              <a:spcAft>
                <a:spcPts val="600"/>
              </a:spcAft>
              <a:buClr>
                <a:schemeClr val="tx1"/>
              </a:buClr>
              <a:buFont typeface="Arial" panose="020B0604020202020204" pitchFamily="34" charset="0"/>
              <a:buChar char="•"/>
              <a:tabLst>
                <a:tab pos="990600" algn="l"/>
              </a:tabLst>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Növényi eredetű feldolgozott termékek kis mennyiségeinek a termelője csak olyan nyersanyagokat használhat, amelyek megfelelnek az élelmiszerbiztonsági követelményeknek.</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600"/>
              </a:spcBef>
              <a:spcAft>
                <a:spcPts val="600"/>
              </a:spcAft>
              <a:buClr>
                <a:schemeClr val="tx1"/>
              </a:buClr>
              <a:buFont typeface="Arial" panose="020B0604020202020204" pitchFamily="34" charset="0"/>
              <a:buChar char="•"/>
              <a:tabLst>
                <a:tab pos="990600" algn="l"/>
              </a:tabLst>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Növényi eredetű feldolgozott termékek kis mennyiségeinek a termelője: </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spcBef>
                <a:spcPts val="300"/>
              </a:spcBef>
              <a:spcAft>
                <a:spcPts val="300"/>
              </a:spcAft>
              <a:buClr>
                <a:schemeClr val="tx1"/>
              </a:buClr>
              <a:buFontTx/>
              <a:buChar cha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felelős a feldolgozott termékek biztonságáért és minőségéért;</a:t>
            </a:r>
          </a:p>
          <a:p>
            <a:pPr marL="285750" lvl="0" indent="-285750" algn="just">
              <a:spcBef>
                <a:spcPts val="300"/>
              </a:spcBef>
              <a:spcAft>
                <a:spcPts val="300"/>
              </a:spcAft>
              <a:buClr>
                <a:schemeClr val="tx1"/>
              </a:buClr>
              <a:buFontTx/>
              <a:buChar cha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egészségügyi szempontból alkalmasnak kell lennie; </a:t>
            </a:r>
          </a:p>
          <a:p>
            <a:pPr marL="285750" lvl="0" indent="-285750" algn="just">
              <a:spcBef>
                <a:spcPts val="300"/>
              </a:spcBef>
              <a:spcAft>
                <a:spcPts val="300"/>
              </a:spcAft>
              <a:buClr>
                <a:schemeClr val="tx1"/>
              </a:buClr>
              <a:buFontTx/>
              <a:buChar cha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nyilvántartást vezet a növényi eredetű feldolgozott termékek dátumáról, típusáról, mennyiségéről, összetételéről és tárolási hőmérsékletéről.</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2415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C77D36-549C-4717-BF90-6BC164A0DBCF}"/>
              </a:ext>
            </a:extLst>
          </p:cNvPr>
          <p:cNvSpPr>
            <a:spLocks noGrp="1"/>
          </p:cNvSpPr>
          <p:nvPr>
            <p:ph type="title"/>
          </p:nvPr>
        </p:nvSpPr>
        <p:spPr>
          <a:xfrm>
            <a:off x="321547" y="365125"/>
            <a:ext cx="11555605" cy="1325563"/>
          </a:xfrm>
        </p:spPr>
        <p:txBody>
          <a:bodyPr>
            <a:noAutofit/>
          </a:bodyPr>
          <a:lstStyle/>
          <a:p>
            <a:r>
              <a:rPr lang="hu-HU" sz="2800" dirty="0"/>
              <a:t>1. Engedélyhez kötött kis kapacitású vágóhidakra és darabolóüzemekre vonatkozó követelmények meghatározása</a:t>
            </a:r>
            <a:endParaRPr lang="sk-SK" sz="2800" dirty="0"/>
          </a:p>
        </p:txBody>
      </p:sp>
      <p:sp>
        <p:nvSpPr>
          <p:cNvPr id="3" name="Zástupný text 2">
            <a:extLst>
              <a:ext uri="{FF2B5EF4-FFF2-40B4-BE49-F238E27FC236}">
                <a16:creationId xmlns:a16="http://schemas.microsoft.com/office/drawing/2014/main" id="{A962E7D7-C3F9-4B65-97C2-E29D8E800BB5}"/>
              </a:ext>
            </a:extLst>
          </p:cNvPr>
          <p:cNvSpPr>
            <a:spLocks noGrp="1"/>
          </p:cNvSpPr>
          <p:nvPr>
            <p:ph type="body" idx="1"/>
          </p:nvPr>
        </p:nvSpPr>
        <p:spPr/>
        <p:txBody>
          <a:bodyPr>
            <a:normAutofit/>
          </a:bodyPr>
          <a:lstStyle/>
          <a:p>
            <a:pPr marL="114300" indent="0" algn="just">
              <a:buClr>
                <a:schemeClr val="tx1"/>
              </a:buClr>
              <a:buNone/>
            </a:pPr>
            <a:r>
              <a:rPr lang="hu-HU" sz="2000" b="1" dirty="0">
                <a:solidFill>
                  <a:schemeClr val="tx1"/>
                </a:solidFill>
              </a:rPr>
              <a:t>A Szlovák Köztársaság 2011. évi 359. sz. kormányrendelete, amely az egyes élelmiszeripari létesítményekre és a kis mennyiségű értékesítésre vonatkozó követelményeket határozza meg.</a:t>
            </a:r>
          </a:p>
          <a:p>
            <a:pPr algn="just">
              <a:buClr>
                <a:schemeClr val="tx1"/>
              </a:buClr>
            </a:pPr>
            <a:r>
              <a:rPr lang="hu-HU" sz="2000" dirty="0">
                <a:solidFill>
                  <a:schemeClr val="tx1"/>
                </a:solidFill>
              </a:rPr>
              <a:t>A rendelet azokat az alaptermékeket előállító és követlenül a végső fogyasztónak vagy a helyi kiskereskedelmi egységeknek értékesítő vágóhidakat és darabolóüzemmel rendelkező vágóhidakat érinti, melyek az EU higiéniai előírásai értelmében nem minősülnek kiskapacitású létesítménynek.</a:t>
            </a:r>
          </a:p>
          <a:p>
            <a:pPr algn="just">
              <a:buClr>
                <a:schemeClr val="tx1"/>
              </a:buClr>
            </a:pPr>
            <a:r>
              <a:rPr lang="hu-HU" sz="2000" dirty="0">
                <a:solidFill>
                  <a:schemeClr val="tx1"/>
                </a:solidFill>
              </a:rPr>
              <a:t>Egyedi kivétel csak a </a:t>
            </a:r>
            <a:r>
              <a:rPr lang="hu-HU" sz="2000" b="1" dirty="0">
                <a:solidFill>
                  <a:schemeClr val="tx1"/>
                </a:solidFill>
              </a:rPr>
              <a:t>kiskapacitású vágóhidaknak és darabolóüzemeknek engedélyezhető</a:t>
            </a:r>
            <a:r>
              <a:rPr lang="hu-HU" sz="2000" dirty="0">
                <a:solidFill>
                  <a:schemeClr val="tx1"/>
                </a:solidFill>
              </a:rPr>
              <a:t>, éspedig:</a:t>
            </a:r>
          </a:p>
          <a:p>
            <a:pPr algn="just">
              <a:buClr>
                <a:schemeClr val="tx1"/>
              </a:buClr>
              <a:buFontTx/>
              <a:buChar char="-"/>
            </a:pPr>
            <a:r>
              <a:rPr lang="hu-HU" sz="2000" dirty="0">
                <a:solidFill>
                  <a:schemeClr val="tx1"/>
                </a:solidFill>
              </a:rPr>
              <a:t>a vágóhidaknak, ahol hetente legfeljebb 30 számosállat-egységet vágnak le,</a:t>
            </a:r>
          </a:p>
          <a:p>
            <a:pPr algn="just">
              <a:buClr>
                <a:schemeClr val="tx1"/>
              </a:buClr>
              <a:buFontTx/>
              <a:buChar char="-"/>
            </a:pPr>
            <a:r>
              <a:rPr lang="hu-HU" sz="2000" dirty="0">
                <a:solidFill>
                  <a:schemeClr val="tx1"/>
                </a:solidFill>
              </a:rPr>
              <a:t>a darabolóüzemeknek, amelyek hetente legfeljebb 5 tonna húst állítanak elő.</a:t>
            </a:r>
          </a:p>
        </p:txBody>
      </p:sp>
    </p:spTree>
    <p:extLst>
      <p:ext uri="{BB962C8B-B14F-4D97-AF65-F5344CB8AC3E}">
        <p14:creationId xmlns:p14="http://schemas.microsoft.com/office/powerpoint/2010/main" val="44858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D218E-2D19-4802-A793-0FA691240171}"/>
              </a:ext>
            </a:extLst>
          </p:cNvPr>
          <p:cNvSpPr>
            <a:spLocks noGrp="1"/>
          </p:cNvSpPr>
          <p:nvPr>
            <p:ph type="title"/>
          </p:nvPr>
        </p:nvSpPr>
        <p:spPr/>
        <p:txBody>
          <a:bodyPr>
            <a:noAutofit/>
          </a:bodyPr>
          <a:lstStyle/>
          <a:p>
            <a:r>
              <a:rPr lang="hu-HU" sz="2800" dirty="0"/>
              <a:t>2. A kiskereskedelmi egységek területén található daraboló- és húskészítményeket előállító üzemek marginális, helyi és korlátozott tevékenységének meghatározása</a:t>
            </a:r>
            <a:endParaRPr lang="sk-SK" sz="2800" dirty="0"/>
          </a:p>
        </p:txBody>
      </p:sp>
      <p:sp>
        <p:nvSpPr>
          <p:cNvPr id="3" name="Zástupný text 2">
            <a:extLst>
              <a:ext uri="{FF2B5EF4-FFF2-40B4-BE49-F238E27FC236}">
                <a16:creationId xmlns:a16="http://schemas.microsoft.com/office/drawing/2014/main" id="{10514880-C3FF-4BC7-8DAE-F3D65B9327EB}"/>
              </a:ext>
            </a:extLst>
          </p:cNvPr>
          <p:cNvSpPr>
            <a:spLocks noGrp="1"/>
          </p:cNvSpPr>
          <p:nvPr>
            <p:ph type="body" idx="1"/>
          </p:nvPr>
        </p:nvSpPr>
        <p:spPr/>
        <p:txBody>
          <a:bodyPr>
            <a:normAutofit lnSpcReduction="10000"/>
          </a:bodyPr>
          <a:lstStyle/>
          <a:p>
            <a:pPr marL="0" indent="0" algn="just">
              <a:lnSpc>
                <a:spcPct val="115000"/>
              </a:lnSpc>
              <a:buNone/>
            </a:pPr>
            <a:r>
              <a:rPr lang="hu-HU" sz="1800" b="1" dirty="0">
                <a:solidFill>
                  <a:schemeClr val="tx1"/>
                </a:solidFill>
              </a:rPr>
              <a:t>A Szlovák Köztársaság 2011. évi 359. sz. kormányrendelete, amely az egyes élelmiszeripari létesítményekre és a kis mennyiségű értékesítésre vonatkozó követelményeket határozza meg.</a:t>
            </a:r>
          </a:p>
          <a:p>
            <a:pPr marL="0" lvl="0" indent="0" algn="just">
              <a:lnSpc>
                <a:spcPct val="115000"/>
              </a:lnSpc>
              <a:buNone/>
            </a:pPr>
            <a:r>
              <a:rPr lang="hu-HU"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marginális tevékenység keretében a limitek a következők:     </a:t>
            </a:r>
          </a:p>
          <a:p>
            <a:pPr marL="285750" lvl="0" indent="-285750" algn="just">
              <a:lnSpc>
                <a:spcPct val="115000"/>
              </a:lnSpc>
              <a:buClr>
                <a:schemeClr val="tx1"/>
              </a:buClr>
              <a:buFont typeface="Arial" panose="020B0604020202020204" pitchFamily="34" charset="0"/>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legfeljebb 2 tonna marha-, disznó-, bárány- és kecskehús, illetve farmon nevelt vadból származó vadhús,</a:t>
            </a:r>
          </a:p>
          <a:p>
            <a:pPr marL="285750" lvl="0" indent="-285750" algn="just">
              <a:lnSpc>
                <a:spcPct val="115000"/>
              </a:lnSpc>
              <a:buClr>
                <a:schemeClr val="tx1"/>
              </a:buClr>
              <a:buFont typeface="Arial" panose="020B0604020202020204" pitchFamily="34" charset="0"/>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legfeljebb 1,5 tonna baromfi-,nyúl- és strucchús</a:t>
            </a: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buClr>
                <a:schemeClr val="tx1"/>
              </a:buClr>
              <a:buFont typeface="Arial" panose="020B0604020202020204" pitchFamily="34" charset="0"/>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hetente legfeljebb 1 tonna hőkezelés után fogyasztásra szánt darált hús és húskészítmény, olvasztott állati zsír és töpörtyű, vagy hőkezelt hústermékek előállítása</a:t>
            </a: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buClr>
                <a:schemeClr val="tx1"/>
              </a:buClr>
              <a:buFont typeface="Arial" panose="020B0604020202020204" pitchFamily="34" charset="0"/>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hetente legfeljebb 200 kg nyers állapotban való, fogyasztásra szánt darált hús vagy húskészítmény, vagy nem hőkezelt húskészítmények előállítása</a:t>
            </a: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15000"/>
              </a:lnSpc>
              <a:buClr>
                <a:schemeClr val="tx1"/>
              </a:buClr>
              <a:buFont typeface="Arial" panose="020B0604020202020204" pitchFamily="34" charset="0"/>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más kiskereskedelmi egységekben az összes feldolgozott, előkészített hús és húskészítmény legfeljebb 25 %-a hozható forgalomba.</a:t>
            </a:r>
          </a:p>
        </p:txBody>
      </p:sp>
    </p:spTree>
    <p:extLst>
      <p:ext uri="{BB962C8B-B14F-4D97-AF65-F5344CB8AC3E}">
        <p14:creationId xmlns:p14="http://schemas.microsoft.com/office/powerpoint/2010/main" val="2001109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B17A40-F9F1-44BD-8AD3-8A29EBA7F097}"/>
              </a:ext>
            </a:extLst>
          </p:cNvPr>
          <p:cNvSpPr>
            <a:spLocks noGrp="1"/>
          </p:cNvSpPr>
          <p:nvPr>
            <p:ph type="title"/>
          </p:nvPr>
        </p:nvSpPr>
        <p:spPr>
          <a:xfrm>
            <a:off x="321548" y="365125"/>
            <a:ext cx="11555604" cy="1325563"/>
          </a:xfrm>
        </p:spPr>
        <p:txBody>
          <a:bodyPr>
            <a:normAutofit/>
          </a:bodyPr>
          <a:lstStyle/>
          <a:p>
            <a:r>
              <a:rPr lang="hu-HU" sz="2800" dirty="0"/>
              <a:t>3. A baromfi- és házinyúlhúsra vonatkozó kis mennyiségek meghatározása</a:t>
            </a:r>
            <a:endParaRPr lang="sk-SK" sz="2800" dirty="0"/>
          </a:p>
        </p:txBody>
      </p:sp>
      <p:sp>
        <p:nvSpPr>
          <p:cNvPr id="3" name="Zástupný text 2">
            <a:extLst>
              <a:ext uri="{FF2B5EF4-FFF2-40B4-BE49-F238E27FC236}">
                <a16:creationId xmlns:a16="http://schemas.microsoft.com/office/drawing/2014/main" id="{B9D2F725-CD3B-4B44-B104-FA0DF8044FC8}"/>
              </a:ext>
            </a:extLst>
          </p:cNvPr>
          <p:cNvSpPr>
            <a:spLocks noGrp="1"/>
          </p:cNvSpPr>
          <p:nvPr>
            <p:ph type="body" idx="1"/>
          </p:nvPr>
        </p:nvSpPr>
        <p:spPr>
          <a:xfrm>
            <a:off x="321547" y="1363579"/>
            <a:ext cx="11555605" cy="4813384"/>
          </a:xfrm>
        </p:spPr>
        <p:txBody>
          <a:bodyPr>
            <a:noAutofit/>
          </a:bodyPr>
          <a:lstStyle/>
          <a:p>
            <a:pPr marL="0" indent="0" algn="just">
              <a:lnSpc>
                <a:spcPct val="115000"/>
              </a:lnSpc>
              <a:buNone/>
            </a:pPr>
            <a:r>
              <a:rPr lang="hu-HU" sz="1800" b="1" dirty="0">
                <a:solidFill>
                  <a:schemeClr val="tx1"/>
                </a:solidFill>
              </a:rPr>
              <a:t>A Szlovák Köztársaság 2011. évi 359. sz. kormányrendelete, amely az egyes élelmiszeripari létesítményekre és a kis mennyiségű értékesítésre vonatkozó követelményeket határozza meg.</a:t>
            </a:r>
          </a:p>
          <a:p>
            <a:pPr marL="0" lvl="0" indent="0" algn="just">
              <a:lnSpc>
                <a:spcPct val="115000"/>
              </a:lnSpc>
              <a:buNone/>
            </a:pPr>
            <a:r>
              <a:rPr lang="hu-HU"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kistermelő évente legfeljebb:</a:t>
            </a:r>
          </a:p>
          <a:p>
            <a:pPr marL="285750" lvl="0" indent="-285750" algn="just">
              <a:lnSpc>
                <a:spcPct val="115000"/>
              </a:lnSpc>
              <a:buClr>
                <a:schemeClr val="tx1"/>
              </a:buClr>
              <a:buFontTx/>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10 000 db baromfifélét, </a:t>
            </a:r>
          </a:p>
          <a:p>
            <a:pPr marL="285750" lvl="0" indent="-285750" algn="just">
              <a:lnSpc>
                <a:spcPct val="115000"/>
              </a:lnSpc>
              <a:buClr>
                <a:schemeClr val="tx1"/>
              </a:buClr>
              <a:buFontTx/>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2 500 db nyúlfélét vághat le és értékesíthet.  </a:t>
            </a:r>
          </a:p>
          <a:p>
            <a:pPr marL="342900" lvl="0" indent="-342900" algn="just">
              <a:lnSpc>
                <a:spcPct val="115000"/>
              </a:lnSpc>
              <a:buClr>
                <a:schemeClr val="tx1"/>
              </a:buClr>
              <a:buFont typeface="Arial" panose="020B0604020202020204" pitchFamily="34" charset="0"/>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kistermelő csak a saját gazdaságában nevelt egészséges baromfit és nyúlfélét vághatja le. A kistermelő a baromfit és a házinyulat csak levághatja, elvéreztetheti, nyúzhatja, megtisztíthatja, zsigerelheti, lehűtheti vagy lefagyaszthatja, és megfelelő szállítókonténerbe helyezheti</a:t>
            </a:r>
            <a:r>
              <a:rPr lang="sk-SK"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darabolást, porciózást, kicsontozást, feldolgozást (pl. hőkezeléssel), elő-, fogyasztói-, vákuum- vagy módosított atmoszférás csomagolást nem végezhet.</a:t>
            </a:r>
          </a:p>
          <a:p>
            <a:pPr marL="342900" lvl="0" indent="-342900" algn="just">
              <a:lnSpc>
                <a:spcPct val="115000"/>
              </a:lnSpc>
              <a:buClr>
                <a:schemeClr val="tx1"/>
              </a:buClr>
              <a:buFont typeface="Arial" panose="020B0604020202020204" pitchFamily="34" charset="0"/>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Minden hústerméket címkével kell ellátni, amelyen fel vannak tüntetve a hús eredetére vonatkozó adatok.</a:t>
            </a:r>
          </a:p>
          <a:p>
            <a:pPr marL="342900" lvl="0" indent="-342900" algn="just">
              <a:lnSpc>
                <a:spcPct val="115000"/>
              </a:lnSpc>
              <a:spcAft>
                <a:spcPts val="1000"/>
              </a:spcAft>
              <a:buClr>
                <a:schemeClr val="tx1"/>
              </a:buClr>
              <a:buFont typeface="Arial" panose="020B0604020202020204" pitchFamily="34" charset="0"/>
              <a:buChar cha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Az értékesítés helyszínén el kell helyezni egy figyelmeztetést arról, hogy a hús nem esett át állat-egészségügyi ellenőrzésen, és kizárólag hőkezelést követő magánfogyasztásra ajánlott.    </a:t>
            </a:r>
          </a:p>
        </p:txBody>
      </p:sp>
    </p:spTree>
    <p:extLst>
      <p:ext uri="{BB962C8B-B14F-4D97-AF65-F5344CB8AC3E}">
        <p14:creationId xmlns:p14="http://schemas.microsoft.com/office/powerpoint/2010/main" val="48495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1C38E3-F034-44E4-8CCF-EC4AA047483E}"/>
              </a:ext>
            </a:extLst>
          </p:cNvPr>
          <p:cNvSpPr>
            <a:spLocks noGrp="1"/>
          </p:cNvSpPr>
          <p:nvPr>
            <p:ph type="title"/>
          </p:nvPr>
        </p:nvSpPr>
        <p:spPr>
          <a:xfrm>
            <a:off x="321548" y="365125"/>
            <a:ext cx="11555604" cy="1325563"/>
          </a:xfrm>
        </p:spPr>
        <p:txBody>
          <a:bodyPr>
            <a:normAutofit/>
          </a:bodyPr>
          <a:lstStyle/>
          <a:p>
            <a:r>
              <a:rPr lang="hu-HU" sz="2800" dirty="0"/>
              <a:t>4. A szabadon élő vadból származó vadhúsra vonatkozó kis mennyiségek meghatározása</a:t>
            </a:r>
            <a:endParaRPr lang="sk-SK" sz="2800" dirty="0"/>
          </a:p>
        </p:txBody>
      </p:sp>
      <p:sp>
        <p:nvSpPr>
          <p:cNvPr id="3" name="Zástupný text 2">
            <a:extLst>
              <a:ext uri="{FF2B5EF4-FFF2-40B4-BE49-F238E27FC236}">
                <a16:creationId xmlns:a16="http://schemas.microsoft.com/office/drawing/2014/main" id="{2A9FBEF3-B576-44E5-95EB-04BAD3944B04}"/>
              </a:ext>
            </a:extLst>
          </p:cNvPr>
          <p:cNvSpPr>
            <a:spLocks noGrp="1"/>
          </p:cNvSpPr>
          <p:nvPr>
            <p:ph type="body" idx="1"/>
          </p:nvPr>
        </p:nvSpPr>
        <p:spPr/>
        <p:txBody>
          <a:bodyPr>
            <a:normAutofit/>
          </a:bodyPr>
          <a:lstStyle/>
          <a:p>
            <a:pPr marL="114300" indent="0" algn="just">
              <a:buClr>
                <a:schemeClr val="tx1"/>
              </a:buClr>
              <a:buNone/>
            </a:pPr>
            <a:r>
              <a:rPr lang="hu-HU" sz="2000" b="1" dirty="0">
                <a:solidFill>
                  <a:schemeClr val="tx1"/>
                </a:solidFill>
              </a:rPr>
              <a:t>A Szlovák Köztársaság 2011. évi 359. sz. kormányrendelete, amely az egyes élelmiszeripari létesítményekre és a kis mennyiségű értékesítésre vonatkozó követelményeket határozza meg.</a:t>
            </a:r>
          </a:p>
          <a:p>
            <a:pPr algn="just">
              <a:buClr>
                <a:schemeClr val="tx1"/>
              </a:buClr>
            </a:pPr>
            <a:r>
              <a:rPr lang="hu-HU" sz="2000" dirty="0">
                <a:solidFill>
                  <a:schemeClr val="tx1"/>
                </a:solidFill>
              </a:rPr>
              <a:t>A vadászterület használója az adott vadászterületen évente ténylegesen elejtett vadak legfeljebb 30 %-át közvetlenül értékesítheti. </a:t>
            </a:r>
          </a:p>
          <a:p>
            <a:pPr algn="just">
              <a:buClr>
                <a:schemeClr val="tx1"/>
              </a:buClr>
            </a:pPr>
            <a:r>
              <a:rPr lang="hu-HU" sz="2000" dirty="0">
                <a:solidFill>
                  <a:schemeClr val="tx1"/>
                </a:solidFill>
              </a:rPr>
              <a:t>Ezt a mennyiséget nyúzatlanul:</a:t>
            </a:r>
          </a:p>
          <a:p>
            <a:pPr algn="just">
              <a:buClr>
                <a:schemeClr val="tx1"/>
              </a:buClr>
              <a:buFontTx/>
              <a:buChar char="-"/>
            </a:pPr>
            <a:r>
              <a:rPr lang="hu-HU" sz="2000" dirty="0">
                <a:solidFill>
                  <a:schemeClr val="tx1"/>
                </a:solidFill>
              </a:rPr>
              <a:t>közvetlenül eladhatja a végső felhasználónak magánfogyasztásra,</a:t>
            </a:r>
          </a:p>
          <a:p>
            <a:pPr algn="just">
              <a:buClr>
                <a:schemeClr val="tx1"/>
              </a:buClr>
              <a:buFontTx/>
              <a:buChar char="-"/>
            </a:pPr>
            <a:r>
              <a:rPr lang="hu-HU" sz="2000" dirty="0">
                <a:solidFill>
                  <a:schemeClr val="tx1"/>
                </a:solidFill>
              </a:rPr>
              <a:t>eladhatja a közvetlenül a fogyasztókat ellátó kiskereskedelmi egységeknek.</a:t>
            </a:r>
          </a:p>
          <a:p>
            <a:pPr algn="just">
              <a:buClr>
                <a:schemeClr val="tx1"/>
              </a:buClr>
            </a:pPr>
            <a:r>
              <a:rPr lang="hu-HU" sz="2000" dirty="0">
                <a:solidFill>
                  <a:schemeClr val="tx1"/>
                </a:solidFill>
              </a:rPr>
              <a:t>A vadászterület használója hetente legfeljebb 1 tonna feldarabolt, kicsontozott vadhúst adhat el követlenül a végső fogyasztónak.</a:t>
            </a:r>
            <a:endParaRPr lang="sk-SK" sz="2000" dirty="0">
              <a:solidFill>
                <a:schemeClr val="tx1"/>
              </a:solidFill>
            </a:endParaRPr>
          </a:p>
        </p:txBody>
      </p:sp>
    </p:spTree>
    <p:extLst>
      <p:ext uri="{BB962C8B-B14F-4D97-AF65-F5344CB8AC3E}">
        <p14:creationId xmlns:p14="http://schemas.microsoft.com/office/powerpoint/2010/main" val="3715269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3AAF3B-1ED5-48D2-9007-3EF2A52E150F}"/>
              </a:ext>
            </a:extLst>
          </p:cNvPr>
          <p:cNvSpPr>
            <a:spLocks noGrp="1"/>
          </p:cNvSpPr>
          <p:nvPr>
            <p:ph type="title"/>
          </p:nvPr>
        </p:nvSpPr>
        <p:spPr/>
        <p:txBody>
          <a:bodyPr>
            <a:normAutofit/>
          </a:bodyPr>
          <a:lstStyle/>
          <a:p>
            <a:r>
              <a:rPr lang="hu-HU" sz="2800" dirty="0"/>
              <a:t>Élelmiszerbiztonsági és -higiéniai előírások</a:t>
            </a:r>
            <a:endParaRPr lang="sk-SK" sz="2800" dirty="0"/>
          </a:p>
        </p:txBody>
      </p:sp>
      <p:sp>
        <p:nvSpPr>
          <p:cNvPr id="3" name="Zástupný text 2">
            <a:extLst>
              <a:ext uri="{FF2B5EF4-FFF2-40B4-BE49-F238E27FC236}">
                <a16:creationId xmlns:a16="http://schemas.microsoft.com/office/drawing/2014/main" id="{43509C3D-7E69-40B9-9220-46E0F9415C6A}"/>
              </a:ext>
            </a:extLst>
          </p:cNvPr>
          <p:cNvSpPr>
            <a:spLocks noGrp="1"/>
          </p:cNvSpPr>
          <p:nvPr>
            <p:ph type="body" idx="1"/>
          </p:nvPr>
        </p:nvSpPr>
        <p:spPr>
          <a:xfrm>
            <a:off x="318197" y="1556108"/>
            <a:ext cx="6637407" cy="4933592"/>
          </a:xfrm>
        </p:spPr>
        <p:txBody>
          <a:bodyPr>
            <a:normAutofit/>
          </a:bodyPr>
          <a:lstStyle/>
          <a:p>
            <a:pPr algn="just">
              <a:buClr>
                <a:schemeClr val="tx1"/>
              </a:buClr>
            </a:pPr>
            <a:r>
              <a:rPr lang="hu-HU" sz="1800" b="1" dirty="0">
                <a:solidFill>
                  <a:schemeClr val="tx1"/>
                </a:solidFill>
              </a:rPr>
              <a:t>Élelmiszer </a:t>
            </a:r>
            <a:r>
              <a:rPr lang="hu-HU" sz="1800" dirty="0">
                <a:solidFill>
                  <a:schemeClr val="tx1"/>
                </a:solidFill>
              </a:rPr>
              <a:t>minden olyan feldolgozott, részben feldolgozott, vagy feldolgozatlan anyag, amit emberi fogyasztásra szánnak. Az élelmiszer akkor nem biztonságos, ha az egészségre ártalmas, vagy emberi fogyasztásra alkalmatlan. Az elsődleges termeléstől egészen a forgalomba hozatalig – „</a:t>
            </a:r>
            <a:r>
              <a:rPr lang="hu-HU" sz="1800" i="1" dirty="0">
                <a:solidFill>
                  <a:schemeClr val="tx1"/>
                </a:solidFill>
              </a:rPr>
              <a:t>Földtől az asztalig</a:t>
            </a:r>
            <a:r>
              <a:rPr lang="hu-HU" sz="1800" dirty="0">
                <a:solidFill>
                  <a:schemeClr val="tx1"/>
                </a:solidFill>
              </a:rPr>
              <a:t>”– a teljes élelmiszerláncban minden élelmiszeripari szereplőnek szavatolnia kell, hogy az élelmiszerbiztonság nem kerül veszélybe. Ennek érdekében a teljes élelmiszerláncon át biztosítani kell a nyomon követést.</a:t>
            </a:r>
          </a:p>
          <a:p>
            <a:pPr algn="just">
              <a:buClr>
                <a:schemeClr val="tx1"/>
              </a:buClr>
            </a:pPr>
            <a:r>
              <a:rPr lang="hu-HU" sz="1800" b="1" dirty="0">
                <a:solidFill>
                  <a:schemeClr val="tx1"/>
                </a:solidFill>
              </a:rPr>
              <a:t>Élelmiszerbiztonságról</a:t>
            </a:r>
            <a:r>
              <a:rPr lang="hu-HU" sz="1800" dirty="0">
                <a:solidFill>
                  <a:schemeClr val="tx1"/>
                </a:solidFill>
              </a:rPr>
              <a:t> akkor beszélhetünk, ha egy élelmiszer a fogyasztók számára nem okoz ártalmat, mert azt a tervezett, megadott módon készítik, vagy fogyasztják el. Az élelmiszerbiztonság érdekében a termelőknek figyelembe kell venniük az élelmiszertermelés teljes folyamatát, az elsődleges termeléstől, az állati takarmány előállításától, az élelmiszerek értékesítéséig és fogyasztóhoz jutásáig, hiszen a lánc minden elemének hatása lehet az élelmiszerbiztonságra.</a:t>
            </a:r>
          </a:p>
          <a:p>
            <a:pPr algn="just">
              <a:buClr>
                <a:schemeClr val="tx1"/>
              </a:buClr>
            </a:pPr>
            <a:endParaRPr lang="hu-HU" sz="2000" dirty="0">
              <a:solidFill>
                <a:schemeClr val="tx1"/>
              </a:solidFill>
            </a:endParaRPr>
          </a:p>
          <a:p>
            <a:pPr algn="just">
              <a:buClr>
                <a:schemeClr val="tx1"/>
              </a:buClr>
            </a:pPr>
            <a:endParaRPr lang="hu-HU" sz="2000" dirty="0">
              <a:solidFill>
                <a:schemeClr val="tx1"/>
              </a:solidFill>
            </a:endParaRPr>
          </a:p>
        </p:txBody>
      </p:sp>
      <p:pic>
        <p:nvPicPr>
          <p:cNvPr id="2050" name="Picture 2" descr="Using Fluorescence Spectroscopy to Assess Food Quality">
            <a:extLst>
              <a:ext uri="{FF2B5EF4-FFF2-40B4-BE49-F238E27FC236}">
                <a16:creationId xmlns:a16="http://schemas.microsoft.com/office/drawing/2014/main" id="{E5781615-97DC-4875-A212-DB843D6A1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604" y="2182831"/>
            <a:ext cx="5030335" cy="28104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17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9DBA86-5D36-402E-A424-3B3999A37EA1}"/>
              </a:ext>
            </a:extLst>
          </p:cNvPr>
          <p:cNvSpPr>
            <a:spLocks noGrp="1"/>
          </p:cNvSpPr>
          <p:nvPr>
            <p:ph type="title"/>
          </p:nvPr>
        </p:nvSpPr>
        <p:spPr/>
        <p:txBody>
          <a:bodyPr>
            <a:normAutofit/>
          </a:bodyPr>
          <a:lstStyle/>
          <a:p>
            <a:r>
              <a:rPr lang="hu-HU" sz="2800" dirty="0"/>
              <a:t>Élelmiszerbiztonsági és -higiéniai előírások</a:t>
            </a:r>
            <a:br>
              <a:rPr lang="hu-HU" sz="2800" dirty="0"/>
            </a:br>
            <a:r>
              <a:rPr lang="hu-HU" sz="2800" dirty="0"/>
              <a:t>1. Személyi higiénia</a:t>
            </a:r>
            <a:endParaRPr lang="sk-SK" sz="2800" dirty="0"/>
          </a:p>
        </p:txBody>
      </p:sp>
      <p:sp>
        <p:nvSpPr>
          <p:cNvPr id="3" name="Zástupný text 2">
            <a:extLst>
              <a:ext uri="{FF2B5EF4-FFF2-40B4-BE49-F238E27FC236}">
                <a16:creationId xmlns:a16="http://schemas.microsoft.com/office/drawing/2014/main" id="{E688833F-6C5C-438F-BEB6-3462513E6BB0}"/>
              </a:ext>
            </a:extLst>
          </p:cNvPr>
          <p:cNvSpPr>
            <a:spLocks noGrp="1"/>
          </p:cNvSpPr>
          <p:nvPr>
            <p:ph type="body" idx="1"/>
          </p:nvPr>
        </p:nvSpPr>
        <p:spPr>
          <a:xfrm>
            <a:off x="321547" y="1825625"/>
            <a:ext cx="6930153" cy="4667250"/>
          </a:xfrm>
        </p:spPr>
        <p:txBody>
          <a:bodyPr>
            <a:normAutofit/>
          </a:bodyPr>
          <a:lstStyle/>
          <a:p>
            <a:pPr algn="just">
              <a:buClr>
                <a:schemeClr val="tx1"/>
              </a:buClr>
              <a:buFont typeface="Arial" panose="020B0604020202020204" pitchFamily="34" charset="0"/>
              <a:buChar char="•"/>
            </a:pPr>
            <a:r>
              <a:rPr lang="hu-HU" sz="1800" dirty="0">
                <a:solidFill>
                  <a:schemeClr val="tx1"/>
                </a:solidFill>
              </a:rPr>
              <a:t>Az ápolatlan, szennyezett ruházatú, a higiéniai követelményeket be nem tartó élelmiszer-előállítók beszennyezhetik az élelmiszereket, amelyek súlyos megbetegedéseket okozhatnak.</a:t>
            </a:r>
          </a:p>
          <a:p>
            <a:pPr algn="just">
              <a:buClr>
                <a:schemeClr val="tx1"/>
              </a:buClr>
              <a:buFont typeface="Arial" panose="020B0604020202020204" pitchFamily="34" charset="0"/>
              <a:buChar char="•"/>
            </a:pPr>
            <a:r>
              <a:rPr lang="hu-HU" sz="1800" dirty="0">
                <a:solidFill>
                  <a:schemeClr val="tx1"/>
                </a:solidFill>
              </a:rPr>
              <a:t>Legfontosabb, hogy </a:t>
            </a:r>
            <a:r>
              <a:rPr lang="hu-HU" sz="1800" b="1" dirty="0">
                <a:solidFill>
                  <a:schemeClr val="tx1"/>
                </a:solidFill>
              </a:rPr>
              <a:t>egy beteg ember soha ne foglalkozzon élelmiszerrel</a:t>
            </a:r>
            <a:r>
              <a:rPr lang="hu-HU" sz="1800" dirty="0">
                <a:solidFill>
                  <a:schemeClr val="tx1"/>
                </a:solidFill>
              </a:rPr>
              <a:t>.</a:t>
            </a:r>
          </a:p>
          <a:p>
            <a:pPr algn="just">
              <a:buClr>
                <a:schemeClr val="tx1"/>
              </a:buClr>
              <a:buFont typeface="Arial" panose="020B0604020202020204" pitchFamily="34" charset="0"/>
              <a:buChar char="•"/>
            </a:pPr>
            <a:r>
              <a:rPr lang="hu-HU" sz="1800" dirty="0">
                <a:solidFill>
                  <a:schemeClr val="tx1"/>
                </a:solidFill>
              </a:rPr>
              <a:t>Naponta </a:t>
            </a:r>
            <a:r>
              <a:rPr lang="hu-HU" sz="1800" b="1" dirty="0">
                <a:solidFill>
                  <a:schemeClr val="tx1"/>
                </a:solidFill>
              </a:rPr>
              <a:t>alaposan kell tisztálkodni</a:t>
            </a:r>
            <a:r>
              <a:rPr lang="hu-HU" sz="1800" dirty="0">
                <a:solidFill>
                  <a:schemeClr val="tx1"/>
                </a:solidFill>
              </a:rPr>
              <a:t>. Rendszeresen kell ápolni a hajat, szükség esetén a szakállat és bajuszt. A tiszta (nem festett, nem lakkozott) körmöket rövidre kell vágni.</a:t>
            </a:r>
          </a:p>
          <a:p>
            <a:pPr algn="just">
              <a:buClr>
                <a:schemeClr val="tx1"/>
              </a:buClr>
              <a:buFont typeface="Arial" panose="020B0604020202020204" pitchFamily="34" charset="0"/>
              <a:buChar char="•"/>
            </a:pPr>
            <a:r>
              <a:rPr lang="hu-HU" sz="1800" dirty="0">
                <a:solidFill>
                  <a:schemeClr val="tx1"/>
                </a:solidFill>
              </a:rPr>
              <a:t>Munkakezdés előtt, WC használat után tisztítás, </a:t>
            </a:r>
            <a:r>
              <a:rPr lang="hu-HU" sz="1800" b="1" dirty="0">
                <a:solidFill>
                  <a:schemeClr val="tx1"/>
                </a:solidFill>
              </a:rPr>
              <a:t>kézfertőtlenítés</a:t>
            </a:r>
            <a:r>
              <a:rPr lang="hu-HU" sz="1800" dirty="0">
                <a:solidFill>
                  <a:schemeClr val="tx1"/>
                </a:solidFill>
              </a:rPr>
              <a:t> szükséges, szükség szerint az alkaron is. Kéztisztító, kézfertőtlenítő szerrel a kezet, alkart alaposan be kell dörzsölni, használati utasítás szerint kell hatni hagyni, folyóvíz alatt le kell mosni. Papírtörlővel, fertőtlenített tiszta törölközővel szárazra kell törölni a kezet.</a:t>
            </a:r>
          </a:p>
          <a:p>
            <a:pPr algn="just">
              <a:buClr>
                <a:schemeClr val="tx1"/>
              </a:buClr>
              <a:buFont typeface="Arial" panose="020B0604020202020204" pitchFamily="34" charset="0"/>
              <a:buChar char="•"/>
            </a:pPr>
            <a:r>
              <a:rPr lang="hu-HU" sz="1800" dirty="0">
                <a:solidFill>
                  <a:schemeClr val="tx1"/>
                </a:solidFill>
              </a:rPr>
              <a:t>Mindig </a:t>
            </a:r>
            <a:r>
              <a:rPr lang="hu-HU" sz="1800" b="1" dirty="0">
                <a:solidFill>
                  <a:schemeClr val="tx1"/>
                </a:solidFill>
              </a:rPr>
              <a:t>tiszta munkaruhát, munkacipőt </a:t>
            </a:r>
            <a:r>
              <a:rPr lang="hu-HU" sz="1800" dirty="0">
                <a:solidFill>
                  <a:schemeClr val="tx1"/>
                </a:solidFill>
              </a:rPr>
              <a:t>kell viselni.</a:t>
            </a:r>
          </a:p>
        </p:txBody>
      </p:sp>
      <p:pic>
        <p:nvPicPr>
          <p:cNvPr id="3074" name="Picture 2" descr="HYGIENIA">
            <a:extLst>
              <a:ext uri="{FF2B5EF4-FFF2-40B4-BE49-F238E27FC236}">
                <a16:creationId xmlns:a16="http://schemas.microsoft.com/office/drawing/2014/main" id="{B1EC27FF-3A54-4D7D-AEC4-E8F87BE62E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74"/>
          <a:stretch/>
        </p:blipFill>
        <p:spPr bwMode="auto">
          <a:xfrm>
            <a:off x="7453223" y="1825625"/>
            <a:ext cx="4272950" cy="18958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Pekári &amp; Cukrári | CWS">
            <a:extLst>
              <a:ext uri="{FF2B5EF4-FFF2-40B4-BE49-F238E27FC236}">
                <a16:creationId xmlns:a16="http://schemas.microsoft.com/office/drawing/2014/main" id="{0875CF2F-6AC2-49E4-96E5-FA02A44FD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974" y="3937627"/>
            <a:ext cx="4321296" cy="2359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49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E839FA-C6D3-4422-AF72-3499DEE7118E}"/>
              </a:ext>
            </a:extLst>
          </p:cNvPr>
          <p:cNvSpPr>
            <a:spLocks noGrp="1"/>
          </p:cNvSpPr>
          <p:nvPr>
            <p:ph type="title"/>
          </p:nvPr>
        </p:nvSpPr>
        <p:spPr/>
        <p:txBody>
          <a:bodyPr>
            <a:normAutofit/>
          </a:bodyPr>
          <a:lstStyle/>
          <a:p>
            <a:r>
              <a:rPr lang="hu-HU" sz="2800" dirty="0"/>
              <a:t>Élelmiszerbiztonsági és -higiéniai előírások</a:t>
            </a:r>
            <a:br>
              <a:rPr lang="hu-HU" sz="2800" dirty="0"/>
            </a:br>
            <a:r>
              <a:rPr lang="hu-HU" sz="2800" dirty="0"/>
              <a:t>2. Az élelmiszer-előállítás higiéniája</a:t>
            </a:r>
            <a:endParaRPr lang="sk-SK" sz="2800" dirty="0"/>
          </a:p>
        </p:txBody>
      </p:sp>
      <p:sp>
        <p:nvSpPr>
          <p:cNvPr id="3" name="Zástupný text 2">
            <a:extLst>
              <a:ext uri="{FF2B5EF4-FFF2-40B4-BE49-F238E27FC236}">
                <a16:creationId xmlns:a16="http://schemas.microsoft.com/office/drawing/2014/main" id="{EB2ABD8A-A642-44D4-AB0E-2BAA4ED95981}"/>
              </a:ext>
            </a:extLst>
          </p:cNvPr>
          <p:cNvSpPr>
            <a:spLocks noGrp="1"/>
          </p:cNvSpPr>
          <p:nvPr>
            <p:ph type="body" idx="1"/>
          </p:nvPr>
        </p:nvSpPr>
        <p:spPr>
          <a:xfrm>
            <a:off x="321547" y="1825625"/>
            <a:ext cx="11555605" cy="4340044"/>
          </a:xfrm>
        </p:spPr>
        <p:txBody>
          <a:bodyPr>
            <a:normAutofit fontScale="85000" lnSpcReduction="20000"/>
          </a:bodyPr>
          <a:lstStyle/>
          <a:p>
            <a:pPr marL="114300" indent="0" algn="just">
              <a:buNone/>
            </a:pPr>
            <a:r>
              <a:rPr lang="hu-HU" sz="2100" b="1" dirty="0">
                <a:solidFill>
                  <a:schemeClr val="tx1"/>
                </a:solidFill>
              </a:rPr>
              <a:t>Alapvető higiéniai szabályok:</a:t>
            </a:r>
          </a:p>
          <a:p>
            <a:pPr marL="628650" indent="-514350" algn="just">
              <a:buClr>
                <a:schemeClr val="tx1"/>
              </a:buClr>
              <a:buSzPct val="100000"/>
              <a:buFont typeface="+mj-lt"/>
              <a:buAutoNum type="arabicPeriod"/>
            </a:pPr>
            <a:r>
              <a:rPr lang="hu-HU" sz="2100" dirty="0">
                <a:solidFill>
                  <a:schemeClr val="tx1"/>
                </a:solidFill>
              </a:rPr>
              <a:t>Tilos: dohányozni</a:t>
            </a:r>
            <a:r>
              <a:rPr lang="sk-SK" sz="2100" dirty="0">
                <a:solidFill>
                  <a:schemeClr val="tx1"/>
                </a:solidFill>
              </a:rPr>
              <a:t>; </a:t>
            </a:r>
            <a:r>
              <a:rPr lang="hu-HU" sz="2100" dirty="0">
                <a:solidFill>
                  <a:schemeClr val="tx1"/>
                </a:solidFill>
              </a:rPr>
              <a:t>élelmiszerrel való foglalkozás közben étkezni; idegeneknek belépni, és ott tartózkodni; karórát, lakkozott körmöt, műkörmöt viselni; betegen élelmiszer-előállítást végezni; az élelmiszerre tüsszenteni és köhögni! </a:t>
            </a:r>
          </a:p>
          <a:p>
            <a:pPr marL="628650" indent="-514350" algn="just">
              <a:buClr>
                <a:schemeClr val="tx1"/>
              </a:buClr>
              <a:buSzPct val="100000"/>
              <a:buFont typeface="+mj-lt"/>
              <a:buAutoNum type="arabicPeriod"/>
            </a:pPr>
            <a:r>
              <a:rPr lang="hu-HU" sz="2100" dirty="0">
                <a:solidFill>
                  <a:schemeClr val="tx1"/>
                </a:solidFill>
              </a:rPr>
              <a:t>Munkaruhát, szükség esetén védőruhát kell viselni!</a:t>
            </a:r>
          </a:p>
          <a:p>
            <a:pPr marL="628650" indent="-514350" algn="just">
              <a:buClr>
                <a:schemeClr val="tx1"/>
              </a:buClr>
              <a:buSzPct val="100000"/>
              <a:buFont typeface="+mj-lt"/>
              <a:buAutoNum type="arabicPeriod"/>
            </a:pPr>
            <a:r>
              <a:rPr lang="hu-HU" sz="2100" dirty="0">
                <a:solidFill>
                  <a:schemeClr val="tx1"/>
                </a:solidFill>
                <a:latin typeface="Calibri" panose="020F0502020204030204" pitchFamily="34" charset="0"/>
                <a:cs typeface="Calibri" panose="020F0502020204030204" pitchFamily="34" charset="0"/>
              </a:rPr>
              <a:t>A bőr sérüléseit az élelmiszertől eltérő színű, vízhatlan ragtapasszal le kell ragasztani</a:t>
            </a:r>
            <a:r>
              <a:rPr lang="hu-HU" sz="2100" dirty="0">
                <a:solidFill>
                  <a:schemeClr val="tx1"/>
                </a:solidFill>
              </a:rPr>
              <a:t>!</a:t>
            </a:r>
            <a:endParaRPr lang="hu-HU" sz="2100" dirty="0">
              <a:solidFill>
                <a:schemeClr val="tx1"/>
              </a:solidFill>
              <a:latin typeface="Calibri" panose="020F0502020204030204" pitchFamily="34" charset="0"/>
              <a:cs typeface="Calibri" panose="020F0502020204030204" pitchFamily="34" charset="0"/>
            </a:endParaRPr>
          </a:p>
          <a:p>
            <a:pPr marL="628650" indent="-514350" algn="just">
              <a:buClr>
                <a:schemeClr val="tx1"/>
              </a:buClr>
              <a:buSzPct val="100000"/>
              <a:buFont typeface="+mj-lt"/>
              <a:buAutoNum type="arabicPeriod"/>
            </a:pPr>
            <a:r>
              <a:rPr lang="hu-HU" sz="2100" dirty="0">
                <a:solidFill>
                  <a:schemeClr val="tx1"/>
                </a:solidFill>
                <a:latin typeface="Calibri" panose="020F0502020204030204" pitchFamily="34" charset="0"/>
                <a:cs typeface="Calibri" panose="020F0502020204030204" pitchFamily="34" charset="0"/>
              </a:rPr>
              <a:t>Az élelmiszer-előállító helyiségeket rendszeresen tisztán és karban kell tartani</a:t>
            </a:r>
            <a:r>
              <a:rPr lang="hu-HU" sz="2100" dirty="0">
                <a:solidFill>
                  <a:schemeClr val="tx1"/>
                </a:solidFill>
              </a:rPr>
              <a:t>!</a:t>
            </a:r>
            <a:endParaRPr lang="hu-HU" sz="2100" dirty="0">
              <a:solidFill>
                <a:schemeClr val="tx1"/>
              </a:solidFill>
              <a:latin typeface="Calibri" panose="020F0502020204030204" pitchFamily="34" charset="0"/>
              <a:cs typeface="Calibri" panose="020F0502020204030204" pitchFamily="34" charset="0"/>
            </a:endParaRPr>
          </a:p>
          <a:p>
            <a:pPr marL="628650" indent="-514350" algn="just">
              <a:buClr>
                <a:schemeClr val="tx1"/>
              </a:buClr>
              <a:buSzPct val="100000"/>
              <a:buFont typeface="+mj-lt"/>
              <a:buAutoNum type="arabicPeriod"/>
            </a:pPr>
            <a:r>
              <a:rPr lang="hu-HU" sz="2100" dirty="0">
                <a:solidFill>
                  <a:schemeClr val="tx1"/>
                </a:solidFill>
                <a:latin typeface="Calibri" panose="020F0502020204030204" pitchFamily="34" charset="0"/>
                <a:cs typeface="Calibri" panose="020F0502020204030204" pitchFamily="34" charset="0"/>
              </a:rPr>
              <a:t>A tisztító- és fertőtlenítőszereket az élelmiszertől elkülönítve, megjelölve, eredeti csomagolásban kell tárolni</a:t>
            </a:r>
            <a:r>
              <a:rPr lang="hu-HU" sz="2100" dirty="0">
                <a:solidFill>
                  <a:schemeClr val="tx1"/>
                </a:solidFill>
              </a:rPr>
              <a:t>!</a:t>
            </a:r>
          </a:p>
          <a:p>
            <a:pPr marL="628650" indent="-514350" algn="just">
              <a:buClr>
                <a:schemeClr val="tx1"/>
              </a:buClr>
              <a:buSzPct val="100000"/>
              <a:buFont typeface="+mj-lt"/>
              <a:buAutoNum type="arabicPeriod"/>
            </a:pPr>
            <a:r>
              <a:rPr lang="hu-HU" sz="2100" dirty="0">
                <a:solidFill>
                  <a:schemeClr val="tx1"/>
                </a:solidFill>
                <a:latin typeface="Calibri" panose="020F0502020204030204" pitchFamily="34" charset="0"/>
                <a:cs typeface="Calibri" panose="020F0502020204030204" pitchFamily="34" charset="0"/>
              </a:rPr>
              <a:t>Csak tiszta, ép eszközök használhatók</a:t>
            </a:r>
            <a:r>
              <a:rPr lang="hu-HU" sz="2100" dirty="0">
                <a:solidFill>
                  <a:schemeClr val="tx1"/>
                </a:solidFill>
              </a:rPr>
              <a:t>!</a:t>
            </a:r>
            <a:r>
              <a:rPr lang="hu-HU" sz="2100" dirty="0">
                <a:solidFill>
                  <a:schemeClr val="tx1"/>
                </a:solidFill>
                <a:latin typeface="Calibri" panose="020F0502020204030204" pitchFamily="34" charset="0"/>
                <a:cs typeface="Calibri" panose="020F0502020204030204" pitchFamily="34" charset="0"/>
              </a:rPr>
              <a:t> Az eszközöket használat után tisztítani, szükség szerint fertőtleníteni kell</a:t>
            </a:r>
            <a:r>
              <a:rPr lang="hu-HU" sz="2100" dirty="0">
                <a:solidFill>
                  <a:schemeClr val="tx1"/>
                </a:solidFill>
              </a:rPr>
              <a:t>!</a:t>
            </a:r>
          </a:p>
          <a:p>
            <a:pPr marL="628650" indent="-514350" algn="just">
              <a:buClr>
                <a:schemeClr val="tx1"/>
              </a:buClr>
              <a:buSzPct val="100000"/>
              <a:buFont typeface="+mj-lt"/>
              <a:buAutoNum type="arabicPeriod"/>
            </a:pPr>
            <a:r>
              <a:rPr lang="hu-HU" sz="2100" dirty="0">
                <a:solidFill>
                  <a:schemeClr val="tx1"/>
                </a:solidFill>
                <a:latin typeface="Calibri" panose="020F0502020204030204" pitchFamily="34" charset="0"/>
                <a:cs typeface="Calibri" panose="020F0502020204030204" pitchFamily="34" charset="0"/>
              </a:rPr>
              <a:t>A nyersanyagot és készterméket úgy kell tárolni, hogy azok ne szennyezzék egymást</a:t>
            </a:r>
            <a:r>
              <a:rPr lang="hu-HU" sz="2100" dirty="0">
                <a:solidFill>
                  <a:schemeClr val="tx1"/>
                </a:solidFill>
              </a:rPr>
              <a:t>!</a:t>
            </a:r>
          </a:p>
          <a:p>
            <a:pPr marL="628650" indent="-514350" algn="just">
              <a:buClr>
                <a:schemeClr val="tx1"/>
              </a:buClr>
              <a:buSzPct val="100000"/>
              <a:buFont typeface="+mj-lt"/>
              <a:buAutoNum type="arabicPeriod"/>
            </a:pPr>
            <a:r>
              <a:rPr lang="hu-HU" sz="2100" dirty="0">
                <a:solidFill>
                  <a:schemeClr val="tx1"/>
                </a:solidFill>
                <a:latin typeface="Calibri" panose="020F0502020204030204" pitchFamily="34" charset="0"/>
                <a:cs typeface="Calibri" panose="020F0502020204030204" pitchFamily="34" charset="0"/>
              </a:rPr>
              <a:t>A termékeket tárolás és kezelés során folyamatosan védeni kell a szennyeződéstől, fertőződéstől</a:t>
            </a:r>
            <a:r>
              <a:rPr lang="hu-HU" sz="2100" dirty="0">
                <a:solidFill>
                  <a:schemeClr val="tx1"/>
                </a:solidFill>
              </a:rPr>
              <a:t>! </a:t>
            </a:r>
            <a:r>
              <a:rPr lang="hu-HU" sz="2100" dirty="0">
                <a:solidFill>
                  <a:schemeClr val="tx1"/>
                </a:solidFill>
                <a:latin typeface="Calibri" panose="020F0502020204030204" pitchFamily="34" charset="0"/>
                <a:cs typeface="Calibri" panose="020F0502020204030204" pitchFamily="34" charset="0"/>
              </a:rPr>
              <a:t>Ennek érdekében a rágcsálókat, rovarokat távol kell tartani</a:t>
            </a:r>
            <a:r>
              <a:rPr lang="hu-HU" sz="2100" dirty="0">
                <a:solidFill>
                  <a:schemeClr val="tx1"/>
                </a:solidFill>
              </a:rPr>
              <a:t>!</a:t>
            </a:r>
          </a:p>
          <a:p>
            <a:pPr marL="628650" indent="-514350" algn="just">
              <a:buClr>
                <a:schemeClr val="tx1"/>
              </a:buClr>
              <a:buSzPct val="100000"/>
              <a:buFont typeface="+mj-lt"/>
              <a:buAutoNum type="arabicPeriod"/>
            </a:pPr>
            <a:r>
              <a:rPr lang="hu-HU" sz="2100" dirty="0">
                <a:solidFill>
                  <a:schemeClr val="tx1"/>
                </a:solidFill>
                <a:latin typeface="Calibri" panose="020F0502020204030204" pitchFamily="34" charset="0"/>
                <a:cs typeface="Calibri" panose="020F0502020204030204" pitchFamily="34" charset="0"/>
              </a:rPr>
              <a:t>Élelmiszer-előállításnál csak ivóvíz minőségű víz használható fel</a:t>
            </a:r>
            <a:r>
              <a:rPr lang="hu-HU" sz="2100" dirty="0">
                <a:solidFill>
                  <a:schemeClr val="tx1"/>
                </a:solidFill>
              </a:rPr>
              <a:t>!</a:t>
            </a:r>
            <a:endParaRPr lang="hu-HU" sz="2100" dirty="0">
              <a:solidFill>
                <a:schemeClr val="tx1"/>
              </a:solidFill>
              <a:latin typeface="Calibri" panose="020F0502020204030204" pitchFamily="34" charset="0"/>
              <a:cs typeface="Calibri" panose="020F0502020204030204" pitchFamily="34" charset="0"/>
            </a:endParaRPr>
          </a:p>
          <a:p>
            <a:pPr marL="628650" indent="-514350" algn="just">
              <a:buClr>
                <a:schemeClr val="tx1"/>
              </a:buClr>
              <a:buSzPct val="100000"/>
              <a:buFont typeface="+mj-lt"/>
              <a:buAutoNum type="arabicPeriod"/>
            </a:pPr>
            <a:r>
              <a:rPr lang="hu-HU" sz="2100" dirty="0">
                <a:solidFill>
                  <a:schemeClr val="tx1"/>
                </a:solidFill>
                <a:latin typeface="Calibri" panose="020F0502020204030204" pitchFamily="34" charset="0"/>
                <a:cs typeface="Calibri" panose="020F0502020204030204" pitchFamily="34" charset="0"/>
              </a:rPr>
              <a:t>A hulladékot mindig zártan kell gyűjteni és tárolni</a:t>
            </a:r>
            <a:r>
              <a:rPr lang="hu-HU" sz="2100" dirty="0">
                <a:solidFill>
                  <a:schemeClr val="tx1"/>
                </a:solidFill>
              </a:rPr>
              <a:t>!</a:t>
            </a:r>
          </a:p>
          <a:p>
            <a:pPr marL="571500" indent="-457200">
              <a:buAutoNum type="arabicPeriod"/>
            </a:pPr>
            <a:endParaRPr lang="hu-HU" sz="2000" dirty="0">
              <a:solidFill>
                <a:schemeClr val="tx1"/>
              </a:solidFill>
            </a:endParaRPr>
          </a:p>
        </p:txBody>
      </p:sp>
    </p:spTree>
    <p:extLst>
      <p:ext uri="{BB962C8B-B14F-4D97-AF65-F5344CB8AC3E}">
        <p14:creationId xmlns:p14="http://schemas.microsoft.com/office/powerpoint/2010/main" val="214646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BDDCA3-549E-4D5F-9BE2-0378130A06C8}"/>
              </a:ext>
            </a:extLst>
          </p:cNvPr>
          <p:cNvSpPr>
            <a:spLocks noGrp="1"/>
          </p:cNvSpPr>
          <p:nvPr>
            <p:ph type="title"/>
          </p:nvPr>
        </p:nvSpPr>
        <p:spPr/>
        <p:txBody>
          <a:bodyPr>
            <a:normAutofit/>
          </a:bodyPr>
          <a:lstStyle/>
          <a:p>
            <a:r>
              <a:rPr lang="hu-HU" sz="2800" dirty="0"/>
              <a:t>Élelmiszerbiztonsági és -higiéniai előírások</a:t>
            </a:r>
            <a:br>
              <a:rPr lang="hu-HU" sz="2800" dirty="0"/>
            </a:br>
            <a:r>
              <a:rPr lang="hu-HU" sz="2800" dirty="0"/>
              <a:t>3. Az élelmiszer-előállítás helye, berendezései</a:t>
            </a:r>
            <a:endParaRPr lang="sk-SK" sz="2800" dirty="0"/>
          </a:p>
        </p:txBody>
      </p:sp>
      <p:sp>
        <p:nvSpPr>
          <p:cNvPr id="3" name="Zástupný text 2">
            <a:extLst>
              <a:ext uri="{FF2B5EF4-FFF2-40B4-BE49-F238E27FC236}">
                <a16:creationId xmlns:a16="http://schemas.microsoft.com/office/drawing/2014/main" id="{33E02B74-B1A7-4DAD-8D60-46A257F61C4D}"/>
              </a:ext>
            </a:extLst>
          </p:cNvPr>
          <p:cNvSpPr>
            <a:spLocks noGrp="1"/>
          </p:cNvSpPr>
          <p:nvPr>
            <p:ph type="body" idx="1"/>
          </p:nvPr>
        </p:nvSpPr>
        <p:spPr/>
        <p:txBody>
          <a:bodyPr/>
          <a:lstStyle/>
          <a:p>
            <a:pPr algn="just">
              <a:buClr>
                <a:schemeClr val="tx1"/>
              </a:buCl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termékek előállítására szolgáló helyiségeket </a:t>
            </a:r>
            <a:r>
              <a:rPr lang="hu-HU"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tisztán kell tartani</a:t>
            </a: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gyártás jellegének megfelelő módon.</a:t>
            </a:r>
          </a:p>
          <a:p>
            <a:pPr algn="just">
              <a:buClr>
                <a:schemeClr val="tx1"/>
              </a:buClr>
            </a:pPr>
            <a:r>
              <a:rPr lang="hu-HU"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Annak a helynek, ahol a termékek feldolgozása zajlik:</a:t>
            </a:r>
          </a:p>
          <a:p>
            <a:pPr algn="just">
              <a:buClr>
                <a:schemeClr val="tx1"/>
              </a:buClr>
              <a:buAutoNum type="alphaLcParenR"/>
            </a:pP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lehetővé kell tennie az összes művelet megfelelő karbantartását, tisztítását, fertőtlenítését és higiénikus elvégzését;</a:t>
            </a:r>
          </a:p>
          <a:p>
            <a:pPr algn="just">
              <a:buClr>
                <a:schemeClr val="tx1"/>
              </a:buClr>
              <a:buAutoNum type="alphaLcParenR"/>
            </a:pP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olyan jellegűnek kell lennie, hogy gyártás alatt megelőzzék az emberi egészségre veszélyes anyagokkal való érintkezést;</a:t>
            </a:r>
          </a:p>
          <a:p>
            <a:pPr algn="just">
              <a:buClr>
                <a:schemeClr val="tx1"/>
              </a:buClr>
              <a:buAutoNum type="alphaLcParenR"/>
            </a:pP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a helyet olyan tárolási területekkel kell ellátni, amelyek kielégítő kapacitással rendelkeznek ezen termékek megfelelő hőmérsékleten való tárolásához.</a:t>
            </a:r>
          </a:p>
          <a:p>
            <a:pPr algn="just">
              <a:buClr>
                <a:schemeClr val="tx1"/>
              </a:buClr>
            </a:pP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A termékfeldolgozó helyszínnek </a:t>
            </a:r>
            <a:r>
              <a:rPr lang="hu-HU" sz="1800" b="1" dirty="0">
                <a:solidFill>
                  <a:schemeClr val="tx1"/>
                </a:solidFill>
                <a:latin typeface="Calibri" panose="020F0502020204030204" pitchFamily="34" charset="0"/>
                <a:ea typeface="Calibri" panose="020F0502020204030204" pitchFamily="34" charset="0"/>
                <a:cs typeface="Calibri" panose="020F0502020204030204" pitchFamily="34" charset="0"/>
              </a:rPr>
              <a:t>megfelelő világítással </a:t>
            </a: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kell rendelkeznie.</a:t>
            </a:r>
          </a:p>
          <a:p>
            <a:pPr algn="just">
              <a:buClr>
                <a:schemeClr val="tx1"/>
              </a:buClr>
            </a:pP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hu-HU" sz="1800" b="1" dirty="0">
                <a:solidFill>
                  <a:schemeClr val="tx1"/>
                </a:solidFill>
                <a:latin typeface="Calibri" panose="020F0502020204030204" pitchFamily="34" charset="0"/>
                <a:ea typeface="Calibri" panose="020F0502020204030204" pitchFamily="34" charset="0"/>
                <a:cs typeface="Calibri" panose="020F0502020204030204" pitchFamily="34" charset="0"/>
              </a:rPr>
              <a:t>tisztító- és fertőtlenítő termékeket </a:t>
            </a: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nem szabad olyan helyiségekben tárolni, ahol termékeket dolgoznak fel vagy tárolnak.</a:t>
            </a:r>
          </a:p>
          <a:p>
            <a:pPr algn="just">
              <a:buClr>
                <a:schemeClr val="tx1"/>
              </a:buClr>
            </a:pP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A termékek szállítására szolgáló </a:t>
            </a:r>
            <a:r>
              <a:rPr lang="hu-HU" sz="1800" b="1" dirty="0">
                <a:solidFill>
                  <a:schemeClr val="tx1"/>
                </a:solidFill>
                <a:latin typeface="Calibri" panose="020F0502020204030204" pitchFamily="34" charset="0"/>
                <a:ea typeface="Calibri" panose="020F0502020204030204" pitchFamily="34" charset="0"/>
                <a:cs typeface="Calibri" panose="020F0502020204030204" pitchFamily="34" charset="0"/>
              </a:rPr>
              <a:t>járműveket tisztán és jó állapotban kell tartani</a:t>
            </a:r>
            <a:r>
              <a:rPr lang="hu-HU" sz="1800" dirty="0">
                <a:solidFill>
                  <a:schemeClr val="tx1"/>
                </a:solidFill>
                <a:latin typeface="Calibri" panose="020F0502020204030204" pitchFamily="34" charset="0"/>
                <a:ea typeface="Calibri" panose="020F0502020204030204" pitchFamily="34" charset="0"/>
                <a:cs typeface="Calibri" panose="020F0502020204030204" pitchFamily="34" charset="0"/>
              </a:rPr>
              <a:t>. A termékeket el kell helyezni a járművekben, és ott védeni kell őket a szennyezettség kockázatának minimalizálása érdekében.</a:t>
            </a:r>
          </a:p>
          <a:p>
            <a:pPr algn="just">
              <a:buClr>
                <a:schemeClr val="tx1"/>
              </a:buClr>
            </a:pPr>
            <a:endParaRPr lang="hu-HU" sz="1800" dirty="0">
              <a:solidFill>
                <a:schemeClr val="tx1"/>
              </a:solidFill>
              <a:latin typeface="Times New Roman" panose="02020603050405020304" pitchFamily="18" charset="0"/>
              <a:ea typeface="Calibri" panose="020F0502020204030204" pitchFamily="34" charset="0"/>
            </a:endParaRPr>
          </a:p>
          <a:p>
            <a:pPr algn="just">
              <a:buClr>
                <a:schemeClr val="tx1"/>
              </a:buClr>
            </a:pPr>
            <a:endParaRPr lang="hu-HU" sz="1800" dirty="0">
              <a:solidFill>
                <a:schemeClr val="tx1"/>
              </a:solidFill>
              <a:latin typeface="Times New Roman" panose="02020603050405020304" pitchFamily="18" charset="0"/>
              <a:ea typeface="Calibri" panose="020F0502020204030204" pitchFamily="34" charset="0"/>
            </a:endParaRPr>
          </a:p>
          <a:p>
            <a:pPr marL="114300" indent="0" algn="just">
              <a:buClr>
                <a:schemeClr val="tx1"/>
              </a:buClr>
              <a:buNone/>
            </a:pPr>
            <a:endParaRPr lang="hu-HU" sz="1800" dirty="0">
              <a:solidFill>
                <a:schemeClr val="tx1"/>
              </a:solidFill>
              <a:effectLst/>
              <a:latin typeface="Times New Roman" panose="02020603050405020304" pitchFamily="18" charset="0"/>
              <a:ea typeface="Calibri" panose="020F0502020204030204" pitchFamily="34" charset="0"/>
            </a:endParaRPr>
          </a:p>
          <a:p>
            <a:pPr algn="just">
              <a:buClr>
                <a:schemeClr val="tx1"/>
              </a:buClr>
            </a:pPr>
            <a:endParaRPr lang="sk-SK" sz="1800" dirty="0">
              <a:solidFill>
                <a:schemeClr val="tx1"/>
              </a:solidFill>
              <a:effectLst/>
              <a:latin typeface="Times New Roman" panose="02020603050405020304" pitchFamily="18" charset="0"/>
              <a:ea typeface="Calibri" panose="020F0502020204030204" pitchFamily="34" charset="0"/>
            </a:endParaRPr>
          </a:p>
          <a:p>
            <a:endParaRPr lang="sk-SK" dirty="0"/>
          </a:p>
        </p:txBody>
      </p:sp>
    </p:spTree>
    <p:extLst>
      <p:ext uri="{BB962C8B-B14F-4D97-AF65-F5344CB8AC3E}">
        <p14:creationId xmlns:p14="http://schemas.microsoft.com/office/powerpoint/2010/main" val="1564084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174F2F-16FA-40CE-938A-4F8CF8F3D1C3}"/>
              </a:ext>
            </a:extLst>
          </p:cNvPr>
          <p:cNvSpPr>
            <a:spLocks noGrp="1"/>
          </p:cNvSpPr>
          <p:nvPr>
            <p:ph type="title"/>
          </p:nvPr>
        </p:nvSpPr>
        <p:spPr/>
        <p:txBody>
          <a:bodyPr>
            <a:normAutofit/>
          </a:bodyPr>
          <a:lstStyle/>
          <a:p>
            <a:r>
              <a:rPr lang="hu-HU" sz="2800" dirty="0"/>
              <a:t>Élelmiszerbiztonsági és -higiéniai előírások</a:t>
            </a:r>
            <a:br>
              <a:rPr lang="hu-HU" sz="2800" dirty="0"/>
            </a:br>
            <a:r>
              <a:rPr lang="hu-HU" sz="2800" dirty="0"/>
              <a:t>3. Az élelmiszer-előállítás helye, berendezései</a:t>
            </a:r>
            <a:endParaRPr lang="sk-SK" sz="2800" dirty="0"/>
          </a:p>
        </p:txBody>
      </p:sp>
      <p:sp>
        <p:nvSpPr>
          <p:cNvPr id="3" name="Zástupný text 2">
            <a:extLst>
              <a:ext uri="{FF2B5EF4-FFF2-40B4-BE49-F238E27FC236}">
                <a16:creationId xmlns:a16="http://schemas.microsoft.com/office/drawing/2014/main" id="{9BBA1B8E-C096-4DD5-ADFE-8EFAD39488DE}"/>
              </a:ext>
            </a:extLst>
          </p:cNvPr>
          <p:cNvSpPr>
            <a:spLocks noGrp="1"/>
          </p:cNvSpPr>
          <p:nvPr>
            <p:ph type="body" idx="1"/>
          </p:nvPr>
        </p:nvSpPr>
        <p:spPr/>
        <p:txBody>
          <a:bodyPr>
            <a:noAutofit/>
          </a:bodyPr>
          <a:lstStyle/>
          <a:p>
            <a:pPr marL="342900" lvl="0" indent="-342900" algn="just">
              <a:spcBef>
                <a:spcPts val="600"/>
              </a:spcBef>
              <a:spcAft>
                <a:spcPts val="600"/>
              </a:spcAft>
              <a:buClr>
                <a:schemeClr val="tx1"/>
              </a:buClr>
              <a:buFont typeface="Arial" panose="020B0604020202020204" pitchFamily="34" charset="0"/>
              <a:buChar cha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feldolgozott termékekkel érintkező összes tételt, tartozékot, gépet és felszerelést:</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algn="just">
              <a:spcBef>
                <a:spcPts val="300"/>
              </a:spcBef>
              <a:spcAft>
                <a:spcPts val="300"/>
              </a:spcAft>
              <a:buClr>
                <a:schemeClr val="tx1"/>
              </a:buClr>
              <a:buAutoNum type="alphaLcParenR"/>
            </a:pPr>
            <a:r>
              <a:rPr lang="hu-HU"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hatékonyan meg kell tisztítani</a:t>
            </a: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és – ahol szükséges – </a:t>
            </a:r>
            <a:r>
              <a:rPr lang="hu-HU"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fertőtleníteni</a:t>
            </a: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42900" lvl="0" algn="just">
              <a:spcBef>
                <a:spcPts val="300"/>
              </a:spcBef>
              <a:spcAft>
                <a:spcPts val="300"/>
              </a:spcAft>
              <a:buClr>
                <a:schemeClr val="tx1"/>
              </a:buClr>
              <a:buAutoNum type="alphaLcParen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csak olyan tételeket, tartozékokat, gépeket és felszereléseket szabad használni, amelyek higiénikus gyártást garantálnak, és nem vezetnek az előállított élelmiszerek mikrobás vagy vegyi szennyeződéséhez.</a:t>
            </a:r>
            <a:endParaRPr lang="hu-HU" sz="2000" baseline="30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300"/>
              </a:spcBef>
              <a:spcAft>
                <a:spcPts val="300"/>
              </a:spcAft>
              <a:buClr>
                <a:schemeClr val="tx1"/>
              </a:buCl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termékek feldolgozása alatt létrejövő hulladékot higiénikus módon kell ártalmatlanítani, és az nem képezheti a szennyeződés közvetlen vagy közvetett forrását.</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600"/>
              </a:spcBef>
              <a:spcAft>
                <a:spcPts val="600"/>
              </a:spcAft>
              <a:buClr>
                <a:schemeClr val="tx1"/>
              </a:buClr>
              <a:buFont typeface="Arial" panose="020B0604020202020204" pitchFamily="34" charset="0"/>
              <a:buChar cha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gyártásnak mindig megfelelő mennyiségű </a:t>
            </a:r>
            <a:r>
              <a:rPr lang="hu-HU"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ivóvízzel</a:t>
            </a: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kell rendelkeznie.</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600"/>
              </a:spcBef>
              <a:spcAft>
                <a:spcPts val="600"/>
              </a:spcAft>
              <a:buClr>
                <a:schemeClr val="tx1"/>
              </a:buClr>
              <a:buFont typeface="Arial" panose="020B0604020202020204" pitchFamily="34" charset="0"/>
              <a:buChar char="•"/>
            </a:pPr>
            <a:r>
              <a:rPr lang="hu-HU"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termékek feldolgozására használt minden hőkezelési folyamatnak meg kell előznie a termék folyamat közbeni szennyeződését. A növényi eredetű termékek feldolgozására irányuló folyamatoknak összhangban kell lenniük egy hagyományos és bevett, a termék típusára jellemző gyártási eljárással, miközben megfelelnek a hőkezeléshez szükséges hőmérsékleti és időbeli paramétereknek.</a:t>
            </a:r>
            <a:endParaRPr lang="sk-SK"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007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193E16-46D1-4125-BFC1-AA2864F1E246}"/>
              </a:ext>
            </a:extLst>
          </p:cNvPr>
          <p:cNvSpPr>
            <a:spLocks noGrp="1"/>
          </p:cNvSpPr>
          <p:nvPr>
            <p:ph type="title"/>
          </p:nvPr>
        </p:nvSpPr>
        <p:spPr/>
        <p:txBody>
          <a:bodyPr>
            <a:normAutofit/>
          </a:bodyPr>
          <a:lstStyle/>
          <a:p>
            <a:r>
              <a:rPr lang="hu-HU" sz="2800" dirty="0"/>
              <a:t>Tartalomjegyzék II</a:t>
            </a:r>
            <a:endParaRPr lang="sk-SK" sz="2800" dirty="0"/>
          </a:p>
        </p:txBody>
      </p:sp>
      <p:sp>
        <p:nvSpPr>
          <p:cNvPr id="3" name="Zástupný text 2">
            <a:extLst>
              <a:ext uri="{FF2B5EF4-FFF2-40B4-BE49-F238E27FC236}">
                <a16:creationId xmlns:a16="http://schemas.microsoft.com/office/drawing/2014/main" id="{E2AC3C22-5EE1-4C1C-BBC3-263F036AE3E5}"/>
              </a:ext>
            </a:extLst>
          </p:cNvPr>
          <p:cNvSpPr>
            <a:spLocks noGrp="1"/>
          </p:cNvSpPr>
          <p:nvPr>
            <p:ph type="body" idx="1"/>
          </p:nvPr>
        </p:nvSpPr>
        <p:spPr/>
        <p:txBody>
          <a:bodyPr>
            <a:normAutofit lnSpcReduction="10000"/>
          </a:bodyPr>
          <a:lstStyle/>
          <a:p>
            <a:pPr marL="342900" lvl="0" algn="l" rtl="0">
              <a:spcBef>
                <a:spcPts val="1000"/>
              </a:spcBef>
              <a:spcAft>
                <a:spcPts val="0"/>
              </a:spcAft>
              <a:buClr>
                <a:schemeClr val="tx1"/>
              </a:buClr>
              <a:buSzPct val="100000"/>
              <a:buFont typeface="+mj-lt"/>
              <a:buAutoNum type="arabicPeriod" startAt="14"/>
            </a:pPr>
            <a:r>
              <a:rPr lang="hu-HU" sz="1300" dirty="0">
                <a:solidFill>
                  <a:schemeClr val="tx1"/>
                </a:solidFill>
              </a:rPr>
              <a:t>3. A baromfi- és házinyúlhúsra vonatkozó kis mennyiségek meghatározása					23. dia</a:t>
            </a:r>
          </a:p>
          <a:p>
            <a:pPr marL="342900" lvl="0" algn="l" rtl="0">
              <a:spcBef>
                <a:spcPts val="1000"/>
              </a:spcBef>
              <a:spcAft>
                <a:spcPts val="0"/>
              </a:spcAft>
              <a:buClr>
                <a:schemeClr val="tx1"/>
              </a:buClr>
              <a:buSzPct val="100000"/>
              <a:buFont typeface="+mj-lt"/>
              <a:buAutoNum type="arabicPeriod" startAt="14"/>
            </a:pPr>
            <a:r>
              <a:rPr lang="hu-HU" sz="1300" dirty="0">
                <a:solidFill>
                  <a:schemeClr val="tx1"/>
                </a:solidFill>
              </a:rPr>
              <a:t>4. A szabadon élő vadhúsból származó vadhúsra vonatkozó kis mennyiségek meghatározása			24. dia</a:t>
            </a:r>
          </a:p>
          <a:p>
            <a:pPr marL="342900" lvl="0" algn="l" rtl="0">
              <a:spcBef>
                <a:spcPts val="1000"/>
              </a:spcBef>
              <a:spcAft>
                <a:spcPts val="0"/>
              </a:spcAft>
              <a:buClr>
                <a:schemeClr val="tx1"/>
              </a:buClr>
              <a:buSzPct val="100000"/>
              <a:buFont typeface="+mj-lt"/>
              <a:buAutoNum type="arabicPeriod" startAt="14"/>
            </a:pPr>
            <a:r>
              <a:rPr lang="hu-HU" sz="1300" dirty="0">
                <a:solidFill>
                  <a:schemeClr val="tx1"/>
                </a:solidFill>
              </a:rPr>
              <a:t>Élelmiszerbiztonsági és -higiéniai előírások 							25. dia</a:t>
            </a:r>
          </a:p>
          <a:p>
            <a:pPr marL="342900" lvl="0" algn="l" rtl="0">
              <a:spcBef>
                <a:spcPts val="1000"/>
              </a:spcBef>
              <a:spcAft>
                <a:spcPts val="0"/>
              </a:spcAft>
              <a:buClr>
                <a:schemeClr val="tx1"/>
              </a:buClr>
              <a:buSzPct val="100000"/>
              <a:buFont typeface="+mj-lt"/>
              <a:buAutoNum type="arabicPeriod" startAt="14"/>
            </a:pPr>
            <a:r>
              <a:rPr lang="hu-HU" sz="1300" dirty="0">
                <a:solidFill>
                  <a:schemeClr val="tx1"/>
                </a:solidFill>
              </a:rPr>
              <a:t>Élelmiszerbiztonsági és -higiéniai előírások: 1. Személyi higiénia					26. dia</a:t>
            </a:r>
          </a:p>
          <a:p>
            <a:pPr marL="342900" lvl="0" algn="l" rtl="0">
              <a:spcBef>
                <a:spcPts val="1000"/>
              </a:spcBef>
              <a:spcAft>
                <a:spcPts val="0"/>
              </a:spcAft>
              <a:buClr>
                <a:schemeClr val="tx1"/>
              </a:buClr>
              <a:buSzPct val="100000"/>
              <a:buFont typeface="+mj-lt"/>
              <a:buAutoNum type="arabicPeriod" startAt="14"/>
            </a:pPr>
            <a:r>
              <a:rPr lang="hu-HU" sz="1300" dirty="0">
                <a:solidFill>
                  <a:schemeClr val="tx1"/>
                </a:solidFill>
              </a:rPr>
              <a:t>Élelmiszerbiztonsági és -higiéniai előírások: 2. Az é</a:t>
            </a:r>
            <a:r>
              <a:rPr lang="hu-HU" sz="1300" dirty="0">
                <a:solidFill>
                  <a:schemeClr val="tx1"/>
                </a:solidFill>
                <a:latin typeface="Calibri" panose="020F0502020204030204" pitchFamily="34" charset="0"/>
                <a:cs typeface="Calibri" panose="020F0502020204030204" pitchFamily="34" charset="0"/>
              </a:rPr>
              <a:t>lelmiszer-előállítás higiéniája </a:t>
            </a:r>
            <a:r>
              <a:rPr lang="hu-HU" sz="1300" dirty="0">
                <a:solidFill>
                  <a:schemeClr val="tx1"/>
                </a:solidFill>
              </a:rPr>
              <a:t>				27. dia</a:t>
            </a:r>
          </a:p>
          <a:p>
            <a:pPr marL="342900" lvl="0" algn="l" rtl="0">
              <a:spcBef>
                <a:spcPts val="1000"/>
              </a:spcBef>
              <a:spcAft>
                <a:spcPts val="0"/>
              </a:spcAft>
              <a:buClr>
                <a:schemeClr val="tx1"/>
              </a:buClr>
              <a:buSzPct val="100000"/>
              <a:buFont typeface="+mj-lt"/>
              <a:buAutoNum type="arabicPeriod" startAt="14"/>
            </a:pPr>
            <a:r>
              <a:rPr lang="hu-HU" sz="1300" dirty="0">
                <a:solidFill>
                  <a:schemeClr val="tx1"/>
                </a:solidFill>
              </a:rPr>
              <a:t>Élelmiszerbiztonsági és -higiéniai előírások: 3. Az é</a:t>
            </a:r>
            <a:r>
              <a:rPr lang="hu-HU" sz="1300" dirty="0">
                <a:solidFill>
                  <a:schemeClr val="tx1"/>
                </a:solidFill>
                <a:latin typeface="Calibri" panose="020F0502020204030204" pitchFamily="34" charset="0"/>
                <a:cs typeface="Calibri" panose="020F0502020204030204" pitchFamily="34" charset="0"/>
              </a:rPr>
              <a:t>lelmiszer-előállítás helye, berendezései </a:t>
            </a:r>
            <a:r>
              <a:rPr lang="hu-HU" sz="1300" dirty="0">
                <a:solidFill>
                  <a:schemeClr val="tx1"/>
                </a:solidFill>
              </a:rPr>
              <a:t>				28-29. dia</a:t>
            </a:r>
          </a:p>
          <a:p>
            <a:pPr marL="342900" lvl="0" algn="l" rtl="0">
              <a:spcBef>
                <a:spcPts val="1000"/>
              </a:spcBef>
              <a:spcAft>
                <a:spcPts val="0"/>
              </a:spcAft>
              <a:buClr>
                <a:schemeClr val="tx1"/>
              </a:buClr>
              <a:buSzPct val="100000"/>
              <a:buFont typeface="+mj-lt"/>
              <a:buAutoNum type="arabicPeriod" startAt="14"/>
            </a:pPr>
            <a:r>
              <a:rPr lang="hu-HU" sz="1300" dirty="0">
                <a:solidFill>
                  <a:schemeClr val="tx1"/>
                </a:solidFill>
                <a:latin typeface="Calibri" panose="020F0502020204030204" pitchFamily="34" charset="0"/>
                <a:cs typeface="Calibri" panose="020F0502020204030204" pitchFamily="34" charset="0"/>
              </a:rPr>
              <a:t>A tárolás és az étel készítésének követelményei: 1. Raktározás, tárolás, hűtés				30. dia</a:t>
            </a:r>
          </a:p>
          <a:p>
            <a:pPr marL="342900" lvl="0" algn="l" rtl="0">
              <a:spcBef>
                <a:spcPts val="1000"/>
              </a:spcBef>
              <a:spcAft>
                <a:spcPts val="0"/>
              </a:spcAft>
              <a:buClr>
                <a:schemeClr val="tx1"/>
              </a:buClr>
              <a:buSzPct val="100000"/>
              <a:buFont typeface="+mj-lt"/>
              <a:buAutoNum type="arabicPeriod" startAt="14"/>
            </a:pPr>
            <a:r>
              <a:rPr lang="hu-HU" sz="1300" dirty="0">
                <a:solidFill>
                  <a:schemeClr val="tx1"/>
                </a:solidFill>
                <a:latin typeface="Calibri" panose="020F0502020204030204" pitchFamily="34" charset="0"/>
                <a:cs typeface="Calibri" panose="020F0502020204030204" pitchFamily="34" charset="0"/>
              </a:rPr>
              <a:t>A tárolás és az étel készítésének követelményei: 2. Előkészítés						31. dia</a:t>
            </a:r>
          </a:p>
          <a:p>
            <a:pPr marL="342900">
              <a:buClr>
                <a:schemeClr val="tx1"/>
              </a:buClr>
              <a:buSzPct val="100000"/>
              <a:buFont typeface="+mj-lt"/>
              <a:buAutoNum type="arabicPeriod" startAt="14"/>
            </a:pPr>
            <a:r>
              <a:rPr lang="hu-HU" sz="1300" dirty="0">
                <a:solidFill>
                  <a:schemeClr val="tx1"/>
                </a:solidFill>
                <a:latin typeface="Calibri" panose="020F0502020204030204" pitchFamily="34" charset="0"/>
                <a:cs typeface="Calibri" panose="020F0502020204030204" pitchFamily="34" charset="0"/>
              </a:rPr>
              <a:t>A tárolás és az étel készítésének követelményei: 3. Hőkezelés						32. dia</a:t>
            </a:r>
          </a:p>
          <a:p>
            <a:pPr marL="342900">
              <a:buClr>
                <a:schemeClr val="tx1"/>
              </a:buClr>
              <a:buSzPct val="100000"/>
              <a:buFont typeface="+mj-lt"/>
              <a:buAutoNum type="arabicPeriod" startAt="14"/>
            </a:pPr>
            <a:r>
              <a:rPr lang="hu-HU" sz="1300" dirty="0">
                <a:solidFill>
                  <a:schemeClr val="tx1"/>
                </a:solidFill>
                <a:latin typeface="Calibri" panose="020F0502020204030204" pitchFamily="34" charset="0"/>
                <a:cs typeface="Calibri" panose="020F0502020204030204" pitchFamily="34" charset="0"/>
              </a:rPr>
              <a:t>Takarítás, tisztítás és fertőtlenítés: 1. Általános szabályok						33. dia</a:t>
            </a:r>
          </a:p>
          <a:p>
            <a:pPr marL="342900">
              <a:buClr>
                <a:schemeClr val="tx1"/>
              </a:buClr>
              <a:buSzPct val="100000"/>
              <a:buFont typeface="+mj-lt"/>
              <a:buAutoNum type="arabicPeriod" startAt="14"/>
            </a:pPr>
            <a:r>
              <a:rPr lang="hu-HU" sz="1300" dirty="0">
                <a:solidFill>
                  <a:schemeClr val="tx1"/>
                </a:solidFill>
                <a:latin typeface="Calibri" panose="020F0502020204030204" pitchFamily="34" charset="0"/>
                <a:cs typeface="Calibri" panose="020F0502020204030204" pitchFamily="34" charset="0"/>
              </a:rPr>
              <a:t>Takarítás, tisztítás és fertőtlenítés: 2. Hulladékgyűjtés						34. dia</a:t>
            </a:r>
          </a:p>
          <a:p>
            <a:pPr marL="342900">
              <a:buClr>
                <a:schemeClr val="tx1"/>
              </a:buClr>
              <a:buSzPct val="100000"/>
              <a:buFont typeface="+mj-lt"/>
              <a:buAutoNum type="arabicPeriod" startAt="14"/>
            </a:pPr>
            <a:r>
              <a:rPr lang="hu-HU" sz="1300" dirty="0">
                <a:solidFill>
                  <a:schemeClr val="tx1"/>
                </a:solidFill>
                <a:latin typeface="Calibri" panose="020F0502020204030204" pitchFamily="34" charset="0"/>
                <a:cs typeface="Calibri" panose="020F0502020204030204" pitchFamily="34" charset="0"/>
              </a:rPr>
              <a:t>Kapcsolódó jogszabályok: európai uniós jogszabályok						35. dia</a:t>
            </a:r>
          </a:p>
          <a:p>
            <a:pPr marL="342900">
              <a:buClr>
                <a:schemeClr val="tx1"/>
              </a:buClr>
              <a:buSzPct val="100000"/>
              <a:buFont typeface="+mj-lt"/>
              <a:buAutoNum type="arabicPeriod" startAt="14"/>
            </a:pPr>
            <a:r>
              <a:rPr lang="hu-HU" sz="1300" dirty="0">
                <a:solidFill>
                  <a:schemeClr val="tx1"/>
                </a:solidFill>
                <a:latin typeface="Calibri" panose="020F0502020204030204" pitchFamily="34" charset="0"/>
                <a:cs typeface="Calibri" panose="020F0502020204030204" pitchFamily="34" charset="0"/>
              </a:rPr>
              <a:t>Kapcsolódó jogszabályok: Törvények és rendeletek Szlovákiában					36. dia</a:t>
            </a:r>
          </a:p>
          <a:p>
            <a:pPr marL="342900">
              <a:buClr>
                <a:schemeClr val="tx1"/>
              </a:buClr>
              <a:buSzPct val="100000"/>
              <a:buFont typeface="+mj-lt"/>
              <a:buAutoNum type="arabicPeriod" startAt="14"/>
            </a:pPr>
            <a:r>
              <a:rPr lang="hu-HU" sz="1300" dirty="0">
                <a:solidFill>
                  <a:schemeClr val="tx1"/>
                </a:solidFill>
                <a:latin typeface="Calibri" panose="020F0502020204030204" pitchFamily="34" charset="0"/>
                <a:cs typeface="Calibri" panose="020F0502020204030204" pitchFamily="34" charset="0"/>
              </a:rPr>
              <a:t>Összefoglalás									37. dia</a:t>
            </a:r>
          </a:p>
          <a:p>
            <a:pPr marL="342900">
              <a:buClr>
                <a:schemeClr val="tx1"/>
              </a:buClr>
              <a:buSzPct val="100000"/>
              <a:buFont typeface="+mj-lt"/>
              <a:buAutoNum type="arabicPeriod" startAt="14"/>
            </a:pPr>
            <a:endParaRPr lang="hu-HU"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330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6A878-127A-4B5B-AE5F-69A7E01E2EB0}"/>
              </a:ext>
            </a:extLst>
          </p:cNvPr>
          <p:cNvSpPr>
            <a:spLocks noGrp="1"/>
          </p:cNvSpPr>
          <p:nvPr>
            <p:ph type="title"/>
          </p:nvPr>
        </p:nvSpPr>
        <p:spPr/>
        <p:txBody>
          <a:bodyPr>
            <a:normAutofit/>
          </a:bodyPr>
          <a:lstStyle/>
          <a:p>
            <a:r>
              <a:rPr lang="hu-HU" sz="2800" dirty="0"/>
              <a:t>A tárolás és az étel készítésének követelményei</a:t>
            </a:r>
            <a:br>
              <a:rPr lang="hu-HU" sz="2800" dirty="0"/>
            </a:br>
            <a:r>
              <a:rPr lang="hu-HU" sz="2800" dirty="0"/>
              <a:t>1. Raktározás, tárolás, hűtés</a:t>
            </a:r>
            <a:endParaRPr lang="sk-SK" sz="2800" dirty="0"/>
          </a:p>
        </p:txBody>
      </p:sp>
      <p:sp>
        <p:nvSpPr>
          <p:cNvPr id="3" name="Zástupný text 2">
            <a:extLst>
              <a:ext uri="{FF2B5EF4-FFF2-40B4-BE49-F238E27FC236}">
                <a16:creationId xmlns:a16="http://schemas.microsoft.com/office/drawing/2014/main" id="{B896A170-0488-49BF-8D08-FB576C6A502A}"/>
              </a:ext>
            </a:extLst>
          </p:cNvPr>
          <p:cNvSpPr>
            <a:spLocks noGrp="1"/>
          </p:cNvSpPr>
          <p:nvPr>
            <p:ph type="body" idx="1"/>
          </p:nvPr>
        </p:nvSpPr>
        <p:spPr>
          <a:xfrm>
            <a:off x="321547" y="1825625"/>
            <a:ext cx="5774453" cy="4351338"/>
          </a:xfrm>
        </p:spPr>
        <p:txBody>
          <a:bodyPr>
            <a:normAutofit/>
          </a:bodyPr>
          <a:lstStyle/>
          <a:p>
            <a:pPr algn="just">
              <a:buClr>
                <a:schemeClr val="tx1"/>
              </a:buClr>
              <a:buFont typeface="Arial" panose="020B0604020202020204" pitchFamily="34" charset="0"/>
              <a:buChar char="•"/>
            </a:pPr>
            <a:r>
              <a:rPr lang="hu-HU" sz="1800" dirty="0">
                <a:solidFill>
                  <a:schemeClr val="tx1"/>
                </a:solidFill>
              </a:rPr>
              <a:t>Az ételek alapanyagát az előírt módon és az adott élelmiszernek megfelelő, tiszta, nem mérgező csomagolóanyagban, edényben kell tárolni.</a:t>
            </a:r>
          </a:p>
          <a:p>
            <a:pPr algn="just">
              <a:buClr>
                <a:schemeClr val="tx1"/>
              </a:buClr>
              <a:buFont typeface="Arial" panose="020B0604020202020204" pitchFamily="34" charset="0"/>
              <a:buChar char="•"/>
            </a:pPr>
            <a:r>
              <a:rPr lang="hu-HU" sz="1800" dirty="0">
                <a:solidFill>
                  <a:schemeClr val="tx1"/>
                </a:solidFill>
              </a:rPr>
              <a:t>A hűvös helyen tárolandó termékek esetében a termelőnek az erre vonatkozó tárolási javaslatot és annak időtartamát meg kell jelölni.</a:t>
            </a:r>
          </a:p>
          <a:p>
            <a:pPr algn="just">
              <a:buClr>
                <a:schemeClr val="tx1"/>
              </a:buClr>
              <a:buFont typeface="Arial" panose="020B0604020202020204" pitchFamily="34" charset="0"/>
              <a:buChar char="•"/>
            </a:pPr>
            <a:r>
              <a:rPr lang="hu-HU" sz="1800" dirty="0">
                <a:solidFill>
                  <a:schemeClr val="tx1"/>
                </a:solidFill>
              </a:rPr>
              <a:t>A nyersanyagokat el kell különíteni a félkész, késztermékektől (légmentes csomagolás vagy külön hűtőtér, helyiség).</a:t>
            </a:r>
          </a:p>
          <a:p>
            <a:pPr algn="just">
              <a:buClr>
                <a:schemeClr val="tx1"/>
              </a:buClr>
              <a:buFont typeface="Arial" panose="020B0604020202020204" pitchFamily="34" charset="0"/>
              <a:buChar char="•"/>
            </a:pPr>
            <a:r>
              <a:rPr lang="hu-HU" sz="1800" dirty="0">
                <a:solidFill>
                  <a:schemeClr val="tx1"/>
                </a:solidFill>
              </a:rPr>
              <a:t>A tárolás során biztosítani kell az élelmiszerek minőségének megőrzéséhez szükséges tárolási körülményeket (hőmérséklet, páratartalom).</a:t>
            </a:r>
          </a:p>
          <a:p>
            <a:pPr algn="just">
              <a:buClr>
                <a:schemeClr val="tx1"/>
              </a:buClr>
              <a:buFont typeface="Arial" panose="020B0604020202020204" pitchFamily="34" charset="0"/>
              <a:buChar char="•"/>
            </a:pPr>
            <a:r>
              <a:rPr lang="hu-HU" sz="1800" dirty="0">
                <a:solidFill>
                  <a:schemeClr val="tx1"/>
                </a:solidFill>
              </a:rPr>
              <a:t>A hűtőberendezéseket működő hőmérővel kell ellátni, és a hőmérsékletet rendszeresen ellenőrizni kell.</a:t>
            </a:r>
          </a:p>
        </p:txBody>
      </p:sp>
      <p:pic>
        <p:nvPicPr>
          <p:cNvPr id="5" name="Obrázok 4">
            <a:extLst>
              <a:ext uri="{FF2B5EF4-FFF2-40B4-BE49-F238E27FC236}">
                <a16:creationId xmlns:a16="http://schemas.microsoft.com/office/drawing/2014/main" id="{E7CD79F8-94C5-47FF-B289-5583DC33B5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6000" y="1690688"/>
            <a:ext cx="4295775" cy="2752090"/>
          </a:xfrm>
          <a:prstGeom prst="rect">
            <a:avLst/>
          </a:prstGeom>
          <a:ln>
            <a:noFill/>
          </a:ln>
          <a:effectLst>
            <a:softEdge rad="112500"/>
          </a:effectLst>
        </p:spPr>
      </p:pic>
      <p:pic>
        <p:nvPicPr>
          <p:cNvPr id="4" name="Obrázok 3">
            <a:extLst>
              <a:ext uri="{FF2B5EF4-FFF2-40B4-BE49-F238E27FC236}">
                <a16:creationId xmlns:a16="http://schemas.microsoft.com/office/drawing/2014/main" id="{AD46A12F-6D86-4684-ADA9-2D405976855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10326" y="3429000"/>
            <a:ext cx="4135120" cy="2976880"/>
          </a:xfrm>
          <a:prstGeom prst="rect">
            <a:avLst/>
          </a:prstGeom>
          <a:ln>
            <a:noFill/>
          </a:ln>
          <a:effectLst>
            <a:softEdge rad="112500"/>
          </a:effectLst>
        </p:spPr>
      </p:pic>
    </p:spTree>
    <p:extLst>
      <p:ext uri="{BB962C8B-B14F-4D97-AF65-F5344CB8AC3E}">
        <p14:creationId xmlns:p14="http://schemas.microsoft.com/office/powerpoint/2010/main" val="4043562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6A878-127A-4B5B-AE5F-69A7E01E2EB0}"/>
              </a:ext>
            </a:extLst>
          </p:cNvPr>
          <p:cNvSpPr>
            <a:spLocks noGrp="1"/>
          </p:cNvSpPr>
          <p:nvPr>
            <p:ph type="title"/>
          </p:nvPr>
        </p:nvSpPr>
        <p:spPr/>
        <p:txBody>
          <a:bodyPr>
            <a:normAutofit/>
          </a:bodyPr>
          <a:lstStyle/>
          <a:p>
            <a:r>
              <a:rPr lang="hu-HU" sz="2800" dirty="0"/>
              <a:t>A tárolás és az étel készítésének követelményei</a:t>
            </a:r>
            <a:br>
              <a:rPr lang="hu-HU" sz="2800" dirty="0"/>
            </a:br>
            <a:r>
              <a:rPr lang="hu-HU" sz="2800" dirty="0"/>
              <a:t>2. Előkészítés</a:t>
            </a:r>
            <a:endParaRPr lang="sk-SK" sz="2800" dirty="0"/>
          </a:p>
        </p:txBody>
      </p:sp>
      <p:sp>
        <p:nvSpPr>
          <p:cNvPr id="3" name="Zástupný text 2">
            <a:extLst>
              <a:ext uri="{FF2B5EF4-FFF2-40B4-BE49-F238E27FC236}">
                <a16:creationId xmlns:a16="http://schemas.microsoft.com/office/drawing/2014/main" id="{B896A170-0488-49BF-8D08-FB576C6A502A}"/>
              </a:ext>
            </a:extLst>
          </p:cNvPr>
          <p:cNvSpPr>
            <a:spLocks noGrp="1"/>
          </p:cNvSpPr>
          <p:nvPr>
            <p:ph type="body" idx="1"/>
          </p:nvPr>
        </p:nvSpPr>
        <p:spPr>
          <a:xfrm>
            <a:off x="321547" y="1825625"/>
            <a:ext cx="7166181" cy="4553404"/>
          </a:xfrm>
        </p:spPr>
        <p:txBody>
          <a:bodyPr>
            <a:noAutofit/>
          </a:bodyPr>
          <a:lstStyle/>
          <a:p>
            <a:pPr algn="just">
              <a:buClr>
                <a:schemeClr val="tx1"/>
              </a:buClr>
            </a:pPr>
            <a:r>
              <a:rPr lang="hu-HU" sz="1800" b="1" dirty="0">
                <a:solidFill>
                  <a:schemeClr val="tx1"/>
                </a:solidFill>
              </a:rPr>
              <a:t>Húselőkészítés: </a:t>
            </a:r>
            <a:r>
              <a:rPr lang="hu-HU" sz="1800" dirty="0">
                <a:solidFill>
                  <a:schemeClr val="tx1"/>
                </a:solidFill>
              </a:rPr>
              <a:t>az előkészítés műveletei a húsok mechanikai tisztításával kezdődnek. Ezt követi - amennyiben szükséges - a húsok mosása (kizárólag ivóvízzel). A mosás után a húsokat le kell csepegtetni. A húst csak közvetlenül a felhasználás előtt szabad ledarálni.</a:t>
            </a:r>
          </a:p>
          <a:p>
            <a:pPr algn="just">
              <a:buClr>
                <a:schemeClr val="tx1"/>
              </a:buClr>
            </a:pPr>
            <a:r>
              <a:rPr lang="hu-HU" sz="1800" b="1" dirty="0">
                <a:solidFill>
                  <a:schemeClr val="tx1"/>
                </a:solidFill>
              </a:rPr>
              <a:t>A zöldségek és gyümölcsök előkészítése</a:t>
            </a:r>
            <a:r>
              <a:rPr lang="hu-HU" sz="1800" dirty="0">
                <a:solidFill>
                  <a:schemeClr val="tx1"/>
                </a:solidFill>
              </a:rPr>
              <a:t>: A zöldségek előkészítése során történik a válogatásuk, a tisztításuk, a mosásuk, a darabolásuk.</a:t>
            </a:r>
          </a:p>
          <a:p>
            <a:pPr algn="just">
              <a:buClr>
                <a:schemeClr val="tx1"/>
              </a:buClr>
            </a:pPr>
            <a:r>
              <a:rPr lang="hu-HU" sz="1800" b="1" dirty="0">
                <a:solidFill>
                  <a:schemeClr val="tx1"/>
                </a:solidFill>
              </a:rPr>
              <a:t>A tojás előkészítése</a:t>
            </a:r>
            <a:r>
              <a:rPr lang="hu-HU" sz="1800" dirty="0">
                <a:solidFill>
                  <a:schemeClr val="tx1"/>
                </a:solidFill>
              </a:rPr>
              <a:t>: Repedt, törött héjú tojásokat nem szabad felhasználni. Tojást értékesíteni csak a tojásrakást követő 21 napon belül, felhasználni 28 napon belül lehet. A tojáshéjon lévő mechanikai szennyeződéseket, pl. ürülék, szalma közvetlenül a felhasználás előtt, lehetőleg száraz módon el kell távolítani. A tojás frissességét vízbemerítéssel lehet ellenőrizni, mivel a friss tojás elmerül. A feltört tojást haladéktalanul fel kell dolgozni. Ha technológiai okokból ez nem biztosítható, akkor az a feltörést követő 3 órán belül még felhasználható, folyamatos 0 és +5°C közötti tárolás mellett.</a:t>
            </a:r>
          </a:p>
        </p:txBody>
      </p:sp>
      <p:pic>
        <p:nvPicPr>
          <p:cNvPr id="4" name="Obrázok 3">
            <a:extLst>
              <a:ext uri="{FF2B5EF4-FFF2-40B4-BE49-F238E27FC236}">
                <a16:creationId xmlns:a16="http://schemas.microsoft.com/office/drawing/2014/main" id="{0D67708A-A801-4523-8114-6818F238FBB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87728" y="2288066"/>
            <a:ext cx="4330700" cy="3248025"/>
          </a:xfrm>
          <a:prstGeom prst="rect">
            <a:avLst/>
          </a:prstGeom>
          <a:ln>
            <a:noFill/>
          </a:ln>
          <a:effectLst>
            <a:softEdge rad="112500"/>
          </a:effectLst>
        </p:spPr>
      </p:pic>
    </p:spTree>
    <p:extLst>
      <p:ext uri="{BB962C8B-B14F-4D97-AF65-F5344CB8AC3E}">
        <p14:creationId xmlns:p14="http://schemas.microsoft.com/office/powerpoint/2010/main" val="606006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6A878-127A-4B5B-AE5F-69A7E01E2EB0}"/>
              </a:ext>
            </a:extLst>
          </p:cNvPr>
          <p:cNvSpPr>
            <a:spLocks noGrp="1"/>
          </p:cNvSpPr>
          <p:nvPr>
            <p:ph type="title"/>
          </p:nvPr>
        </p:nvSpPr>
        <p:spPr/>
        <p:txBody>
          <a:bodyPr>
            <a:normAutofit/>
          </a:bodyPr>
          <a:lstStyle/>
          <a:p>
            <a:r>
              <a:rPr lang="hu-HU" sz="2800" dirty="0"/>
              <a:t>A tárolás és az étel készítésének követelményei</a:t>
            </a:r>
            <a:br>
              <a:rPr lang="hu-HU" sz="2800" dirty="0"/>
            </a:br>
            <a:r>
              <a:rPr lang="hu-HU" sz="2800" dirty="0"/>
              <a:t>3. Hőkezelés</a:t>
            </a:r>
            <a:endParaRPr lang="sk-SK" sz="2800" dirty="0"/>
          </a:p>
        </p:txBody>
      </p:sp>
      <p:sp>
        <p:nvSpPr>
          <p:cNvPr id="3" name="Zástupný text 2">
            <a:extLst>
              <a:ext uri="{FF2B5EF4-FFF2-40B4-BE49-F238E27FC236}">
                <a16:creationId xmlns:a16="http://schemas.microsoft.com/office/drawing/2014/main" id="{B896A170-0488-49BF-8D08-FB576C6A502A}"/>
              </a:ext>
            </a:extLst>
          </p:cNvPr>
          <p:cNvSpPr>
            <a:spLocks noGrp="1"/>
          </p:cNvSpPr>
          <p:nvPr>
            <p:ph type="body" idx="1"/>
          </p:nvPr>
        </p:nvSpPr>
        <p:spPr/>
        <p:txBody>
          <a:bodyPr>
            <a:normAutofit/>
          </a:bodyPr>
          <a:lstStyle/>
          <a:p>
            <a:pPr algn="just">
              <a:buClr>
                <a:schemeClr val="tx1"/>
              </a:buClr>
            </a:pPr>
            <a:r>
              <a:rPr lang="hu-HU" sz="2000" dirty="0">
                <a:solidFill>
                  <a:schemeClr val="tx1"/>
                </a:solidFill>
                <a:latin typeface="Calibri" panose="020F0502020204030204" pitchFamily="34" charset="0"/>
                <a:cs typeface="Calibri" panose="020F0502020204030204" pitchFamily="34" charset="0"/>
              </a:rPr>
              <a:t>A leggyakoribb két konyhatechnológiai hőkezelési eljárás:</a:t>
            </a:r>
          </a:p>
          <a:p>
            <a:pPr algn="just">
              <a:buClr>
                <a:schemeClr val="tx1"/>
              </a:buClr>
              <a:buAutoNum type="arabicPeriod"/>
            </a:pPr>
            <a:r>
              <a:rPr lang="hu-HU" sz="2000" b="1" dirty="0">
                <a:solidFill>
                  <a:schemeClr val="tx1"/>
                </a:solidFill>
                <a:latin typeface="Calibri" panose="020F0502020204030204" pitchFamily="34" charset="0"/>
                <a:cs typeface="Calibri" panose="020F0502020204030204" pitchFamily="34" charset="0"/>
              </a:rPr>
              <a:t>Főzés: </a:t>
            </a:r>
            <a:r>
              <a:rPr lang="hu-HU" sz="2000" dirty="0">
                <a:solidFill>
                  <a:schemeClr val="tx1"/>
                </a:solidFill>
                <a:latin typeface="Calibri" panose="020F0502020204030204" pitchFamily="34" charset="0"/>
                <a:cs typeface="Calibri" panose="020F0502020204030204" pitchFamily="34" charset="0"/>
              </a:rPr>
              <a:t>a biztonságos hőkezelés, így a főzés legfontosabb tényezői a megfelelően magas hőmérséklet és a hőkezelés időtartama.</a:t>
            </a:r>
          </a:p>
          <a:p>
            <a:pPr algn="just">
              <a:buClr>
                <a:schemeClr val="tx1"/>
              </a:buClr>
              <a:buAutoNum type="arabicPeriod"/>
            </a:pPr>
            <a:r>
              <a:rPr lang="hu-HU" sz="2000" b="1" dirty="0">
                <a:solidFill>
                  <a:schemeClr val="tx1"/>
                </a:solidFill>
                <a:latin typeface="Calibri" panose="020F0502020204030204" pitchFamily="34" charset="0"/>
                <a:cs typeface="Calibri" panose="020F0502020204030204" pitchFamily="34" charset="0"/>
              </a:rPr>
              <a:t>Sütés</a:t>
            </a:r>
            <a:r>
              <a:rPr lang="hu-HU" sz="2000" dirty="0">
                <a:solidFill>
                  <a:schemeClr val="tx1"/>
                </a:solidFill>
                <a:latin typeface="Calibri" panose="020F0502020204030204" pitchFamily="34" charset="0"/>
                <a:cs typeface="Calibri" panose="020F0502020204030204" pitchFamily="34" charset="0"/>
              </a:rPr>
              <a:t>: a sütés történhet zsiradék hozzáadásával vagy zsiradék hozzáadása nélkül.</a:t>
            </a:r>
          </a:p>
          <a:p>
            <a:pPr algn="just">
              <a:buClr>
                <a:schemeClr val="tx1"/>
              </a:buClr>
              <a:buAutoNum type="alphaLcParenR"/>
            </a:pPr>
            <a:r>
              <a:rPr lang="hu-HU" sz="2000" b="1" dirty="0">
                <a:solidFill>
                  <a:schemeClr val="tx1"/>
                </a:solidFill>
                <a:latin typeface="Calibri" panose="020F0502020204030204" pitchFamily="34" charset="0"/>
                <a:cs typeface="Calibri" panose="020F0502020204030204" pitchFamily="34" charset="0"/>
              </a:rPr>
              <a:t>A zsiradék hozzáadása nélküli sütés </a:t>
            </a:r>
            <a:r>
              <a:rPr lang="hu-HU" sz="2000" dirty="0">
                <a:solidFill>
                  <a:schemeClr val="tx1"/>
                </a:solidFill>
                <a:latin typeface="Calibri" panose="020F0502020204030204" pitchFamily="34" charset="0"/>
                <a:cs typeface="Calibri" panose="020F0502020204030204" pitchFamily="34" charset="0"/>
              </a:rPr>
              <a:t>egyik jellemző példája a kemencében sült pékáru.</a:t>
            </a:r>
          </a:p>
          <a:p>
            <a:pPr algn="just">
              <a:buClr>
                <a:schemeClr val="tx1"/>
              </a:buClr>
              <a:buAutoNum type="alphaLcParenR"/>
            </a:pPr>
            <a:r>
              <a:rPr lang="hu-HU" sz="2000" b="1" dirty="0">
                <a:solidFill>
                  <a:schemeClr val="tx1"/>
                </a:solidFill>
                <a:latin typeface="Calibri" panose="020F0502020204030204" pitchFamily="34" charset="0"/>
                <a:cs typeface="Calibri" panose="020F0502020204030204" pitchFamily="34" charset="0"/>
              </a:rPr>
              <a:t>A zsiradék hozzáadásával történő sütés szabályai</a:t>
            </a:r>
            <a:r>
              <a:rPr lang="hu-HU" sz="2000" dirty="0">
                <a:solidFill>
                  <a:schemeClr val="tx1"/>
                </a:solidFill>
                <a:latin typeface="Calibri" panose="020F0502020204030204" pitchFamily="34" charset="0"/>
                <a:cs typeface="Calibri" panose="020F0502020204030204" pitchFamily="34" charset="0"/>
              </a:rPr>
              <a:t>: a sütőzsiradék hőmérséklete nem emelkedhet 160-180 °C fölé. Nem használható sütésre a zsiradék, ha kellemetlen, avas, vagy szúrós szagú, keserű, kaparó ízű, füstöl, habzik, sötét színű, sűrű, az edény alján és falán sötét lerakódás keletkezett.</a:t>
            </a:r>
          </a:p>
          <a:p>
            <a:pPr marL="114300" indent="0" algn="just">
              <a:buClr>
                <a:schemeClr val="tx1"/>
              </a:buClr>
              <a:buNone/>
            </a:pPr>
            <a:r>
              <a:rPr lang="hu-HU" sz="2000" dirty="0">
                <a:solidFill>
                  <a:schemeClr val="tx1"/>
                </a:solidFill>
                <a:latin typeface="Calibri" panose="020F0502020204030204" pitchFamily="34" charset="0"/>
                <a:cs typeface="Calibri" panose="020F0502020204030204" pitchFamily="34" charset="0"/>
              </a:rPr>
              <a:t>Az elhasználódott sütőzsiradék </a:t>
            </a:r>
            <a:r>
              <a:rPr lang="hu-HU" sz="2000" b="1" dirty="0">
                <a:solidFill>
                  <a:schemeClr val="tx1"/>
                </a:solidFill>
                <a:latin typeface="Calibri" panose="020F0502020204030204" pitchFamily="34" charset="0"/>
                <a:cs typeface="Calibri" panose="020F0502020204030204" pitchFamily="34" charset="0"/>
              </a:rPr>
              <a:t>komposztra, szennyvízbe nem kerülhet, takarmányozásra nem használható fel, </a:t>
            </a:r>
            <a:r>
              <a:rPr lang="hu-HU" sz="2000" dirty="0">
                <a:solidFill>
                  <a:schemeClr val="tx1"/>
                </a:solidFill>
                <a:latin typeface="Calibri" panose="020F0502020204030204" pitchFamily="34" charset="0"/>
                <a:cs typeface="Calibri" panose="020F0502020204030204" pitchFamily="34" charset="0"/>
              </a:rPr>
              <a:t>elkülönítetten kell gyűjteni és gyűjtőhelyre, erre szakosodott vállalkozásnak kell leadni.</a:t>
            </a:r>
          </a:p>
        </p:txBody>
      </p:sp>
    </p:spTree>
    <p:extLst>
      <p:ext uri="{BB962C8B-B14F-4D97-AF65-F5344CB8AC3E}">
        <p14:creationId xmlns:p14="http://schemas.microsoft.com/office/powerpoint/2010/main" val="259887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6A878-127A-4B5B-AE5F-69A7E01E2EB0}"/>
              </a:ext>
            </a:extLst>
          </p:cNvPr>
          <p:cNvSpPr>
            <a:spLocks noGrp="1"/>
          </p:cNvSpPr>
          <p:nvPr>
            <p:ph type="title"/>
          </p:nvPr>
        </p:nvSpPr>
        <p:spPr/>
        <p:txBody>
          <a:bodyPr>
            <a:normAutofit/>
          </a:bodyPr>
          <a:lstStyle/>
          <a:p>
            <a:r>
              <a:rPr lang="hu-HU" sz="2800" dirty="0"/>
              <a:t>Takarítás, tisztítás és fertőtlenítés</a:t>
            </a:r>
            <a:br>
              <a:rPr lang="hu-HU" sz="2800" dirty="0"/>
            </a:br>
            <a:r>
              <a:rPr lang="hu-HU" sz="2800" dirty="0"/>
              <a:t>1. Általános szabályok</a:t>
            </a:r>
            <a:endParaRPr lang="sk-SK" sz="2800" dirty="0"/>
          </a:p>
        </p:txBody>
      </p:sp>
      <p:sp>
        <p:nvSpPr>
          <p:cNvPr id="3" name="Zástupný text 2">
            <a:extLst>
              <a:ext uri="{FF2B5EF4-FFF2-40B4-BE49-F238E27FC236}">
                <a16:creationId xmlns:a16="http://schemas.microsoft.com/office/drawing/2014/main" id="{B896A170-0488-49BF-8D08-FB576C6A502A}"/>
              </a:ext>
            </a:extLst>
          </p:cNvPr>
          <p:cNvSpPr>
            <a:spLocks noGrp="1"/>
          </p:cNvSpPr>
          <p:nvPr>
            <p:ph type="body" idx="1"/>
          </p:nvPr>
        </p:nvSpPr>
        <p:spPr>
          <a:xfrm>
            <a:off x="321547" y="1825625"/>
            <a:ext cx="11555605" cy="4351338"/>
          </a:xfrm>
        </p:spPr>
        <p:txBody>
          <a:bodyPr>
            <a:noAutofit/>
          </a:bodyPr>
          <a:lstStyle/>
          <a:p>
            <a:pPr marL="571500" indent="-457200" algn="just">
              <a:buClr>
                <a:schemeClr val="tx1"/>
              </a:buClr>
              <a:buSzPct val="100000"/>
              <a:buFont typeface="Arial"/>
              <a:buAutoNum type="arabicPeriod"/>
            </a:pPr>
            <a:r>
              <a:rPr lang="hu-HU" sz="1800" dirty="0">
                <a:solidFill>
                  <a:schemeClr val="tx1"/>
                </a:solidFill>
                <a:latin typeface="Calibri" panose="020F0502020204030204" pitchFamily="34" charset="0"/>
                <a:cs typeface="Calibri" panose="020F0502020204030204" pitchFamily="34" charset="0"/>
              </a:rPr>
              <a:t>A takarításhoz használt </a:t>
            </a:r>
            <a:r>
              <a:rPr lang="hu-HU" sz="1800" b="1" dirty="0">
                <a:solidFill>
                  <a:schemeClr val="tx1"/>
                </a:solidFill>
                <a:latin typeface="Calibri" panose="020F0502020204030204" pitchFamily="34" charset="0"/>
                <a:cs typeface="Calibri" panose="020F0502020204030204" pitchFamily="34" charset="0"/>
              </a:rPr>
              <a:t>eszközöket, vegyszereket </a:t>
            </a:r>
            <a:r>
              <a:rPr lang="hu-HU" sz="1800" dirty="0">
                <a:solidFill>
                  <a:schemeClr val="tx1"/>
                </a:solidFill>
                <a:latin typeface="Calibri" panose="020F0502020204030204" pitchFamily="34" charset="0"/>
                <a:cs typeface="Calibri" panose="020F0502020204030204" pitchFamily="34" charset="0"/>
              </a:rPr>
              <a:t>– a tárolási feltételek betartásával – az erre a célra kialakított </a:t>
            </a:r>
            <a:r>
              <a:rPr lang="hu-HU" sz="1800" b="1" dirty="0">
                <a:solidFill>
                  <a:schemeClr val="tx1"/>
                </a:solidFill>
                <a:latin typeface="Calibri" panose="020F0502020204030204" pitchFamily="34" charset="0"/>
                <a:cs typeface="Calibri" panose="020F0502020204030204" pitchFamily="34" charset="0"/>
              </a:rPr>
              <a:t>külön helyen kell tárolni</a:t>
            </a:r>
            <a:r>
              <a:rPr lang="hu-HU" sz="1800" dirty="0">
                <a:solidFill>
                  <a:schemeClr val="tx1"/>
                </a:solidFill>
                <a:latin typeface="Calibri" panose="020F0502020204030204" pitchFamily="34" charset="0"/>
                <a:cs typeface="Calibri" panose="020F0502020204030204" pitchFamily="34" charset="0"/>
              </a:rPr>
              <a:t>; a takarításhoz használt vegyszerek </a:t>
            </a:r>
            <a:r>
              <a:rPr lang="hu-HU" sz="1800" b="1" dirty="0">
                <a:solidFill>
                  <a:schemeClr val="tx1"/>
                </a:solidFill>
                <a:latin typeface="Calibri" panose="020F0502020204030204" pitchFamily="34" charset="0"/>
                <a:cs typeface="Calibri" panose="020F0502020204030204" pitchFamily="34" charset="0"/>
              </a:rPr>
              <a:t>eredeti csomagolásban</a:t>
            </a:r>
            <a:r>
              <a:rPr lang="hu-HU" sz="1800" dirty="0">
                <a:solidFill>
                  <a:schemeClr val="tx1"/>
                </a:solidFill>
                <a:latin typeface="Calibri" panose="020F0502020204030204" pitchFamily="34" charset="0"/>
                <a:cs typeface="Calibri" panose="020F0502020204030204" pitchFamily="34" charset="0"/>
              </a:rPr>
              <a:t>, vagy megjelölt, az azonosítást és a tárolási feltételeket kielégítő edényben kell tárolni, az adagoláshoz használt eszközöket meg kell jelölni</a:t>
            </a:r>
            <a:r>
              <a:rPr lang="sk-SK" sz="1800" dirty="0">
                <a:solidFill>
                  <a:schemeClr val="tx1"/>
                </a:solidFill>
                <a:latin typeface="Calibri" panose="020F0502020204030204" pitchFamily="34" charset="0"/>
                <a:cs typeface="Calibri" panose="020F0502020204030204" pitchFamily="34" charset="0"/>
              </a:rPr>
              <a:t>;</a:t>
            </a:r>
            <a:r>
              <a:rPr lang="hu-HU" sz="1800" dirty="0">
                <a:solidFill>
                  <a:schemeClr val="tx1"/>
                </a:solidFill>
                <a:latin typeface="Calibri" panose="020F0502020204030204" pitchFamily="34" charset="0"/>
                <a:cs typeface="Calibri" panose="020F0502020204030204" pitchFamily="34" charset="0"/>
              </a:rPr>
              <a:t> a lejárt minőségmegőrzési idejű vegyszert használni tilos</a:t>
            </a:r>
            <a:r>
              <a:rPr lang="sk-SK" sz="1800" dirty="0">
                <a:solidFill>
                  <a:schemeClr val="tx1"/>
                </a:solidFill>
                <a:latin typeface="Calibri" panose="020F0502020204030204" pitchFamily="34" charset="0"/>
                <a:cs typeface="Calibri" panose="020F0502020204030204" pitchFamily="34" charset="0"/>
              </a:rPr>
              <a:t>; </a:t>
            </a:r>
            <a:r>
              <a:rPr lang="hu-HU" sz="1800" b="1" dirty="0">
                <a:solidFill>
                  <a:schemeClr val="tx1"/>
                </a:solidFill>
                <a:latin typeface="Calibri" panose="020F0502020204030204" pitchFamily="34" charset="0"/>
                <a:cs typeface="Calibri" panose="020F0502020204030204" pitchFamily="34" charset="0"/>
              </a:rPr>
              <a:t>tilos a vegyszereket keverni</a:t>
            </a:r>
            <a:r>
              <a:rPr lang="hu-HU" sz="1800" dirty="0">
                <a:solidFill>
                  <a:schemeClr val="tx1"/>
                </a:solidFill>
                <a:latin typeface="Calibri" panose="020F0502020204030204" pitchFamily="34" charset="0"/>
                <a:cs typeface="Calibri" panose="020F0502020204030204" pitchFamily="34" charset="0"/>
              </a:rPr>
              <a:t>; be kell tartani a töménységre, hőmérsékletre, behatási időre vonatkozó előírásokat; a tisztító-, és fertőtlenítőszerekhez mellékelt munkavédelmi előírásokat be kell tartani.</a:t>
            </a:r>
          </a:p>
          <a:p>
            <a:pPr marL="571500" indent="-457200" algn="just">
              <a:buClr>
                <a:schemeClr val="tx1"/>
              </a:buClr>
              <a:buSzPct val="100000"/>
              <a:buAutoNum type="arabicPeriod"/>
            </a:pPr>
            <a:r>
              <a:rPr lang="hu-HU" sz="1800" dirty="0">
                <a:solidFill>
                  <a:schemeClr val="tx1"/>
                </a:solidFill>
                <a:latin typeface="Calibri" panose="020F0502020204030204" pitchFamily="34" charset="0"/>
                <a:cs typeface="Calibri" panose="020F0502020204030204" pitchFamily="34" charset="0"/>
              </a:rPr>
              <a:t>Takarítást az ételkészítéstől időben elkülönítve úgy kell végezni, hogy az az élelmiszerek biztonságát ne veszélyeztesse; takarítás során el kell kerülni a hely, az eszközök, az étel szennyeződését.</a:t>
            </a:r>
          </a:p>
          <a:p>
            <a:pPr marL="571500" indent="-457200" algn="just">
              <a:buClr>
                <a:schemeClr val="tx1"/>
              </a:buClr>
              <a:buSzPct val="100000"/>
              <a:buAutoNum type="arabicPeriod"/>
            </a:pPr>
            <a:r>
              <a:rPr lang="hu-HU" sz="1800" dirty="0">
                <a:solidFill>
                  <a:schemeClr val="tx1"/>
                </a:solidFill>
                <a:latin typeface="Calibri" panose="020F0502020204030204" pitchFamily="34" charset="0"/>
                <a:cs typeface="Calibri" panose="020F0502020204030204" pitchFamily="34" charset="0"/>
              </a:rPr>
              <a:t>Az alkalmazott takarítóeszközök legyenek alkalmasak, hogy ne okozzanak keresztszennyeződést; a hatékonyság érdekében a gépeket, eszközöket a szükséges mértékben szét kell szerelni, hogy a rejtett részekhez is kellő mértékben hozzá lehessen férni.</a:t>
            </a:r>
          </a:p>
          <a:p>
            <a:pPr marL="571500" indent="-457200" algn="just">
              <a:buClr>
                <a:schemeClr val="tx1"/>
              </a:buClr>
              <a:buSzPct val="100000"/>
              <a:buAutoNum type="arabicPeriod"/>
            </a:pPr>
            <a:r>
              <a:rPr lang="hu-HU" sz="1800" dirty="0">
                <a:solidFill>
                  <a:schemeClr val="tx1"/>
                </a:solidFill>
                <a:latin typeface="Calibri" panose="020F0502020204030204" pitchFamily="34" charset="0"/>
                <a:cs typeface="Calibri" panose="020F0502020204030204" pitchFamily="34" charset="0"/>
              </a:rPr>
              <a:t>A munka végeztével a takarítást végző személynek védőruháját, munkaruháját le kell cserélnie tiszta ruhára.</a:t>
            </a:r>
          </a:p>
          <a:p>
            <a:pPr marL="571500" indent="-457200" algn="just">
              <a:buClr>
                <a:schemeClr val="tx1"/>
              </a:buClr>
              <a:buSzPct val="100000"/>
              <a:buFont typeface="Arial"/>
              <a:buAutoNum type="arabicPeriod"/>
            </a:pPr>
            <a:r>
              <a:rPr lang="hu-HU" sz="1800" b="1" dirty="0">
                <a:solidFill>
                  <a:schemeClr val="tx1"/>
                </a:solidFill>
                <a:latin typeface="Calibri" panose="020F0502020204030204" pitchFamily="34" charset="0"/>
                <a:cs typeface="Calibri" panose="020F0502020204030204" pitchFamily="34" charset="0"/>
              </a:rPr>
              <a:t>Csak ivóvíz minőségű vizet szabad használni</a:t>
            </a:r>
            <a:r>
              <a:rPr lang="hu-HU" sz="18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8514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BBB61F-3497-4FFD-A977-3A710F4B248F}"/>
              </a:ext>
            </a:extLst>
          </p:cNvPr>
          <p:cNvSpPr>
            <a:spLocks noGrp="1"/>
          </p:cNvSpPr>
          <p:nvPr>
            <p:ph type="title"/>
          </p:nvPr>
        </p:nvSpPr>
        <p:spPr/>
        <p:txBody>
          <a:bodyPr>
            <a:normAutofit/>
          </a:bodyPr>
          <a:lstStyle/>
          <a:p>
            <a:r>
              <a:rPr lang="hu-HU" sz="2800" dirty="0"/>
              <a:t>Takarítás, tisztítás és fertőtlenítés</a:t>
            </a:r>
            <a:br>
              <a:rPr lang="hu-HU" sz="2800" dirty="0"/>
            </a:br>
            <a:r>
              <a:rPr lang="hu-HU" sz="2800" dirty="0"/>
              <a:t>2. Hulladékgyűjtés</a:t>
            </a:r>
            <a:endParaRPr lang="sk-SK" sz="2800" dirty="0"/>
          </a:p>
        </p:txBody>
      </p:sp>
      <p:sp>
        <p:nvSpPr>
          <p:cNvPr id="3" name="Zástupný text 2">
            <a:extLst>
              <a:ext uri="{FF2B5EF4-FFF2-40B4-BE49-F238E27FC236}">
                <a16:creationId xmlns:a16="http://schemas.microsoft.com/office/drawing/2014/main" id="{1799D858-4223-444B-A0AC-7DAB3D96ECF2}"/>
              </a:ext>
            </a:extLst>
          </p:cNvPr>
          <p:cNvSpPr>
            <a:spLocks noGrp="1"/>
          </p:cNvSpPr>
          <p:nvPr>
            <p:ph type="body" idx="1"/>
          </p:nvPr>
        </p:nvSpPr>
        <p:spPr>
          <a:xfrm>
            <a:off x="321548" y="1690688"/>
            <a:ext cx="11555604" cy="4486275"/>
          </a:xfrm>
        </p:spPr>
        <p:txBody>
          <a:bodyPr>
            <a:noAutofit/>
          </a:bodyPr>
          <a:lstStyle/>
          <a:p>
            <a:pPr algn="just">
              <a:buClr>
                <a:schemeClr val="tx1"/>
              </a:buClr>
              <a:buSzPct val="100000"/>
            </a:pPr>
            <a:r>
              <a:rPr lang="hu-HU" sz="1800" dirty="0">
                <a:solidFill>
                  <a:schemeClr val="tx1"/>
                </a:solidFill>
                <a:latin typeface="Calibri" panose="020F0502020204030204" pitchFamily="34" charset="0"/>
                <a:cs typeface="Calibri" panose="020F0502020204030204" pitchFamily="34" charset="0"/>
              </a:rPr>
              <a:t>Hulladékgyűjtés esetén az </a:t>
            </a:r>
            <a:r>
              <a:rPr lang="hu-HU" sz="1800" b="1" dirty="0">
                <a:solidFill>
                  <a:schemeClr val="tx1"/>
                </a:solidFill>
                <a:latin typeface="Calibri" panose="020F0502020204030204" pitchFamily="34" charset="0"/>
                <a:cs typeface="Calibri" panose="020F0502020204030204" pitchFamily="34" charset="0"/>
              </a:rPr>
              <a:t>emberi fogyasztásra alkalmatlan, </a:t>
            </a:r>
            <a:r>
              <a:rPr lang="hu-HU" sz="1800" dirty="0">
                <a:solidFill>
                  <a:schemeClr val="tx1"/>
                </a:solidFill>
                <a:latin typeface="Calibri" panose="020F0502020204030204" pitchFamily="34" charset="0"/>
                <a:cs typeface="Calibri" panose="020F0502020204030204" pitchFamily="34" charset="0"/>
              </a:rPr>
              <a:t>kizárólag erre a célra létesített és megjelölt tároló edényben szabad tárolni, melyet „</a:t>
            </a:r>
            <a:r>
              <a:rPr lang="hu-HU" sz="1800" i="1" dirty="0">
                <a:solidFill>
                  <a:schemeClr val="tx1"/>
                </a:solidFill>
                <a:latin typeface="Calibri" panose="020F0502020204030204" pitchFamily="34" charset="0"/>
                <a:cs typeface="Calibri" panose="020F0502020204030204" pitchFamily="34" charset="0"/>
              </a:rPr>
              <a:t>emberi fogyasztásra alkalmatlan</a:t>
            </a:r>
            <a:r>
              <a:rPr lang="hu-HU" sz="1800" dirty="0">
                <a:solidFill>
                  <a:schemeClr val="tx1"/>
                </a:solidFill>
                <a:latin typeface="Calibri" panose="020F0502020204030204" pitchFamily="34" charset="0"/>
                <a:cs typeface="Calibri" panose="020F0502020204030204" pitchFamily="34" charset="0"/>
              </a:rPr>
              <a:t>” felirattal kell ellátni. </a:t>
            </a:r>
          </a:p>
          <a:p>
            <a:pPr algn="just">
              <a:buClr>
                <a:schemeClr val="tx1"/>
              </a:buClr>
              <a:buSzPct val="100000"/>
            </a:pPr>
            <a:r>
              <a:rPr lang="hu-HU" sz="1800" dirty="0">
                <a:solidFill>
                  <a:schemeClr val="tx1"/>
                </a:solidFill>
                <a:latin typeface="Calibri" panose="020F0502020204030204" pitchFamily="34" charset="0"/>
                <a:cs typeface="Calibri" panose="020F0502020204030204" pitchFamily="34" charset="0"/>
              </a:rPr>
              <a:t>Élelmiszer-hulladékként kell kezelni a nem emberi fogyasztásra szánt, illetve az emberi fogyasztásra alkalmatlan élelmiszereket, különösen a(z):</a:t>
            </a:r>
          </a:p>
          <a:p>
            <a:pPr algn="just">
              <a:buClr>
                <a:schemeClr val="tx1"/>
              </a:buClr>
              <a:buSzPct val="100000"/>
              <a:buFontTx/>
              <a:buChar char="-"/>
            </a:pPr>
            <a:r>
              <a:rPr lang="hu-HU" sz="1800" dirty="0">
                <a:solidFill>
                  <a:schemeClr val="tx1"/>
                </a:solidFill>
                <a:latin typeface="Calibri" panose="020F0502020204030204" pitchFamily="34" charset="0"/>
                <a:cs typeface="Calibri" panose="020F0502020204030204" pitchFamily="34" charset="0"/>
              </a:rPr>
              <a:t>kiszolgálásból és felszolgálásból megmaradt vendéglátóipari terméket,</a:t>
            </a:r>
          </a:p>
          <a:p>
            <a:pPr algn="just">
              <a:buClr>
                <a:schemeClr val="tx1"/>
              </a:buClr>
              <a:buSzPct val="100000"/>
              <a:buFontTx/>
              <a:buChar char="-"/>
            </a:pPr>
            <a:r>
              <a:rPr lang="hu-HU" sz="1800" dirty="0">
                <a:solidFill>
                  <a:schemeClr val="tx1"/>
                </a:solidFill>
                <a:latin typeface="Calibri" panose="020F0502020204030204" pitchFamily="34" charset="0"/>
                <a:cs typeface="Calibri" panose="020F0502020204030204" pitchFamily="34" charset="0"/>
              </a:rPr>
              <a:t>lejárt élelmiszereket,</a:t>
            </a:r>
          </a:p>
          <a:p>
            <a:pPr algn="just">
              <a:buClr>
                <a:schemeClr val="tx1"/>
              </a:buClr>
              <a:buSzPct val="100000"/>
              <a:buFontTx/>
              <a:buChar char="-"/>
            </a:pPr>
            <a:r>
              <a:rPr lang="hu-HU" sz="1800" dirty="0">
                <a:solidFill>
                  <a:schemeClr val="tx1"/>
                </a:solidFill>
                <a:latin typeface="Calibri" panose="020F0502020204030204" pitchFamily="34" charset="0"/>
                <a:cs typeface="Calibri" panose="020F0502020204030204" pitchFamily="34" charset="0"/>
              </a:rPr>
              <a:t>élelmiszerbiztonsági kockázatot jelentő, csomagolásában sérült élelmiszereket,</a:t>
            </a:r>
          </a:p>
          <a:p>
            <a:pPr algn="just">
              <a:buClr>
                <a:schemeClr val="tx1"/>
              </a:buClr>
              <a:buSzPct val="100000"/>
              <a:buFontTx/>
              <a:buChar char="-"/>
            </a:pPr>
            <a:r>
              <a:rPr lang="hu-HU" sz="1800" dirty="0">
                <a:solidFill>
                  <a:schemeClr val="tx1"/>
                </a:solidFill>
                <a:latin typeface="Calibri" panose="020F0502020204030204" pitchFamily="34" charset="0"/>
                <a:cs typeface="Calibri" panose="020F0502020204030204" pitchFamily="34" charset="0"/>
              </a:rPr>
              <a:t>szennyeződött, fogyasztásra már alkalmatlan csomagolatlan élelmiszert,</a:t>
            </a:r>
          </a:p>
          <a:p>
            <a:pPr algn="just">
              <a:buClr>
                <a:schemeClr val="tx1"/>
              </a:buClr>
              <a:buSzPct val="100000"/>
              <a:buFontTx/>
              <a:buChar char="-"/>
            </a:pPr>
            <a:r>
              <a:rPr lang="hu-HU" sz="1800" dirty="0">
                <a:solidFill>
                  <a:schemeClr val="tx1"/>
                </a:solidFill>
                <a:latin typeface="Calibri" panose="020F0502020204030204" pitchFamily="34" charset="0"/>
                <a:cs typeface="Calibri" panose="020F0502020204030204" pitchFamily="34" charset="0"/>
              </a:rPr>
              <a:t>romlásra gyanús, vagy már romlásnak indult élelmiszereket,</a:t>
            </a:r>
          </a:p>
          <a:p>
            <a:pPr algn="just">
              <a:buClr>
                <a:schemeClr val="tx1"/>
              </a:buClr>
              <a:buSzPct val="100000"/>
              <a:buFontTx/>
              <a:buChar char="-"/>
            </a:pPr>
            <a:r>
              <a:rPr lang="hu-HU" sz="1800" dirty="0">
                <a:solidFill>
                  <a:schemeClr val="tx1"/>
                </a:solidFill>
                <a:latin typeface="Calibri" panose="020F0502020204030204" pitchFamily="34" charset="0"/>
                <a:cs typeface="Calibri" panose="020F0502020204030204" pitchFamily="34" charset="0"/>
              </a:rPr>
              <a:t>élelmiszerek tisztításából származó hulladékot,</a:t>
            </a:r>
          </a:p>
          <a:p>
            <a:pPr algn="just">
              <a:buClr>
                <a:schemeClr val="tx1"/>
              </a:buClr>
              <a:buSzPct val="100000"/>
              <a:buFontTx/>
              <a:buChar char="-"/>
            </a:pPr>
            <a:r>
              <a:rPr lang="hu-HU" sz="1800" dirty="0">
                <a:solidFill>
                  <a:schemeClr val="tx1"/>
                </a:solidFill>
                <a:latin typeface="Calibri" panose="020F0502020204030204" pitchFamily="34" charset="0"/>
                <a:cs typeface="Calibri" panose="020F0502020204030204" pitchFamily="34" charset="0"/>
              </a:rPr>
              <a:t>használt sütőzsiradékot.</a:t>
            </a:r>
          </a:p>
          <a:p>
            <a:pPr algn="just">
              <a:buClr>
                <a:schemeClr val="tx1"/>
              </a:buClr>
              <a:buSzPct val="100000"/>
            </a:pPr>
            <a:r>
              <a:rPr lang="hu-HU" sz="1800" b="1" dirty="0">
                <a:solidFill>
                  <a:schemeClr val="tx1"/>
                </a:solidFill>
                <a:latin typeface="Calibri" panose="020F0502020204030204" pitchFamily="34" charset="0"/>
                <a:cs typeface="Calibri" panose="020F0502020204030204" pitchFamily="34" charset="0"/>
              </a:rPr>
              <a:t>Rossz, szennyeződött állati melléktermékkel</a:t>
            </a:r>
            <a:r>
              <a:rPr lang="hu-HU" sz="1800" dirty="0">
                <a:solidFill>
                  <a:schemeClr val="tx1"/>
                </a:solidFill>
                <a:latin typeface="Calibri" panose="020F0502020204030204" pitchFamily="34" charset="0"/>
                <a:cs typeface="Calibri" panose="020F0502020204030204" pitchFamily="34" charset="0"/>
              </a:rPr>
              <a:t>, és </a:t>
            </a:r>
            <a:r>
              <a:rPr lang="hu-HU" sz="1800" b="1" dirty="0">
                <a:solidFill>
                  <a:schemeClr val="tx1"/>
                </a:solidFill>
                <a:latin typeface="Calibri" panose="020F0502020204030204" pitchFamily="34" charset="0"/>
                <a:cs typeface="Calibri" panose="020F0502020204030204" pitchFamily="34" charset="0"/>
              </a:rPr>
              <a:t>moslékkal haszonállat nem takarmányozható</a:t>
            </a:r>
            <a:r>
              <a:rPr lang="hu-HU" sz="1800" dirty="0">
                <a:solidFill>
                  <a:schemeClr val="tx1"/>
                </a:solidFill>
                <a:latin typeface="Calibri" panose="020F0502020204030204" pitchFamily="34" charset="0"/>
                <a:cs typeface="Calibri" panose="020F0502020204030204" pitchFamily="34" charset="0"/>
              </a:rPr>
              <a:t>.</a:t>
            </a:r>
          </a:p>
        </p:txBody>
      </p:sp>
      <p:pic>
        <p:nvPicPr>
          <p:cNvPr id="4098" name="Picture 2" descr="Sok fejfájást okoz az éttermeseknek az élelmiszer-hulladék - Turizmus.com">
            <a:extLst>
              <a:ext uri="{FF2B5EF4-FFF2-40B4-BE49-F238E27FC236}">
                <a16:creationId xmlns:a16="http://schemas.microsoft.com/office/drawing/2014/main" id="{DBAAB175-55A4-48AB-9B9D-F84785427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843" y="3016251"/>
            <a:ext cx="3822267" cy="2293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BlokTextu 3">
            <a:extLst>
              <a:ext uri="{FF2B5EF4-FFF2-40B4-BE49-F238E27FC236}">
                <a16:creationId xmlns:a16="http://schemas.microsoft.com/office/drawing/2014/main" id="{9E5462A0-35BC-4B2B-9B59-0F306C565007}"/>
              </a:ext>
            </a:extLst>
          </p:cNvPr>
          <p:cNvSpPr txBox="1"/>
          <p:nvPr/>
        </p:nvSpPr>
        <p:spPr>
          <a:xfrm>
            <a:off x="8219326" y="5342562"/>
            <a:ext cx="3811712" cy="307777"/>
          </a:xfrm>
          <a:prstGeom prst="rect">
            <a:avLst/>
          </a:prstGeom>
          <a:noFill/>
        </p:spPr>
        <p:txBody>
          <a:bodyPr wrap="square" rtlCol="0">
            <a:spAutoFit/>
          </a:bodyPr>
          <a:lstStyle/>
          <a:p>
            <a:pPr algn="ctr"/>
            <a:r>
              <a:rPr lang="hu-HU" dirty="0">
                <a:latin typeface="Calibri" panose="020F0502020204030204" pitchFamily="34" charset="0"/>
                <a:cs typeface="Calibri" panose="020F0502020204030204" pitchFamily="34" charset="0"/>
              </a:rPr>
              <a:t>Az előírásnak nem megfelelő hulladékgyűjtés</a:t>
            </a:r>
            <a:r>
              <a:rPr lang="hu-HU" dirty="0"/>
              <a:t>.</a:t>
            </a:r>
            <a:endParaRPr lang="sk-SK" dirty="0"/>
          </a:p>
        </p:txBody>
      </p:sp>
    </p:spTree>
    <p:extLst>
      <p:ext uri="{BB962C8B-B14F-4D97-AF65-F5344CB8AC3E}">
        <p14:creationId xmlns:p14="http://schemas.microsoft.com/office/powerpoint/2010/main" val="541474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54D337-94B6-4BCB-B6FE-3E78D89E13AE}"/>
              </a:ext>
            </a:extLst>
          </p:cNvPr>
          <p:cNvSpPr>
            <a:spLocks noGrp="1"/>
          </p:cNvSpPr>
          <p:nvPr>
            <p:ph type="title"/>
          </p:nvPr>
        </p:nvSpPr>
        <p:spPr/>
        <p:txBody>
          <a:bodyPr>
            <a:normAutofit/>
          </a:bodyPr>
          <a:lstStyle/>
          <a:p>
            <a:r>
              <a:rPr lang="hu-HU" sz="2800" dirty="0"/>
              <a:t>Kapcsolódó jogszabályok:</a:t>
            </a:r>
            <a:br>
              <a:rPr lang="hu-HU" sz="2800" dirty="0"/>
            </a:br>
            <a:r>
              <a:rPr lang="hu-HU" sz="2800" dirty="0"/>
              <a:t>európai uniós jogszabályok</a:t>
            </a:r>
          </a:p>
        </p:txBody>
      </p:sp>
      <p:sp>
        <p:nvSpPr>
          <p:cNvPr id="3" name="Zástupný text 2">
            <a:extLst>
              <a:ext uri="{FF2B5EF4-FFF2-40B4-BE49-F238E27FC236}">
                <a16:creationId xmlns:a16="http://schemas.microsoft.com/office/drawing/2014/main" id="{A51093AA-306F-4AC7-B709-80D352DDBD43}"/>
              </a:ext>
            </a:extLst>
          </p:cNvPr>
          <p:cNvSpPr>
            <a:spLocks noGrp="1"/>
          </p:cNvSpPr>
          <p:nvPr>
            <p:ph type="body" idx="1"/>
          </p:nvPr>
        </p:nvSpPr>
        <p:spPr>
          <a:xfrm>
            <a:off x="321547" y="1690689"/>
            <a:ext cx="11555605" cy="4486274"/>
          </a:xfrm>
        </p:spPr>
        <p:txBody>
          <a:bodyPr>
            <a:normAutofit/>
          </a:bodyPr>
          <a:lstStyle/>
          <a:p>
            <a:pPr algn="just">
              <a:buClr>
                <a:schemeClr val="tx1"/>
              </a:buClr>
              <a:buFont typeface="Arial" panose="020B0604020202020204" pitchFamily="34" charset="0"/>
              <a:buChar char="•"/>
            </a:pPr>
            <a:r>
              <a:rPr lang="hu-HU" sz="1800" dirty="0">
                <a:solidFill>
                  <a:schemeClr val="tx1"/>
                </a:solidFill>
              </a:rPr>
              <a:t>A helyi termékek előállítását és értékesítését számtalan </a:t>
            </a:r>
            <a:r>
              <a:rPr lang="hu-HU" sz="1800" b="1" dirty="0">
                <a:solidFill>
                  <a:schemeClr val="tx1"/>
                </a:solidFill>
              </a:rPr>
              <a:t>európai uniós </a:t>
            </a:r>
            <a:r>
              <a:rPr lang="hu-HU" sz="1800" dirty="0">
                <a:solidFill>
                  <a:schemeClr val="tx1"/>
                </a:solidFill>
              </a:rPr>
              <a:t>és </a:t>
            </a:r>
            <a:r>
              <a:rPr lang="hu-HU" sz="1800" b="1" dirty="0">
                <a:solidFill>
                  <a:schemeClr val="tx1"/>
                </a:solidFill>
              </a:rPr>
              <a:t>nemzeti jogszabály </a:t>
            </a:r>
            <a:r>
              <a:rPr lang="hu-HU" sz="1800" dirty="0">
                <a:solidFill>
                  <a:schemeClr val="tx1"/>
                </a:solidFill>
              </a:rPr>
              <a:t>ösztönzi.</a:t>
            </a:r>
          </a:p>
          <a:p>
            <a:pPr algn="just">
              <a:buClr>
                <a:schemeClr val="tx1"/>
              </a:buClr>
              <a:buFont typeface="Arial" panose="020B0604020202020204" pitchFamily="34" charset="0"/>
              <a:buChar char="•"/>
            </a:pPr>
            <a:r>
              <a:rPr lang="hu-HU" sz="1800" dirty="0">
                <a:solidFill>
                  <a:schemeClr val="tx1"/>
                </a:solidFill>
              </a:rPr>
              <a:t>Az uniós minőségrendszerek célja, hogy a fogyasztók számára egyértelműen megkülönböztethetők legyenek azok a termékek, amelyek különleges tulajdonságai egy meghatározott földrajzi területhez köthetők, vagy hagyományos tulajdonságaik különböztetik meg őket más termékektől.</a:t>
            </a:r>
          </a:p>
          <a:p>
            <a:pPr marL="571500" indent="-457200" algn="just">
              <a:buClr>
                <a:schemeClr val="tx1"/>
              </a:buClr>
              <a:buAutoNum type="arabicPeriod"/>
            </a:pPr>
            <a:r>
              <a:rPr lang="sk-SK" sz="1800" i="1" dirty="0">
                <a:solidFill>
                  <a:schemeClr val="tx1"/>
                </a:solidFill>
              </a:rPr>
              <a:t>A </a:t>
            </a:r>
            <a:r>
              <a:rPr lang="hu-HU" sz="1800" i="1" dirty="0">
                <a:solidFill>
                  <a:schemeClr val="tx1"/>
                </a:solidFill>
              </a:rPr>
              <a:t>Bizottság 1881/2006/EK rendelete az élelmiszerekben előforduló egyes szennyező anyagok felső határértékeinek meghatározásáról.</a:t>
            </a:r>
          </a:p>
          <a:p>
            <a:pPr marL="571500" indent="-457200" algn="just">
              <a:buClr>
                <a:schemeClr val="tx1"/>
              </a:buClr>
              <a:buAutoNum type="arabicPeriod"/>
            </a:pPr>
            <a:r>
              <a:rPr lang="hu-HU" sz="1800" i="1" dirty="0">
                <a:solidFill>
                  <a:schemeClr val="tx1"/>
                </a:solidFill>
              </a:rPr>
              <a:t>Az Európai Parlament és a Tanács 396/2005/EK rendelete a növényi és állati eredetű élelmiszerekben és takarmányokban, illetve azok felületén található megengedett növényvédőszer-maradékok határértékéről, valamint a 91/414/EGK tanácsi irányelv módosításáról.</a:t>
            </a:r>
          </a:p>
          <a:p>
            <a:pPr marL="571500" indent="-457200" algn="just">
              <a:buClr>
                <a:schemeClr val="tx1"/>
              </a:buClr>
              <a:buAutoNum type="arabicPeriod"/>
            </a:pPr>
            <a:r>
              <a:rPr lang="hu-HU" sz="1800" i="1" dirty="0">
                <a:solidFill>
                  <a:schemeClr val="tx1"/>
                </a:solidFill>
              </a:rPr>
              <a:t>(EU) 178/2002/EK rendelet – az élelmiszerjog általános elvei és követelményei, az Európai Élelmiszerbiztonsági Hatóság létrehozása és az élelmiszer-biztonságra vonatkozó eljárások megállapítása.</a:t>
            </a:r>
          </a:p>
          <a:p>
            <a:pPr marL="571500" indent="-457200" algn="just">
              <a:buClr>
                <a:schemeClr val="tx1"/>
              </a:buClr>
              <a:buAutoNum type="arabicPeriod"/>
            </a:pPr>
            <a:r>
              <a:rPr lang="hu-HU" sz="1800" i="1" dirty="0">
                <a:solidFill>
                  <a:schemeClr val="tx1"/>
                </a:solidFill>
              </a:rPr>
              <a:t>(EU) 2019/1381 rendelet – az élelmiszerláncban alkalmazott uniós kockázatértékelés átláthatóságáról és fenntarthatóságáról.</a:t>
            </a:r>
          </a:p>
          <a:p>
            <a:pPr marL="571500" indent="-457200" algn="just">
              <a:buClr>
                <a:schemeClr val="tx1"/>
              </a:buClr>
              <a:buAutoNum type="arabicPeriod"/>
            </a:pPr>
            <a:endParaRPr lang="sk-SK" sz="1800" i="1" dirty="0">
              <a:solidFill>
                <a:schemeClr val="tx1"/>
              </a:solidFill>
            </a:endParaRPr>
          </a:p>
        </p:txBody>
      </p:sp>
      <p:pic>
        <p:nvPicPr>
          <p:cNvPr id="5" name="Obrázok 4">
            <a:extLst>
              <a:ext uri="{FF2B5EF4-FFF2-40B4-BE49-F238E27FC236}">
                <a16:creationId xmlns:a16="http://schemas.microsoft.com/office/drawing/2014/main" id="{E0D24669-2159-43CF-A51B-6F0F3A6CF01F}"/>
              </a:ext>
            </a:extLst>
          </p:cNvPr>
          <p:cNvPicPr>
            <a:picLocks noChangeAspect="1"/>
          </p:cNvPicPr>
          <p:nvPr/>
        </p:nvPicPr>
        <p:blipFill>
          <a:blip r:embed="rId3"/>
          <a:stretch>
            <a:fillRect/>
          </a:stretch>
        </p:blipFill>
        <p:spPr>
          <a:xfrm>
            <a:off x="10827657" y="352179"/>
            <a:ext cx="1042796" cy="1160294"/>
          </a:xfrm>
          <a:prstGeom prst="rect">
            <a:avLst/>
          </a:prstGeom>
        </p:spPr>
      </p:pic>
    </p:spTree>
    <p:extLst>
      <p:ext uri="{BB962C8B-B14F-4D97-AF65-F5344CB8AC3E}">
        <p14:creationId xmlns:p14="http://schemas.microsoft.com/office/powerpoint/2010/main" val="3906435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01A871-B7FD-43FA-9F15-3B706EFEB9DC}"/>
              </a:ext>
            </a:extLst>
          </p:cNvPr>
          <p:cNvSpPr>
            <a:spLocks noGrp="1"/>
          </p:cNvSpPr>
          <p:nvPr>
            <p:ph type="title"/>
          </p:nvPr>
        </p:nvSpPr>
        <p:spPr/>
        <p:txBody>
          <a:bodyPr>
            <a:normAutofit/>
          </a:bodyPr>
          <a:lstStyle/>
          <a:p>
            <a:r>
              <a:rPr lang="hu-HU" sz="2800" dirty="0"/>
              <a:t>Kapcsolódó jogszabályok </a:t>
            </a:r>
            <a:br>
              <a:rPr lang="hu-HU" sz="2800" dirty="0"/>
            </a:br>
            <a:r>
              <a:rPr lang="hu-HU" sz="2800" dirty="0"/>
              <a:t>Törvények és rendeletek Szlovákiában</a:t>
            </a:r>
            <a:endParaRPr lang="sk-SK" sz="2800" dirty="0"/>
          </a:p>
        </p:txBody>
      </p:sp>
      <p:sp>
        <p:nvSpPr>
          <p:cNvPr id="3" name="Zástupný text 2">
            <a:extLst>
              <a:ext uri="{FF2B5EF4-FFF2-40B4-BE49-F238E27FC236}">
                <a16:creationId xmlns:a16="http://schemas.microsoft.com/office/drawing/2014/main" id="{36B9F6C4-F884-4B2E-867E-D0F201D225FB}"/>
              </a:ext>
            </a:extLst>
          </p:cNvPr>
          <p:cNvSpPr>
            <a:spLocks noGrp="1"/>
          </p:cNvSpPr>
          <p:nvPr>
            <p:ph type="body" idx="1"/>
          </p:nvPr>
        </p:nvSpPr>
        <p:spPr>
          <a:xfrm>
            <a:off x="321547" y="1512473"/>
            <a:ext cx="11555605" cy="4351338"/>
          </a:xfrm>
        </p:spPr>
        <p:txBody>
          <a:bodyPr>
            <a:noAutofit/>
          </a:bodyPr>
          <a:lstStyle/>
          <a:p>
            <a:pPr algn="just">
              <a:buClr>
                <a:schemeClr val="tx1"/>
              </a:buClr>
              <a:buFont typeface="Arial" panose="020B0604020202020204" pitchFamily="34" charset="0"/>
              <a:buChar char="•"/>
            </a:pPr>
            <a:r>
              <a:rPr lang="hu-HU" sz="1800" dirty="0">
                <a:solidFill>
                  <a:schemeClr val="tx1"/>
                </a:solidFill>
              </a:rPr>
              <a:t>A helyi termékek előállítását és értékesítését számtalan </a:t>
            </a:r>
            <a:r>
              <a:rPr lang="hu-HU" sz="1800" b="1" dirty="0">
                <a:solidFill>
                  <a:schemeClr val="tx1"/>
                </a:solidFill>
              </a:rPr>
              <a:t>európai uniós </a:t>
            </a:r>
            <a:r>
              <a:rPr lang="hu-HU" sz="1800" dirty="0">
                <a:solidFill>
                  <a:schemeClr val="tx1"/>
                </a:solidFill>
              </a:rPr>
              <a:t>és </a:t>
            </a:r>
            <a:r>
              <a:rPr lang="hu-HU" sz="1800" b="1" dirty="0">
                <a:solidFill>
                  <a:schemeClr val="tx1"/>
                </a:solidFill>
              </a:rPr>
              <a:t>nemzeti jogszabály </a:t>
            </a:r>
            <a:r>
              <a:rPr lang="hu-HU" sz="1800" dirty="0">
                <a:solidFill>
                  <a:schemeClr val="tx1"/>
                </a:solidFill>
              </a:rPr>
              <a:t>ösztönzi.</a:t>
            </a:r>
          </a:p>
          <a:p>
            <a:pPr marL="114300" indent="0" algn="just">
              <a:buNone/>
            </a:pPr>
            <a:r>
              <a:rPr lang="hu-HU" sz="1800" b="1" i="0" dirty="0">
                <a:solidFill>
                  <a:srgbClr val="201615"/>
                </a:solidFill>
                <a:effectLst/>
                <a:latin typeface="Calibri" panose="020F0502020204030204" pitchFamily="34" charset="0"/>
                <a:cs typeface="Calibri" panose="020F0502020204030204" pitchFamily="34" charset="0"/>
              </a:rPr>
              <a:t>A helyi termékek értékesítését szabályozó törvények és rendeletek Szlovákiában</a:t>
            </a:r>
            <a:endParaRPr lang="hu-HU" sz="1800" b="0" i="0" dirty="0">
              <a:solidFill>
                <a:srgbClr val="201615"/>
              </a:solidFill>
              <a:effectLst/>
              <a:latin typeface="Calibri" panose="020F0502020204030204" pitchFamily="34" charset="0"/>
              <a:cs typeface="Calibri" panose="020F0502020204030204" pitchFamily="34" charset="0"/>
            </a:endParaRPr>
          </a:p>
          <a:p>
            <a:pPr algn="just">
              <a:buClr>
                <a:schemeClr val="tx1"/>
              </a:buClr>
              <a:buFont typeface="+mj-lt"/>
              <a:buAutoNum type="arabicPeriod"/>
            </a:pPr>
            <a:r>
              <a:rPr lang="hu-HU" sz="1800" b="0" i="1" dirty="0">
                <a:solidFill>
                  <a:srgbClr val="201615"/>
                </a:solidFill>
                <a:effectLst/>
                <a:latin typeface="Calibri" panose="020F0502020204030204" pitchFamily="34" charset="0"/>
                <a:cs typeface="Calibri" panose="020F0502020204030204" pitchFamily="34" charset="0"/>
              </a:rPr>
              <a:t>Az állategészségügyről szóló, a Szlovák Törvénytárban megjelent 2007. évi 39. törvény</a:t>
            </a:r>
          </a:p>
          <a:p>
            <a:pPr algn="just">
              <a:buClr>
                <a:schemeClr val="tx1"/>
              </a:buClr>
              <a:buFont typeface="+mj-lt"/>
              <a:buAutoNum type="arabicPeriod"/>
            </a:pPr>
            <a:r>
              <a:rPr lang="hu-HU" sz="1800" b="0" i="1" dirty="0">
                <a:solidFill>
                  <a:srgbClr val="201615"/>
                </a:solidFill>
                <a:effectLst/>
                <a:latin typeface="Calibri" panose="020F0502020204030204" pitchFamily="34" charset="0"/>
                <a:cs typeface="Calibri" panose="020F0502020204030204" pitchFamily="34" charset="0"/>
              </a:rPr>
              <a:t>Élelmiszerekről szóló, a Szlovák Törvénytárban megjelent 1995. évi 152. törvény </a:t>
            </a:r>
          </a:p>
          <a:p>
            <a:pPr algn="just">
              <a:buClr>
                <a:schemeClr val="tx1"/>
              </a:buClr>
              <a:buFont typeface="+mj-lt"/>
              <a:buAutoNum type="arabicPeriod"/>
            </a:pPr>
            <a:r>
              <a:rPr lang="hu-HU" sz="1800" b="0" i="1" dirty="0">
                <a:solidFill>
                  <a:srgbClr val="201615"/>
                </a:solidFill>
                <a:effectLst/>
                <a:latin typeface="Calibri" panose="020F0502020204030204" pitchFamily="34" charset="0"/>
                <a:cs typeface="Calibri" panose="020F0502020204030204" pitchFamily="34" charset="0"/>
              </a:rPr>
              <a:t>A kistermelői termékek értékesítéséről és némely élelmiszert feldolgozó üzemről (vágóhíd) szóló,  2011. évi 359. kormányrendelet.</a:t>
            </a:r>
          </a:p>
          <a:p>
            <a:pPr algn="just">
              <a:buClr>
                <a:schemeClr val="tx1"/>
              </a:buClr>
              <a:buFont typeface="+mj-lt"/>
              <a:buAutoNum type="arabicPeriod"/>
            </a:pPr>
            <a:r>
              <a:rPr lang="hu-HU" sz="1800" b="0" i="1" dirty="0">
                <a:solidFill>
                  <a:srgbClr val="201615"/>
                </a:solidFill>
                <a:effectLst/>
                <a:latin typeface="Calibri" panose="020F0502020204030204" pitchFamily="34" charset="0"/>
                <a:cs typeface="Calibri" panose="020F0502020204030204" pitchFamily="34" charset="0"/>
              </a:rPr>
              <a:t>A kistermelői termékek értékesítésének higiéniai feltételeiről, valamint növényi és állati eredetű élelmiszerek forgalmazásáról szóló,  2011. évi 360. kormányrendelet.</a:t>
            </a:r>
          </a:p>
          <a:p>
            <a:pPr algn="just">
              <a:buClr>
                <a:schemeClr val="tx1"/>
              </a:buClr>
              <a:buFont typeface="+mj-lt"/>
              <a:buAutoNum type="arabicPeriod"/>
            </a:pPr>
            <a:r>
              <a:rPr lang="hu-HU" sz="1800" b="0" i="1" dirty="0">
                <a:solidFill>
                  <a:srgbClr val="201615"/>
                </a:solidFill>
                <a:effectLst/>
                <a:latin typeface="Calibri" panose="020F0502020204030204" pitchFamily="34" charset="0"/>
                <a:cs typeface="Calibri" panose="020F0502020204030204" pitchFamily="34" charset="0"/>
              </a:rPr>
              <a:t>A termékek piacon történő árusításáról szóló, a Szlovák Törvénytárban megjelent 1998. évi 178. törvény.  </a:t>
            </a:r>
          </a:p>
          <a:p>
            <a:pPr algn="just">
              <a:buClr>
                <a:schemeClr val="tx1"/>
              </a:buClr>
              <a:buFont typeface="+mj-lt"/>
              <a:buAutoNum type="arabicPeriod"/>
            </a:pPr>
            <a:r>
              <a:rPr lang="hu-HU" sz="1800" b="0" i="1" dirty="0">
                <a:solidFill>
                  <a:srgbClr val="201615"/>
                </a:solidFill>
                <a:effectLst/>
                <a:latin typeface="Calibri" panose="020F0502020204030204" pitchFamily="34" charset="0"/>
                <a:cs typeface="Calibri" panose="020F0502020204030204" pitchFamily="34" charset="0"/>
              </a:rPr>
              <a:t>A kistermelői termékek értékesítésének higiéniai feltételeiről valamint növényi és állati eredetű élelmiszerek forgalmazásáról szóló,  2011. évi 360. kormányrendeletének 2016. évi 100. módosítása.</a:t>
            </a:r>
            <a:endParaRPr lang="sk-SK" sz="1800" i="1" dirty="0"/>
          </a:p>
        </p:txBody>
      </p:sp>
      <p:pic>
        <p:nvPicPr>
          <p:cNvPr id="4" name="Obrázok 3">
            <a:extLst>
              <a:ext uri="{FF2B5EF4-FFF2-40B4-BE49-F238E27FC236}">
                <a16:creationId xmlns:a16="http://schemas.microsoft.com/office/drawing/2014/main" id="{2B24E1E4-B707-4A26-B7BD-3225C1F48AB3}"/>
              </a:ext>
            </a:extLst>
          </p:cNvPr>
          <p:cNvPicPr>
            <a:picLocks noChangeAspect="1"/>
          </p:cNvPicPr>
          <p:nvPr/>
        </p:nvPicPr>
        <p:blipFill>
          <a:blip r:embed="rId3"/>
          <a:stretch>
            <a:fillRect/>
          </a:stretch>
        </p:blipFill>
        <p:spPr>
          <a:xfrm>
            <a:off x="10827657" y="352179"/>
            <a:ext cx="1042796" cy="1160294"/>
          </a:xfrm>
          <a:prstGeom prst="rect">
            <a:avLst/>
          </a:prstGeom>
        </p:spPr>
      </p:pic>
    </p:spTree>
    <p:extLst>
      <p:ext uri="{BB962C8B-B14F-4D97-AF65-F5344CB8AC3E}">
        <p14:creationId xmlns:p14="http://schemas.microsoft.com/office/powerpoint/2010/main" val="3618038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E024AD-4A9B-4957-B7BE-8ECCB140F279}"/>
              </a:ext>
            </a:extLst>
          </p:cNvPr>
          <p:cNvSpPr>
            <a:spLocks noGrp="1"/>
          </p:cNvSpPr>
          <p:nvPr>
            <p:ph type="title"/>
          </p:nvPr>
        </p:nvSpPr>
        <p:spPr/>
        <p:txBody>
          <a:bodyPr/>
          <a:lstStyle/>
          <a:p>
            <a:r>
              <a:rPr lang="hu-HU" dirty="0"/>
              <a:t>Összefoglalás</a:t>
            </a:r>
            <a:endParaRPr lang="sk-SK" dirty="0"/>
          </a:p>
        </p:txBody>
      </p:sp>
      <p:sp>
        <p:nvSpPr>
          <p:cNvPr id="3" name="Zástupný text 2">
            <a:extLst>
              <a:ext uri="{FF2B5EF4-FFF2-40B4-BE49-F238E27FC236}">
                <a16:creationId xmlns:a16="http://schemas.microsoft.com/office/drawing/2014/main" id="{77104964-E92E-476D-B4DA-1CF0AD6519F2}"/>
              </a:ext>
            </a:extLst>
          </p:cNvPr>
          <p:cNvSpPr>
            <a:spLocks noGrp="1"/>
          </p:cNvSpPr>
          <p:nvPr>
            <p:ph type="body" idx="1"/>
          </p:nvPr>
        </p:nvSpPr>
        <p:spPr/>
        <p:txBody>
          <a:bodyPr>
            <a:normAutofit/>
          </a:bodyPr>
          <a:lstStyle/>
          <a:p>
            <a:pPr algn="just">
              <a:buClr>
                <a:schemeClr val="tx1"/>
              </a:buClr>
            </a:pPr>
            <a:r>
              <a:rPr lang="hu-HU" sz="2000" dirty="0">
                <a:solidFill>
                  <a:schemeClr val="tx1"/>
                </a:solidFill>
              </a:rPr>
              <a:t>Aktuális felmérések szerint a pultokon található élelmiszerek kevesebb, mint 50 %-a hazai. </a:t>
            </a:r>
          </a:p>
          <a:p>
            <a:pPr algn="just">
              <a:buClr>
                <a:schemeClr val="tx1"/>
              </a:buClr>
            </a:pPr>
            <a:r>
              <a:rPr lang="hu-HU" sz="2000" dirty="0">
                <a:solidFill>
                  <a:schemeClr val="tx1"/>
                </a:solidFill>
              </a:rPr>
              <a:t>A fogyasztó sokszor nem tudja, milyen élelmiszert vásárol, és az honnan származik – ezért fontos szempont, hogy az egészségügyi szempontból biztonságos és jó minőségű hazai alap- és feldolgozott agrártermékek visszanyerjék az őket megillető részesedésüket a szlovák piacon.</a:t>
            </a:r>
          </a:p>
          <a:p>
            <a:pPr algn="just">
              <a:buClr>
                <a:schemeClr val="tx1"/>
              </a:buClr>
            </a:pPr>
            <a:r>
              <a:rPr lang="hu-HU" sz="2000" dirty="0">
                <a:solidFill>
                  <a:schemeClr val="tx1"/>
                </a:solidFill>
              </a:rPr>
              <a:t>A Szlovák Köztársaság támogatja azt az európai uniós kezdeményezést, amely szerint az országok belső piacait belső termelésből kell ellátni. Ezért fontos, hogy a megtermelt termékeket otthon dolgozzuk fel és értékesítsük, ezzel is élénkítve a nemzetgazdaságot.</a:t>
            </a:r>
          </a:p>
          <a:p>
            <a:pPr algn="just">
              <a:buClr>
                <a:schemeClr val="tx1"/>
              </a:buClr>
            </a:pPr>
            <a:r>
              <a:rPr lang="hu-HU" sz="2000" dirty="0">
                <a:solidFill>
                  <a:schemeClr val="tx1"/>
                </a:solidFill>
              </a:rPr>
              <a:t>A helyi termékek előállítása hozzájárul környezetünk gazdasági fejlődéséhez, az élhető, fenntartható vidéki élethez, és a vidék népességmegtartó erejének növeléséhez.</a:t>
            </a:r>
          </a:p>
          <a:p>
            <a:pPr algn="just">
              <a:buClr>
                <a:schemeClr val="tx1"/>
              </a:buClr>
            </a:pPr>
            <a:r>
              <a:rPr lang="hu-HU" sz="2000" dirty="0">
                <a:solidFill>
                  <a:schemeClr val="tx1"/>
                </a:solidFill>
              </a:rPr>
              <a:t>A végső fogyasztónak történő eladásnak köszönhetően a piacon új, innovatív termékek is megjelenhetnek, a hagyományos regionális specialitások pedig visszakerülhetnek a piacra.</a:t>
            </a:r>
          </a:p>
          <a:p>
            <a:pPr algn="just">
              <a:buClr>
                <a:schemeClr val="tx1"/>
              </a:buClr>
            </a:pPr>
            <a:endParaRPr lang="sk-SK" sz="1800" dirty="0">
              <a:solidFill>
                <a:schemeClr val="tx1"/>
              </a:solidFill>
            </a:endParaRPr>
          </a:p>
        </p:txBody>
      </p:sp>
    </p:spTree>
    <p:extLst>
      <p:ext uri="{BB962C8B-B14F-4D97-AF65-F5344CB8AC3E}">
        <p14:creationId xmlns:p14="http://schemas.microsoft.com/office/powerpoint/2010/main" val="2156944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86EDD-2765-44A9-9F58-384F316D0578}"/>
              </a:ext>
            </a:extLst>
          </p:cNvPr>
          <p:cNvSpPr>
            <a:spLocks noGrp="1"/>
          </p:cNvSpPr>
          <p:nvPr>
            <p:ph type="title"/>
          </p:nvPr>
        </p:nvSpPr>
        <p:spPr/>
        <p:txBody>
          <a:bodyPr/>
          <a:lstStyle/>
          <a:p>
            <a:r>
              <a:rPr lang="hu-HU" dirty="0"/>
              <a:t>Gyakorlati jellegű kérdések</a:t>
            </a:r>
            <a:endParaRPr lang="sk-SK" dirty="0"/>
          </a:p>
        </p:txBody>
      </p:sp>
      <p:sp>
        <p:nvSpPr>
          <p:cNvPr id="3" name="Zástupný text 2">
            <a:extLst>
              <a:ext uri="{FF2B5EF4-FFF2-40B4-BE49-F238E27FC236}">
                <a16:creationId xmlns:a16="http://schemas.microsoft.com/office/drawing/2014/main" id="{76EEE167-ACF2-4053-8C92-CA37DF126766}"/>
              </a:ext>
            </a:extLst>
          </p:cNvPr>
          <p:cNvSpPr>
            <a:spLocks noGrp="1"/>
          </p:cNvSpPr>
          <p:nvPr>
            <p:ph type="body" idx="1"/>
          </p:nvPr>
        </p:nvSpPr>
        <p:spPr/>
        <p:txBody>
          <a:bodyPr>
            <a:normAutofit/>
          </a:bodyPr>
          <a:lstStyle/>
          <a:p>
            <a:pPr algn="just">
              <a:buClr>
                <a:schemeClr val="tx1"/>
              </a:buClr>
              <a:buAutoNum type="arabicPeriod"/>
            </a:pPr>
            <a:r>
              <a:rPr lang="hu-HU" sz="1800" dirty="0">
                <a:solidFill>
                  <a:schemeClr val="tx1"/>
                </a:solidFill>
              </a:rPr>
              <a:t>Melyek a kistermelői értékesítés alapfeltételei?</a:t>
            </a:r>
          </a:p>
          <a:p>
            <a:pPr algn="just">
              <a:buClr>
                <a:schemeClr val="tx1"/>
              </a:buClr>
              <a:buAutoNum type="arabicPeriod"/>
            </a:pPr>
            <a:r>
              <a:rPr lang="hu-HU" sz="1800" dirty="0">
                <a:solidFill>
                  <a:schemeClr val="tx1"/>
                </a:solidFill>
              </a:rPr>
              <a:t>Hogyan definiálná a helyi termék fogalmát?</a:t>
            </a:r>
          </a:p>
          <a:p>
            <a:pPr algn="just">
              <a:buClr>
                <a:schemeClr val="tx1"/>
              </a:buClr>
              <a:buAutoNum type="arabicPeriod"/>
            </a:pPr>
            <a:r>
              <a:rPr lang="hu-HU" sz="1800" dirty="0">
                <a:solidFill>
                  <a:schemeClr val="tx1"/>
                </a:solidFill>
              </a:rPr>
              <a:t>Mely feltételeknek kell megfelelni a termelői piacon történő értékesítés során?</a:t>
            </a:r>
          </a:p>
          <a:p>
            <a:pPr algn="just">
              <a:buClr>
                <a:schemeClr val="tx1"/>
              </a:buClr>
              <a:buAutoNum type="arabicPeriod"/>
            </a:pPr>
            <a:r>
              <a:rPr lang="hu-HU" sz="1800" dirty="0">
                <a:solidFill>
                  <a:schemeClr val="tx1"/>
                </a:solidFill>
              </a:rPr>
              <a:t>Milyen élelmiszerbiztonsági- és higiéniai szabályoknak kell megfelelni?</a:t>
            </a:r>
          </a:p>
          <a:p>
            <a:pPr algn="just">
              <a:buClr>
                <a:schemeClr val="tx1"/>
              </a:buClr>
              <a:buFont typeface="+mj-lt"/>
              <a:buAutoNum type="arabicPeriod"/>
            </a:pPr>
            <a:r>
              <a:rPr lang="hu-HU" sz="1800" dirty="0">
                <a:solidFill>
                  <a:schemeClr val="tx1"/>
                </a:solidFill>
              </a:rPr>
              <a:t>Melyek a tárolás és az étel készítésének alapkövetelményei?</a:t>
            </a:r>
          </a:p>
          <a:p>
            <a:pPr algn="just">
              <a:buClr>
                <a:schemeClr val="tx1"/>
              </a:buClr>
              <a:buFont typeface="+mj-lt"/>
              <a:buAutoNum type="arabicPeriod"/>
            </a:pPr>
            <a:r>
              <a:rPr lang="hu-HU" sz="1800" dirty="0">
                <a:solidFill>
                  <a:schemeClr val="tx1"/>
                </a:solidFill>
              </a:rPr>
              <a:t>Mely területeken kell odafigyelni a takarításra, tisztításra, fertőtlenítésre?</a:t>
            </a:r>
          </a:p>
          <a:p>
            <a:pPr algn="just">
              <a:buClr>
                <a:schemeClr val="tx1"/>
              </a:buClr>
              <a:buFont typeface="+mj-lt"/>
              <a:buAutoNum type="arabicPeriod"/>
            </a:pPr>
            <a:r>
              <a:rPr lang="hu-HU" sz="1800" dirty="0">
                <a:solidFill>
                  <a:schemeClr val="tx1"/>
                </a:solidFill>
              </a:rPr>
              <a:t>Milyen európai uniós és szlovákiai jogszabályokat tud megemlíteni a témával kapcsolatban? Mely területekre térnek ki ezek a jogszabályok?</a:t>
            </a:r>
          </a:p>
          <a:p>
            <a:pPr algn="just">
              <a:buClr>
                <a:schemeClr val="tx1"/>
              </a:buClr>
              <a:buFont typeface="+mj-lt"/>
              <a:buAutoNum type="arabicPeriod"/>
            </a:pPr>
            <a:r>
              <a:rPr lang="hu-HU" sz="1800" dirty="0">
                <a:solidFill>
                  <a:schemeClr val="tx1"/>
                </a:solidFill>
              </a:rPr>
              <a:t>Van-e tudomása a környezetében működő termelői piacról? Milyen feltételekhez van kötve a termelői piacon történő értékesítés?</a:t>
            </a:r>
          </a:p>
        </p:txBody>
      </p:sp>
    </p:spTree>
    <p:extLst>
      <p:ext uri="{BB962C8B-B14F-4D97-AF65-F5344CB8AC3E}">
        <p14:creationId xmlns:p14="http://schemas.microsoft.com/office/powerpoint/2010/main" val="3119785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EB8E6-D76D-4EEF-BCC9-DC0FB002A100}"/>
              </a:ext>
            </a:extLst>
          </p:cNvPr>
          <p:cNvSpPr>
            <a:spLocks noGrp="1"/>
          </p:cNvSpPr>
          <p:nvPr>
            <p:ph type="title"/>
          </p:nvPr>
        </p:nvSpPr>
        <p:spPr/>
        <p:txBody>
          <a:bodyPr/>
          <a:lstStyle/>
          <a:p>
            <a:r>
              <a:rPr lang="hu-HU" dirty="0"/>
              <a:t>Felhasznált irodalom, hivatkozások jegyzéke</a:t>
            </a:r>
            <a:endParaRPr lang="sk-SK" dirty="0"/>
          </a:p>
        </p:txBody>
      </p:sp>
      <p:sp>
        <p:nvSpPr>
          <p:cNvPr id="3" name="Zástupný text 2">
            <a:extLst>
              <a:ext uri="{FF2B5EF4-FFF2-40B4-BE49-F238E27FC236}">
                <a16:creationId xmlns:a16="http://schemas.microsoft.com/office/drawing/2014/main" id="{7F39CE2F-5FE5-493A-B78D-A09ABC6F9C2D}"/>
              </a:ext>
            </a:extLst>
          </p:cNvPr>
          <p:cNvSpPr>
            <a:spLocks noGrp="1"/>
          </p:cNvSpPr>
          <p:nvPr>
            <p:ph type="body" idx="1"/>
          </p:nvPr>
        </p:nvSpPr>
        <p:spPr/>
        <p:txBody>
          <a:bodyPr>
            <a:normAutofit lnSpcReduction="10000"/>
          </a:bodyPr>
          <a:lstStyle/>
          <a:p>
            <a:pPr algn="just">
              <a:buClr>
                <a:schemeClr val="tx1"/>
              </a:buClr>
            </a:pPr>
            <a:r>
              <a:rPr lang="sk-SK" sz="1400" dirty="0">
                <a:solidFill>
                  <a:schemeClr val="tx1"/>
                </a:solidFill>
              </a:rPr>
              <a:t>A </a:t>
            </a:r>
            <a:r>
              <a:rPr lang="hu-HU" sz="1400" dirty="0">
                <a:solidFill>
                  <a:schemeClr val="tx1"/>
                </a:solidFill>
              </a:rPr>
              <a:t>Bizottság 1881/2006/EK rendelete az élelmiszerekben előforduló egyes szennyező anyagok felső határértékeinek meghatározásáról.</a:t>
            </a:r>
          </a:p>
          <a:p>
            <a:pPr algn="just">
              <a:buClr>
                <a:schemeClr val="tx1"/>
              </a:buClr>
            </a:pPr>
            <a:r>
              <a:rPr lang="hu-HU" sz="1400" dirty="0">
                <a:solidFill>
                  <a:schemeClr val="tx1"/>
                </a:solidFill>
              </a:rPr>
              <a:t>Az Európai Parlament és a Tanács 396/2005/EK rendelete a növényi és állati eredetű élelmiszerekben és takarmányokban, illetve azok felületén található megengedett növényvédőszer-maradékok határértékéről, valamint a 91/414/EGK tanácsi irányelv módosításáról.</a:t>
            </a:r>
          </a:p>
          <a:p>
            <a:pPr algn="just">
              <a:buClr>
                <a:schemeClr val="tx1"/>
              </a:buClr>
            </a:pPr>
            <a:r>
              <a:rPr lang="pl-PL" sz="1400" dirty="0">
                <a:solidFill>
                  <a:schemeClr val="tx1"/>
                </a:solidFill>
              </a:rPr>
              <a:t>Bartha, Zs. et al. (2016):  Helyi termék kézikönyv.</a:t>
            </a:r>
          </a:p>
          <a:p>
            <a:pPr algn="just">
              <a:buClr>
                <a:schemeClr val="tx1"/>
              </a:buClr>
            </a:pPr>
            <a:r>
              <a:rPr lang="hu-HU" sz="1400" dirty="0">
                <a:solidFill>
                  <a:schemeClr val="tx1"/>
                </a:solidFill>
              </a:rPr>
              <a:t>(EU) 178/2002/EK rendelet – az élelmiszerjog általános elvei és követelményei, az Európai Élelmiszerbiztonsági Hatóság létrehozása és az élelmiszer-biztonságra vonatkozó eljárások megállapítása.</a:t>
            </a:r>
          </a:p>
          <a:p>
            <a:pPr algn="just">
              <a:buClr>
                <a:schemeClr val="tx1"/>
              </a:buClr>
            </a:pPr>
            <a:r>
              <a:rPr lang="hu-HU" sz="1400" dirty="0">
                <a:solidFill>
                  <a:schemeClr val="tx1"/>
                </a:solidFill>
              </a:rPr>
              <a:t>(EU) 2019/1381 rendelet – az élelmiszerláncban alkalmazott uniós kockázatértékelés átláthatóságáról és fenntarthatóságáról.</a:t>
            </a:r>
          </a:p>
          <a:p>
            <a:pPr algn="just">
              <a:buClr>
                <a:schemeClr val="tx1"/>
              </a:buClr>
            </a:pPr>
            <a:r>
              <a:rPr lang="pl-PL" sz="1400" dirty="0">
                <a:solidFill>
                  <a:schemeClr val="tx1"/>
                </a:solidFill>
              </a:rPr>
              <a:t>https://www.haztaji.sk/node/180</a:t>
            </a:r>
          </a:p>
          <a:p>
            <a:pPr algn="just">
              <a:buClr>
                <a:schemeClr val="tx1"/>
              </a:buClr>
            </a:pPr>
            <a:r>
              <a:rPr lang="pl-PL" sz="1400" dirty="0">
                <a:solidFill>
                  <a:schemeClr val="tx1"/>
                </a:solidFill>
              </a:rPr>
              <a:t>Helyi termelői piacok (online). https://lokalnytrh.sk/mapa</a:t>
            </a:r>
          </a:p>
          <a:p>
            <a:pPr algn="just">
              <a:buClr>
                <a:schemeClr val="tx1"/>
              </a:buClr>
            </a:pPr>
            <a:r>
              <a:rPr lang="pl-PL" sz="1400" dirty="0">
                <a:solidFill>
                  <a:schemeClr val="tx1"/>
                </a:solidFill>
              </a:rPr>
              <a:t>https://ma7.sk/piac/bejegyezte-a-szlovak-elelmiszerl-termekmegjelolest-az-europai-bizottsag</a:t>
            </a:r>
          </a:p>
          <a:p>
            <a:pPr algn="just">
              <a:buClr>
                <a:schemeClr val="tx1"/>
              </a:buClr>
            </a:pPr>
            <a:r>
              <a:rPr lang="pl-PL" sz="1400" dirty="0">
                <a:solidFill>
                  <a:schemeClr val="tx1"/>
                </a:solidFill>
              </a:rPr>
              <a:t>Nariadenie vlády č. 360/2011 Z. z., ktorým sa ustanovujú hygienické požiadavky na priamy predaj a dodávanie malého množstva prvotných produktov rastlinného a živočíšneho pôvodu a dodávanie mlieka a mliečnych výrobkov konečnému spotrebiteľovi a iným maloobchodným prevádzkarniam</a:t>
            </a:r>
          </a:p>
          <a:p>
            <a:pPr algn="just">
              <a:buClr>
                <a:schemeClr val="tx1"/>
              </a:buClr>
            </a:pPr>
            <a:r>
              <a:rPr lang="sk-SK" sz="1400" dirty="0">
                <a:solidFill>
                  <a:schemeClr val="tx1"/>
                </a:solidFill>
              </a:rPr>
              <a:t>Nariadenie vlády č. 359/2011 Z. z., ktorým sa ustanovujú požiadavky na niektoré potravinárske prevádzkarne a na malé množstvá</a:t>
            </a:r>
          </a:p>
          <a:p>
            <a:pPr algn="just">
              <a:buClr>
                <a:schemeClr val="tx1"/>
              </a:buClr>
            </a:pPr>
            <a:r>
              <a:rPr lang="sk-SK" sz="1400" dirty="0">
                <a:solidFill>
                  <a:schemeClr val="tx1"/>
                </a:solidFill>
              </a:rPr>
              <a:t>Pokorný – </a:t>
            </a:r>
            <a:r>
              <a:rPr lang="sk-SK" sz="1400" dirty="0" err="1">
                <a:solidFill>
                  <a:schemeClr val="tx1"/>
                </a:solidFill>
              </a:rPr>
              <a:t>Komarová</a:t>
            </a:r>
            <a:r>
              <a:rPr lang="sk-SK" sz="1400" dirty="0">
                <a:solidFill>
                  <a:schemeClr val="tx1"/>
                </a:solidFill>
              </a:rPr>
              <a:t> (2011): </a:t>
            </a:r>
            <a:r>
              <a:rPr lang="hu-HU" sz="1400" dirty="0">
                <a:solidFill>
                  <a:schemeClr val="tx1"/>
                </a:solidFill>
              </a:rPr>
              <a:t>Útmutató</a:t>
            </a:r>
            <a:r>
              <a:rPr lang="sk-SK" sz="1400" dirty="0">
                <a:solidFill>
                  <a:schemeClr val="tx1"/>
                </a:solidFill>
              </a:rPr>
              <a:t> a </a:t>
            </a:r>
            <a:r>
              <a:rPr lang="hu-HU" sz="1400" dirty="0">
                <a:solidFill>
                  <a:schemeClr val="tx1"/>
                </a:solidFill>
              </a:rPr>
              <a:t>kistermelői kormányrendeletek értelmezéséhez és gyakorlati alkalmazásához.</a:t>
            </a:r>
          </a:p>
          <a:p>
            <a:pPr algn="just">
              <a:buClr>
                <a:schemeClr val="tx1"/>
              </a:buClr>
            </a:pPr>
            <a:r>
              <a:rPr lang="hu-HU" sz="1400" dirty="0">
                <a:solidFill>
                  <a:schemeClr val="tx1"/>
                </a:solidFill>
              </a:rPr>
              <a:t>Szellemi Tulajdon Nemzeti Hivatala (online). https://wbr.indprop.gov.sk/webregistre/</a:t>
            </a:r>
            <a:endParaRPr lang="sk-SK" sz="1400" dirty="0">
              <a:solidFill>
                <a:schemeClr val="tx1"/>
              </a:solidFill>
            </a:endParaRPr>
          </a:p>
        </p:txBody>
      </p:sp>
    </p:spTree>
    <p:extLst>
      <p:ext uri="{BB962C8B-B14F-4D97-AF65-F5344CB8AC3E}">
        <p14:creationId xmlns:p14="http://schemas.microsoft.com/office/powerpoint/2010/main" val="246636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d03d5b2036_1_5"/>
          <p:cNvSpPr txBox="1">
            <a:spLocks noGrp="1"/>
          </p:cNvSpPr>
          <p:nvPr>
            <p:ph type="title"/>
          </p:nvPr>
        </p:nvSpPr>
        <p:spPr>
          <a:xfrm>
            <a:off x="321547" y="365125"/>
            <a:ext cx="11555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hu-HU" sz="2800" dirty="0"/>
              <a:t>Bevezetés, általános ismertetés</a:t>
            </a:r>
            <a:endParaRPr sz="2800" dirty="0"/>
          </a:p>
        </p:txBody>
      </p:sp>
      <p:sp>
        <p:nvSpPr>
          <p:cNvPr id="75" name="Google Shape;75;gd03d5b2036_1_5"/>
          <p:cNvSpPr txBox="1">
            <a:spLocks noGrp="1"/>
          </p:cNvSpPr>
          <p:nvPr>
            <p:ph type="body" idx="1"/>
          </p:nvPr>
        </p:nvSpPr>
        <p:spPr>
          <a:xfrm>
            <a:off x="321547" y="1825625"/>
            <a:ext cx="11555700" cy="4351200"/>
          </a:xfrm>
          <a:prstGeom prst="rect">
            <a:avLst/>
          </a:prstGeom>
        </p:spPr>
        <p:txBody>
          <a:bodyPr spcFirstLastPara="1" wrap="square" lIns="91425" tIns="45700" rIns="91425" bIns="45700" anchor="t" anchorCtr="0">
            <a:normAutofit/>
          </a:bodyPr>
          <a:lstStyle/>
          <a:p>
            <a:pPr lvl="0" indent="-457200" algn="just" rtl="0">
              <a:spcBef>
                <a:spcPts val="1000"/>
              </a:spcBef>
              <a:spcAft>
                <a:spcPts val="0"/>
              </a:spcAft>
              <a:buClr>
                <a:schemeClr val="tx1"/>
              </a:buClr>
              <a:buFont typeface="Arial" panose="020B0604020202020204" pitchFamily="34" charset="0"/>
              <a:buChar char="•"/>
            </a:pPr>
            <a:r>
              <a:rPr lang="hu-HU" sz="1800" dirty="0">
                <a:solidFill>
                  <a:schemeClr val="tx1"/>
                </a:solidFill>
              </a:rPr>
              <a:t>Szlovákiában a kistermelők a saját maguk által előállított </a:t>
            </a:r>
            <a:r>
              <a:rPr lang="hu-HU" sz="1800" b="1" dirty="0">
                <a:solidFill>
                  <a:schemeClr val="tx1"/>
                </a:solidFill>
              </a:rPr>
              <a:t>zöldséget</a:t>
            </a:r>
            <a:r>
              <a:rPr lang="hu-HU" sz="1800" dirty="0">
                <a:solidFill>
                  <a:schemeClr val="tx1"/>
                </a:solidFill>
              </a:rPr>
              <a:t> és </a:t>
            </a:r>
            <a:r>
              <a:rPr lang="hu-HU" sz="1800" b="1" dirty="0">
                <a:solidFill>
                  <a:schemeClr val="tx1"/>
                </a:solidFill>
              </a:rPr>
              <a:t>gyümölcsöt</a:t>
            </a:r>
            <a:r>
              <a:rPr lang="hu-HU" sz="1800" dirty="0">
                <a:solidFill>
                  <a:schemeClr val="tx1"/>
                </a:solidFill>
              </a:rPr>
              <a:t> (és az ezekből előállított termékeket – lekvárt, zöldség- és gyümölcslevet, savanyúkáposztát, kompótot, befőttet, stb.), ill. </a:t>
            </a:r>
            <a:r>
              <a:rPr lang="hu-HU" sz="1800" b="1" dirty="0">
                <a:solidFill>
                  <a:schemeClr val="tx1"/>
                </a:solidFill>
              </a:rPr>
              <a:t>húskészítményeket</a:t>
            </a:r>
            <a:r>
              <a:rPr lang="hu-HU" sz="1800" dirty="0">
                <a:solidFill>
                  <a:schemeClr val="tx1"/>
                </a:solidFill>
              </a:rPr>
              <a:t> (és az egyéb állati eredetű élelmiszert – tejet, tojást, mézet) saját fogyasztásra használják, vagy feldolgozó üzemeket látnak el velük.</a:t>
            </a:r>
          </a:p>
          <a:p>
            <a:pPr lvl="0" indent="-457200" algn="just" rtl="0">
              <a:spcBef>
                <a:spcPts val="1000"/>
              </a:spcBef>
              <a:spcAft>
                <a:spcPts val="0"/>
              </a:spcAft>
              <a:buClr>
                <a:schemeClr val="tx1"/>
              </a:buClr>
              <a:buFont typeface="Arial" panose="020B0604020202020204" pitchFamily="34" charset="0"/>
              <a:buChar char="•"/>
            </a:pPr>
            <a:r>
              <a:rPr lang="hu-HU" sz="1800" dirty="0">
                <a:solidFill>
                  <a:schemeClr val="tx1"/>
                </a:solidFill>
              </a:rPr>
              <a:t>Sok tenyésztő és termelő szívesen fogadja annak lehetőségét, hogy termékeiket kis mennyiségben kereskedelmi közvetítők nélkül, követlenül a fogyasztónak kínálják eladásra, vagy saját, engedélyezett üzemükben dolgozzák fel azokat. Azok a vállalkozók, akik úgy határoznak, hogy ezt az utat választják, egyben vállalják a felelősséget az általuk előállított élelmiszerek biztonságáért és minőségéért.</a:t>
            </a:r>
          </a:p>
        </p:txBody>
      </p:sp>
      <p:pic>
        <p:nvPicPr>
          <p:cNvPr id="1026" name="Picture 2" descr="Kravské mlieko a ľudský organizmus - Poľnohospodárske družstvo Bukovina v  obci Strelníky">
            <a:extLst>
              <a:ext uri="{FF2B5EF4-FFF2-40B4-BE49-F238E27FC236}">
                <a16:creationId xmlns:a16="http://schemas.microsoft.com/office/drawing/2014/main" id="{4DD2674B-6073-4536-A6B4-145EBEE97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886" y="4241707"/>
            <a:ext cx="3870236" cy="1935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Všímate si pôvod vajec? Dôležitý je kód na škrupinke, nie na obale - NPZ">
            <a:extLst>
              <a:ext uri="{FF2B5EF4-FFF2-40B4-BE49-F238E27FC236}">
                <a16:creationId xmlns:a16="http://schemas.microsoft.com/office/drawing/2014/main" id="{0E3FCA40-153E-4CA1-AE92-4262E598A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122" y="4241707"/>
            <a:ext cx="3264351" cy="1883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Jedzte ovocie a zeleninu, budete šťastní! - Zdravá duša - Zdravie -  Pravda.sk">
            <a:extLst>
              <a:ext uri="{FF2B5EF4-FFF2-40B4-BE49-F238E27FC236}">
                <a16:creationId xmlns:a16="http://schemas.microsoft.com/office/drawing/2014/main" id="{4F2700A0-F044-4958-8312-2DC77CDF3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473" y="4138364"/>
            <a:ext cx="3532247" cy="1986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93DE0-F5B1-4AE6-BB6F-A0FB70B7994B}"/>
              </a:ext>
            </a:extLst>
          </p:cNvPr>
          <p:cNvSpPr>
            <a:spLocks noGrp="1"/>
          </p:cNvSpPr>
          <p:nvPr>
            <p:ph type="title"/>
          </p:nvPr>
        </p:nvSpPr>
        <p:spPr/>
        <p:txBody>
          <a:bodyPr/>
          <a:lstStyle/>
          <a:p>
            <a:r>
              <a:rPr lang="hu-HU" dirty="0"/>
              <a:t>Fogalomtár</a:t>
            </a:r>
            <a:endParaRPr lang="sk-SK" dirty="0"/>
          </a:p>
        </p:txBody>
      </p:sp>
      <p:sp>
        <p:nvSpPr>
          <p:cNvPr id="3" name="Zástupný text 2">
            <a:extLst>
              <a:ext uri="{FF2B5EF4-FFF2-40B4-BE49-F238E27FC236}">
                <a16:creationId xmlns:a16="http://schemas.microsoft.com/office/drawing/2014/main" id="{338EBDA7-5987-4582-8527-CDEB47979B89}"/>
              </a:ext>
            </a:extLst>
          </p:cNvPr>
          <p:cNvSpPr>
            <a:spLocks noGrp="1"/>
          </p:cNvSpPr>
          <p:nvPr>
            <p:ph type="body" idx="1"/>
          </p:nvPr>
        </p:nvSpPr>
        <p:spPr/>
        <p:txBody>
          <a:bodyPr>
            <a:normAutofit/>
          </a:bodyPr>
          <a:lstStyle/>
          <a:p>
            <a:pPr algn="just">
              <a:buClr>
                <a:schemeClr val="tx1"/>
              </a:buClr>
            </a:pPr>
            <a:r>
              <a:rPr lang="hu-HU" sz="1800" b="1" dirty="0">
                <a:solidFill>
                  <a:schemeClr val="tx1"/>
                </a:solidFill>
              </a:rPr>
              <a:t>Kistermelő:</a:t>
            </a:r>
            <a:r>
              <a:rPr lang="hu-HU" sz="1800" dirty="0"/>
              <a:t> </a:t>
            </a:r>
            <a:r>
              <a:rPr lang="hu-HU" sz="1800" dirty="0">
                <a:solidFill>
                  <a:schemeClr val="tx1"/>
                </a:solidFill>
              </a:rPr>
              <a:t>természetes személy, aki saját gazdaságából származó alaptermékét, és az abból általa előállított termékét, mennyiségi és területi korlátok betartásával értékesítheti.</a:t>
            </a:r>
          </a:p>
          <a:p>
            <a:pPr algn="just">
              <a:buClr>
                <a:schemeClr val="tx1"/>
              </a:buClr>
            </a:pPr>
            <a:r>
              <a:rPr lang="hu-HU" sz="1800" b="1" dirty="0">
                <a:solidFill>
                  <a:schemeClr val="tx1"/>
                </a:solidFill>
              </a:rPr>
              <a:t>Helyi termék: </a:t>
            </a:r>
            <a:r>
              <a:rPr lang="hu-HU" sz="1800" dirty="0">
                <a:solidFill>
                  <a:schemeClr val="tx1"/>
                </a:solidFill>
              </a:rPr>
              <a:t>a termelés, feldolgozás és az értékesítés, valamint a fogyasztó a lehető legközelebb vannak egymáshoz, rövid az ellátási lánc.</a:t>
            </a:r>
          </a:p>
          <a:p>
            <a:pPr algn="just">
              <a:buClr>
                <a:schemeClr val="tx1"/>
              </a:buClr>
            </a:pPr>
            <a:r>
              <a:rPr lang="hu-HU" sz="1800" b="1" dirty="0">
                <a:solidFill>
                  <a:schemeClr val="tx1"/>
                </a:solidFill>
              </a:rPr>
              <a:t>Helyi termelői piac: </a:t>
            </a:r>
            <a:r>
              <a:rPr lang="hu-HU" sz="1800" dirty="0">
                <a:solidFill>
                  <a:schemeClr val="tx1"/>
                </a:solidFill>
              </a:rPr>
              <a:t>a kistermelő a piac fekvése szerinti kerületben, vagy a piac 40 km-es körzetében a működő gazdaságából származó mezőgazdasági, illetve élelmiszeripari termékét értékesítheti.</a:t>
            </a:r>
          </a:p>
          <a:p>
            <a:pPr algn="just">
              <a:buClr>
                <a:schemeClr val="tx1"/>
              </a:buClr>
            </a:pPr>
            <a:r>
              <a:rPr lang="hu-HU" sz="1800" b="1" dirty="0">
                <a:solidFill>
                  <a:schemeClr val="tx1"/>
                </a:solidFill>
              </a:rPr>
              <a:t>Helyi kiskereskedelmi egység</a:t>
            </a:r>
            <a:r>
              <a:rPr lang="hu-HU" sz="1800" dirty="0">
                <a:solidFill>
                  <a:schemeClr val="tx1"/>
                </a:solidFill>
              </a:rPr>
              <a:t>: kiskereskedelmi üzlet, megfelelő felszereltségű piactér, vagy kiskereskedelmi közétkeztetési egység. </a:t>
            </a:r>
          </a:p>
          <a:p>
            <a:pPr algn="just">
              <a:buClr>
                <a:schemeClr val="tx1"/>
              </a:buClr>
            </a:pPr>
            <a:r>
              <a:rPr lang="hu-HU" sz="1800" b="1" dirty="0">
                <a:solidFill>
                  <a:schemeClr val="tx1"/>
                </a:solidFill>
              </a:rPr>
              <a:t>Élelmiszer </a:t>
            </a:r>
            <a:r>
              <a:rPr lang="hu-HU" sz="1800" dirty="0">
                <a:solidFill>
                  <a:schemeClr val="tx1"/>
                </a:solidFill>
              </a:rPr>
              <a:t>minden olyan feldolgozott, részben feldolgozott, vagy feldolgozatlan anyag, amit emberi fogyasztásra szánnak.</a:t>
            </a:r>
          </a:p>
          <a:p>
            <a:pPr algn="just">
              <a:buClr>
                <a:schemeClr val="tx1"/>
              </a:buClr>
            </a:pPr>
            <a:r>
              <a:rPr lang="hu-HU" sz="1800" b="1" dirty="0">
                <a:solidFill>
                  <a:schemeClr val="tx1"/>
                </a:solidFill>
              </a:rPr>
              <a:t>Élelmiszerbiztonságról</a:t>
            </a:r>
            <a:r>
              <a:rPr lang="hu-HU" sz="1800" dirty="0">
                <a:solidFill>
                  <a:schemeClr val="tx1"/>
                </a:solidFill>
              </a:rPr>
              <a:t> akkor beszélhetünk, ha egy élelmiszer a fogyasztók számára nem okoz ártalmat, mert azt a tervezett, megadott módon készítik, vagy fogyasztják el.</a:t>
            </a:r>
            <a:endParaRPr lang="sk-SK" sz="1800" dirty="0">
              <a:solidFill>
                <a:schemeClr val="tx1"/>
              </a:solidFill>
            </a:endParaRPr>
          </a:p>
        </p:txBody>
      </p:sp>
    </p:spTree>
    <p:extLst>
      <p:ext uri="{BB962C8B-B14F-4D97-AF65-F5344CB8AC3E}">
        <p14:creationId xmlns:p14="http://schemas.microsoft.com/office/powerpoint/2010/main" val="2397623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D7A063-AB87-47F9-A39E-AEDC5BABD093}"/>
              </a:ext>
            </a:extLst>
          </p:cNvPr>
          <p:cNvSpPr>
            <a:spLocks noGrp="1"/>
          </p:cNvSpPr>
          <p:nvPr>
            <p:ph type="title"/>
          </p:nvPr>
        </p:nvSpPr>
        <p:spPr/>
        <p:txBody>
          <a:bodyPr/>
          <a:lstStyle/>
          <a:p>
            <a:r>
              <a:rPr lang="hu-HU" dirty="0"/>
              <a:t>TAG-ek</a:t>
            </a:r>
            <a:endParaRPr lang="sk-SK" dirty="0"/>
          </a:p>
        </p:txBody>
      </p:sp>
      <p:sp>
        <p:nvSpPr>
          <p:cNvPr id="3" name="Zástupný text 2">
            <a:extLst>
              <a:ext uri="{FF2B5EF4-FFF2-40B4-BE49-F238E27FC236}">
                <a16:creationId xmlns:a16="http://schemas.microsoft.com/office/drawing/2014/main" id="{29374242-38E3-4F2F-9017-CF2C9BEAF8E1}"/>
              </a:ext>
            </a:extLst>
          </p:cNvPr>
          <p:cNvSpPr>
            <a:spLocks noGrp="1"/>
          </p:cNvSpPr>
          <p:nvPr>
            <p:ph type="body" idx="1"/>
          </p:nvPr>
        </p:nvSpPr>
        <p:spPr/>
        <p:txBody>
          <a:bodyPr>
            <a:normAutofit/>
          </a:bodyPr>
          <a:lstStyle/>
          <a:p>
            <a:pPr>
              <a:buClr>
                <a:schemeClr val="tx1"/>
              </a:buClr>
            </a:pPr>
            <a:r>
              <a:rPr lang="hu-HU" sz="1800" dirty="0">
                <a:solidFill>
                  <a:schemeClr val="tx1"/>
                </a:solidFill>
              </a:rPr>
              <a:t>Helyi termék</a:t>
            </a:r>
          </a:p>
          <a:p>
            <a:pPr>
              <a:buClr>
                <a:schemeClr val="tx1"/>
              </a:buClr>
            </a:pPr>
            <a:r>
              <a:rPr lang="hu-HU" sz="1800" dirty="0">
                <a:solidFill>
                  <a:schemeClr val="tx1"/>
                </a:solidFill>
              </a:rPr>
              <a:t>Értékesítés</a:t>
            </a:r>
          </a:p>
          <a:p>
            <a:pPr>
              <a:buClr>
                <a:schemeClr val="tx1"/>
              </a:buClr>
            </a:pPr>
            <a:r>
              <a:rPr lang="hu-HU" sz="1800" dirty="0">
                <a:solidFill>
                  <a:schemeClr val="tx1"/>
                </a:solidFill>
              </a:rPr>
              <a:t>Termelői piac</a:t>
            </a:r>
          </a:p>
          <a:p>
            <a:pPr>
              <a:buClr>
                <a:schemeClr val="tx1"/>
              </a:buClr>
            </a:pPr>
            <a:r>
              <a:rPr lang="hu-HU" sz="1800" dirty="0">
                <a:solidFill>
                  <a:schemeClr val="tx1"/>
                </a:solidFill>
              </a:rPr>
              <a:t>Kistermelő</a:t>
            </a:r>
          </a:p>
          <a:p>
            <a:pPr>
              <a:buClr>
                <a:schemeClr val="tx1"/>
              </a:buClr>
            </a:pPr>
            <a:r>
              <a:rPr lang="hu-HU" sz="1800" dirty="0">
                <a:solidFill>
                  <a:schemeClr val="tx1"/>
                </a:solidFill>
              </a:rPr>
              <a:t>Élelmiszerbiztonság</a:t>
            </a:r>
          </a:p>
          <a:p>
            <a:pPr>
              <a:buClr>
                <a:schemeClr val="tx1"/>
              </a:buClr>
            </a:pPr>
            <a:r>
              <a:rPr lang="hu-HU" sz="1800" dirty="0">
                <a:solidFill>
                  <a:schemeClr val="tx1"/>
                </a:solidFill>
              </a:rPr>
              <a:t>Higiéniai előírások</a:t>
            </a:r>
          </a:p>
          <a:p>
            <a:pPr>
              <a:buClr>
                <a:schemeClr val="tx1"/>
              </a:buClr>
            </a:pPr>
            <a:r>
              <a:rPr lang="hu-HU" sz="1800" dirty="0">
                <a:solidFill>
                  <a:schemeClr val="tx1"/>
                </a:solidFill>
              </a:rPr>
              <a:t>Élelmiszer</a:t>
            </a:r>
          </a:p>
          <a:p>
            <a:pPr>
              <a:buClr>
                <a:schemeClr val="tx1"/>
              </a:buClr>
            </a:pPr>
            <a:r>
              <a:rPr lang="hu-HU" sz="1800" dirty="0">
                <a:solidFill>
                  <a:schemeClr val="tx1"/>
                </a:solidFill>
              </a:rPr>
              <a:t>„Földtől az asztalig“</a:t>
            </a:r>
          </a:p>
          <a:p>
            <a:pPr>
              <a:buClr>
                <a:schemeClr val="tx1"/>
              </a:buClr>
            </a:pPr>
            <a:r>
              <a:rPr lang="hu-HU" sz="1800">
                <a:solidFill>
                  <a:schemeClr val="tx1"/>
                </a:solidFill>
              </a:rPr>
              <a:t>Élelmiszer-előállítás </a:t>
            </a:r>
            <a:r>
              <a:rPr lang="hu-HU" sz="1800" dirty="0">
                <a:solidFill>
                  <a:schemeClr val="tx1"/>
                </a:solidFill>
              </a:rPr>
              <a:t>higiéniája</a:t>
            </a:r>
          </a:p>
          <a:p>
            <a:pPr>
              <a:buClr>
                <a:schemeClr val="tx1"/>
              </a:buClr>
            </a:pPr>
            <a:endParaRPr lang="hu-HU" sz="2000" dirty="0">
              <a:solidFill>
                <a:schemeClr val="tx1"/>
              </a:solidFill>
            </a:endParaRPr>
          </a:p>
        </p:txBody>
      </p:sp>
    </p:spTree>
    <p:extLst>
      <p:ext uri="{BB962C8B-B14F-4D97-AF65-F5344CB8AC3E}">
        <p14:creationId xmlns:p14="http://schemas.microsoft.com/office/powerpoint/2010/main" val="313879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B52C96-1D5E-4F46-B0C7-002DDEDC5EA2}"/>
              </a:ext>
            </a:extLst>
          </p:cNvPr>
          <p:cNvSpPr>
            <a:spLocks noGrp="1"/>
          </p:cNvSpPr>
          <p:nvPr>
            <p:ph type="title"/>
          </p:nvPr>
        </p:nvSpPr>
        <p:spPr/>
        <p:txBody>
          <a:bodyPr>
            <a:normAutofit/>
          </a:bodyPr>
          <a:lstStyle/>
          <a:p>
            <a:r>
              <a:rPr lang="hu-HU" sz="2800" dirty="0"/>
              <a:t>Témaspecifikus szakmai kérdések</a:t>
            </a:r>
            <a:endParaRPr lang="sk-SK" sz="2800" dirty="0"/>
          </a:p>
        </p:txBody>
      </p:sp>
      <p:pic>
        <p:nvPicPr>
          <p:cNvPr id="2050" name="Picture 2" descr="Otázka Otáznik Nápoveda - Fotografia zdarma na Pixabay">
            <a:extLst>
              <a:ext uri="{FF2B5EF4-FFF2-40B4-BE49-F238E27FC236}">
                <a16:creationId xmlns:a16="http://schemas.microsoft.com/office/drawing/2014/main" id="{3CB8E22E-C56A-49D1-8844-941722898C6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18985" y="2873376"/>
            <a:ext cx="2758167" cy="2758167"/>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text 2">
            <a:extLst>
              <a:ext uri="{FF2B5EF4-FFF2-40B4-BE49-F238E27FC236}">
                <a16:creationId xmlns:a16="http://schemas.microsoft.com/office/drawing/2014/main" id="{2F0EC737-300E-4F1B-89DF-C570926DF35E}"/>
              </a:ext>
            </a:extLst>
          </p:cNvPr>
          <p:cNvSpPr>
            <a:spLocks noGrp="1"/>
          </p:cNvSpPr>
          <p:nvPr>
            <p:ph type="body" idx="1"/>
          </p:nvPr>
        </p:nvSpPr>
        <p:spPr>
          <a:xfrm>
            <a:off x="321546" y="1825625"/>
            <a:ext cx="9301425" cy="4351338"/>
          </a:xfrm>
        </p:spPr>
        <p:txBody>
          <a:bodyPr>
            <a:normAutofit/>
          </a:bodyPr>
          <a:lstStyle/>
          <a:p>
            <a:pPr algn="just">
              <a:buClr>
                <a:schemeClr val="tx1"/>
              </a:buClr>
              <a:buAutoNum type="arabicPeriod"/>
            </a:pPr>
            <a:r>
              <a:rPr lang="hu-HU" sz="1800" dirty="0">
                <a:solidFill>
                  <a:schemeClr val="tx1"/>
                </a:solidFill>
              </a:rPr>
              <a:t>Melyek a kistermelői értékesítés alapfeltételei?</a:t>
            </a:r>
          </a:p>
          <a:p>
            <a:pPr algn="just">
              <a:buClr>
                <a:schemeClr val="tx1"/>
              </a:buClr>
              <a:buAutoNum type="arabicPeriod"/>
            </a:pPr>
            <a:r>
              <a:rPr lang="hu-HU" sz="1800" dirty="0">
                <a:solidFill>
                  <a:schemeClr val="tx1"/>
                </a:solidFill>
              </a:rPr>
              <a:t>Hogyan definiálná a helyi termék fogalmát?</a:t>
            </a:r>
          </a:p>
          <a:p>
            <a:pPr algn="just">
              <a:buClr>
                <a:schemeClr val="tx1"/>
              </a:buClr>
              <a:buAutoNum type="arabicPeriod"/>
            </a:pPr>
            <a:r>
              <a:rPr lang="hu-HU" sz="1800" dirty="0">
                <a:solidFill>
                  <a:schemeClr val="tx1"/>
                </a:solidFill>
              </a:rPr>
              <a:t>Mely feltételeknek kell megfelelni a termelői piacon történő értékesítés során?</a:t>
            </a:r>
          </a:p>
          <a:p>
            <a:pPr algn="just">
              <a:buClr>
                <a:schemeClr val="tx1"/>
              </a:buClr>
              <a:buAutoNum type="arabicPeriod"/>
            </a:pPr>
            <a:r>
              <a:rPr lang="hu-HU" sz="1800" dirty="0">
                <a:solidFill>
                  <a:schemeClr val="tx1"/>
                </a:solidFill>
              </a:rPr>
              <a:t>Milyen élelmiszerbiztonsági- és higiéniai szabályoknak kell megfelelni?</a:t>
            </a:r>
          </a:p>
          <a:p>
            <a:pPr algn="just">
              <a:buClr>
                <a:schemeClr val="tx1"/>
              </a:buClr>
              <a:buFont typeface="+mj-lt"/>
              <a:buAutoNum type="arabicPeriod"/>
            </a:pPr>
            <a:r>
              <a:rPr lang="hu-HU" sz="1800" dirty="0">
                <a:solidFill>
                  <a:schemeClr val="tx1"/>
                </a:solidFill>
              </a:rPr>
              <a:t>Melyek a tárolás és az étel készítésének alapkövetelményei?</a:t>
            </a:r>
          </a:p>
          <a:p>
            <a:pPr algn="just">
              <a:buClr>
                <a:schemeClr val="tx1"/>
              </a:buClr>
              <a:buFont typeface="+mj-lt"/>
              <a:buAutoNum type="arabicPeriod"/>
            </a:pPr>
            <a:r>
              <a:rPr lang="hu-HU" sz="1800" dirty="0">
                <a:solidFill>
                  <a:schemeClr val="tx1"/>
                </a:solidFill>
              </a:rPr>
              <a:t>Mely területeken kell odafigyelni a takarításra, tisztításra, fertőtlenítésre?</a:t>
            </a:r>
          </a:p>
          <a:p>
            <a:pPr algn="just">
              <a:buClr>
                <a:schemeClr val="tx1"/>
              </a:buClr>
              <a:buFont typeface="+mj-lt"/>
              <a:buAutoNum type="arabicPeriod"/>
            </a:pPr>
            <a:r>
              <a:rPr lang="hu-HU" sz="1800" dirty="0">
                <a:solidFill>
                  <a:schemeClr val="tx1"/>
                </a:solidFill>
              </a:rPr>
              <a:t>Milyen európai uniós és szlovákiai jogszabályokat tud megemlíteni a témával kapcsolatban? Mely területekre térnek ki ezek a jogszabályok?</a:t>
            </a:r>
          </a:p>
        </p:txBody>
      </p:sp>
    </p:spTree>
    <p:extLst>
      <p:ext uri="{BB962C8B-B14F-4D97-AF65-F5344CB8AC3E}">
        <p14:creationId xmlns:p14="http://schemas.microsoft.com/office/powerpoint/2010/main" val="273151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B4FE6-68ED-4387-9019-4319FCAF1CDF}"/>
              </a:ext>
            </a:extLst>
          </p:cNvPr>
          <p:cNvSpPr>
            <a:spLocks noGrp="1"/>
          </p:cNvSpPr>
          <p:nvPr>
            <p:ph type="title"/>
          </p:nvPr>
        </p:nvSpPr>
        <p:spPr/>
        <p:txBody>
          <a:bodyPr>
            <a:normAutofit/>
          </a:bodyPr>
          <a:lstStyle/>
          <a:p>
            <a:r>
              <a:rPr lang="hu-HU" sz="2800" dirty="0"/>
              <a:t>A kistermelői értékesítés alapfeltételei</a:t>
            </a:r>
            <a:endParaRPr lang="sk-SK" sz="2800" dirty="0"/>
          </a:p>
        </p:txBody>
      </p:sp>
      <p:sp>
        <p:nvSpPr>
          <p:cNvPr id="3" name="Zástupný text 2">
            <a:extLst>
              <a:ext uri="{FF2B5EF4-FFF2-40B4-BE49-F238E27FC236}">
                <a16:creationId xmlns:a16="http://schemas.microsoft.com/office/drawing/2014/main" id="{165C0C0D-DE13-4196-9A98-ADD8CFB6DDC7}"/>
              </a:ext>
            </a:extLst>
          </p:cNvPr>
          <p:cNvSpPr>
            <a:spLocks noGrp="1"/>
          </p:cNvSpPr>
          <p:nvPr>
            <p:ph type="body" idx="1"/>
          </p:nvPr>
        </p:nvSpPr>
        <p:spPr>
          <a:xfrm>
            <a:off x="321547" y="1825625"/>
            <a:ext cx="7875969" cy="4351338"/>
          </a:xfrm>
        </p:spPr>
        <p:txBody>
          <a:bodyPr>
            <a:normAutofit/>
          </a:bodyPr>
          <a:lstStyle/>
          <a:p>
            <a:pPr algn="just">
              <a:buClr>
                <a:schemeClr val="tx1"/>
              </a:buClr>
            </a:pPr>
            <a:r>
              <a:rPr lang="hu-HU" sz="1800" b="1" dirty="0">
                <a:solidFill>
                  <a:schemeClr val="tx1"/>
                </a:solidFill>
              </a:rPr>
              <a:t>Kistermelő:</a:t>
            </a:r>
            <a:r>
              <a:rPr lang="hu-HU" sz="1800" dirty="0"/>
              <a:t> </a:t>
            </a:r>
            <a:r>
              <a:rPr lang="hu-HU" sz="1800" b="1" dirty="0">
                <a:solidFill>
                  <a:schemeClr val="tx1"/>
                </a:solidFill>
              </a:rPr>
              <a:t>természetes személy</a:t>
            </a:r>
            <a:r>
              <a:rPr lang="hu-HU" sz="1800" dirty="0">
                <a:solidFill>
                  <a:schemeClr val="tx1"/>
                </a:solidFill>
              </a:rPr>
              <a:t>, aki saját gazdaságából származó alaptermékét, és az abból előállított termékét mennyiségi és területi korlátok betartásával értékesítheti:</a:t>
            </a:r>
          </a:p>
          <a:p>
            <a:pPr marL="571500" indent="-457200" algn="just">
              <a:buClr>
                <a:schemeClr val="tx1"/>
              </a:buClr>
              <a:buAutoNum type="alphaLcParenR"/>
            </a:pPr>
            <a:r>
              <a:rPr lang="hu-HU" sz="1800" dirty="0">
                <a:solidFill>
                  <a:schemeClr val="tx1"/>
                </a:solidFill>
              </a:rPr>
              <a:t>közvetlenül a végső fogyasztónak a gazdasága helyén, piacon, vásáron, rendezvényeken, ill.</a:t>
            </a:r>
          </a:p>
          <a:p>
            <a:pPr marL="571500" indent="-457200" algn="just">
              <a:buClr>
                <a:schemeClr val="tx1"/>
              </a:buClr>
              <a:buAutoNum type="alphaLcParenR"/>
            </a:pPr>
            <a:r>
              <a:rPr lang="hu-HU" sz="1800" dirty="0">
                <a:solidFill>
                  <a:schemeClr val="tx1"/>
                </a:solidFill>
              </a:rPr>
              <a:t>olyan helyi kiskereskedelmi és vendéglátóipari egységek részére, amelyek közvetlenül a fogyasztóknak értékesítik a termékeiket.</a:t>
            </a:r>
          </a:p>
          <a:p>
            <a:pPr algn="just">
              <a:buClr>
                <a:schemeClr val="tx1"/>
              </a:buClr>
            </a:pPr>
            <a:r>
              <a:rPr lang="hu-HU" sz="1800" dirty="0">
                <a:solidFill>
                  <a:schemeClr val="tx1"/>
                </a:solidFill>
              </a:rPr>
              <a:t>A kistermelő magánszemélyek és más kistermelők részére </a:t>
            </a:r>
            <a:r>
              <a:rPr lang="hu-HU" sz="1800" b="1" dirty="0">
                <a:solidFill>
                  <a:schemeClr val="tx1"/>
                </a:solidFill>
              </a:rPr>
              <a:t>végezhet</a:t>
            </a:r>
            <a:r>
              <a:rPr lang="hu-HU" sz="1800" dirty="0">
                <a:solidFill>
                  <a:schemeClr val="tx1"/>
                </a:solidFill>
              </a:rPr>
              <a:t> </a:t>
            </a:r>
            <a:r>
              <a:rPr lang="hu-HU" sz="1800" b="1" dirty="0">
                <a:solidFill>
                  <a:schemeClr val="tx1"/>
                </a:solidFill>
              </a:rPr>
              <a:t>szolgáltatásokat</a:t>
            </a:r>
            <a:r>
              <a:rPr lang="hu-HU" sz="1800" dirty="0">
                <a:solidFill>
                  <a:schemeClr val="tx1"/>
                </a:solidFill>
              </a:rPr>
              <a:t>, pl. füstölés, aszalás, szárítás.</a:t>
            </a:r>
          </a:p>
          <a:p>
            <a:pPr algn="just">
              <a:buClr>
                <a:schemeClr val="tx1"/>
              </a:buClr>
            </a:pPr>
            <a:r>
              <a:rPr lang="hu-HU" sz="1800" dirty="0">
                <a:solidFill>
                  <a:schemeClr val="tx1"/>
                </a:solidFill>
              </a:rPr>
              <a:t>Az </a:t>
            </a:r>
            <a:r>
              <a:rPr lang="hu-HU" sz="1800" b="1" dirty="0">
                <a:solidFill>
                  <a:schemeClr val="tx1"/>
                </a:solidFill>
              </a:rPr>
              <a:t>élelmiszer előállítás valamely részfolyamata </a:t>
            </a:r>
            <a:r>
              <a:rPr lang="hu-HU" sz="1800" dirty="0">
                <a:solidFill>
                  <a:schemeClr val="tx1"/>
                </a:solidFill>
              </a:rPr>
              <a:t>– a nyomon követhetőség biztosítása mellett – </a:t>
            </a:r>
            <a:r>
              <a:rPr lang="hu-HU" sz="1800" b="1" dirty="0">
                <a:solidFill>
                  <a:schemeClr val="tx1"/>
                </a:solidFill>
              </a:rPr>
              <a:t>más élelmiszer-vállalkozással </a:t>
            </a:r>
            <a:r>
              <a:rPr lang="hu-HU" sz="1800" dirty="0">
                <a:solidFill>
                  <a:schemeClr val="tx1"/>
                </a:solidFill>
              </a:rPr>
              <a:t>(kivéve az engedélyezett létesítményeket), és </a:t>
            </a:r>
            <a:r>
              <a:rPr lang="hu-HU" sz="1800" b="1" dirty="0">
                <a:solidFill>
                  <a:schemeClr val="tx1"/>
                </a:solidFill>
              </a:rPr>
              <a:t>más kistermelővel is elvégezhető</a:t>
            </a:r>
            <a:r>
              <a:rPr lang="hu-HU" sz="1800" dirty="0">
                <a:solidFill>
                  <a:schemeClr val="tx1"/>
                </a:solidFill>
              </a:rPr>
              <a:t>. Az így előállított terméket a kistermelő saját termékként értékesítheti.</a:t>
            </a:r>
          </a:p>
        </p:txBody>
      </p:sp>
      <p:pic>
        <p:nvPicPr>
          <p:cNvPr id="2050" name="Picture 2" descr="Ovocinári a zeleninári hľadajú spôsob, ako zvýšiť svoju  konkurencieschopnosť | Roľnícke noviny">
            <a:extLst>
              <a:ext uri="{FF2B5EF4-FFF2-40B4-BE49-F238E27FC236}">
                <a16:creationId xmlns:a16="http://schemas.microsoft.com/office/drawing/2014/main" id="{5777B13E-3511-483C-9759-7A4951E5D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516" y="1251969"/>
            <a:ext cx="3769108" cy="2509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Samozber jahôd 2021. Kde nájdete super jahodoviská? | LepšíDeň.sk">
            <a:extLst>
              <a:ext uri="{FF2B5EF4-FFF2-40B4-BE49-F238E27FC236}">
                <a16:creationId xmlns:a16="http://schemas.microsoft.com/office/drawing/2014/main" id="{F9E129B6-BD13-4C80-85E8-C6470CD46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245" y="3901948"/>
            <a:ext cx="3675379" cy="2021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9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47604-CFED-4FEA-B821-4B8E7A424F44}"/>
              </a:ext>
            </a:extLst>
          </p:cNvPr>
          <p:cNvSpPr>
            <a:spLocks noGrp="1"/>
          </p:cNvSpPr>
          <p:nvPr>
            <p:ph type="title"/>
          </p:nvPr>
        </p:nvSpPr>
        <p:spPr/>
        <p:txBody>
          <a:bodyPr>
            <a:normAutofit/>
          </a:bodyPr>
          <a:lstStyle/>
          <a:p>
            <a:r>
              <a:rPr lang="hu-HU" sz="2800" dirty="0"/>
              <a:t>A kistermelői értékesítés alapfeltételei</a:t>
            </a:r>
          </a:p>
        </p:txBody>
      </p:sp>
      <p:sp>
        <p:nvSpPr>
          <p:cNvPr id="3" name="Zástupný text 2">
            <a:extLst>
              <a:ext uri="{FF2B5EF4-FFF2-40B4-BE49-F238E27FC236}">
                <a16:creationId xmlns:a16="http://schemas.microsoft.com/office/drawing/2014/main" id="{B9B6B223-2891-4EDB-8D75-862930845888}"/>
              </a:ext>
            </a:extLst>
          </p:cNvPr>
          <p:cNvSpPr>
            <a:spLocks noGrp="1"/>
          </p:cNvSpPr>
          <p:nvPr>
            <p:ph type="body" idx="1"/>
          </p:nvPr>
        </p:nvSpPr>
        <p:spPr/>
        <p:txBody>
          <a:bodyPr>
            <a:normAutofit/>
          </a:bodyPr>
          <a:lstStyle/>
          <a:p>
            <a:pPr marL="114300" indent="0">
              <a:buNone/>
            </a:pPr>
            <a:r>
              <a:rPr lang="sk-SK" sz="1800" b="1" i="0" u="none" strike="noStrike" baseline="0" dirty="0">
                <a:solidFill>
                  <a:schemeClr val="tx1"/>
                </a:solidFill>
                <a:latin typeface="Calibri" panose="020F0502020204030204" pitchFamily="34" charset="0"/>
                <a:cs typeface="Calibri" panose="020F0502020204030204" pitchFamily="34" charset="0"/>
              </a:rPr>
              <a:t>A </a:t>
            </a:r>
            <a:r>
              <a:rPr lang="hu-HU" sz="1800" b="1" i="0" u="none" strike="noStrike" baseline="0" dirty="0">
                <a:solidFill>
                  <a:schemeClr val="tx1"/>
                </a:solidFill>
                <a:latin typeface="Calibri" panose="020F0502020204030204" pitchFamily="34" charset="0"/>
                <a:cs typeface="Calibri" panose="020F0502020204030204" pitchFamily="34" charset="0"/>
              </a:rPr>
              <a:t>kistermelő tevekénységének végzéséhez az alábbi dokumentumokkal kell rendelkeznie:</a:t>
            </a:r>
          </a:p>
          <a:p>
            <a:pPr>
              <a:buClr>
                <a:schemeClr val="tx1"/>
              </a:buClr>
            </a:pPr>
            <a:r>
              <a:rPr lang="hu-HU" sz="1800" dirty="0">
                <a:solidFill>
                  <a:schemeClr val="tx1"/>
                </a:solidFill>
                <a:latin typeface="Calibri" panose="020F0502020204030204" pitchFamily="34" charset="0"/>
                <a:cs typeface="Calibri" panose="020F0502020204030204" pitchFamily="34" charset="0"/>
              </a:rPr>
              <a:t>Magángazdálkodói- (</a:t>
            </a:r>
            <a:r>
              <a:rPr lang="hu-HU" sz="1800" dirty="0" err="1">
                <a:solidFill>
                  <a:schemeClr val="tx1"/>
                </a:solidFill>
                <a:latin typeface="Calibri" panose="020F0502020204030204" pitchFamily="34" charset="0"/>
                <a:cs typeface="Calibri" panose="020F0502020204030204" pitchFamily="34" charset="0"/>
              </a:rPr>
              <a:t>samostatne</a:t>
            </a:r>
            <a:r>
              <a:rPr lang="hu-HU" sz="1800" dirty="0">
                <a:solidFill>
                  <a:schemeClr val="tx1"/>
                </a:solidFill>
                <a:latin typeface="Calibri" panose="020F0502020204030204" pitchFamily="34" charset="0"/>
                <a:cs typeface="Calibri" panose="020F0502020204030204" pitchFamily="34" charset="0"/>
              </a:rPr>
              <a:t> </a:t>
            </a:r>
            <a:r>
              <a:rPr lang="hu-HU" sz="1800" dirty="0" err="1">
                <a:solidFill>
                  <a:schemeClr val="tx1"/>
                </a:solidFill>
                <a:latin typeface="Calibri" panose="020F0502020204030204" pitchFamily="34" charset="0"/>
                <a:cs typeface="Calibri" panose="020F0502020204030204" pitchFamily="34" charset="0"/>
              </a:rPr>
              <a:t>hospodáriaci</a:t>
            </a:r>
            <a:r>
              <a:rPr lang="hu-HU" sz="1800" dirty="0">
                <a:solidFill>
                  <a:schemeClr val="tx1"/>
                </a:solidFill>
                <a:latin typeface="Calibri" panose="020F0502020204030204" pitchFamily="34" charset="0"/>
                <a:cs typeface="Calibri" panose="020F0502020204030204" pitchFamily="34" charset="0"/>
              </a:rPr>
              <a:t> </a:t>
            </a:r>
            <a:r>
              <a:rPr lang="hu-HU" sz="1800" dirty="0" err="1">
                <a:solidFill>
                  <a:schemeClr val="tx1"/>
                </a:solidFill>
                <a:latin typeface="Calibri" panose="020F0502020204030204" pitchFamily="34" charset="0"/>
                <a:cs typeface="Calibri" panose="020F0502020204030204" pitchFamily="34" charset="0"/>
              </a:rPr>
              <a:t>roľník</a:t>
            </a:r>
            <a:r>
              <a:rPr lang="hu-HU" sz="1800" dirty="0">
                <a:solidFill>
                  <a:schemeClr val="tx1"/>
                </a:solidFill>
                <a:latin typeface="Calibri" panose="020F0502020204030204" pitchFamily="34" charset="0"/>
                <a:cs typeface="Calibri" panose="020F0502020204030204" pitchFamily="34" charset="0"/>
              </a:rPr>
              <a:t>), vagy egyéni vállalkozói igazolvány (</a:t>
            </a:r>
            <a:r>
              <a:rPr lang="hu-HU" sz="1800" dirty="0" err="1">
                <a:solidFill>
                  <a:schemeClr val="tx1"/>
                </a:solidFill>
                <a:latin typeface="Calibri" panose="020F0502020204030204" pitchFamily="34" charset="0"/>
                <a:cs typeface="Calibri" panose="020F0502020204030204" pitchFamily="34" charset="0"/>
              </a:rPr>
              <a:t>živnostník</a:t>
            </a:r>
            <a:r>
              <a:rPr lang="hu-HU" sz="1800" dirty="0">
                <a:solidFill>
                  <a:schemeClr val="tx1"/>
                </a:solidFill>
                <a:latin typeface="Calibri" panose="020F0502020204030204" pitchFamily="34" charset="0"/>
                <a:cs typeface="Calibri" panose="020F0502020204030204" pitchFamily="34" charset="0"/>
              </a:rPr>
              <a:t>),</a:t>
            </a:r>
          </a:p>
          <a:p>
            <a:pPr algn="just">
              <a:buClr>
                <a:schemeClr val="tx1"/>
              </a:buClr>
            </a:pPr>
            <a:r>
              <a:rPr lang="hu-HU" sz="1800" dirty="0">
                <a:solidFill>
                  <a:schemeClr val="tx1"/>
                </a:solidFill>
                <a:latin typeface="Calibri" panose="020F0502020204030204" pitchFamily="34" charset="0"/>
                <a:cs typeface="Calibri" panose="020F0502020204030204" pitchFamily="34" charset="0"/>
              </a:rPr>
              <a:t>Szerződés ingatlan vásárlásról, vagy bérleti-, vagy használatba vételi szerződés, haszonélvezeti jog, és ennek földhivatali bejegyzése (tulajdoni lap),</a:t>
            </a:r>
          </a:p>
          <a:p>
            <a:pPr algn="just">
              <a:buClr>
                <a:schemeClr val="tx1"/>
              </a:buClr>
            </a:pPr>
            <a:r>
              <a:rPr lang="hu-HU" sz="1800" dirty="0">
                <a:solidFill>
                  <a:schemeClr val="tx1"/>
                </a:solidFill>
                <a:latin typeface="Calibri" panose="020F0502020204030204" pitchFamily="34" charset="0"/>
                <a:cs typeface="Calibri" panose="020F0502020204030204" pitchFamily="34" charset="0"/>
              </a:rPr>
              <a:t>Hálózati ivóvízellátást biztosító vízmű szerződés (számlabefizetés)</a:t>
            </a:r>
            <a:r>
              <a:rPr lang="sk-SK" sz="1800" dirty="0">
                <a:solidFill>
                  <a:schemeClr val="tx1"/>
                </a:solidFill>
                <a:latin typeface="Calibri" panose="020F0502020204030204" pitchFamily="34" charset="0"/>
                <a:cs typeface="Calibri" panose="020F0502020204030204" pitchFamily="34" charset="0"/>
              </a:rPr>
              <a:t>; </a:t>
            </a:r>
            <a:r>
              <a:rPr lang="hu-HU" sz="1800" dirty="0">
                <a:solidFill>
                  <a:schemeClr val="tx1"/>
                </a:solidFill>
                <a:latin typeface="Calibri" panose="020F0502020204030204" pitchFamily="34" charset="0"/>
                <a:cs typeface="Calibri" panose="020F0502020204030204" pitchFamily="34" charset="0"/>
              </a:rPr>
              <a:t>saját kutas vízellátás esetén vízjogi engedély,</a:t>
            </a:r>
          </a:p>
          <a:p>
            <a:pPr algn="just">
              <a:buClr>
                <a:schemeClr val="tx1"/>
              </a:buClr>
            </a:pPr>
            <a:r>
              <a:rPr lang="hu-HU" sz="1800" dirty="0">
                <a:solidFill>
                  <a:schemeClr val="tx1"/>
                </a:solidFill>
                <a:latin typeface="Calibri" panose="020F0502020204030204" pitchFamily="34" charset="0"/>
                <a:cs typeface="Calibri" panose="020F0502020204030204" pitchFamily="34" charset="0"/>
              </a:rPr>
              <a:t>Szennyvízcsatornás elvezetéskor szerződés a szolgáltatóval (számlabefizetés); szennyvíz elhelyezésnél: szennyvízakna működtetésekor, a tartályos szennyvízszállító vállalkozással kötött megállapodás,</a:t>
            </a:r>
          </a:p>
          <a:p>
            <a:pPr algn="just">
              <a:buClr>
                <a:schemeClr val="tx1"/>
              </a:buClr>
            </a:pPr>
            <a:r>
              <a:rPr lang="hu-HU" sz="1800" dirty="0">
                <a:solidFill>
                  <a:schemeClr val="tx1"/>
                </a:solidFill>
                <a:latin typeface="Calibri" panose="020F0502020204030204" pitchFamily="34" charset="0"/>
                <a:cs typeface="Calibri" panose="020F0502020204030204" pitchFamily="34" charset="0"/>
              </a:rPr>
              <a:t>Lakossági kommunális hulladék elszállító szerződés (számlabefizetés). Veszélyes hulladék, állati melléktermék keletkezése esetén eseti szerződés szükséges engedéllyel rendelkező vállalkozással, vagy az önkormányzati szolgáltatóval a hulladék ártalmatlanítására.</a:t>
            </a:r>
          </a:p>
          <a:p>
            <a:pPr algn="just">
              <a:buClr>
                <a:schemeClr val="tx1"/>
              </a:buClr>
            </a:pPr>
            <a:r>
              <a:rPr lang="hu-HU" sz="1800" i="0" u="none" strike="noStrike" baseline="0" dirty="0">
                <a:solidFill>
                  <a:schemeClr val="tx1"/>
                </a:solidFill>
                <a:latin typeface="Calibri" panose="020F0502020204030204" pitchFamily="34" charset="0"/>
                <a:cs typeface="Calibri" panose="020F0502020204030204" pitchFamily="34" charset="0"/>
              </a:rPr>
              <a:t>A kistermelőnek nyilvántartást kell vezetnie a saját maga által termelt, illetve előállított termékek mennyiségéről, az előállítás idejéről, az értékesített mennyiségről, az értékesítés helyéről és idejéről.</a:t>
            </a:r>
            <a:endParaRPr lang="hu-HU" sz="1800" dirty="0">
              <a:solidFill>
                <a:schemeClr val="tx1"/>
              </a:solidFill>
              <a:latin typeface="Calibri" panose="020F0502020204030204" pitchFamily="34" charset="0"/>
              <a:cs typeface="Calibri" panose="020F0502020204030204" pitchFamily="34" charset="0"/>
            </a:endParaRPr>
          </a:p>
          <a:p>
            <a:pPr algn="just">
              <a:buClr>
                <a:schemeClr val="tx1"/>
              </a:buClr>
            </a:pPr>
            <a:endParaRPr lang="sk-SK"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400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EDDA69-79E7-48C5-994F-C302A58C05E8}"/>
              </a:ext>
            </a:extLst>
          </p:cNvPr>
          <p:cNvSpPr>
            <a:spLocks noGrp="1"/>
          </p:cNvSpPr>
          <p:nvPr>
            <p:ph type="title"/>
          </p:nvPr>
        </p:nvSpPr>
        <p:spPr/>
        <p:txBody>
          <a:bodyPr>
            <a:normAutofit/>
          </a:bodyPr>
          <a:lstStyle/>
          <a:p>
            <a:r>
              <a:rPr lang="hu-HU" sz="2800" dirty="0"/>
              <a:t>Helyzetkép a helyi termékekről</a:t>
            </a:r>
            <a:endParaRPr lang="sk-SK" sz="2800" dirty="0"/>
          </a:p>
        </p:txBody>
      </p:sp>
      <p:sp>
        <p:nvSpPr>
          <p:cNvPr id="3" name="Zástupný text 2">
            <a:extLst>
              <a:ext uri="{FF2B5EF4-FFF2-40B4-BE49-F238E27FC236}">
                <a16:creationId xmlns:a16="http://schemas.microsoft.com/office/drawing/2014/main" id="{4A8E9582-20E9-477D-BEF9-7256F6C3B93A}"/>
              </a:ext>
            </a:extLst>
          </p:cNvPr>
          <p:cNvSpPr>
            <a:spLocks noGrp="1"/>
          </p:cNvSpPr>
          <p:nvPr>
            <p:ph type="body" idx="1"/>
          </p:nvPr>
        </p:nvSpPr>
        <p:spPr/>
        <p:txBody>
          <a:bodyPr>
            <a:noAutofit/>
          </a:bodyPr>
          <a:lstStyle/>
          <a:p>
            <a:pPr algn="just">
              <a:buClr>
                <a:schemeClr val="tx1"/>
              </a:buClr>
            </a:pPr>
            <a:r>
              <a:rPr lang="hu-HU" sz="1800" b="1" dirty="0">
                <a:solidFill>
                  <a:schemeClr val="tx1"/>
                </a:solidFill>
              </a:rPr>
              <a:t>Helyi termék: </a:t>
            </a:r>
            <a:r>
              <a:rPr lang="hu-HU" sz="1800" dirty="0">
                <a:solidFill>
                  <a:schemeClr val="tx1"/>
                </a:solidFill>
              </a:rPr>
              <a:t>fő jellemzője, hogy a termelés, feldolgozás és az értékesítés, valamint a fogyasztó a lehető legközelebb vannak egymáshoz, rövid az ellátási lánc</a:t>
            </a:r>
            <a:r>
              <a:rPr lang="sk-SK" sz="1800" dirty="0">
                <a:solidFill>
                  <a:schemeClr val="tx1"/>
                </a:solidFill>
              </a:rPr>
              <a:t>;</a:t>
            </a:r>
            <a:r>
              <a:rPr lang="hu-HU" sz="1800" dirty="0">
                <a:solidFill>
                  <a:schemeClr val="tx1"/>
                </a:solidFill>
              </a:rPr>
              <a:t> a távolságok azonban a terméktől, a régiótól és a körülményektől függően változhatnak. </a:t>
            </a:r>
          </a:p>
          <a:p>
            <a:pPr algn="just">
              <a:buClr>
                <a:schemeClr val="tx1"/>
              </a:buClr>
            </a:pPr>
            <a:r>
              <a:rPr lang="hu-HU" sz="1800" b="1" dirty="0">
                <a:solidFill>
                  <a:schemeClr val="tx1"/>
                </a:solidFill>
              </a:rPr>
              <a:t>A helyi termékek:</a:t>
            </a:r>
          </a:p>
          <a:p>
            <a:pPr algn="just">
              <a:buClr>
                <a:schemeClr val="tx1"/>
              </a:buClr>
              <a:buFontTx/>
              <a:buChar char="-"/>
            </a:pPr>
            <a:r>
              <a:rPr lang="hu-HU" sz="1800" dirty="0">
                <a:solidFill>
                  <a:schemeClr val="tx1"/>
                </a:solidFill>
              </a:rPr>
              <a:t>támogatják a helyi és regionális gazdaságot, segítik a helyi résztvevőket,</a:t>
            </a:r>
          </a:p>
          <a:p>
            <a:pPr algn="just">
              <a:buClr>
                <a:schemeClr val="tx1"/>
              </a:buClr>
              <a:buFontTx/>
              <a:buChar char="-"/>
            </a:pPr>
            <a:r>
              <a:rPr lang="hu-HU" sz="1800" dirty="0">
                <a:solidFill>
                  <a:schemeClr val="tx1"/>
                </a:solidFill>
              </a:rPr>
              <a:t>alapvető szintű élelmiszer-önellátást biztosítanak,</a:t>
            </a:r>
          </a:p>
          <a:p>
            <a:pPr algn="just">
              <a:buClr>
                <a:schemeClr val="tx1"/>
              </a:buClr>
              <a:buFontTx/>
              <a:buChar char="-"/>
            </a:pPr>
            <a:r>
              <a:rPr lang="hu-HU" sz="1800" dirty="0">
                <a:solidFill>
                  <a:schemeClr val="tx1"/>
                </a:solidFill>
              </a:rPr>
              <a:t>önfoglalkoztatási lehetőséget, munkahelyeket teremtenek,</a:t>
            </a:r>
          </a:p>
          <a:p>
            <a:pPr algn="just">
              <a:buClr>
                <a:schemeClr val="tx1"/>
              </a:buClr>
              <a:buFontTx/>
              <a:buChar char="-"/>
            </a:pPr>
            <a:r>
              <a:rPr lang="hu-HU" sz="1800" dirty="0">
                <a:solidFill>
                  <a:schemeClr val="tx1"/>
                </a:solidFill>
              </a:rPr>
              <a:t>autentikus, hagyományos, eredeti, fenntartható, szezonális, vagy egyéb, a helyi lakosság által nagyra értékelt tulajdonságai révén kínálatuk erősíti a társadalmi kohéziót és a közösségi szellemet,</a:t>
            </a:r>
          </a:p>
          <a:p>
            <a:pPr algn="just">
              <a:buClr>
                <a:schemeClr val="tx1"/>
              </a:buClr>
              <a:buFontTx/>
              <a:buChar char="-"/>
            </a:pPr>
            <a:r>
              <a:rPr lang="hu-HU" sz="1800" dirty="0">
                <a:solidFill>
                  <a:schemeClr val="tx1"/>
                </a:solidFill>
              </a:rPr>
              <a:t>a fogyasztók és a termelők szorosabb kapcsolatban állnak egymással, a személyes ismeretség révén bizalmi kapcsolat jön létre,</a:t>
            </a:r>
          </a:p>
          <a:p>
            <a:pPr algn="just">
              <a:buClr>
                <a:schemeClr val="tx1"/>
              </a:buClr>
              <a:buFontTx/>
              <a:buChar char="-"/>
            </a:pPr>
            <a:r>
              <a:rPr lang="hu-HU" sz="1800" dirty="0">
                <a:solidFill>
                  <a:schemeClr val="tx1"/>
                </a:solidFill>
              </a:rPr>
              <a:t>az élelmiszerek szállítási útja csökken, lehetőség nyílik a szerves hulladékon, maradékanyagon és megújuló energián alapuló körfolyamatok létrehozására, stb.</a:t>
            </a:r>
          </a:p>
        </p:txBody>
      </p:sp>
    </p:spTree>
    <p:extLst>
      <p:ext uri="{BB962C8B-B14F-4D97-AF65-F5344CB8AC3E}">
        <p14:creationId xmlns:p14="http://schemas.microsoft.com/office/powerpoint/2010/main" val="1511395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55FFCB-3CC8-4775-A5FA-5CDD5BB98D09}"/>
              </a:ext>
            </a:extLst>
          </p:cNvPr>
          <p:cNvSpPr>
            <a:spLocks noGrp="1"/>
          </p:cNvSpPr>
          <p:nvPr>
            <p:ph type="title"/>
          </p:nvPr>
        </p:nvSpPr>
        <p:spPr/>
        <p:txBody>
          <a:bodyPr>
            <a:normAutofit/>
          </a:bodyPr>
          <a:lstStyle/>
          <a:p>
            <a:r>
              <a:rPr lang="hu-HU" sz="2800" dirty="0"/>
              <a:t>Helyzetkép a helyi termékekről</a:t>
            </a:r>
            <a:endParaRPr lang="sk-SK" sz="2800" dirty="0"/>
          </a:p>
        </p:txBody>
      </p:sp>
      <p:sp>
        <p:nvSpPr>
          <p:cNvPr id="3" name="Zástupný text 2">
            <a:extLst>
              <a:ext uri="{FF2B5EF4-FFF2-40B4-BE49-F238E27FC236}">
                <a16:creationId xmlns:a16="http://schemas.microsoft.com/office/drawing/2014/main" id="{18B34240-26DD-4656-822E-3002DC8BD7E1}"/>
              </a:ext>
            </a:extLst>
          </p:cNvPr>
          <p:cNvSpPr>
            <a:spLocks noGrp="1"/>
          </p:cNvSpPr>
          <p:nvPr>
            <p:ph type="body" idx="1"/>
          </p:nvPr>
        </p:nvSpPr>
        <p:spPr/>
        <p:txBody>
          <a:bodyPr>
            <a:normAutofit/>
          </a:bodyPr>
          <a:lstStyle/>
          <a:p>
            <a:pPr algn="just">
              <a:buClr>
                <a:schemeClr val="tx1"/>
              </a:buClr>
            </a:pPr>
            <a:r>
              <a:rPr lang="hu-HU" sz="1800" dirty="0">
                <a:solidFill>
                  <a:schemeClr val="tx1"/>
                </a:solidFill>
              </a:rPr>
              <a:t>A </a:t>
            </a:r>
            <a:r>
              <a:rPr lang="hu-HU" sz="1800" b="1" dirty="0">
                <a:solidFill>
                  <a:schemeClr val="tx1"/>
                </a:solidFill>
              </a:rPr>
              <a:t>fogyasztó bizalma</a:t>
            </a:r>
            <a:r>
              <a:rPr lang="hu-HU" sz="1800" dirty="0">
                <a:solidFill>
                  <a:schemeClr val="tx1"/>
                </a:solidFill>
              </a:rPr>
              <a:t>, vagy bizalmatlansága befolyással van egy-egy termék pályájára, sikerére vagy kudarcára. A termelés, élelmiszer-előállítás módja és technológiája, az alapanyagok származása, minőségi jellemzői, vagy a termelő, előállító személye is alakítja a helyi termékek iránti bizalmat.</a:t>
            </a:r>
          </a:p>
          <a:p>
            <a:pPr algn="just">
              <a:buClr>
                <a:schemeClr val="tx1"/>
              </a:buClr>
            </a:pPr>
            <a:r>
              <a:rPr lang="hu-HU" sz="1800" dirty="0">
                <a:solidFill>
                  <a:schemeClr val="tx1"/>
                </a:solidFill>
              </a:rPr>
              <a:t>A bizalmat élvező, minőségi helyi termék előállításához legfontosabb a – sok esetben hagyományokból táplálkozó – </a:t>
            </a:r>
            <a:r>
              <a:rPr lang="hu-HU" sz="1800" b="1" dirty="0">
                <a:solidFill>
                  <a:schemeClr val="tx1"/>
                </a:solidFill>
              </a:rPr>
              <a:t>termelői tudás és tapasztalat.</a:t>
            </a:r>
            <a:endParaRPr lang="hu-HU" sz="1800" dirty="0">
              <a:solidFill>
                <a:schemeClr val="tx1"/>
              </a:solidFill>
            </a:endParaRPr>
          </a:p>
          <a:p>
            <a:pPr algn="just">
              <a:buClr>
                <a:schemeClr val="tx1"/>
              </a:buClr>
            </a:pPr>
            <a:r>
              <a:rPr lang="hu-HU" sz="1800" dirty="0">
                <a:solidFill>
                  <a:schemeClr val="tx1"/>
                </a:solidFill>
              </a:rPr>
              <a:t>Ugyanakkor ma már mások az alapanyagok</a:t>
            </a:r>
            <a:r>
              <a:rPr lang="sk-SK" sz="1800" dirty="0">
                <a:solidFill>
                  <a:schemeClr val="tx1"/>
                </a:solidFill>
              </a:rPr>
              <a:t>, </a:t>
            </a:r>
            <a:r>
              <a:rPr lang="hu-HU" sz="1800" dirty="0">
                <a:solidFill>
                  <a:schemeClr val="tx1"/>
                </a:solidFill>
              </a:rPr>
              <a:t>a technológia, az elkészített mennyiségek és a fogyasztók</a:t>
            </a:r>
            <a:r>
              <a:rPr lang="sk-SK" sz="1800" dirty="0">
                <a:solidFill>
                  <a:schemeClr val="tx1"/>
                </a:solidFill>
              </a:rPr>
              <a:t>;</a:t>
            </a:r>
            <a:r>
              <a:rPr lang="hu-HU" sz="1800" dirty="0">
                <a:solidFill>
                  <a:schemeClr val="tx1"/>
                </a:solidFill>
              </a:rPr>
              <a:t> a fogyasztói igények is megváltoztak. Éppen ezért fontos a helyi termékek iránti bizalom megszilárdításában a termelők tudásának fejlesztése.</a:t>
            </a:r>
          </a:p>
          <a:p>
            <a:pPr marL="114300" indent="0" algn="just">
              <a:buClr>
                <a:schemeClr val="tx1"/>
              </a:buClr>
              <a:buNone/>
            </a:pPr>
            <a:r>
              <a:rPr lang="hu-HU" sz="1800" b="1" dirty="0">
                <a:solidFill>
                  <a:schemeClr val="tx1"/>
                </a:solidFill>
              </a:rPr>
              <a:t>Helyi termék előállítása: </a:t>
            </a:r>
          </a:p>
          <a:p>
            <a:pPr algn="just">
              <a:buClr>
                <a:schemeClr val="tx1"/>
              </a:buClr>
              <a:buFontTx/>
              <a:buChar char="-"/>
            </a:pPr>
            <a:r>
              <a:rPr lang="hu-HU" sz="1800" dirty="0">
                <a:solidFill>
                  <a:schemeClr val="tx1"/>
                </a:solidFill>
              </a:rPr>
              <a:t>előállíthatja maga a termelő, de akár helyi élelmiszeripari-vállalkozás is,</a:t>
            </a:r>
          </a:p>
          <a:p>
            <a:pPr algn="just">
              <a:buClr>
                <a:schemeClr val="tx1"/>
              </a:buClr>
              <a:buFontTx/>
              <a:buChar char="-"/>
            </a:pPr>
            <a:r>
              <a:rPr lang="hu-HU" sz="1800" dirty="0">
                <a:solidFill>
                  <a:schemeClr val="tx1"/>
                </a:solidFill>
              </a:rPr>
              <a:t>létrejöhet saját termelésből származó alapanyagok feldolgozása által, de helyi vásárolt alapanyagból is.</a:t>
            </a:r>
          </a:p>
        </p:txBody>
      </p:sp>
    </p:spTree>
    <p:extLst>
      <p:ext uri="{BB962C8B-B14F-4D97-AF65-F5344CB8AC3E}">
        <p14:creationId xmlns:p14="http://schemas.microsoft.com/office/powerpoint/2010/main" val="723868989"/>
      </p:ext>
    </p:extLst>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TotalTime>
  <Words>10729</Words>
  <Application>Microsoft Office PowerPoint</Application>
  <PresentationFormat>Širokouhlá</PresentationFormat>
  <Paragraphs>584</Paragraphs>
  <Slides>41</Slides>
  <Notes>41</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41</vt:i4>
      </vt:variant>
    </vt:vector>
  </HeadingPairs>
  <TitlesOfParts>
    <vt:vector size="46" baseType="lpstr">
      <vt:lpstr>Arial</vt:lpstr>
      <vt:lpstr>Calibi</vt:lpstr>
      <vt:lpstr>Calibri</vt:lpstr>
      <vt:lpstr>Times New Roman</vt:lpstr>
      <vt:lpstr>Office-téma</vt:lpstr>
      <vt:lpstr>Elsődleges termelői feldolgozás higiéniája</vt:lpstr>
      <vt:lpstr>Tartalomjegyzék I</vt:lpstr>
      <vt:lpstr>Tartalomjegyzék II</vt:lpstr>
      <vt:lpstr>Bevezetés, általános ismertetés</vt:lpstr>
      <vt:lpstr>Témaspecifikus szakmai kérdések</vt:lpstr>
      <vt:lpstr>A kistermelői értékesítés alapfeltételei</vt:lpstr>
      <vt:lpstr>A kistermelői értékesítés alapfeltételei</vt:lpstr>
      <vt:lpstr>Helyzetkép a helyi termékekről</vt:lpstr>
      <vt:lpstr>Helyzetkép a helyi termékekről</vt:lpstr>
      <vt:lpstr>Termékmegjelölések</vt:lpstr>
      <vt:lpstr>„Regionális termék” és „Regionális élelmiszer” Szlovákiában</vt:lpstr>
      <vt:lpstr>Helyi termék értékesítési lehetőségei</vt:lpstr>
      <vt:lpstr>Helyi termék értékesítése a termelői piacon</vt:lpstr>
      <vt:lpstr>Helyi termék értékesítése a termelői piacon</vt:lpstr>
      <vt:lpstr>Alaptermékek kis mennyiségben való közvetlen értékesítése</vt:lpstr>
      <vt:lpstr>Alaptermékek kis mennyiségben való közvetlen értékesítése</vt:lpstr>
      <vt:lpstr>Különböző alaptermékekre vonatkozó kis mennyiségek meghatározása</vt:lpstr>
      <vt:lpstr>Különböző alaptermékekre vonatkozó kis mennyiségek meghatározása</vt:lpstr>
      <vt:lpstr>Növényi eredetű alaptermékek kis mennyiségben történő forgalmazása a végső fogyasztó vagy a helyi kiskereskedelmi létesítmények számára</vt:lpstr>
      <vt:lpstr>Növényi eredetű alaptermékek kis mennyiségben történő forgalmazása a végső fogyasztó vagy a helyi kiskereskedelmi létesítmények számára</vt:lpstr>
      <vt:lpstr>1. Engedélyhez kötött kis kapacitású vágóhidakra és darabolóüzemekre vonatkozó követelmények meghatározása</vt:lpstr>
      <vt:lpstr>2. A kiskereskedelmi egységek területén található daraboló- és húskészítményeket előállító üzemek marginális, helyi és korlátozott tevékenységének meghatározása</vt:lpstr>
      <vt:lpstr>3. A baromfi- és házinyúlhúsra vonatkozó kis mennyiségek meghatározása</vt:lpstr>
      <vt:lpstr>4. A szabadon élő vadból származó vadhúsra vonatkozó kis mennyiségek meghatározása</vt:lpstr>
      <vt:lpstr>Élelmiszerbiztonsági és -higiéniai előírások</vt:lpstr>
      <vt:lpstr>Élelmiszerbiztonsági és -higiéniai előírások 1. Személyi higiénia</vt:lpstr>
      <vt:lpstr>Élelmiszerbiztonsági és -higiéniai előírások 2. Az élelmiszer-előállítás higiéniája</vt:lpstr>
      <vt:lpstr>Élelmiszerbiztonsági és -higiéniai előírások 3. Az élelmiszer-előállítás helye, berendezései</vt:lpstr>
      <vt:lpstr>Élelmiszerbiztonsági és -higiéniai előírások 3. Az élelmiszer-előállítás helye, berendezései</vt:lpstr>
      <vt:lpstr>A tárolás és az étel készítésének követelményei 1. Raktározás, tárolás, hűtés</vt:lpstr>
      <vt:lpstr>A tárolás és az étel készítésének követelményei 2. Előkészítés</vt:lpstr>
      <vt:lpstr>A tárolás és az étel készítésének követelményei 3. Hőkezelés</vt:lpstr>
      <vt:lpstr>Takarítás, tisztítás és fertőtlenítés 1. Általános szabályok</vt:lpstr>
      <vt:lpstr>Takarítás, tisztítás és fertőtlenítés 2. Hulladékgyűjtés</vt:lpstr>
      <vt:lpstr>Kapcsolódó jogszabályok: európai uniós jogszabályok</vt:lpstr>
      <vt:lpstr>Kapcsolódó jogszabályok  Törvények és rendeletek Szlovákiában</vt:lpstr>
      <vt:lpstr>Összefoglalás</vt:lpstr>
      <vt:lpstr>Gyakorlati jellegű kérdések</vt:lpstr>
      <vt:lpstr>Felhasznált irodalom, hivatkozások jegyzéke</vt:lpstr>
      <vt:lpstr>Fogalomtár</vt:lpstr>
      <vt:lpstr>TAG-ek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Elsődleges termelői feldolgozás higiéniája</dc:title>
  <dc:creator>Péter Varga</dc:creator>
  <cp:lastModifiedBy>Réka</cp:lastModifiedBy>
  <cp:revision>214</cp:revision>
  <dcterms:created xsi:type="dcterms:W3CDTF">2021-04-21T15:27:09Z</dcterms:created>
  <dcterms:modified xsi:type="dcterms:W3CDTF">2021-06-07T16:03:36Z</dcterms:modified>
</cp:coreProperties>
</file>