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4"/>
  </p:sldMasterIdLst>
  <p:notesMasterIdLst>
    <p:notesMasterId r:id="rId31"/>
  </p:notesMasterIdLst>
  <p:sldIdLst>
    <p:sldId id="256" r:id="rId5"/>
    <p:sldId id="257" r:id="rId6"/>
    <p:sldId id="259" r:id="rId7"/>
    <p:sldId id="281" r:id="rId8"/>
    <p:sldId id="258" r:id="rId9"/>
    <p:sldId id="264" r:id="rId10"/>
    <p:sldId id="278" r:id="rId11"/>
    <p:sldId id="260" r:id="rId12"/>
    <p:sldId id="262" r:id="rId13"/>
    <p:sldId id="261" r:id="rId14"/>
    <p:sldId id="280" r:id="rId15"/>
    <p:sldId id="265" r:id="rId16"/>
    <p:sldId id="279" r:id="rId17"/>
    <p:sldId id="270" r:id="rId18"/>
    <p:sldId id="263" r:id="rId19"/>
    <p:sldId id="271" r:id="rId20"/>
    <p:sldId id="272" r:id="rId21"/>
    <p:sldId id="273" r:id="rId22"/>
    <p:sldId id="266" r:id="rId23"/>
    <p:sldId id="274" r:id="rId24"/>
    <p:sldId id="275" r:id="rId25"/>
    <p:sldId id="276" r:id="rId26"/>
    <p:sldId id="267" r:id="rId27"/>
    <p:sldId id="282" r:id="rId28"/>
    <p:sldId id="277" r:id="rId29"/>
    <p:sldId id="283" r:id="rId30"/>
  </p:sldIdLst>
  <p:sldSz cx="12192000" cy="6858000"/>
  <p:notesSz cx="6735763" cy="9866313"/>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32" roundtripDataSignature="AMtx7mj/YgChDxrHdlbjqiZlReiv6js5Nw=="/>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787" autoAdjust="0"/>
    <p:restoredTop sz="90846" autoAdjust="0"/>
  </p:normalViewPr>
  <p:slideViewPr>
    <p:cSldViewPr snapToGrid="0">
      <p:cViewPr varScale="1">
        <p:scale>
          <a:sx n="84" d="100"/>
          <a:sy n="84" d="100"/>
        </p:scale>
        <p:origin x="346" y="8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customschemas.google.com/relationships/presentationmetadata" Target="metadata"/><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theme" Target="theme/theme1.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80963" y="741363"/>
            <a:ext cx="6575425" cy="369887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73577" y="4686499"/>
            <a:ext cx="5388610" cy="4439841"/>
          </a:xfrm>
          <a:prstGeom prst="rect">
            <a:avLst/>
          </a:prstGeom>
          <a:noFill/>
          <a:ln>
            <a:noFill/>
          </a:ln>
        </p:spPr>
        <p:txBody>
          <a:bodyPr spcFirstLastPara="1" wrap="square" lIns="90747" tIns="90747" rIns="90747" bIns="90747"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
        <p:cNvGrpSpPr/>
        <p:nvPr/>
      </p:nvGrpSpPr>
      <p:grpSpPr>
        <a:xfrm>
          <a:off x="0" y="0"/>
          <a:ext cx="0" cy="0"/>
          <a:chOff x="0" y="0"/>
          <a:chExt cx="0" cy="0"/>
        </a:xfrm>
      </p:grpSpPr>
      <p:sp>
        <p:nvSpPr>
          <p:cNvPr id="59" name="Google Shape;59;p1:notes"/>
          <p:cNvSpPr txBox="1">
            <a:spLocks noGrp="1"/>
          </p:cNvSpPr>
          <p:nvPr>
            <p:ph type="body" idx="1"/>
          </p:nvPr>
        </p:nvSpPr>
        <p:spPr>
          <a:xfrm>
            <a:off x="673577" y="4686499"/>
            <a:ext cx="5388610" cy="4439841"/>
          </a:xfrm>
          <a:prstGeom prst="rect">
            <a:avLst/>
          </a:prstGeom>
        </p:spPr>
        <p:txBody>
          <a:bodyPr spcFirstLastPara="1" wrap="square" lIns="90747" tIns="90747" rIns="90747" bIns="90747" anchor="t" anchorCtr="0">
            <a:noAutofit/>
          </a:bodyPr>
          <a:lstStyle/>
          <a:p>
            <a:pPr marL="0" indent="0">
              <a:buNone/>
            </a:pPr>
            <a:endParaRPr/>
          </a:p>
        </p:txBody>
      </p:sp>
      <p:sp>
        <p:nvSpPr>
          <p:cNvPr id="60" name="Google Shape;60;p1:notes"/>
          <p:cNvSpPr>
            <a:spLocks noGrp="1" noRot="1" noChangeAspect="1"/>
          </p:cNvSpPr>
          <p:nvPr>
            <p:ph type="sldImg" idx="2"/>
          </p:nvPr>
        </p:nvSpPr>
        <p:spPr>
          <a:xfrm>
            <a:off x="80963" y="741363"/>
            <a:ext cx="6573837" cy="369887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
        <p:cNvGrpSpPr/>
        <p:nvPr/>
      </p:nvGrpSpPr>
      <p:grpSpPr>
        <a:xfrm>
          <a:off x="0" y="0"/>
          <a:ext cx="0" cy="0"/>
          <a:chOff x="0" y="0"/>
          <a:chExt cx="0" cy="0"/>
        </a:xfrm>
      </p:grpSpPr>
      <p:sp>
        <p:nvSpPr>
          <p:cNvPr id="71" name="Google Shape;71;gd03d5b2036_1_5:notes"/>
          <p:cNvSpPr>
            <a:spLocks noGrp="1" noRot="1" noChangeAspect="1"/>
          </p:cNvSpPr>
          <p:nvPr>
            <p:ph type="sldImg" idx="2"/>
          </p:nvPr>
        </p:nvSpPr>
        <p:spPr>
          <a:xfrm>
            <a:off x="80963" y="741363"/>
            <a:ext cx="6573837" cy="3698875"/>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2" name="Google Shape;72;gd03d5b2036_1_5:notes"/>
          <p:cNvSpPr txBox="1">
            <a:spLocks noGrp="1"/>
          </p:cNvSpPr>
          <p:nvPr>
            <p:ph type="body" idx="1"/>
          </p:nvPr>
        </p:nvSpPr>
        <p:spPr>
          <a:xfrm>
            <a:off x="673577" y="4686499"/>
            <a:ext cx="5388610" cy="4439841"/>
          </a:xfrm>
          <a:prstGeom prst="rect">
            <a:avLst/>
          </a:prstGeom>
        </p:spPr>
        <p:txBody>
          <a:bodyPr spcFirstLastPara="1" wrap="square" lIns="90747" tIns="90747" rIns="90747" bIns="90747" anchor="t" anchorCtr="0">
            <a:noAutofit/>
          </a:bodyPr>
          <a:lstStyle/>
          <a:p>
            <a:pPr marL="0" indent="0">
              <a:buNone/>
            </a:pPr>
            <a:r>
              <a:rPr lang="sk-SK" dirty="0" smtClean="0"/>
              <a:t>A </a:t>
            </a:r>
            <a:r>
              <a:rPr lang="sk-SK" dirty="0" err="1" smtClean="0"/>
              <a:t>termékpiramis</a:t>
            </a:r>
            <a:r>
              <a:rPr lang="sk-SK" dirty="0" smtClean="0"/>
              <a:t> </a:t>
            </a:r>
            <a:r>
              <a:rPr lang="sk-SK" dirty="0" err="1" smtClean="0"/>
              <a:t>célja</a:t>
            </a:r>
            <a:r>
              <a:rPr lang="sk-SK" dirty="0" smtClean="0"/>
              <a:t>, </a:t>
            </a:r>
            <a:r>
              <a:rPr lang="sk-SK" dirty="0" err="1" smtClean="0"/>
              <a:t>hogy</a:t>
            </a:r>
            <a:r>
              <a:rPr lang="sk-SK" dirty="0" smtClean="0"/>
              <a:t> </a:t>
            </a:r>
            <a:r>
              <a:rPr lang="sk-SK" dirty="0" err="1" smtClean="0"/>
              <a:t>mindenki</a:t>
            </a:r>
            <a:r>
              <a:rPr lang="sk-SK" dirty="0" smtClean="0"/>
              <a:t> </a:t>
            </a:r>
            <a:r>
              <a:rPr lang="sk-SK" dirty="0" err="1" smtClean="0"/>
              <a:t>megtalálja</a:t>
            </a:r>
            <a:r>
              <a:rPr lang="sk-SK" dirty="0" smtClean="0"/>
              <a:t> </a:t>
            </a:r>
            <a:r>
              <a:rPr lang="sk-SK" dirty="0" err="1" smtClean="0"/>
              <a:t>azt</a:t>
            </a:r>
            <a:r>
              <a:rPr lang="sk-SK" dirty="0" smtClean="0"/>
              <a:t>, </a:t>
            </a:r>
            <a:r>
              <a:rPr lang="sk-SK" dirty="0" err="1" smtClean="0"/>
              <a:t>amit</a:t>
            </a:r>
            <a:r>
              <a:rPr lang="sk-SK" dirty="0" smtClean="0"/>
              <a:t> </a:t>
            </a:r>
            <a:r>
              <a:rPr lang="sk-SK" dirty="0" err="1" smtClean="0"/>
              <a:t>keres</a:t>
            </a:r>
            <a:r>
              <a:rPr lang="sk-SK" dirty="0" smtClean="0"/>
              <a:t>, </a:t>
            </a:r>
            <a:r>
              <a:rPr lang="sk-SK" dirty="0" err="1" smtClean="0"/>
              <a:t>és</a:t>
            </a:r>
            <a:r>
              <a:rPr lang="sk-SK" dirty="0" smtClean="0"/>
              <a:t> </a:t>
            </a:r>
            <a:r>
              <a:rPr lang="sk-SK" dirty="0" err="1" smtClean="0"/>
              <a:t>ami</a:t>
            </a:r>
            <a:r>
              <a:rPr lang="sk-SK" dirty="0" smtClean="0"/>
              <a:t> </a:t>
            </a:r>
            <a:r>
              <a:rPr lang="sk-SK" dirty="0" err="1" smtClean="0"/>
              <a:t>neki</a:t>
            </a:r>
            <a:r>
              <a:rPr lang="sk-SK" dirty="0" smtClean="0"/>
              <a:t> a </a:t>
            </a:r>
            <a:r>
              <a:rPr lang="sk-SK" dirty="0" err="1" smtClean="0"/>
              <a:t>leginkább</a:t>
            </a:r>
            <a:r>
              <a:rPr lang="sk-SK" dirty="0" smtClean="0"/>
              <a:t> </a:t>
            </a:r>
            <a:r>
              <a:rPr lang="sk-SK" dirty="0" err="1" smtClean="0"/>
              <a:t>megfelel</a:t>
            </a:r>
            <a:r>
              <a:rPr lang="sk-SK" dirty="0" smtClean="0"/>
              <a:t> </a:t>
            </a:r>
            <a:r>
              <a:rPr lang="sk-SK" dirty="0" err="1" smtClean="0"/>
              <a:t>árban</a:t>
            </a:r>
            <a:r>
              <a:rPr lang="sk-SK" dirty="0" smtClean="0"/>
              <a:t> </a:t>
            </a:r>
            <a:r>
              <a:rPr lang="sk-SK" dirty="0" err="1" smtClean="0"/>
              <a:t>és</a:t>
            </a:r>
            <a:r>
              <a:rPr lang="sk-SK" dirty="0" smtClean="0"/>
              <a:t> </a:t>
            </a:r>
            <a:r>
              <a:rPr lang="sk-SK" dirty="0" err="1" smtClean="0"/>
              <a:t>értékben</a:t>
            </a:r>
            <a:r>
              <a:rPr lang="sk-SK" dirty="0" smtClean="0"/>
              <a:t> </a:t>
            </a:r>
            <a:r>
              <a:rPr lang="sk-SK" dirty="0" err="1" smtClean="0"/>
              <a:t>egyaránt</a:t>
            </a:r>
            <a:r>
              <a:rPr lang="sk-SK" dirty="0" smtClean="0"/>
              <a:t>. </a:t>
            </a:r>
            <a:r>
              <a:rPr lang="sk-SK" dirty="0" err="1" smtClean="0"/>
              <a:t>Ez</a:t>
            </a:r>
            <a:r>
              <a:rPr lang="sk-SK" dirty="0" smtClean="0"/>
              <a:t> </a:t>
            </a:r>
            <a:r>
              <a:rPr lang="sk-SK" dirty="0" err="1" smtClean="0"/>
              <a:t>mellett</a:t>
            </a:r>
            <a:r>
              <a:rPr lang="sk-SK" dirty="0" smtClean="0"/>
              <a:t> </a:t>
            </a:r>
            <a:r>
              <a:rPr lang="sk-SK" dirty="0" err="1" smtClean="0"/>
              <a:t>pedig</a:t>
            </a:r>
            <a:r>
              <a:rPr lang="sk-SK" dirty="0" smtClean="0"/>
              <a:t> </a:t>
            </a:r>
            <a:r>
              <a:rPr lang="sk-SK" dirty="0" err="1" smtClean="0"/>
              <a:t>eljuttatja</a:t>
            </a:r>
            <a:r>
              <a:rPr lang="sk-SK" dirty="0" smtClean="0"/>
              <a:t> a </a:t>
            </a:r>
            <a:r>
              <a:rPr lang="sk-SK" dirty="0" err="1" smtClean="0"/>
              <a:t>vásárlókat</a:t>
            </a:r>
            <a:r>
              <a:rPr lang="sk-SK" dirty="0" smtClean="0"/>
              <a:t> </a:t>
            </a:r>
            <a:r>
              <a:rPr lang="sk-SK" dirty="0" err="1" smtClean="0"/>
              <a:t>az</a:t>
            </a:r>
            <a:r>
              <a:rPr lang="sk-SK" dirty="0" smtClean="0"/>
              <a:t> </a:t>
            </a:r>
            <a:r>
              <a:rPr lang="sk-SK" dirty="0" err="1" smtClean="0"/>
              <a:t>olcsó</a:t>
            </a:r>
            <a:r>
              <a:rPr lang="sk-SK" dirty="0" smtClean="0"/>
              <a:t> </a:t>
            </a:r>
            <a:r>
              <a:rPr lang="sk-SK" dirty="0" err="1" smtClean="0"/>
              <a:t>termékektől</a:t>
            </a:r>
            <a:r>
              <a:rPr lang="sk-SK" dirty="0" smtClean="0"/>
              <a:t> (</a:t>
            </a:r>
            <a:r>
              <a:rPr lang="sk-SK" dirty="0" err="1" smtClean="0"/>
              <a:t>vagy</a:t>
            </a:r>
            <a:r>
              <a:rPr lang="sk-SK" dirty="0" smtClean="0"/>
              <a:t> </a:t>
            </a:r>
            <a:r>
              <a:rPr lang="sk-SK" dirty="0" err="1" smtClean="0"/>
              <a:t>szolgáltatásoktól</a:t>
            </a:r>
            <a:r>
              <a:rPr lang="sk-SK" dirty="0" smtClean="0"/>
              <a:t>) a </a:t>
            </a:r>
            <a:r>
              <a:rPr lang="sk-SK" dirty="0" err="1" smtClean="0"/>
              <a:t>drágábbak</a:t>
            </a:r>
            <a:r>
              <a:rPr lang="sk-SK" dirty="0" smtClean="0"/>
              <a:t> </a:t>
            </a:r>
            <a:r>
              <a:rPr lang="sk-SK" dirty="0" err="1" smtClean="0"/>
              <a:t>megvételéig</a:t>
            </a:r>
            <a:r>
              <a:rPr lang="sk-SK" dirty="0" smtClean="0"/>
              <a:t>. A </a:t>
            </a:r>
            <a:r>
              <a:rPr lang="sk-SK" dirty="0" err="1" smtClean="0"/>
              <a:t>fokozatosság</a:t>
            </a:r>
            <a:r>
              <a:rPr lang="sk-SK" dirty="0" smtClean="0"/>
              <a:t> a </a:t>
            </a:r>
            <a:r>
              <a:rPr lang="sk-SK" dirty="0" err="1" smtClean="0"/>
              <a:t>siker</a:t>
            </a:r>
            <a:r>
              <a:rPr lang="sk-SK" dirty="0" smtClean="0"/>
              <a:t> </a:t>
            </a:r>
            <a:r>
              <a:rPr lang="sk-SK" dirty="0" err="1" smtClean="0"/>
              <a:t>kulcsa</a:t>
            </a:r>
            <a:r>
              <a:rPr lang="sk-SK" dirty="0" smtClean="0"/>
              <a:t>.</a:t>
            </a:r>
          </a:p>
          <a:p>
            <a:pPr marL="0" indent="0">
              <a:buNone/>
            </a:pPr>
            <a:r>
              <a:rPr lang="sk-SK" dirty="0" smtClean="0"/>
              <a:t>A </a:t>
            </a:r>
            <a:r>
              <a:rPr lang="sk-SK" dirty="0" err="1" smtClean="0"/>
              <a:t>termékpiramisunk</a:t>
            </a:r>
            <a:r>
              <a:rPr lang="sk-SK" dirty="0" smtClean="0"/>
              <a:t> </a:t>
            </a:r>
            <a:r>
              <a:rPr lang="sk-SK" dirty="0" err="1" smtClean="0"/>
              <a:t>annyi</a:t>
            </a:r>
            <a:r>
              <a:rPr lang="sk-SK" dirty="0" smtClean="0"/>
              <a:t> </a:t>
            </a:r>
            <a:r>
              <a:rPr lang="sk-SK" dirty="0" err="1" smtClean="0"/>
              <a:t>szintből</a:t>
            </a:r>
            <a:r>
              <a:rPr lang="sk-SK" dirty="0" smtClean="0"/>
              <a:t> </a:t>
            </a:r>
            <a:r>
              <a:rPr lang="sk-SK" dirty="0" err="1" smtClean="0"/>
              <a:t>állhat</a:t>
            </a:r>
            <a:r>
              <a:rPr lang="sk-SK" dirty="0" smtClean="0"/>
              <a:t>, </a:t>
            </a:r>
            <a:r>
              <a:rPr lang="sk-SK" dirty="0" err="1" smtClean="0"/>
              <a:t>amennyit</a:t>
            </a:r>
            <a:r>
              <a:rPr lang="sk-SK" dirty="0" smtClean="0"/>
              <a:t> </a:t>
            </a:r>
            <a:r>
              <a:rPr lang="sk-SK" dirty="0" err="1" smtClean="0"/>
              <a:t>jónak</a:t>
            </a:r>
            <a:r>
              <a:rPr lang="sk-SK" dirty="0" smtClean="0"/>
              <a:t> </a:t>
            </a:r>
            <a:r>
              <a:rPr lang="sk-SK" dirty="0" err="1" smtClean="0"/>
              <a:t>látunk</a:t>
            </a:r>
            <a:r>
              <a:rPr lang="sk-SK" dirty="0" smtClean="0"/>
              <a:t>. </a:t>
            </a:r>
            <a:r>
              <a:rPr lang="sk-SK" dirty="0" err="1" smtClean="0"/>
              <a:t>Az</a:t>
            </a:r>
            <a:r>
              <a:rPr lang="sk-SK" dirty="0" smtClean="0"/>
              <a:t> </a:t>
            </a:r>
            <a:r>
              <a:rPr lang="sk-SK" dirty="0" err="1" smtClean="0"/>
              <a:t>első</a:t>
            </a:r>
            <a:r>
              <a:rPr lang="sk-SK" dirty="0" smtClean="0"/>
              <a:t> </a:t>
            </a:r>
            <a:r>
              <a:rPr lang="sk-SK" dirty="0" err="1" smtClean="0"/>
              <a:t>szinten</a:t>
            </a:r>
            <a:r>
              <a:rPr lang="sk-SK" dirty="0" smtClean="0"/>
              <a:t> </a:t>
            </a:r>
            <a:r>
              <a:rPr lang="sk-SK" dirty="0" err="1" smtClean="0"/>
              <a:t>mindig</a:t>
            </a:r>
            <a:r>
              <a:rPr lang="sk-SK" dirty="0" smtClean="0"/>
              <a:t> </a:t>
            </a:r>
            <a:r>
              <a:rPr lang="sk-SK" dirty="0" err="1" smtClean="0"/>
              <a:t>olyan</a:t>
            </a:r>
            <a:r>
              <a:rPr lang="sk-SK" dirty="0" smtClean="0"/>
              <a:t> </a:t>
            </a:r>
            <a:r>
              <a:rPr lang="sk-SK" dirty="0" err="1" smtClean="0"/>
              <a:t>belépő</a:t>
            </a:r>
            <a:r>
              <a:rPr lang="sk-SK" dirty="0" smtClean="0"/>
              <a:t>, </a:t>
            </a:r>
            <a:r>
              <a:rPr lang="sk-SK" dirty="0" err="1" smtClean="0"/>
              <a:t>úgynevezett</a:t>
            </a:r>
            <a:r>
              <a:rPr lang="sk-SK" dirty="0" smtClean="0"/>
              <a:t> </a:t>
            </a:r>
            <a:r>
              <a:rPr lang="sk-SK" dirty="0" err="1" smtClean="0"/>
              <a:t>csalitermék</a:t>
            </a:r>
            <a:r>
              <a:rPr lang="sk-SK" dirty="0" smtClean="0"/>
              <a:t> </a:t>
            </a:r>
            <a:r>
              <a:rPr lang="sk-SK" dirty="0" err="1" smtClean="0"/>
              <a:t>álljon</a:t>
            </a:r>
            <a:r>
              <a:rPr lang="sk-SK" dirty="0" smtClean="0"/>
              <a:t>, </a:t>
            </a:r>
            <a:r>
              <a:rPr lang="sk-SK" dirty="0" err="1" smtClean="0"/>
              <a:t>amely</a:t>
            </a:r>
            <a:r>
              <a:rPr lang="sk-SK" dirty="0" smtClean="0"/>
              <a:t> </a:t>
            </a:r>
            <a:r>
              <a:rPr lang="sk-SK" dirty="0" err="1" smtClean="0"/>
              <a:t>olcsó</a:t>
            </a:r>
            <a:r>
              <a:rPr lang="sk-SK" dirty="0" smtClean="0"/>
              <a:t> </a:t>
            </a:r>
            <a:r>
              <a:rPr lang="sk-SK" dirty="0" err="1" smtClean="0"/>
              <a:t>vagy</a:t>
            </a:r>
            <a:r>
              <a:rPr lang="sk-SK" dirty="0" smtClean="0"/>
              <a:t> </a:t>
            </a:r>
            <a:r>
              <a:rPr lang="sk-SK" dirty="0" err="1" smtClean="0"/>
              <a:t>éppen</a:t>
            </a:r>
            <a:r>
              <a:rPr lang="sk-SK" dirty="0" smtClean="0"/>
              <a:t> </a:t>
            </a:r>
            <a:r>
              <a:rPr lang="sk-SK" dirty="0" err="1" smtClean="0"/>
              <a:t>ingyenes</a:t>
            </a:r>
            <a:r>
              <a:rPr lang="sk-SK" dirty="0" smtClean="0"/>
              <a:t>.</a:t>
            </a:r>
          </a:p>
          <a:p>
            <a:pPr marL="0" indent="0">
              <a:buNone/>
            </a:pPr>
            <a:r>
              <a:rPr lang="sk-SK" dirty="0" err="1" smtClean="0"/>
              <a:t>Az</a:t>
            </a:r>
            <a:r>
              <a:rPr lang="sk-SK" dirty="0" smtClean="0"/>
              <a:t> </a:t>
            </a:r>
            <a:r>
              <a:rPr lang="sk-SK" dirty="0" err="1" smtClean="0"/>
              <a:t>alaptermékek</a:t>
            </a:r>
            <a:r>
              <a:rPr lang="sk-SK" dirty="0" smtClean="0"/>
              <a:t> </a:t>
            </a:r>
            <a:r>
              <a:rPr lang="sk-SK" dirty="0" err="1" smtClean="0"/>
              <a:t>kerülnek</a:t>
            </a:r>
            <a:r>
              <a:rPr lang="sk-SK" dirty="0" smtClean="0"/>
              <a:t> a </a:t>
            </a:r>
            <a:r>
              <a:rPr lang="sk-SK" dirty="0" err="1" smtClean="0"/>
              <a:t>csali</a:t>
            </a:r>
            <a:r>
              <a:rPr lang="sk-SK" dirty="0" smtClean="0"/>
              <a:t> </a:t>
            </a:r>
            <a:r>
              <a:rPr lang="sk-SK" dirty="0" err="1" smtClean="0"/>
              <a:t>feletti</a:t>
            </a:r>
            <a:r>
              <a:rPr lang="sk-SK" dirty="0" smtClean="0"/>
              <a:t> </a:t>
            </a:r>
            <a:r>
              <a:rPr lang="sk-SK" dirty="0" err="1" smtClean="0"/>
              <a:t>szintre</a:t>
            </a:r>
            <a:r>
              <a:rPr lang="sk-SK" dirty="0" smtClean="0"/>
              <a:t>. </a:t>
            </a:r>
            <a:r>
              <a:rPr lang="sk-SK" dirty="0" err="1" smtClean="0"/>
              <a:t>Ezután</a:t>
            </a:r>
            <a:r>
              <a:rPr lang="sk-SK" dirty="0" smtClean="0"/>
              <a:t> </a:t>
            </a:r>
            <a:r>
              <a:rPr lang="sk-SK" dirty="0" err="1" smtClean="0"/>
              <a:t>pedig</a:t>
            </a:r>
            <a:r>
              <a:rPr lang="sk-SK" dirty="0" smtClean="0"/>
              <a:t> </a:t>
            </a:r>
            <a:r>
              <a:rPr lang="sk-SK" dirty="0" err="1" smtClean="0"/>
              <a:t>fokozatosan</a:t>
            </a:r>
            <a:r>
              <a:rPr lang="sk-SK" dirty="0" smtClean="0"/>
              <a:t> </a:t>
            </a:r>
            <a:r>
              <a:rPr lang="sk-SK" dirty="0" err="1" smtClean="0"/>
              <a:t>jönnek</a:t>
            </a:r>
            <a:r>
              <a:rPr lang="sk-SK" dirty="0" smtClean="0"/>
              <a:t> a </a:t>
            </a:r>
            <a:r>
              <a:rPr lang="sk-SK" dirty="0" err="1" smtClean="0"/>
              <a:t>magasabb</a:t>
            </a:r>
            <a:r>
              <a:rPr lang="sk-SK" dirty="0" smtClean="0"/>
              <a:t> ár </a:t>
            </a:r>
            <a:r>
              <a:rPr lang="sk-SK" dirty="0" err="1" smtClean="0"/>
              <a:t>kategóriába</a:t>
            </a:r>
            <a:r>
              <a:rPr lang="sk-SK" dirty="0" smtClean="0"/>
              <a:t> </a:t>
            </a:r>
            <a:r>
              <a:rPr lang="sk-SK" dirty="0" err="1" smtClean="0"/>
              <a:t>tartozó</a:t>
            </a:r>
            <a:r>
              <a:rPr lang="sk-SK" dirty="0" smtClean="0"/>
              <a:t> </a:t>
            </a:r>
            <a:r>
              <a:rPr lang="sk-SK" dirty="0" err="1" smtClean="0"/>
              <a:t>termékek</a:t>
            </a:r>
            <a:r>
              <a:rPr lang="sk-SK" dirty="0" smtClean="0"/>
              <a:t>, </a:t>
            </a:r>
            <a:r>
              <a:rPr lang="sk-SK" dirty="0" err="1" smtClean="0"/>
              <a:t>amelyeket</a:t>
            </a:r>
            <a:r>
              <a:rPr lang="sk-SK" dirty="0" smtClean="0"/>
              <a:t> </a:t>
            </a:r>
            <a:r>
              <a:rPr lang="sk-SK" dirty="0" err="1" smtClean="0"/>
              <a:t>megfelelő</a:t>
            </a:r>
            <a:r>
              <a:rPr lang="sk-SK" dirty="0" smtClean="0"/>
              <a:t> logika </a:t>
            </a:r>
            <a:r>
              <a:rPr lang="sk-SK" dirty="0" err="1" smtClean="0"/>
              <a:t>mentén</a:t>
            </a:r>
            <a:r>
              <a:rPr lang="sk-SK" dirty="0" smtClean="0"/>
              <a:t> </a:t>
            </a:r>
            <a:r>
              <a:rPr lang="sk-SK" dirty="0" err="1" smtClean="0"/>
              <a:t>kell</a:t>
            </a:r>
            <a:r>
              <a:rPr lang="sk-SK" dirty="0" smtClean="0"/>
              <a:t> </a:t>
            </a:r>
            <a:r>
              <a:rPr lang="sk-SK" dirty="0" err="1" smtClean="0"/>
              <a:t>belehelyezni</a:t>
            </a:r>
            <a:r>
              <a:rPr lang="sk-SK" dirty="0" smtClean="0"/>
              <a:t> a </a:t>
            </a:r>
            <a:r>
              <a:rPr lang="sk-SK" dirty="0" err="1" smtClean="0"/>
              <a:t>piramis</a:t>
            </a:r>
            <a:r>
              <a:rPr lang="sk-SK" dirty="0" smtClean="0"/>
              <a:t> </a:t>
            </a:r>
            <a:r>
              <a:rPr lang="sk-SK" dirty="0" err="1" smtClean="0"/>
              <a:t>megfelelő</a:t>
            </a:r>
            <a:r>
              <a:rPr lang="sk-SK" dirty="0" smtClean="0"/>
              <a:t> </a:t>
            </a:r>
            <a:r>
              <a:rPr lang="sk-SK" dirty="0" err="1" smtClean="0"/>
              <a:t>szintjébe</a:t>
            </a:r>
            <a:r>
              <a:rPr lang="sk-SK" dirty="0" smtClean="0"/>
              <a:t>. </a:t>
            </a:r>
            <a:r>
              <a:rPr lang="sk-SK" dirty="0" err="1" smtClean="0"/>
              <a:t>Először</a:t>
            </a:r>
            <a:r>
              <a:rPr lang="sk-SK" dirty="0" smtClean="0"/>
              <a:t> </a:t>
            </a:r>
            <a:r>
              <a:rPr lang="sk-SK" dirty="0" err="1" smtClean="0"/>
              <a:t>az</a:t>
            </a:r>
            <a:r>
              <a:rPr lang="sk-SK" dirty="0" smtClean="0"/>
              <a:t> </a:t>
            </a:r>
            <a:r>
              <a:rPr lang="sk-SK" dirty="0" err="1" smtClean="0"/>
              <a:t>olcsó</a:t>
            </a:r>
            <a:r>
              <a:rPr lang="sk-SK" dirty="0" smtClean="0"/>
              <a:t>, </a:t>
            </a:r>
            <a:r>
              <a:rPr lang="sk-SK" dirty="0" err="1" smtClean="0"/>
              <a:t>majd</a:t>
            </a:r>
            <a:r>
              <a:rPr lang="sk-SK" dirty="0" smtClean="0"/>
              <a:t> a normál, </a:t>
            </a:r>
            <a:r>
              <a:rPr lang="sk-SK" dirty="0" err="1" smtClean="0"/>
              <a:t>aztán</a:t>
            </a:r>
            <a:r>
              <a:rPr lang="sk-SK" dirty="0" smtClean="0"/>
              <a:t> a </a:t>
            </a:r>
            <a:r>
              <a:rPr lang="sk-SK" dirty="0" err="1" smtClean="0"/>
              <a:t>drágább</a:t>
            </a:r>
            <a:r>
              <a:rPr lang="sk-SK" dirty="0" smtClean="0"/>
              <a:t>, </a:t>
            </a:r>
            <a:r>
              <a:rPr lang="sk-SK" dirty="0" err="1" smtClean="0"/>
              <a:t>végül</a:t>
            </a:r>
            <a:r>
              <a:rPr lang="sk-SK" dirty="0" smtClean="0"/>
              <a:t> (ha van) a </a:t>
            </a:r>
            <a:r>
              <a:rPr lang="sk-SK" dirty="0" err="1" smtClean="0"/>
              <a:t>luxustermékek</a:t>
            </a:r>
            <a:r>
              <a:rPr lang="sk-SK" dirty="0" smtClean="0"/>
              <a:t>.</a:t>
            </a:r>
          </a:p>
          <a:p>
            <a:pPr marL="0" indent="0">
              <a:buNone/>
            </a:pPr>
            <a:r>
              <a:rPr lang="sk-SK" dirty="0" err="1" smtClean="0"/>
              <a:t>Csalinak</a:t>
            </a:r>
            <a:r>
              <a:rPr lang="sk-SK" dirty="0" smtClean="0"/>
              <a:t> </a:t>
            </a:r>
            <a:r>
              <a:rPr lang="sk-SK" dirty="0" err="1" smtClean="0"/>
              <a:t>használhatunk</a:t>
            </a:r>
            <a:r>
              <a:rPr lang="sk-SK" dirty="0" smtClean="0"/>
              <a:t> </a:t>
            </a:r>
            <a:r>
              <a:rPr lang="sk-SK" dirty="0" err="1" smtClean="0"/>
              <a:t>például</a:t>
            </a:r>
            <a:r>
              <a:rPr lang="sk-SK" dirty="0" smtClean="0"/>
              <a:t> e-mail </a:t>
            </a:r>
            <a:r>
              <a:rPr lang="sk-SK" dirty="0" err="1" smtClean="0"/>
              <a:t>sorozatokat</a:t>
            </a:r>
            <a:r>
              <a:rPr lang="sk-SK" dirty="0" smtClean="0"/>
              <a:t>, </a:t>
            </a:r>
            <a:r>
              <a:rPr lang="sk-SK" dirty="0" err="1" smtClean="0"/>
              <a:t>letölthető</a:t>
            </a:r>
            <a:r>
              <a:rPr lang="sk-SK" dirty="0" smtClean="0"/>
              <a:t> </a:t>
            </a:r>
            <a:r>
              <a:rPr lang="sk-SK" dirty="0" err="1" smtClean="0"/>
              <a:t>ingyenes</a:t>
            </a:r>
            <a:r>
              <a:rPr lang="sk-SK" dirty="0" smtClean="0"/>
              <a:t> </a:t>
            </a:r>
            <a:r>
              <a:rPr lang="sk-SK" dirty="0" err="1" smtClean="0"/>
              <a:t>ebook-ot</a:t>
            </a:r>
            <a:r>
              <a:rPr lang="sk-SK" dirty="0" smtClean="0"/>
              <a:t>, </a:t>
            </a:r>
            <a:r>
              <a:rPr lang="sk-SK" dirty="0" err="1" smtClean="0"/>
              <a:t>szolgáltatást</a:t>
            </a:r>
            <a:r>
              <a:rPr lang="sk-SK" dirty="0" smtClean="0"/>
              <a:t>, de </a:t>
            </a:r>
            <a:r>
              <a:rPr lang="sk-SK" dirty="0" err="1" smtClean="0"/>
              <a:t>ajándékba</a:t>
            </a:r>
            <a:r>
              <a:rPr lang="sk-SK" dirty="0" smtClean="0"/>
              <a:t> </a:t>
            </a:r>
            <a:r>
              <a:rPr lang="sk-SK" dirty="0" err="1" smtClean="0"/>
              <a:t>is</a:t>
            </a:r>
            <a:r>
              <a:rPr lang="sk-SK" dirty="0" smtClean="0"/>
              <a:t> </a:t>
            </a:r>
            <a:r>
              <a:rPr lang="sk-SK" dirty="0" err="1" smtClean="0"/>
              <a:t>adhatunk</a:t>
            </a:r>
            <a:r>
              <a:rPr lang="sk-SK" dirty="0" smtClean="0"/>
              <a:t> </a:t>
            </a:r>
            <a:r>
              <a:rPr lang="sk-SK" dirty="0" err="1" smtClean="0"/>
              <a:t>valamit</a:t>
            </a:r>
            <a:r>
              <a:rPr lang="sk-SK" dirty="0" smtClean="0"/>
              <a:t>. A </a:t>
            </a:r>
            <a:r>
              <a:rPr lang="sk-SK" dirty="0" err="1" smtClean="0"/>
              <a:t>lényeg</a:t>
            </a:r>
            <a:r>
              <a:rPr lang="sk-SK" dirty="0" smtClean="0"/>
              <a:t> </a:t>
            </a:r>
            <a:r>
              <a:rPr lang="sk-SK" dirty="0" err="1" smtClean="0"/>
              <a:t>az</a:t>
            </a:r>
            <a:r>
              <a:rPr lang="sk-SK" dirty="0" smtClean="0"/>
              <a:t>, </a:t>
            </a:r>
            <a:r>
              <a:rPr lang="sk-SK" dirty="0" err="1" smtClean="0"/>
              <a:t>hogy</a:t>
            </a:r>
            <a:r>
              <a:rPr lang="sk-SK" dirty="0" smtClean="0"/>
              <a:t> </a:t>
            </a:r>
            <a:r>
              <a:rPr lang="sk-SK" dirty="0" err="1" smtClean="0"/>
              <a:t>megszerezzük</a:t>
            </a:r>
            <a:r>
              <a:rPr lang="sk-SK" dirty="0" smtClean="0"/>
              <a:t> a </a:t>
            </a:r>
            <a:r>
              <a:rPr lang="sk-SK" dirty="0" err="1" smtClean="0"/>
              <a:t>látogatónk</a:t>
            </a:r>
            <a:r>
              <a:rPr lang="sk-SK" dirty="0" smtClean="0"/>
              <a:t> </a:t>
            </a:r>
            <a:r>
              <a:rPr lang="sk-SK" dirty="0" err="1" smtClean="0"/>
              <a:t>bizalmát</a:t>
            </a:r>
            <a:r>
              <a:rPr lang="sk-SK" dirty="0" smtClean="0"/>
              <a:t> </a:t>
            </a:r>
            <a:r>
              <a:rPr lang="sk-SK" dirty="0" err="1" smtClean="0"/>
              <a:t>azzal</a:t>
            </a:r>
            <a:r>
              <a:rPr lang="sk-SK" dirty="0" smtClean="0"/>
              <a:t>, </a:t>
            </a:r>
            <a:r>
              <a:rPr lang="sk-SK" dirty="0" err="1" smtClean="0"/>
              <a:t>hogy</a:t>
            </a:r>
            <a:r>
              <a:rPr lang="sk-SK" dirty="0" smtClean="0"/>
              <a:t> </a:t>
            </a:r>
            <a:r>
              <a:rPr lang="sk-SK" dirty="0" err="1" smtClean="0"/>
              <a:t>odafigyelünk</a:t>
            </a:r>
            <a:r>
              <a:rPr lang="sk-SK" dirty="0" smtClean="0"/>
              <a:t> </a:t>
            </a:r>
            <a:r>
              <a:rPr lang="sk-SK" dirty="0" err="1" smtClean="0"/>
              <a:t>arra</a:t>
            </a:r>
            <a:r>
              <a:rPr lang="sk-SK" dirty="0" smtClean="0"/>
              <a:t>, mi </a:t>
            </a:r>
            <a:r>
              <a:rPr lang="sk-SK" dirty="0" err="1" smtClean="0"/>
              <a:t>az</a:t>
            </a:r>
            <a:r>
              <a:rPr lang="sk-SK" dirty="0" smtClean="0"/>
              <a:t>, </a:t>
            </a:r>
            <a:r>
              <a:rPr lang="sk-SK" dirty="0" err="1" smtClean="0"/>
              <a:t>ami</a:t>
            </a:r>
            <a:r>
              <a:rPr lang="sk-SK" dirty="0" smtClean="0"/>
              <a:t> </a:t>
            </a:r>
            <a:r>
              <a:rPr lang="sk-SK" dirty="0" err="1" smtClean="0"/>
              <a:t>számára</a:t>
            </a:r>
            <a:r>
              <a:rPr lang="sk-SK" dirty="0" smtClean="0"/>
              <a:t> </a:t>
            </a:r>
            <a:r>
              <a:rPr lang="sk-SK" dirty="0" err="1" smtClean="0"/>
              <a:t>megfizethető</a:t>
            </a:r>
            <a:r>
              <a:rPr lang="sk-SK" dirty="0" smtClean="0"/>
              <a:t>. </a:t>
            </a:r>
          </a:p>
          <a:p>
            <a:pPr marL="0" indent="0">
              <a:buNone/>
            </a:pPr>
            <a:r>
              <a:rPr lang="sk-SK" dirty="0" err="1" smtClean="0"/>
              <a:t>Az</a:t>
            </a:r>
            <a:r>
              <a:rPr lang="sk-SK" dirty="0" smtClean="0"/>
              <a:t> </a:t>
            </a:r>
            <a:r>
              <a:rPr lang="sk-SK" dirty="0" err="1" smtClean="0"/>
              <a:t>olcsóbb</a:t>
            </a:r>
            <a:r>
              <a:rPr lang="sk-SK" dirty="0" smtClean="0"/>
              <a:t> </a:t>
            </a:r>
            <a:r>
              <a:rPr lang="sk-SK" dirty="0" err="1" smtClean="0"/>
              <a:t>termékek</a:t>
            </a:r>
            <a:r>
              <a:rPr lang="sk-SK" dirty="0" smtClean="0"/>
              <a:t> a </a:t>
            </a:r>
            <a:r>
              <a:rPr lang="sk-SK" dirty="0" err="1" smtClean="0"/>
              <a:t>legtöbb</a:t>
            </a:r>
            <a:r>
              <a:rPr lang="sk-SK" dirty="0" smtClean="0"/>
              <a:t> </a:t>
            </a:r>
            <a:r>
              <a:rPr lang="sk-SK" dirty="0" err="1" smtClean="0"/>
              <a:t>vásárló</a:t>
            </a:r>
            <a:r>
              <a:rPr lang="sk-SK" dirty="0" smtClean="0"/>
              <a:t> </a:t>
            </a:r>
            <a:r>
              <a:rPr lang="sk-SK" dirty="0" err="1" smtClean="0"/>
              <a:t>számára</a:t>
            </a:r>
            <a:r>
              <a:rPr lang="sk-SK" dirty="0" smtClean="0"/>
              <a:t> </a:t>
            </a:r>
            <a:r>
              <a:rPr lang="sk-SK" dirty="0" err="1" smtClean="0"/>
              <a:t>elérhetők</a:t>
            </a:r>
            <a:r>
              <a:rPr lang="sk-SK" dirty="0" smtClean="0"/>
              <a:t>, a normál </a:t>
            </a:r>
            <a:r>
              <a:rPr lang="sk-SK" dirty="0" err="1" smtClean="0"/>
              <a:t>és</a:t>
            </a:r>
            <a:r>
              <a:rPr lang="sk-SK" dirty="0" smtClean="0"/>
              <a:t> a </a:t>
            </a:r>
            <a:r>
              <a:rPr lang="sk-SK" dirty="0" err="1" smtClean="0"/>
              <a:t>magasabb</a:t>
            </a:r>
            <a:r>
              <a:rPr lang="sk-SK" dirty="0" smtClean="0"/>
              <a:t> </a:t>
            </a:r>
            <a:r>
              <a:rPr lang="sk-SK" dirty="0" err="1" smtClean="0"/>
              <a:t>árú</a:t>
            </a:r>
            <a:r>
              <a:rPr lang="sk-SK" dirty="0" smtClean="0"/>
              <a:t> </a:t>
            </a:r>
            <a:r>
              <a:rPr lang="sk-SK" dirty="0" err="1" smtClean="0"/>
              <a:t>termékek</a:t>
            </a:r>
            <a:r>
              <a:rPr lang="sk-SK" dirty="0" smtClean="0"/>
              <a:t> </a:t>
            </a:r>
            <a:r>
              <a:rPr lang="sk-SK" dirty="0" err="1" smtClean="0"/>
              <a:t>pedig</a:t>
            </a:r>
            <a:r>
              <a:rPr lang="sk-SK" dirty="0" smtClean="0"/>
              <a:t> már </a:t>
            </a:r>
            <a:r>
              <a:rPr lang="sk-SK" dirty="0" err="1" smtClean="0"/>
              <a:t>egy</a:t>
            </a:r>
            <a:r>
              <a:rPr lang="sk-SK" dirty="0" smtClean="0"/>
              <a:t> </a:t>
            </a:r>
            <a:r>
              <a:rPr lang="sk-SK" dirty="0" err="1" smtClean="0"/>
              <a:t>újabb</a:t>
            </a:r>
            <a:r>
              <a:rPr lang="sk-SK" dirty="0" smtClean="0"/>
              <a:t> </a:t>
            </a:r>
            <a:r>
              <a:rPr lang="sk-SK" dirty="0" err="1" smtClean="0"/>
              <a:t>célközönséget</a:t>
            </a:r>
            <a:r>
              <a:rPr lang="sk-SK" dirty="0" smtClean="0"/>
              <a:t> </a:t>
            </a:r>
            <a:r>
              <a:rPr lang="sk-SK" dirty="0" err="1" smtClean="0"/>
              <a:t>vonzanak</a:t>
            </a:r>
            <a:r>
              <a:rPr lang="sk-SK" dirty="0" smtClean="0"/>
              <a:t> </a:t>
            </a:r>
            <a:r>
              <a:rPr lang="sk-SK" dirty="0" err="1" smtClean="0"/>
              <a:t>majd</a:t>
            </a:r>
            <a:r>
              <a:rPr lang="sk-SK" dirty="0" smtClean="0"/>
              <a:t>. </a:t>
            </a:r>
          </a:p>
          <a:p>
            <a:pPr marL="0" indent="0">
              <a:buNone/>
            </a:pPr>
            <a:r>
              <a:rPr lang="sk-SK" dirty="0" smtClean="0"/>
              <a:t>A </a:t>
            </a:r>
            <a:r>
              <a:rPr lang="sk-SK" dirty="0" err="1" smtClean="0"/>
              <a:t>termékpiramis</a:t>
            </a:r>
            <a:r>
              <a:rPr lang="sk-SK" dirty="0" smtClean="0"/>
              <a:t> </a:t>
            </a:r>
            <a:r>
              <a:rPr lang="sk-SK" dirty="0" err="1" smtClean="0"/>
              <a:t>nem</a:t>
            </a:r>
            <a:r>
              <a:rPr lang="sk-SK" dirty="0" smtClean="0"/>
              <a:t> </a:t>
            </a:r>
            <a:r>
              <a:rPr lang="sk-SK" dirty="0" err="1" smtClean="0"/>
              <a:t>állandó</a:t>
            </a:r>
            <a:r>
              <a:rPr lang="sk-SK" dirty="0" smtClean="0"/>
              <a:t> – </a:t>
            </a:r>
            <a:r>
              <a:rPr lang="sk-SK" dirty="0" err="1" smtClean="0"/>
              <a:t>folyamatosan</a:t>
            </a:r>
            <a:r>
              <a:rPr lang="sk-SK" dirty="0" smtClean="0"/>
              <a:t> </a:t>
            </a:r>
            <a:r>
              <a:rPr lang="sk-SK" dirty="0" err="1" smtClean="0"/>
              <a:t>változtatni</a:t>
            </a:r>
            <a:r>
              <a:rPr lang="sk-SK" dirty="0" smtClean="0"/>
              <a:t> </a:t>
            </a:r>
            <a:r>
              <a:rPr lang="sk-SK" dirty="0" err="1" smtClean="0"/>
              <a:t>és</a:t>
            </a:r>
            <a:r>
              <a:rPr lang="sk-SK" dirty="0" smtClean="0"/>
              <a:t> </a:t>
            </a:r>
            <a:r>
              <a:rPr lang="sk-SK" dirty="0" err="1" smtClean="0"/>
              <a:t>cserélgetni</a:t>
            </a:r>
            <a:r>
              <a:rPr lang="sk-SK" dirty="0" smtClean="0"/>
              <a:t> </a:t>
            </a:r>
            <a:r>
              <a:rPr lang="sk-SK" dirty="0" err="1" smtClean="0"/>
              <a:t>kell</a:t>
            </a:r>
            <a:r>
              <a:rPr lang="sk-SK" dirty="0" smtClean="0"/>
              <a:t> a </a:t>
            </a:r>
            <a:r>
              <a:rPr lang="sk-SK" dirty="0" err="1" smtClean="0"/>
              <a:t>termékeket</a:t>
            </a:r>
            <a:r>
              <a:rPr lang="sk-SK" dirty="0" smtClean="0"/>
              <a:t>, </a:t>
            </a:r>
            <a:r>
              <a:rPr lang="sk-SK" dirty="0" err="1" smtClean="0"/>
              <a:t>szolgáltatásokat</a:t>
            </a:r>
            <a:r>
              <a:rPr lang="sk-SK" dirty="0" smtClean="0"/>
              <a:t>, </a:t>
            </a:r>
            <a:r>
              <a:rPr lang="sk-SK" dirty="0" err="1" smtClean="0"/>
              <a:t>hogy</a:t>
            </a:r>
            <a:r>
              <a:rPr lang="sk-SK" dirty="0" smtClean="0"/>
              <a:t> </a:t>
            </a:r>
            <a:r>
              <a:rPr lang="sk-SK" dirty="0" err="1" smtClean="0"/>
              <a:t>fent</a:t>
            </a:r>
            <a:r>
              <a:rPr lang="sk-SK" dirty="0" smtClean="0"/>
              <a:t> </a:t>
            </a:r>
            <a:r>
              <a:rPr lang="sk-SK" dirty="0" err="1" smtClean="0"/>
              <a:t>tudjuk</a:t>
            </a:r>
            <a:r>
              <a:rPr lang="sk-SK" dirty="0" smtClean="0"/>
              <a:t> </a:t>
            </a:r>
            <a:r>
              <a:rPr lang="sk-SK" dirty="0" err="1" smtClean="0"/>
              <a:t>tartani</a:t>
            </a:r>
            <a:r>
              <a:rPr lang="sk-SK" dirty="0" smtClean="0"/>
              <a:t> (</a:t>
            </a:r>
            <a:r>
              <a:rPr lang="sk-SK" dirty="0" err="1" smtClean="0"/>
              <a:t>leendő</a:t>
            </a:r>
            <a:r>
              <a:rPr lang="sk-SK" dirty="0" smtClean="0"/>
              <a:t>) </a:t>
            </a:r>
            <a:r>
              <a:rPr lang="sk-SK" dirty="0" err="1" smtClean="0"/>
              <a:t>vásárlóink</a:t>
            </a:r>
            <a:r>
              <a:rPr lang="sk-SK" dirty="0" smtClean="0"/>
              <a:t> </a:t>
            </a:r>
            <a:r>
              <a:rPr lang="sk-SK" dirty="0" err="1" smtClean="0"/>
              <a:t>érdeklődését</a:t>
            </a:r>
            <a:r>
              <a:rPr lang="sk-SK" dirty="0" smtClean="0"/>
              <a:t>. </a:t>
            </a:r>
            <a:r>
              <a:rPr lang="sk-SK" dirty="0" err="1" smtClean="0"/>
              <a:t>Minél</a:t>
            </a:r>
            <a:r>
              <a:rPr lang="sk-SK" dirty="0" smtClean="0"/>
              <a:t> </a:t>
            </a:r>
            <a:r>
              <a:rPr lang="sk-SK" dirty="0" err="1" smtClean="0"/>
              <a:t>magasabb</a:t>
            </a:r>
            <a:r>
              <a:rPr lang="sk-SK" dirty="0" smtClean="0"/>
              <a:t> a </a:t>
            </a:r>
            <a:r>
              <a:rPr lang="sk-SK" dirty="0" err="1" smtClean="0"/>
              <a:t>piramis</a:t>
            </a:r>
            <a:r>
              <a:rPr lang="sk-SK" dirty="0" smtClean="0"/>
              <a:t>, </a:t>
            </a:r>
            <a:r>
              <a:rPr lang="sk-SK" dirty="0" err="1" smtClean="0"/>
              <a:t>annál</a:t>
            </a:r>
            <a:r>
              <a:rPr lang="sk-SK" dirty="0" smtClean="0"/>
              <a:t> </a:t>
            </a:r>
            <a:r>
              <a:rPr lang="sk-SK" dirty="0" err="1" smtClean="0"/>
              <a:t>több</a:t>
            </a:r>
            <a:r>
              <a:rPr lang="sk-SK" dirty="0" smtClean="0"/>
              <a:t> </a:t>
            </a:r>
            <a:r>
              <a:rPr lang="sk-SK" dirty="0" err="1" smtClean="0"/>
              <a:t>vevőt</a:t>
            </a:r>
            <a:r>
              <a:rPr lang="sk-SK" dirty="0" smtClean="0"/>
              <a:t> </a:t>
            </a:r>
            <a:r>
              <a:rPr lang="sk-SK" dirty="0" err="1" smtClean="0"/>
              <a:t>tud</a:t>
            </a:r>
            <a:r>
              <a:rPr lang="sk-SK" dirty="0" smtClean="0"/>
              <a:t> </a:t>
            </a:r>
            <a:r>
              <a:rPr lang="sk-SK" dirty="0" err="1" smtClean="0"/>
              <a:t>vonzani</a:t>
            </a:r>
            <a:r>
              <a:rPr lang="sk-SK" dirty="0" smtClean="0"/>
              <a:t>. </a:t>
            </a:r>
            <a:r>
              <a:rPr lang="sk-SK" dirty="0" err="1" smtClean="0"/>
              <a:t>Fokozatosan</a:t>
            </a:r>
            <a:r>
              <a:rPr lang="sk-SK" dirty="0" smtClean="0"/>
              <a:t> </a:t>
            </a:r>
            <a:r>
              <a:rPr lang="sk-SK" dirty="0" err="1" smtClean="0"/>
              <a:t>kell</a:t>
            </a:r>
            <a:r>
              <a:rPr lang="sk-SK" dirty="0" smtClean="0"/>
              <a:t> </a:t>
            </a:r>
            <a:r>
              <a:rPr lang="sk-SK" dirty="0" err="1" smtClean="0"/>
              <a:t>látogatóinkat</a:t>
            </a:r>
            <a:r>
              <a:rPr lang="sk-SK" dirty="0" smtClean="0"/>
              <a:t> a </a:t>
            </a:r>
            <a:r>
              <a:rPr lang="sk-SK" dirty="0" err="1" smtClean="0"/>
              <a:t>piramis</a:t>
            </a:r>
            <a:r>
              <a:rPr lang="sk-SK" dirty="0" smtClean="0"/>
              <a:t> </a:t>
            </a:r>
            <a:r>
              <a:rPr lang="sk-SK" dirty="0" err="1" smtClean="0"/>
              <a:t>fokain</a:t>
            </a:r>
            <a:r>
              <a:rPr lang="sk-SK" dirty="0" smtClean="0"/>
              <a:t> </a:t>
            </a:r>
            <a:r>
              <a:rPr lang="sk-SK" dirty="0" err="1" smtClean="0"/>
              <a:t>vezetni</a:t>
            </a:r>
            <a:r>
              <a:rPr lang="sk-SK" dirty="0" smtClean="0"/>
              <a:t> </a:t>
            </a:r>
            <a:r>
              <a:rPr lang="sk-SK" dirty="0" err="1" smtClean="0"/>
              <a:t>úgy</a:t>
            </a:r>
            <a:r>
              <a:rPr lang="sk-SK" dirty="0" smtClean="0"/>
              <a:t>, </a:t>
            </a:r>
            <a:r>
              <a:rPr lang="sk-SK" dirty="0" err="1" smtClean="0"/>
              <a:t>hogy</a:t>
            </a:r>
            <a:r>
              <a:rPr lang="sk-SK" dirty="0" smtClean="0"/>
              <a:t> </a:t>
            </a:r>
            <a:r>
              <a:rPr lang="sk-SK" dirty="0" err="1" smtClean="0"/>
              <a:t>érezzék</a:t>
            </a:r>
            <a:r>
              <a:rPr lang="sk-SK" dirty="0" smtClean="0"/>
              <a:t>, </a:t>
            </a:r>
            <a:r>
              <a:rPr lang="sk-SK" dirty="0" err="1" smtClean="0"/>
              <a:t>amit</a:t>
            </a:r>
            <a:r>
              <a:rPr lang="sk-SK" dirty="0" smtClean="0"/>
              <a:t> </a:t>
            </a:r>
            <a:r>
              <a:rPr lang="sk-SK" dirty="0" err="1" smtClean="0"/>
              <a:t>el</a:t>
            </a:r>
            <a:r>
              <a:rPr lang="sk-SK" dirty="0" smtClean="0"/>
              <a:t> </a:t>
            </a:r>
            <a:r>
              <a:rPr lang="sk-SK" dirty="0" err="1" smtClean="0"/>
              <a:t>akarsz</a:t>
            </a:r>
            <a:r>
              <a:rPr lang="sk-SK" dirty="0" smtClean="0"/>
              <a:t> </a:t>
            </a:r>
            <a:r>
              <a:rPr lang="sk-SK" dirty="0" err="1" smtClean="0"/>
              <a:t>nekik</a:t>
            </a:r>
            <a:r>
              <a:rPr lang="sk-SK" dirty="0" smtClean="0"/>
              <a:t> </a:t>
            </a:r>
            <a:r>
              <a:rPr lang="sk-SK" dirty="0" err="1" smtClean="0"/>
              <a:t>adni</a:t>
            </a:r>
            <a:r>
              <a:rPr lang="sk-SK" dirty="0" smtClean="0"/>
              <a:t>, </a:t>
            </a:r>
            <a:r>
              <a:rPr lang="sk-SK" dirty="0" err="1" smtClean="0"/>
              <a:t>az</a:t>
            </a:r>
            <a:r>
              <a:rPr lang="sk-SK" dirty="0" smtClean="0"/>
              <a:t> </a:t>
            </a:r>
            <a:r>
              <a:rPr lang="sk-SK" dirty="0" err="1" smtClean="0"/>
              <a:t>valóban</a:t>
            </a:r>
            <a:r>
              <a:rPr lang="sk-SK" dirty="0" smtClean="0"/>
              <a:t> </a:t>
            </a:r>
            <a:r>
              <a:rPr lang="sk-SK" dirty="0" err="1" smtClean="0"/>
              <a:t>megéri</a:t>
            </a:r>
            <a:r>
              <a:rPr lang="sk-SK" dirty="0" smtClean="0"/>
              <a:t> </a:t>
            </a:r>
            <a:r>
              <a:rPr lang="sk-SK" dirty="0" err="1" smtClean="0"/>
              <a:t>az</a:t>
            </a:r>
            <a:r>
              <a:rPr lang="sk-SK" dirty="0" smtClean="0"/>
              <a:t> </a:t>
            </a:r>
            <a:r>
              <a:rPr lang="sk-SK" dirty="0" err="1" smtClean="0"/>
              <a:t>árát</a:t>
            </a:r>
            <a:r>
              <a:rPr lang="sk-SK" dirty="0" smtClean="0"/>
              <a:t>.</a:t>
            </a:r>
            <a:endParaRPr lang="sk-SK" dirty="0"/>
          </a:p>
        </p:txBody>
      </p:sp>
    </p:spTree>
    <p:extLst>
      <p:ext uri="{BB962C8B-B14F-4D97-AF65-F5344CB8AC3E}">
        <p14:creationId xmlns:p14="http://schemas.microsoft.com/office/powerpoint/2010/main" val="101459804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
        <p:cNvGrpSpPr/>
        <p:nvPr/>
      </p:nvGrpSpPr>
      <p:grpSpPr>
        <a:xfrm>
          <a:off x="0" y="0"/>
          <a:ext cx="0" cy="0"/>
          <a:chOff x="0" y="0"/>
          <a:chExt cx="0" cy="0"/>
        </a:xfrm>
      </p:grpSpPr>
      <p:sp>
        <p:nvSpPr>
          <p:cNvPr id="71" name="Google Shape;71;gd03d5b2036_1_5:notes"/>
          <p:cNvSpPr>
            <a:spLocks noGrp="1" noRot="1" noChangeAspect="1"/>
          </p:cNvSpPr>
          <p:nvPr>
            <p:ph type="sldImg" idx="2"/>
          </p:nvPr>
        </p:nvSpPr>
        <p:spPr>
          <a:xfrm>
            <a:off x="80963" y="741363"/>
            <a:ext cx="6573837" cy="3698875"/>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2" name="Google Shape;72;gd03d5b2036_1_5:notes"/>
          <p:cNvSpPr txBox="1">
            <a:spLocks noGrp="1"/>
          </p:cNvSpPr>
          <p:nvPr>
            <p:ph type="body" idx="1"/>
          </p:nvPr>
        </p:nvSpPr>
        <p:spPr>
          <a:xfrm>
            <a:off x="673577" y="4686499"/>
            <a:ext cx="5388610" cy="4439841"/>
          </a:xfrm>
          <a:prstGeom prst="rect">
            <a:avLst/>
          </a:prstGeom>
        </p:spPr>
        <p:txBody>
          <a:bodyPr spcFirstLastPara="1" wrap="square" lIns="90747" tIns="90747" rIns="90747" bIns="90747" anchor="t" anchorCtr="0">
            <a:noAutofit/>
          </a:bodyPr>
          <a:lstStyle/>
          <a:p>
            <a:pPr marL="0" indent="0">
              <a:buNone/>
            </a:pPr>
            <a:r>
              <a:rPr lang="hu-HU" dirty="0" smtClean="0"/>
              <a:t>A vásárlási folyamat ábrázolható egy értékesítési tölcsér segítségével vizuálisan. Az első találkozási ponttól a befejezett vásárlásig, vagy üzlet megkötéséig. A tölcsér szó azt szimbolizálja, hogy az értékesítési út hosszú és ennek során természetes a lemorzsolódás, míg a látogatóból, érdeklődőből vásárló válik. Egyszerűbben szólva az értékesítési tölcsér azt az utat jelképezi, amit a </a:t>
            </a:r>
            <a:r>
              <a:rPr lang="hu-HU" dirty="0" err="1" smtClean="0"/>
              <a:t>webhelyet</a:t>
            </a:r>
            <a:r>
              <a:rPr lang="hu-HU" dirty="0" smtClean="0"/>
              <a:t> meglátogató érdeklődő megtesz a vásárlásig. Nem minden látogató jut el a tölcsér aljára. A jó hír viszont, hogy a megfelelő eszközökkel hatással lehetünk rá, hogy hányan jutnak az értékesítési tölcsér végére.</a:t>
            </a:r>
          </a:p>
          <a:p>
            <a:pPr marL="0" indent="0">
              <a:buNone/>
            </a:pPr>
            <a:r>
              <a:rPr lang="hu-HU" dirty="0" smtClean="0"/>
              <a:t>1. Látogatók generálása</a:t>
            </a:r>
          </a:p>
          <a:p>
            <a:pPr marL="0" indent="0">
              <a:buNone/>
            </a:pPr>
            <a:r>
              <a:rPr lang="hu-HU" dirty="0" smtClean="0"/>
              <a:t>2. Tanulási szakasz</a:t>
            </a:r>
          </a:p>
          <a:p>
            <a:pPr marL="0" indent="0">
              <a:buNone/>
            </a:pPr>
            <a:r>
              <a:rPr lang="hu-HU" dirty="0" smtClean="0"/>
              <a:t>3. A marketing tölcsér közepe</a:t>
            </a:r>
          </a:p>
          <a:p>
            <a:pPr marL="0" indent="0">
              <a:buNone/>
            </a:pPr>
            <a:r>
              <a:rPr lang="hu-HU" dirty="0" smtClean="0"/>
              <a:t>4. Vásárlói mód</a:t>
            </a:r>
          </a:p>
          <a:p>
            <a:pPr marL="0" indent="0">
              <a:buNone/>
            </a:pPr>
            <a:r>
              <a:rPr lang="hu-HU" dirty="0" smtClean="0"/>
              <a:t>5.</a:t>
            </a:r>
            <a:r>
              <a:rPr lang="hu-HU" baseline="0" dirty="0" smtClean="0"/>
              <a:t> </a:t>
            </a:r>
            <a:r>
              <a:rPr lang="hu-HU" dirty="0" smtClean="0"/>
              <a:t>Vásárlás</a:t>
            </a:r>
          </a:p>
          <a:p>
            <a:pPr marL="0" indent="0">
              <a:buNone/>
            </a:pPr>
            <a:endParaRPr lang="sk-SK" dirty="0"/>
          </a:p>
        </p:txBody>
      </p:sp>
    </p:spTree>
    <p:extLst>
      <p:ext uri="{BB962C8B-B14F-4D97-AF65-F5344CB8AC3E}">
        <p14:creationId xmlns:p14="http://schemas.microsoft.com/office/powerpoint/2010/main" val="67385424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
        <p:cNvGrpSpPr/>
        <p:nvPr/>
      </p:nvGrpSpPr>
      <p:grpSpPr>
        <a:xfrm>
          <a:off x="0" y="0"/>
          <a:ext cx="0" cy="0"/>
          <a:chOff x="0" y="0"/>
          <a:chExt cx="0" cy="0"/>
        </a:xfrm>
      </p:grpSpPr>
      <p:sp>
        <p:nvSpPr>
          <p:cNvPr id="71" name="Google Shape;71;gd03d5b2036_1_5:notes"/>
          <p:cNvSpPr>
            <a:spLocks noGrp="1" noRot="1" noChangeAspect="1"/>
          </p:cNvSpPr>
          <p:nvPr>
            <p:ph type="sldImg" idx="2"/>
          </p:nvPr>
        </p:nvSpPr>
        <p:spPr>
          <a:xfrm>
            <a:off x="80963" y="741363"/>
            <a:ext cx="6573837" cy="3698875"/>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2" name="Google Shape;72;gd03d5b2036_1_5:notes"/>
          <p:cNvSpPr txBox="1">
            <a:spLocks noGrp="1"/>
          </p:cNvSpPr>
          <p:nvPr>
            <p:ph type="body" idx="1"/>
          </p:nvPr>
        </p:nvSpPr>
        <p:spPr>
          <a:xfrm>
            <a:off x="673577" y="4686499"/>
            <a:ext cx="5388610" cy="4439841"/>
          </a:xfrm>
          <a:prstGeom prst="rect">
            <a:avLst/>
          </a:prstGeom>
        </p:spPr>
        <p:txBody>
          <a:bodyPr spcFirstLastPara="1" wrap="square" lIns="90747" tIns="90747" rIns="90747" bIns="90747" anchor="t" anchorCtr="0">
            <a:noAutofit/>
          </a:bodyPr>
          <a:lstStyle/>
          <a:p>
            <a:pPr marL="0" indent="0">
              <a:buNone/>
            </a:pPr>
            <a:r>
              <a:rPr lang="hu-HU" dirty="0" smtClean="0"/>
              <a:t>Új vevők szerzése</a:t>
            </a:r>
          </a:p>
          <a:p>
            <a:pPr marL="0" indent="0">
              <a:buNone/>
            </a:pPr>
            <a:r>
              <a:rPr lang="hu-HU" dirty="0" smtClean="0"/>
              <a:t>Vásárolt vagy megszerzett listát nem használhatunk fel, különböző etikai és GDPR okok miatt sem, és az miatt sem, mert nem jól fog konvertálni ez a lista.</a:t>
            </a:r>
          </a:p>
          <a:p>
            <a:pPr marL="0" indent="0">
              <a:buNone/>
            </a:pPr>
            <a:r>
              <a:rPr lang="hu-HU" dirty="0" smtClean="0"/>
              <a:t>Arról van szó, hogy azokból az érdeklődőkből, akik még nem állnak készen a vásárlásra, hogyan konvertáljuk vásárló ügyfeleket. Tehát feliratkoztak az email listánkra. Kapnak tőlünk leveleket, és néhány nap, vagy néhány hét, vagy talán néhány hónap alatt eljutnak oda, hogy vásároljanak tőlünk.</a:t>
            </a:r>
          </a:p>
          <a:p>
            <a:pPr marL="0" indent="0">
              <a:buNone/>
            </a:pPr>
            <a:r>
              <a:rPr lang="hu-HU" dirty="0" smtClean="0"/>
              <a:t>Email lista és email marketing nélkül csak azokat tudjuk vevővé konvertálni, akik éppen akkor készen is állnak a vásárlásra, amikor a honlapunkon járnak. Ez az összes lehetséges jövőbeni vevőinknek csupán nagyjából a 20%-át képezi. Ha a maradék 80%-</a:t>
            </a:r>
            <a:r>
              <a:rPr lang="hu-HU" dirty="0" err="1" smtClean="0"/>
              <a:t>kal</a:t>
            </a:r>
            <a:r>
              <a:rPr lang="hu-HU" dirty="0" smtClean="0"/>
              <a:t> nem kezdünk semmit, nem kezdünk el építeni velük kapcsolatot, akkor amikorra ők is készen állnak majd, jó eséllyel nem nálunk fognak vásárolni, hanem egy konkurensnél.</a:t>
            </a:r>
          </a:p>
          <a:p>
            <a:pPr marL="0" indent="0">
              <a:buNone/>
            </a:pPr>
            <a:r>
              <a:rPr lang="hu-HU" dirty="0" smtClean="0"/>
              <a:t>Kapcsolattartás a meglévő vevőkkel és az újra eladás</a:t>
            </a:r>
          </a:p>
          <a:p>
            <a:pPr marL="0" indent="0">
              <a:buNone/>
            </a:pPr>
            <a:r>
              <a:rPr lang="hu-HU" dirty="0" smtClean="0"/>
              <a:t>A kapcsolattartásban azért építjük és fejlesztjük a kapcsolatot a kliensünkkel, hogy a klienseink újra meg újra vásároljanak. A jó kapcsolatunk a vevőinkkel, lehetővé teszi teljesen természetesen, erőlködés nélkül, hogy klienseink újra meg újra vásároljanak. Ha kijön egy újdonság, akkor azt megvegyék tőlünk. Ha elfogy valami, akkor nálunk vásároljanak újra. Van néhány tipikus eset, ami nagyon alkalmas arra, hogy email marketinggel támogassuk az újra meg újra eladást. Nem csak ezek vannak, de ezek nagyon szemléletesek.</a:t>
            </a:r>
          </a:p>
          <a:p>
            <a:pPr marL="0" indent="0">
              <a:buNone/>
            </a:pPr>
            <a:r>
              <a:rPr lang="hu-HU" dirty="0" smtClean="0"/>
              <a:t>Elfogyó termék pótlása. Pl. Festékpatron esetében megkérdezzük, hogy havi hány oldalt szoktak nyomtatni, és látva a vásárolt patronokat, be lehet lőni a tipikus fogyást. Vagy egyszerűen a meglévő korábbi rendelések üteméből lehet következtetéseket levonni. Ezeket a dolgokat CRM rendszerrel, de egy email marketing szoftverrel is meg lehet oldani.</a:t>
            </a:r>
          </a:p>
          <a:p>
            <a:pPr marL="0" indent="0">
              <a:buNone/>
            </a:pPr>
            <a:r>
              <a:rPr lang="hu-HU" dirty="0" smtClean="0"/>
              <a:t>Újra meg újra felmerülő igények </a:t>
            </a:r>
            <a:r>
              <a:rPr lang="hu-HU" dirty="0" err="1" smtClean="0"/>
              <a:t>kielégítésa</a:t>
            </a:r>
            <a:r>
              <a:rPr lang="hu-HU" dirty="0" smtClean="0"/>
              <a:t>. Pl. Fodrász. Meg lehet például tanítani a vevőknek, hogy miért érdemes gyakrabban járni.</a:t>
            </a:r>
            <a:endParaRPr lang="hu-HU" dirty="0"/>
          </a:p>
        </p:txBody>
      </p:sp>
    </p:spTree>
    <p:extLst>
      <p:ext uri="{BB962C8B-B14F-4D97-AF65-F5344CB8AC3E}">
        <p14:creationId xmlns:p14="http://schemas.microsoft.com/office/powerpoint/2010/main" val="160146476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
        <p:cNvGrpSpPr/>
        <p:nvPr/>
      </p:nvGrpSpPr>
      <p:grpSpPr>
        <a:xfrm>
          <a:off x="0" y="0"/>
          <a:ext cx="0" cy="0"/>
          <a:chOff x="0" y="0"/>
          <a:chExt cx="0" cy="0"/>
        </a:xfrm>
      </p:grpSpPr>
      <p:sp>
        <p:nvSpPr>
          <p:cNvPr id="71" name="Google Shape;71;gd03d5b2036_1_5:notes"/>
          <p:cNvSpPr>
            <a:spLocks noGrp="1" noRot="1" noChangeAspect="1"/>
          </p:cNvSpPr>
          <p:nvPr>
            <p:ph type="sldImg" idx="2"/>
          </p:nvPr>
        </p:nvSpPr>
        <p:spPr>
          <a:xfrm>
            <a:off x="80963" y="741363"/>
            <a:ext cx="6573837" cy="3698875"/>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2" name="Google Shape;72;gd03d5b2036_1_5:notes"/>
          <p:cNvSpPr txBox="1">
            <a:spLocks noGrp="1"/>
          </p:cNvSpPr>
          <p:nvPr>
            <p:ph type="body" idx="1"/>
          </p:nvPr>
        </p:nvSpPr>
        <p:spPr>
          <a:xfrm>
            <a:off x="673577" y="4686499"/>
            <a:ext cx="5388610" cy="4439841"/>
          </a:xfrm>
          <a:prstGeom prst="rect">
            <a:avLst/>
          </a:prstGeom>
        </p:spPr>
        <p:txBody>
          <a:bodyPr spcFirstLastPara="1" wrap="square" lIns="90747" tIns="90747" rIns="90747" bIns="90747" anchor="t" anchorCtr="0">
            <a:noAutofit/>
          </a:bodyPr>
          <a:lstStyle/>
          <a:p>
            <a:pPr marL="0" indent="0">
              <a:buNone/>
            </a:pPr>
            <a:r>
              <a:rPr lang="sk-SK" dirty="0" smtClean="0"/>
              <a:t>A </a:t>
            </a:r>
            <a:r>
              <a:rPr lang="sk-SK" dirty="0" err="1" smtClean="0"/>
              <a:t>csali</a:t>
            </a:r>
            <a:endParaRPr lang="sk-SK" dirty="0" smtClean="0"/>
          </a:p>
          <a:p>
            <a:pPr marL="0" indent="0">
              <a:buNone/>
            </a:pPr>
            <a:r>
              <a:rPr lang="sk-SK" dirty="0" smtClean="0"/>
              <a:t>A </a:t>
            </a:r>
            <a:r>
              <a:rPr lang="sk-SK" dirty="0" err="1" smtClean="0"/>
              <a:t>csalival</a:t>
            </a:r>
            <a:r>
              <a:rPr lang="sk-SK" dirty="0" smtClean="0"/>
              <a:t> </a:t>
            </a:r>
            <a:r>
              <a:rPr lang="sk-SK" dirty="0" err="1" smtClean="0"/>
              <a:t>értékes</a:t>
            </a:r>
            <a:r>
              <a:rPr lang="sk-SK" dirty="0" smtClean="0"/>
              <a:t> </a:t>
            </a:r>
            <a:r>
              <a:rPr lang="sk-SK" dirty="0" err="1" smtClean="0"/>
              <a:t>tartalmat</a:t>
            </a:r>
            <a:r>
              <a:rPr lang="sk-SK" dirty="0" smtClean="0"/>
              <a:t> </a:t>
            </a:r>
            <a:r>
              <a:rPr lang="sk-SK" dirty="0" err="1" smtClean="0"/>
              <a:t>nyújtunk</a:t>
            </a:r>
            <a:r>
              <a:rPr lang="sk-SK" dirty="0" smtClean="0"/>
              <a:t> </a:t>
            </a:r>
            <a:r>
              <a:rPr lang="sk-SK" dirty="0" err="1" smtClean="0"/>
              <a:t>az</a:t>
            </a:r>
            <a:r>
              <a:rPr lang="sk-SK" dirty="0" smtClean="0"/>
              <a:t> </a:t>
            </a:r>
            <a:r>
              <a:rPr lang="sk-SK" dirty="0" err="1" smtClean="0"/>
              <a:t>érdeklődőknek</a:t>
            </a:r>
            <a:r>
              <a:rPr lang="sk-SK" dirty="0" smtClean="0"/>
              <a:t>, </a:t>
            </a:r>
            <a:r>
              <a:rPr lang="sk-SK" dirty="0" err="1" smtClean="0"/>
              <a:t>leendő</a:t>
            </a:r>
            <a:r>
              <a:rPr lang="sk-SK" dirty="0" smtClean="0"/>
              <a:t> </a:t>
            </a:r>
            <a:r>
              <a:rPr lang="sk-SK" dirty="0" err="1" smtClean="0"/>
              <a:t>ügyfeleknek</a:t>
            </a:r>
            <a:r>
              <a:rPr lang="sk-SK" dirty="0" smtClean="0"/>
              <a:t>, </a:t>
            </a:r>
            <a:r>
              <a:rPr lang="sk-SK" dirty="0" err="1" smtClean="0"/>
              <a:t>akik</a:t>
            </a:r>
            <a:r>
              <a:rPr lang="sk-SK" dirty="0" smtClean="0"/>
              <a:t> </a:t>
            </a:r>
            <a:r>
              <a:rPr lang="sk-SK" dirty="0" err="1" smtClean="0"/>
              <a:t>ezért</a:t>
            </a:r>
            <a:r>
              <a:rPr lang="sk-SK" dirty="0" smtClean="0"/>
              <a:t> </a:t>
            </a:r>
            <a:r>
              <a:rPr lang="sk-SK" dirty="0" err="1" smtClean="0"/>
              <a:t>cserébe</a:t>
            </a:r>
            <a:r>
              <a:rPr lang="sk-SK" dirty="0" smtClean="0"/>
              <a:t> </a:t>
            </a:r>
            <a:r>
              <a:rPr lang="sk-SK" dirty="0" err="1" smtClean="0"/>
              <a:t>az</a:t>
            </a:r>
            <a:r>
              <a:rPr lang="sk-SK" dirty="0" smtClean="0"/>
              <a:t> </a:t>
            </a:r>
            <a:r>
              <a:rPr lang="sk-SK" dirty="0" err="1" smtClean="0"/>
              <a:t>elérhetőségükkel</a:t>
            </a:r>
            <a:r>
              <a:rPr lang="sk-SK" dirty="0" smtClean="0"/>
              <a:t>, </a:t>
            </a:r>
            <a:r>
              <a:rPr lang="sk-SK" dirty="0" err="1" smtClean="0"/>
              <a:t>legfőképpen</a:t>
            </a:r>
            <a:r>
              <a:rPr lang="sk-SK" dirty="0" smtClean="0"/>
              <a:t> </a:t>
            </a:r>
            <a:r>
              <a:rPr lang="sk-SK" dirty="0" err="1" smtClean="0"/>
              <a:t>az</a:t>
            </a:r>
            <a:r>
              <a:rPr lang="sk-SK" dirty="0" smtClean="0"/>
              <a:t> email </a:t>
            </a:r>
            <a:r>
              <a:rPr lang="sk-SK" dirty="0" err="1" smtClean="0"/>
              <a:t>címükkel</a:t>
            </a:r>
            <a:r>
              <a:rPr lang="sk-SK" dirty="0" smtClean="0"/>
              <a:t> </a:t>
            </a:r>
            <a:r>
              <a:rPr lang="sk-SK" dirty="0" err="1" smtClean="0"/>
              <a:t>fizetnek</a:t>
            </a:r>
            <a:r>
              <a:rPr lang="sk-SK" dirty="0" smtClean="0"/>
              <a:t>. </a:t>
            </a:r>
            <a:r>
              <a:rPr lang="sk-SK" dirty="0" err="1" smtClean="0"/>
              <a:t>Tehát</a:t>
            </a:r>
            <a:r>
              <a:rPr lang="sk-SK" dirty="0" smtClean="0"/>
              <a:t> a </a:t>
            </a:r>
            <a:r>
              <a:rPr lang="sk-SK" dirty="0" err="1" smtClean="0"/>
              <a:t>csali</a:t>
            </a:r>
            <a:r>
              <a:rPr lang="sk-SK" dirty="0" smtClean="0"/>
              <a:t> </a:t>
            </a:r>
            <a:r>
              <a:rPr lang="sk-SK" dirty="0" err="1" smtClean="0"/>
              <a:t>nincs</a:t>
            </a:r>
            <a:r>
              <a:rPr lang="sk-SK" dirty="0" smtClean="0"/>
              <a:t> </a:t>
            </a:r>
            <a:r>
              <a:rPr lang="sk-SK" dirty="0" err="1" smtClean="0"/>
              <a:t>ingyen</a:t>
            </a:r>
            <a:r>
              <a:rPr lang="sk-SK" dirty="0" smtClean="0"/>
              <a:t>. A </a:t>
            </a:r>
            <a:r>
              <a:rPr lang="sk-SK" dirty="0" err="1" smtClean="0"/>
              <a:t>továbbiakban</a:t>
            </a:r>
            <a:r>
              <a:rPr lang="sk-SK" dirty="0" smtClean="0"/>
              <a:t> már a </a:t>
            </a:r>
            <a:r>
              <a:rPr lang="sk-SK" dirty="0" err="1" smtClean="0"/>
              <a:t>megadott</a:t>
            </a:r>
            <a:r>
              <a:rPr lang="sk-SK" dirty="0" smtClean="0"/>
              <a:t> </a:t>
            </a:r>
            <a:r>
              <a:rPr lang="sk-SK" dirty="0" err="1" smtClean="0"/>
              <a:t>elérhetőségük</a:t>
            </a:r>
            <a:r>
              <a:rPr lang="sk-SK" dirty="0" smtClean="0"/>
              <a:t> </a:t>
            </a:r>
            <a:r>
              <a:rPr lang="sk-SK" dirty="0" err="1" smtClean="0"/>
              <a:t>által</a:t>
            </a:r>
            <a:r>
              <a:rPr lang="sk-SK" dirty="0" smtClean="0"/>
              <a:t> </a:t>
            </a:r>
            <a:r>
              <a:rPr lang="sk-SK" dirty="0" err="1" smtClean="0"/>
              <a:t>lehetőséged</a:t>
            </a:r>
            <a:r>
              <a:rPr lang="sk-SK" dirty="0" smtClean="0"/>
              <a:t> </a:t>
            </a:r>
            <a:r>
              <a:rPr lang="sk-SK" dirty="0" err="1" smtClean="0"/>
              <a:t>nyílik</a:t>
            </a:r>
            <a:r>
              <a:rPr lang="sk-SK" dirty="0" smtClean="0"/>
              <a:t> </a:t>
            </a:r>
            <a:r>
              <a:rPr lang="sk-SK" dirty="0" err="1" smtClean="0"/>
              <a:t>kommunikálni</a:t>
            </a:r>
            <a:r>
              <a:rPr lang="sk-SK" dirty="0" smtClean="0"/>
              <a:t> a </a:t>
            </a:r>
            <a:r>
              <a:rPr lang="sk-SK" dirty="0" err="1" smtClean="0"/>
              <a:t>csalit</a:t>
            </a:r>
            <a:r>
              <a:rPr lang="sk-SK" dirty="0" smtClean="0"/>
              <a:t> </a:t>
            </a:r>
            <a:r>
              <a:rPr lang="sk-SK" dirty="0" err="1" smtClean="0"/>
              <a:t>letöltő</a:t>
            </a:r>
            <a:r>
              <a:rPr lang="sk-SK" dirty="0" smtClean="0"/>
              <a:t> </a:t>
            </a:r>
            <a:r>
              <a:rPr lang="sk-SK" dirty="0" err="1" smtClean="0"/>
              <a:t>leendő</a:t>
            </a:r>
            <a:r>
              <a:rPr lang="sk-SK" dirty="0" smtClean="0"/>
              <a:t> </a:t>
            </a:r>
            <a:r>
              <a:rPr lang="sk-SK" dirty="0" err="1" smtClean="0"/>
              <a:t>klienstől</a:t>
            </a:r>
            <a:r>
              <a:rPr lang="sk-SK" dirty="0" smtClean="0"/>
              <a:t>. A </a:t>
            </a:r>
            <a:r>
              <a:rPr lang="sk-SK" dirty="0" err="1" smtClean="0"/>
              <a:t>kínált</a:t>
            </a:r>
            <a:r>
              <a:rPr lang="sk-SK" dirty="0" smtClean="0"/>
              <a:t> </a:t>
            </a:r>
            <a:r>
              <a:rPr lang="sk-SK" dirty="0" err="1" smtClean="0"/>
              <a:t>csalinak</a:t>
            </a:r>
            <a:r>
              <a:rPr lang="sk-SK" dirty="0" smtClean="0"/>
              <a:t> </a:t>
            </a:r>
            <a:r>
              <a:rPr lang="sk-SK" dirty="0" err="1" smtClean="0"/>
              <a:t>legalább</a:t>
            </a:r>
            <a:r>
              <a:rPr lang="sk-SK" dirty="0" smtClean="0"/>
              <a:t> </a:t>
            </a:r>
            <a:r>
              <a:rPr lang="sk-SK" dirty="0" err="1" smtClean="0"/>
              <a:t>olyan</a:t>
            </a:r>
            <a:r>
              <a:rPr lang="sk-SK" dirty="0" smtClean="0"/>
              <a:t> </a:t>
            </a:r>
            <a:r>
              <a:rPr lang="sk-SK" dirty="0" err="1" smtClean="0"/>
              <a:t>értékesnek</a:t>
            </a:r>
            <a:r>
              <a:rPr lang="sk-SK" dirty="0" smtClean="0"/>
              <a:t> </a:t>
            </a:r>
            <a:r>
              <a:rPr lang="sk-SK" dirty="0" err="1" smtClean="0"/>
              <a:t>kell</a:t>
            </a:r>
            <a:r>
              <a:rPr lang="sk-SK" dirty="0" smtClean="0"/>
              <a:t> </a:t>
            </a:r>
            <a:r>
              <a:rPr lang="sk-SK" dirty="0" err="1" smtClean="0"/>
              <a:t>lennie</a:t>
            </a:r>
            <a:r>
              <a:rPr lang="sk-SK" dirty="0" smtClean="0"/>
              <a:t>, </a:t>
            </a:r>
            <a:r>
              <a:rPr lang="sk-SK" dirty="0" err="1" smtClean="0"/>
              <a:t>mint</a:t>
            </a:r>
            <a:r>
              <a:rPr lang="sk-SK" dirty="0" smtClean="0"/>
              <a:t> </a:t>
            </a:r>
            <a:r>
              <a:rPr lang="sk-SK" dirty="0" err="1" smtClean="0"/>
              <a:t>egy</a:t>
            </a:r>
            <a:r>
              <a:rPr lang="sk-SK" dirty="0" smtClean="0"/>
              <a:t> </a:t>
            </a:r>
            <a:r>
              <a:rPr lang="sk-SK" dirty="0" err="1" smtClean="0"/>
              <a:t>fizetős</a:t>
            </a:r>
            <a:r>
              <a:rPr lang="sk-SK" dirty="0" smtClean="0"/>
              <a:t> </a:t>
            </a:r>
            <a:r>
              <a:rPr lang="sk-SK" dirty="0" err="1" smtClean="0"/>
              <a:t>termékünknek</a:t>
            </a:r>
            <a:r>
              <a:rPr lang="sk-SK" dirty="0" smtClean="0"/>
              <a:t>, </a:t>
            </a:r>
            <a:r>
              <a:rPr lang="sk-SK" dirty="0" err="1" smtClean="0"/>
              <a:t>szolgáltatásunknak</a:t>
            </a:r>
            <a:r>
              <a:rPr lang="sk-SK" dirty="0" smtClean="0"/>
              <a:t>, </a:t>
            </a:r>
            <a:r>
              <a:rPr lang="sk-SK" dirty="0" err="1" smtClean="0"/>
              <a:t>mivel</a:t>
            </a:r>
            <a:r>
              <a:rPr lang="sk-SK" dirty="0" smtClean="0"/>
              <a:t> ha </a:t>
            </a:r>
            <a:r>
              <a:rPr lang="sk-SK" dirty="0" err="1" smtClean="0"/>
              <a:t>csalódni</a:t>
            </a:r>
            <a:r>
              <a:rPr lang="sk-SK" dirty="0" smtClean="0"/>
              <a:t> </a:t>
            </a:r>
            <a:r>
              <a:rPr lang="sk-SK" dirty="0" err="1" smtClean="0"/>
              <a:t>fog</a:t>
            </a:r>
            <a:r>
              <a:rPr lang="sk-SK" dirty="0" smtClean="0"/>
              <a:t> a </a:t>
            </a:r>
            <a:r>
              <a:rPr lang="sk-SK" dirty="0" err="1" smtClean="0"/>
              <a:t>leendő</a:t>
            </a:r>
            <a:r>
              <a:rPr lang="sk-SK" dirty="0" smtClean="0"/>
              <a:t> </a:t>
            </a:r>
            <a:r>
              <a:rPr lang="sk-SK" dirty="0" err="1" smtClean="0"/>
              <a:t>ügyfél</a:t>
            </a:r>
            <a:r>
              <a:rPr lang="sk-SK" dirty="0" smtClean="0"/>
              <a:t> a </a:t>
            </a:r>
            <a:r>
              <a:rPr lang="sk-SK" dirty="0" err="1" smtClean="0"/>
              <a:t>csaliba</a:t>
            </a:r>
            <a:r>
              <a:rPr lang="sk-SK" dirty="0" smtClean="0"/>
              <a:t>, </a:t>
            </a:r>
            <a:r>
              <a:rPr lang="sk-SK" dirty="0" err="1" smtClean="0"/>
              <a:t>akkor</a:t>
            </a:r>
            <a:r>
              <a:rPr lang="sk-SK" dirty="0" smtClean="0"/>
              <a:t> </a:t>
            </a:r>
            <a:r>
              <a:rPr lang="sk-SK" dirty="0" err="1" smtClean="0"/>
              <a:t>az</a:t>
            </a:r>
            <a:r>
              <a:rPr lang="sk-SK" dirty="0" smtClean="0"/>
              <a:t> </a:t>
            </a:r>
            <a:r>
              <a:rPr lang="sk-SK" dirty="0" err="1" smtClean="0"/>
              <a:t>első</a:t>
            </a:r>
            <a:r>
              <a:rPr lang="sk-SK" dirty="0" smtClean="0"/>
              <a:t> </a:t>
            </a:r>
            <a:r>
              <a:rPr lang="sk-SK" dirty="0" err="1" smtClean="0"/>
              <a:t>adandó</a:t>
            </a:r>
            <a:r>
              <a:rPr lang="sk-SK" dirty="0" smtClean="0"/>
              <a:t> </a:t>
            </a:r>
            <a:r>
              <a:rPr lang="sk-SK" dirty="0" err="1" smtClean="0"/>
              <a:t>alkalommal</a:t>
            </a:r>
            <a:r>
              <a:rPr lang="sk-SK" dirty="0" smtClean="0"/>
              <a:t> </a:t>
            </a:r>
            <a:r>
              <a:rPr lang="sk-SK" dirty="0" err="1" smtClean="0"/>
              <a:t>le</a:t>
            </a:r>
            <a:r>
              <a:rPr lang="sk-SK" dirty="0" smtClean="0"/>
              <a:t> </a:t>
            </a:r>
            <a:r>
              <a:rPr lang="sk-SK" dirty="0" err="1" smtClean="0"/>
              <a:t>fog</a:t>
            </a:r>
            <a:r>
              <a:rPr lang="sk-SK" dirty="0" smtClean="0"/>
              <a:t> </a:t>
            </a:r>
            <a:r>
              <a:rPr lang="sk-SK" dirty="0" err="1" smtClean="0"/>
              <a:t>iratkozni</a:t>
            </a:r>
            <a:r>
              <a:rPr lang="sk-SK" dirty="0" smtClean="0"/>
              <a:t> a </a:t>
            </a:r>
            <a:r>
              <a:rPr lang="sk-SK" dirty="0" err="1" smtClean="0"/>
              <a:t>listánkról</a:t>
            </a:r>
            <a:r>
              <a:rPr lang="sk-SK" dirty="0" smtClean="0"/>
              <a:t>.</a:t>
            </a:r>
          </a:p>
          <a:p>
            <a:pPr marL="0" indent="0">
              <a:buNone/>
            </a:pPr>
            <a:r>
              <a:rPr lang="sk-SK" dirty="0" smtClean="0"/>
              <a:t>A </a:t>
            </a:r>
            <a:r>
              <a:rPr lang="sk-SK" dirty="0" err="1" smtClean="0"/>
              <a:t>csali</a:t>
            </a:r>
            <a:r>
              <a:rPr lang="sk-SK" dirty="0" smtClean="0"/>
              <a:t> </a:t>
            </a:r>
            <a:r>
              <a:rPr lang="sk-SK" dirty="0" err="1" smtClean="0"/>
              <a:t>jellemzői</a:t>
            </a:r>
            <a:endParaRPr lang="sk-SK" dirty="0" smtClean="0"/>
          </a:p>
          <a:p>
            <a:pPr marL="0" indent="0">
              <a:buNone/>
            </a:pPr>
            <a:r>
              <a:rPr lang="sk-SK" dirty="0" smtClean="0"/>
              <a:t>A </a:t>
            </a:r>
            <a:r>
              <a:rPr lang="sk-SK" dirty="0" err="1" smtClean="0"/>
              <a:t>csalinak</a:t>
            </a:r>
            <a:r>
              <a:rPr lang="sk-SK" dirty="0" smtClean="0"/>
              <a:t> </a:t>
            </a:r>
            <a:r>
              <a:rPr lang="sk-SK" dirty="0" err="1" smtClean="0"/>
              <a:t>egy</a:t>
            </a:r>
            <a:r>
              <a:rPr lang="sk-SK" dirty="0" smtClean="0"/>
              <a:t> </a:t>
            </a:r>
            <a:r>
              <a:rPr lang="sk-SK" dirty="0" err="1" smtClean="0"/>
              <a:t>nagy</a:t>
            </a:r>
            <a:r>
              <a:rPr lang="sk-SK" dirty="0" smtClean="0"/>
              <a:t> </a:t>
            </a:r>
            <a:r>
              <a:rPr lang="sk-SK" dirty="0" err="1" smtClean="0"/>
              <a:t>ígéretet</a:t>
            </a:r>
            <a:r>
              <a:rPr lang="sk-SK" dirty="0" smtClean="0"/>
              <a:t> </a:t>
            </a:r>
            <a:r>
              <a:rPr lang="sk-SK" dirty="0" err="1" smtClean="0"/>
              <a:t>kell</a:t>
            </a:r>
            <a:r>
              <a:rPr lang="sk-SK" dirty="0" smtClean="0"/>
              <a:t> </a:t>
            </a:r>
            <a:r>
              <a:rPr lang="sk-SK" dirty="0" err="1" smtClean="0"/>
              <a:t>megfogalmaznia</a:t>
            </a:r>
            <a:r>
              <a:rPr lang="sk-SK" dirty="0" smtClean="0"/>
              <a:t>. </a:t>
            </a:r>
            <a:r>
              <a:rPr lang="sk-SK" dirty="0" err="1" smtClean="0"/>
              <a:t>Lehetőség</a:t>
            </a:r>
            <a:r>
              <a:rPr lang="sk-SK" dirty="0" smtClean="0"/>
              <a:t> </a:t>
            </a:r>
            <a:r>
              <a:rPr lang="sk-SK" dirty="0" err="1" smtClean="0"/>
              <a:t>szerint</a:t>
            </a:r>
            <a:r>
              <a:rPr lang="sk-SK" dirty="0" smtClean="0"/>
              <a:t> </a:t>
            </a:r>
            <a:r>
              <a:rPr lang="sk-SK" dirty="0" err="1" smtClean="0"/>
              <a:t>azonnali</a:t>
            </a:r>
            <a:r>
              <a:rPr lang="sk-SK" dirty="0" smtClean="0"/>
              <a:t> </a:t>
            </a:r>
            <a:r>
              <a:rPr lang="sk-SK" dirty="0" err="1" smtClean="0"/>
              <a:t>problémamegoldást</a:t>
            </a:r>
            <a:r>
              <a:rPr lang="sk-SK" dirty="0" smtClean="0"/>
              <a:t> </a:t>
            </a:r>
            <a:r>
              <a:rPr lang="sk-SK" dirty="0" err="1" smtClean="0"/>
              <a:t>helyezve</a:t>
            </a:r>
            <a:r>
              <a:rPr lang="sk-SK" dirty="0" smtClean="0"/>
              <a:t> </a:t>
            </a:r>
            <a:r>
              <a:rPr lang="sk-SK" dirty="0" err="1" smtClean="0"/>
              <a:t>kilátásba</a:t>
            </a:r>
            <a:r>
              <a:rPr lang="sk-SK" dirty="0" smtClean="0"/>
              <a:t>. </a:t>
            </a:r>
            <a:r>
              <a:rPr lang="sk-SK" dirty="0" err="1" smtClean="0"/>
              <a:t>Ettől</a:t>
            </a:r>
            <a:r>
              <a:rPr lang="sk-SK" dirty="0" smtClean="0"/>
              <a:t> </a:t>
            </a:r>
            <a:r>
              <a:rPr lang="sk-SK" dirty="0" err="1" smtClean="0"/>
              <a:t>lesz</a:t>
            </a:r>
            <a:r>
              <a:rPr lang="sk-SK" dirty="0" smtClean="0"/>
              <a:t> </a:t>
            </a:r>
            <a:r>
              <a:rPr lang="sk-SK" dirty="0" err="1" smtClean="0"/>
              <a:t>aztán</a:t>
            </a:r>
            <a:r>
              <a:rPr lang="sk-SK" dirty="0" smtClean="0"/>
              <a:t> </a:t>
            </a:r>
            <a:r>
              <a:rPr lang="sk-SK" dirty="0" err="1" smtClean="0"/>
              <a:t>igazán</a:t>
            </a:r>
            <a:r>
              <a:rPr lang="sk-SK" dirty="0" smtClean="0"/>
              <a:t> </a:t>
            </a:r>
            <a:r>
              <a:rPr lang="sk-SK" dirty="0" err="1" smtClean="0"/>
              <a:t>vonzó</a:t>
            </a:r>
            <a:r>
              <a:rPr lang="sk-SK" dirty="0" smtClean="0"/>
              <a:t> a </a:t>
            </a:r>
            <a:r>
              <a:rPr lang="sk-SK" dirty="0" err="1" smtClean="0"/>
              <a:t>leendő</a:t>
            </a:r>
            <a:r>
              <a:rPr lang="sk-SK" dirty="0" smtClean="0"/>
              <a:t> </a:t>
            </a:r>
            <a:r>
              <a:rPr lang="sk-SK" dirty="0" err="1" smtClean="0"/>
              <a:t>ügyfelek</a:t>
            </a:r>
            <a:r>
              <a:rPr lang="sk-SK" dirty="0" smtClean="0"/>
              <a:t> </a:t>
            </a:r>
            <a:r>
              <a:rPr lang="sk-SK" dirty="0" err="1" smtClean="0"/>
              <a:t>számára</a:t>
            </a:r>
            <a:r>
              <a:rPr lang="sk-SK" dirty="0" smtClean="0"/>
              <a:t>.</a:t>
            </a:r>
          </a:p>
          <a:p>
            <a:pPr marL="0" indent="0">
              <a:buNone/>
            </a:pPr>
            <a:r>
              <a:rPr lang="sk-SK" dirty="0" err="1" smtClean="0"/>
              <a:t>Specifikus</a:t>
            </a:r>
            <a:r>
              <a:rPr lang="sk-SK" dirty="0" smtClean="0"/>
              <a:t> </a:t>
            </a:r>
            <a:r>
              <a:rPr lang="sk-SK" dirty="0" err="1" smtClean="0"/>
              <a:t>kell</a:t>
            </a:r>
            <a:r>
              <a:rPr lang="sk-SK" dirty="0" smtClean="0"/>
              <a:t>, </a:t>
            </a:r>
            <a:r>
              <a:rPr lang="sk-SK" dirty="0" err="1" smtClean="0"/>
              <a:t>hogy</a:t>
            </a:r>
            <a:r>
              <a:rPr lang="sk-SK" dirty="0" smtClean="0"/>
              <a:t> </a:t>
            </a:r>
            <a:r>
              <a:rPr lang="sk-SK" dirty="0" err="1" smtClean="0"/>
              <a:t>legyen</a:t>
            </a:r>
            <a:r>
              <a:rPr lang="sk-SK" dirty="0" smtClean="0"/>
              <a:t>, </a:t>
            </a:r>
            <a:r>
              <a:rPr lang="sk-SK" dirty="0" err="1" smtClean="0"/>
              <a:t>kifejezetten</a:t>
            </a:r>
            <a:r>
              <a:rPr lang="sk-SK" dirty="0" smtClean="0"/>
              <a:t> </a:t>
            </a:r>
            <a:r>
              <a:rPr lang="sk-SK" dirty="0" err="1" smtClean="0"/>
              <a:t>egy</a:t>
            </a:r>
            <a:r>
              <a:rPr lang="sk-SK" dirty="0" smtClean="0"/>
              <a:t> </a:t>
            </a:r>
            <a:r>
              <a:rPr lang="sk-SK" dirty="0" err="1" smtClean="0"/>
              <a:t>célcsoportnak</a:t>
            </a:r>
            <a:r>
              <a:rPr lang="sk-SK" dirty="0" smtClean="0"/>
              <a:t> a </a:t>
            </a:r>
            <a:r>
              <a:rPr lang="sk-SK" dirty="0" err="1" smtClean="0"/>
              <a:t>problémájára</a:t>
            </a:r>
            <a:r>
              <a:rPr lang="sk-SK" dirty="0" smtClean="0"/>
              <a:t> </a:t>
            </a:r>
            <a:r>
              <a:rPr lang="sk-SK" dirty="0" err="1" smtClean="0"/>
              <a:t>kínáljon</a:t>
            </a:r>
            <a:r>
              <a:rPr lang="sk-SK" dirty="0" smtClean="0"/>
              <a:t> </a:t>
            </a:r>
            <a:r>
              <a:rPr lang="sk-SK" dirty="0" err="1" smtClean="0"/>
              <a:t>megoldást</a:t>
            </a:r>
            <a:r>
              <a:rPr lang="sk-SK" dirty="0" smtClean="0"/>
              <a:t>. Ha </a:t>
            </a:r>
            <a:r>
              <a:rPr lang="sk-SK" dirty="0" err="1" smtClean="0"/>
              <a:t>mindenkit</a:t>
            </a:r>
            <a:r>
              <a:rPr lang="sk-SK" dirty="0" smtClean="0"/>
              <a:t> </a:t>
            </a:r>
            <a:r>
              <a:rPr lang="sk-SK" dirty="0" err="1" smtClean="0"/>
              <a:t>el</a:t>
            </a:r>
            <a:r>
              <a:rPr lang="sk-SK" dirty="0" smtClean="0"/>
              <a:t> </a:t>
            </a:r>
            <a:r>
              <a:rPr lang="sk-SK" dirty="0" err="1" smtClean="0"/>
              <a:t>akarunk</a:t>
            </a:r>
            <a:r>
              <a:rPr lang="sk-SK" dirty="0" smtClean="0"/>
              <a:t> </a:t>
            </a:r>
            <a:r>
              <a:rPr lang="sk-SK" dirty="0" err="1" smtClean="0"/>
              <a:t>érni</a:t>
            </a:r>
            <a:r>
              <a:rPr lang="sk-SK" dirty="0" smtClean="0"/>
              <a:t> </a:t>
            </a:r>
            <a:r>
              <a:rPr lang="sk-SK" dirty="0" err="1" smtClean="0"/>
              <a:t>egy</a:t>
            </a:r>
            <a:r>
              <a:rPr lang="sk-SK" dirty="0" smtClean="0"/>
              <a:t> </a:t>
            </a:r>
            <a:r>
              <a:rPr lang="sk-SK" dirty="0" err="1" smtClean="0"/>
              <a:t>csalival</a:t>
            </a:r>
            <a:r>
              <a:rPr lang="sk-SK" dirty="0" smtClean="0"/>
              <a:t>, </a:t>
            </a:r>
            <a:r>
              <a:rPr lang="sk-SK" dirty="0" err="1" smtClean="0"/>
              <a:t>akkor</a:t>
            </a:r>
            <a:r>
              <a:rPr lang="sk-SK" dirty="0" smtClean="0"/>
              <a:t> </a:t>
            </a:r>
            <a:r>
              <a:rPr lang="sk-SK" dirty="0" err="1" smtClean="0"/>
              <a:t>elveszíti</a:t>
            </a:r>
            <a:r>
              <a:rPr lang="sk-SK" dirty="0" smtClean="0"/>
              <a:t> a </a:t>
            </a:r>
            <a:r>
              <a:rPr lang="sk-SK" dirty="0" err="1" smtClean="0"/>
              <a:t>specifikus</a:t>
            </a:r>
            <a:r>
              <a:rPr lang="sk-SK" dirty="0" smtClean="0"/>
              <a:t> </a:t>
            </a:r>
            <a:r>
              <a:rPr lang="sk-SK" dirty="0" err="1" smtClean="0"/>
              <a:t>jellegét</a:t>
            </a:r>
            <a:r>
              <a:rPr lang="sk-SK" dirty="0" smtClean="0"/>
              <a:t>, </a:t>
            </a:r>
            <a:r>
              <a:rPr lang="sk-SK" dirty="0" err="1" smtClean="0"/>
              <a:t>általános</a:t>
            </a:r>
            <a:r>
              <a:rPr lang="sk-SK" dirty="0" smtClean="0"/>
              <a:t> </a:t>
            </a:r>
            <a:r>
              <a:rPr lang="sk-SK" dirty="0" err="1" smtClean="0"/>
              <a:t>lesz</a:t>
            </a:r>
            <a:r>
              <a:rPr lang="sk-SK" dirty="0" smtClean="0"/>
              <a:t>, </a:t>
            </a:r>
            <a:r>
              <a:rPr lang="sk-SK" dirty="0" err="1" smtClean="0"/>
              <a:t>és</a:t>
            </a:r>
            <a:r>
              <a:rPr lang="sk-SK" dirty="0" smtClean="0"/>
              <a:t> </a:t>
            </a:r>
            <a:r>
              <a:rPr lang="sk-SK" dirty="0" err="1" smtClean="0"/>
              <a:t>ezzel</a:t>
            </a:r>
            <a:r>
              <a:rPr lang="sk-SK" dirty="0" smtClean="0"/>
              <a:t> a </a:t>
            </a:r>
            <a:r>
              <a:rPr lang="sk-SK" dirty="0" err="1" smtClean="0"/>
              <a:t>célcsoportnak</a:t>
            </a:r>
            <a:r>
              <a:rPr lang="sk-SK" dirty="0" smtClean="0"/>
              <a:t> </a:t>
            </a:r>
            <a:r>
              <a:rPr lang="sk-SK" dirty="0" err="1" smtClean="0"/>
              <a:t>az</a:t>
            </a:r>
            <a:r>
              <a:rPr lang="sk-SK" dirty="0" smtClean="0"/>
              <a:t> </a:t>
            </a:r>
            <a:r>
              <a:rPr lang="sk-SK" dirty="0" err="1" smtClean="0"/>
              <a:t>ingerküszöbét</a:t>
            </a:r>
            <a:r>
              <a:rPr lang="sk-SK" dirty="0" smtClean="0"/>
              <a:t> </a:t>
            </a:r>
            <a:r>
              <a:rPr lang="sk-SK" dirty="0" err="1" smtClean="0"/>
              <a:t>nem</a:t>
            </a:r>
            <a:r>
              <a:rPr lang="sk-SK" dirty="0" smtClean="0"/>
              <a:t> </a:t>
            </a:r>
            <a:r>
              <a:rPr lang="sk-SK" dirty="0" err="1" smtClean="0"/>
              <a:t>fogja</a:t>
            </a:r>
            <a:r>
              <a:rPr lang="sk-SK" dirty="0" smtClean="0"/>
              <a:t> </a:t>
            </a:r>
            <a:r>
              <a:rPr lang="sk-SK" dirty="0" err="1" smtClean="0"/>
              <a:t>elérni</a:t>
            </a:r>
            <a:r>
              <a:rPr lang="sk-SK" dirty="0" smtClean="0"/>
              <a:t>.</a:t>
            </a:r>
          </a:p>
          <a:p>
            <a:pPr marL="0" indent="0">
              <a:buNone/>
            </a:pPr>
            <a:r>
              <a:rPr lang="sk-SK" dirty="0" smtClean="0"/>
              <a:t>A </a:t>
            </a:r>
            <a:r>
              <a:rPr lang="sk-SK" dirty="0" err="1" smtClean="0"/>
              <a:t>csalinak</a:t>
            </a:r>
            <a:r>
              <a:rPr lang="sk-SK" dirty="0" smtClean="0"/>
              <a:t> </a:t>
            </a:r>
            <a:r>
              <a:rPr lang="sk-SK" dirty="0" err="1" smtClean="0"/>
              <a:t>kapcsolódnia</a:t>
            </a:r>
            <a:r>
              <a:rPr lang="sk-SK" dirty="0" smtClean="0"/>
              <a:t> </a:t>
            </a:r>
            <a:r>
              <a:rPr lang="sk-SK" dirty="0" err="1" smtClean="0"/>
              <a:t>kell</a:t>
            </a:r>
            <a:r>
              <a:rPr lang="sk-SK" dirty="0" smtClean="0"/>
              <a:t> </a:t>
            </a:r>
            <a:r>
              <a:rPr lang="sk-SK" dirty="0" err="1" smtClean="0"/>
              <a:t>valamilyen</a:t>
            </a:r>
            <a:r>
              <a:rPr lang="sk-SK" dirty="0" smtClean="0"/>
              <a:t> </a:t>
            </a:r>
            <a:r>
              <a:rPr lang="sk-SK" dirty="0" err="1" smtClean="0"/>
              <a:t>termékhez</a:t>
            </a:r>
            <a:r>
              <a:rPr lang="sk-SK" dirty="0" smtClean="0"/>
              <a:t> </a:t>
            </a:r>
            <a:r>
              <a:rPr lang="sk-SK" dirty="0" err="1" smtClean="0"/>
              <a:t>vagy</a:t>
            </a:r>
            <a:r>
              <a:rPr lang="sk-SK" dirty="0" smtClean="0"/>
              <a:t> </a:t>
            </a:r>
            <a:r>
              <a:rPr lang="sk-SK" dirty="0" err="1" smtClean="0"/>
              <a:t>szolgáltatáshoz</a:t>
            </a:r>
            <a:r>
              <a:rPr lang="sk-SK" dirty="0" smtClean="0"/>
              <a:t>, </a:t>
            </a:r>
            <a:r>
              <a:rPr lang="sk-SK" dirty="0" err="1" smtClean="0"/>
              <a:t>amit</a:t>
            </a:r>
            <a:r>
              <a:rPr lang="sk-SK" dirty="0" smtClean="0"/>
              <a:t> a </a:t>
            </a:r>
            <a:r>
              <a:rPr lang="sk-SK" dirty="0" err="1" smtClean="0"/>
              <a:t>későbbiekben</a:t>
            </a:r>
            <a:r>
              <a:rPr lang="sk-SK" dirty="0" smtClean="0"/>
              <a:t> </a:t>
            </a:r>
            <a:r>
              <a:rPr lang="sk-SK" dirty="0" err="1" smtClean="0"/>
              <a:t>értékesíteni</a:t>
            </a:r>
            <a:r>
              <a:rPr lang="sk-SK" dirty="0" smtClean="0"/>
              <a:t> </a:t>
            </a:r>
            <a:r>
              <a:rPr lang="sk-SK" dirty="0" err="1" smtClean="0"/>
              <a:t>szeretnénk</a:t>
            </a:r>
            <a:r>
              <a:rPr lang="sk-SK" dirty="0" smtClean="0"/>
              <a:t> a </a:t>
            </a:r>
            <a:r>
              <a:rPr lang="sk-SK" dirty="0" err="1" smtClean="0"/>
              <a:t>leendő</a:t>
            </a:r>
            <a:r>
              <a:rPr lang="sk-SK" dirty="0" smtClean="0"/>
              <a:t> </a:t>
            </a:r>
            <a:r>
              <a:rPr lang="sk-SK" dirty="0" err="1" smtClean="0"/>
              <a:t>vevőnknek</a:t>
            </a:r>
            <a:r>
              <a:rPr lang="sk-SK" dirty="0" smtClean="0"/>
              <a:t>.</a:t>
            </a:r>
          </a:p>
          <a:p>
            <a:pPr marL="0" indent="0">
              <a:buNone/>
            </a:pPr>
            <a:r>
              <a:rPr lang="sk-SK" dirty="0" smtClean="0"/>
              <a:t>A </a:t>
            </a:r>
            <a:r>
              <a:rPr lang="sk-SK" dirty="0" err="1" smtClean="0"/>
              <a:t>csali</a:t>
            </a:r>
            <a:r>
              <a:rPr lang="sk-SK" dirty="0" smtClean="0"/>
              <a:t> </a:t>
            </a:r>
            <a:r>
              <a:rPr lang="sk-SK" dirty="0" err="1" smtClean="0"/>
              <a:t>lehet</a:t>
            </a:r>
            <a:r>
              <a:rPr lang="sk-SK" dirty="0" smtClean="0"/>
              <a:t> </a:t>
            </a:r>
            <a:r>
              <a:rPr lang="sk-SK" dirty="0" err="1" smtClean="0"/>
              <a:t>egy</a:t>
            </a:r>
            <a:r>
              <a:rPr lang="sk-SK" dirty="0" smtClean="0"/>
              <a:t> </a:t>
            </a:r>
            <a:r>
              <a:rPr lang="sk-SK" dirty="0" err="1" smtClean="0"/>
              <a:t>letölthető</a:t>
            </a:r>
            <a:r>
              <a:rPr lang="sk-SK" dirty="0" smtClean="0"/>
              <a:t> </a:t>
            </a:r>
            <a:r>
              <a:rPr lang="sk-SK" dirty="0" err="1" smtClean="0"/>
              <a:t>tanulmány</a:t>
            </a:r>
            <a:r>
              <a:rPr lang="sk-SK" dirty="0" smtClean="0"/>
              <a:t>, e-</a:t>
            </a:r>
            <a:r>
              <a:rPr lang="sk-SK" dirty="0" err="1" smtClean="0"/>
              <a:t>book</a:t>
            </a:r>
            <a:r>
              <a:rPr lang="sk-SK" dirty="0" smtClean="0"/>
              <a:t>, </a:t>
            </a:r>
            <a:r>
              <a:rPr lang="sk-SK" dirty="0" err="1" smtClean="0"/>
              <a:t>csekklista</a:t>
            </a:r>
            <a:r>
              <a:rPr lang="sk-SK" dirty="0" smtClean="0"/>
              <a:t>, </a:t>
            </a:r>
            <a:r>
              <a:rPr lang="sk-SK" dirty="0" err="1" smtClean="0"/>
              <a:t>hanganyag</a:t>
            </a:r>
            <a:r>
              <a:rPr lang="sk-SK" dirty="0" smtClean="0"/>
              <a:t>, </a:t>
            </a:r>
            <a:r>
              <a:rPr lang="sk-SK" dirty="0" err="1" smtClean="0"/>
              <a:t>videós</a:t>
            </a:r>
            <a:r>
              <a:rPr lang="sk-SK" dirty="0" smtClean="0"/>
              <a:t> </a:t>
            </a:r>
            <a:r>
              <a:rPr lang="sk-SK" dirty="0" err="1" smtClean="0"/>
              <a:t>tartalom</a:t>
            </a:r>
            <a:r>
              <a:rPr lang="sk-SK" dirty="0" smtClean="0"/>
              <a:t>, </a:t>
            </a:r>
            <a:r>
              <a:rPr lang="sk-SK" dirty="0" err="1" smtClean="0"/>
              <a:t>vagy</a:t>
            </a:r>
            <a:r>
              <a:rPr lang="sk-SK" dirty="0" smtClean="0"/>
              <a:t> </a:t>
            </a:r>
            <a:r>
              <a:rPr lang="sk-SK" dirty="0" err="1" smtClean="0"/>
              <a:t>mintatermék</a:t>
            </a:r>
            <a:r>
              <a:rPr lang="sk-SK" dirty="0" smtClean="0"/>
              <a:t> </a:t>
            </a:r>
            <a:r>
              <a:rPr lang="sk-SK" dirty="0" err="1" smtClean="0"/>
              <a:t>is</a:t>
            </a:r>
            <a:r>
              <a:rPr lang="sk-SK" dirty="0" smtClean="0"/>
              <a:t>.</a:t>
            </a:r>
          </a:p>
          <a:p>
            <a:pPr marL="0" indent="0">
              <a:buNone/>
            </a:pPr>
            <a:endParaRPr lang="sk-SK" dirty="0"/>
          </a:p>
        </p:txBody>
      </p:sp>
    </p:spTree>
    <p:extLst>
      <p:ext uri="{BB962C8B-B14F-4D97-AF65-F5344CB8AC3E}">
        <p14:creationId xmlns:p14="http://schemas.microsoft.com/office/powerpoint/2010/main" val="255757562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
        <p:cNvGrpSpPr/>
        <p:nvPr/>
      </p:nvGrpSpPr>
      <p:grpSpPr>
        <a:xfrm>
          <a:off x="0" y="0"/>
          <a:ext cx="0" cy="0"/>
          <a:chOff x="0" y="0"/>
          <a:chExt cx="0" cy="0"/>
        </a:xfrm>
      </p:grpSpPr>
      <p:sp>
        <p:nvSpPr>
          <p:cNvPr id="71" name="Google Shape;71;gd03d5b2036_1_5:notes"/>
          <p:cNvSpPr>
            <a:spLocks noGrp="1" noRot="1" noChangeAspect="1"/>
          </p:cNvSpPr>
          <p:nvPr>
            <p:ph type="sldImg" idx="2"/>
          </p:nvPr>
        </p:nvSpPr>
        <p:spPr>
          <a:xfrm>
            <a:off x="80963" y="741363"/>
            <a:ext cx="6573837" cy="3698875"/>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2" name="Google Shape;72;gd03d5b2036_1_5:notes"/>
          <p:cNvSpPr txBox="1">
            <a:spLocks noGrp="1"/>
          </p:cNvSpPr>
          <p:nvPr>
            <p:ph type="body" idx="1"/>
          </p:nvPr>
        </p:nvSpPr>
        <p:spPr>
          <a:xfrm>
            <a:off x="673577" y="4686499"/>
            <a:ext cx="5388610" cy="4439841"/>
          </a:xfrm>
          <a:prstGeom prst="rect">
            <a:avLst/>
          </a:prstGeom>
        </p:spPr>
        <p:txBody>
          <a:bodyPr spcFirstLastPara="1" wrap="square" lIns="90747" tIns="90747" rIns="90747" bIns="90747" anchor="t" anchorCtr="0">
            <a:noAutofit/>
          </a:bodyPr>
          <a:lstStyle/>
          <a:p>
            <a:pPr marL="0" indent="0">
              <a:buNone/>
            </a:pPr>
            <a:endParaRPr dirty="0"/>
          </a:p>
        </p:txBody>
      </p:sp>
    </p:spTree>
    <p:extLst>
      <p:ext uri="{BB962C8B-B14F-4D97-AF65-F5344CB8AC3E}">
        <p14:creationId xmlns:p14="http://schemas.microsoft.com/office/powerpoint/2010/main" val="11302227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
        <p:cNvGrpSpPr/>
        <p:nvPr/>
      </p:nvGrpSpPr>
      <p:grpSpPr>
        <a:xfrm>
          <a:off x="0" y="0"/>
          <a:ext cx="0" cy="0"/>
          <a:chOff x="0" y="0"/>
          <a:chExt cx="0" cy="0"/>
        </a:xfrm>
      </p:grpSpPr>
      <p:sp>
        <p:nvSpPr>
          <p:cNvPr id="71" name="Google Shape;71;gd03d5b2036_1_5:notes"/>
          <p:cNvSpPr>
            <a:spLocks noGrp="1" noRot="1" noChangeAspect="1"/>
          </p:cNvSpPr>
          <p:nvPr>
            <p:ph type="sldImg" idx="2"/>
          </p:nvPr>
        </p:nvSpPr>
        <p:spPr>
          <a:xfrm>
            <a:off x="80963" y="741363"/>
            <a:ext cx="6573837" cy="3698875"/>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2" name="Google Shape;72;gd03d5b2036_1_5:notes"/>
          <p:cNvSpPr txBox="1">
            <a:spLocks noGrp="1"/>
          </p:cNvSpPr>
          <p:nvPr>
            <p:ph type="body" idx="1"/>
          </p:nvPr>
        </p:nvSpPr>
        <p:spPr>
          <a:xfrm>
            <a:off x="673577" y="4686499"/>
            <a:ext cx="5388610" cy="4439841"/>
          </a:xfrm>
          <a:prstGeom prst="rect">
            <a:avLst/>
          </a:prstGeom>
        </p:spPr>
        <p:txBody>
          <a:bodyPr spcFirstLastPara="1" wrap="square" lIns="90747" tIns="90747" rIns="90747" bIns="90747" anchor="t" anchorCtr="0">
            <a:noAutofit/>
          </a:bodyPr>
          <a:lstStyle/>
          <a:p>
            <a:pPr marL="0" indent="0">
              <a:buNone/>
            </a:pPr>
            <a:endParaRPr dirty="0"/>
          </a:p>
        </p:txBody>
      </p:sp>
    </p:spTree>
    <p:extLst>
      <p:ext uri="{BB962C8B-B14F-4D97-AF65-F5344CB8AC3E}">
        <p14:creationId xmlns:p14="http://schemas.microsoft.com/office/powerpoint/2010/main" val="138089816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
        <p:cNvGrpSpPr/>
        <p:nvPr/>
      </p:nvGrpSpPr>
      <p:grpSpPr>
        <a:xfrm>
          <a:off x="0" y="0"/>
          <a:ext cx="0" cy="0"/>
          <a:chOff x="0" y="0"/>
          <a:chExt cx="0" cy="0"/>
        </a:xfrm>
      </p:grpSpPr>
      <p:sp>
        <p:nvSpPr>
          <p:cNvPr id="71" name="Google Shape;71;gd03d5b2036_1_5:notes"/>
          <p:cNvSpPr>
            <a:spLocks noGrp="1" noRot="1" noChangeAspect="1"/>
          </p:cNvSpPr>
          <p:nvPr>
            <p:ph type="sldImg" idx="2"/>
          </p:nvPr>
        </p:nvSpPr>
        <p:spPr>
          <a:xfrm>
            <a:off x="80963" y="741363"/>
            <a:ext cx="6573837" cy="3698875"/>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2" name="Google Shape;72;gd03d5b2036_1_5:notes"/>
          <p:cNvSpPr txBox="1">
            <a:spLocks noGrp="1"/>
          </p:cNvSpPr>
          <p:nvPr>
            <p:ph type="body" idx="1"/>
          </p:nvPr>
        </p:nvSpPr>
        <p:spPr>
          <a:xfrm>
            <a:off x="673577" y="4686499"/>
            <a:ext cx="5388610" cy="4439841"/>
          </a:xfrm>
          <a:prstGeom prst="rect">
            <a:avLst/>
          </a:prstGeom>
        </p:spPr>
        <p:txBody>
          <a:bodyPr spcFirstLastPara="1" wrap="square" lIns="90747" tIns="90747" rIns="90747" bIns="90747" anchor="t" anchorCtr="0">
            <a:noAutofit/>
          </a:bodyPr>
          <a:lstStyle/>
          <a:p>
            <a:pPr marL="0" indent="0">
              <a:buNone/>
            </a:pPr>
            <a:r>
              <a:rPr lang="hu-HU" dirty="0" smtClean="0"/>
              <a:t>Edukációs e-mail </a:t>
            </a:r>
          </a:p>
          <a:p>
            <a:pPr marL="0" indent="0">
              <a:buNone/>
            </a:pPr>
            <a:r>
              <a:rPr lang="hu-HU" dirty="0" smtClean="0"/>
              <a:t>Segítünk megoldani a célközönségünk egy lehetséges problémáját. Személyesíteni kell, amennyire lehetséges a korábban rendelt termékekhez kapcsolódó tartalmat ajánlva. Ha hasznos és releváns információt adunk, akkor szívesen fogadják ezt a levelet. Segítünk abban, hogy sikerrel használják a terméket. Tesszük ezt azzal a céllal, hogy újra vásároljon majd belőle, hiszen a sikerélmény miatt szívesebben vásárolnak újra az emberek.</a:t>
            </a:r>
          </a:p>
          <a:p>
            <a:pPr marL="0" indent="0">
              <a:buNone/>
            </a:pPr>
            <a:endParaRPr lang="hu-HU" dirty="0" smtClean="0"/>
          </a:p>
          <a:p>
            <a:pPr marL="0" indent="0">
              <a:buNone/>
            </a:pPr>
            <a:r>
              <a:rPr lang="hu-HU" dirty="0" smtClean="0"/>
              <a:t>Értékes tartalom</a:t>
            </a:r>
          </a:p>
          <a:p>
            <a:pPr marL="0" indent="0">
              <a:buNone/>
            </a:pPr>
            <a:r>
              <a:rPr lang="hu-HU" dirty="0" smtClean="0"/>
              <a:t>Sokkal jobban hat, ha váratlanul érkezik vagy sokkal több, mint amire számít. </a:t>
            </a:r>
            <a:r>
              <a:rPr lang="hu-HU" dirty="0" err="1" smtClean="0"/>
              <a:t>Eladósítja</a:t>
            </a:r>
            <a:r>
              <a:rPr lang="hu-HU" dirty="0" smtClean="0"/>
              <a:t> feléd érzelmileg magát, mivel számára nagy értéket képvisel az, amit küldtél neki.</a:t>
            </a:r>
          </a:p>
          <a:p>
            <a:pPr marL="0" indent="0">
              <a:buNone/>
            </a:pPr>
            <a:r>
              <a:rPr lang="hu-HU" dirty="0" smtClean="0"/>
              <a:t>Mi lehet jó erre a célra? Csekklista. Toplista. E-könyv. Videó. Hanganyag. Hozzáférés (</a:t>
            </a:r>
            <a:r>
              <a:rPr lang="hu-HU" dirty="0" err="1" smtClean="0"/>
              <a:t>trial</a:t>
            </a:r>
            <a:r>
              <a:rPr lang="hu-HU" dirty="0" smtClean="0"/>
              <a:t> is lehet). Korábbi csali. </a:t>
            </a:r>
          </a:p>
          <a:p>
            <a:pPr marL="0" indent="0">
              <a:buNone/>
            </a:pPr>
            <a:endParaRPr lang="hu-HU" dirty="0" smtClean="0"/>
          </a:p>
          <a:p>
            <a:pPr marL="0" indent="0">
              <a:buNone/>
            </a:pPr>
            <a:r>
              <a:rPr lang="hu-HU" dirty="0" smtClean="0"/>
              <a:t>Hírlevél</a:t>
            </a:r>
          </a:p>
          <a:p>
            <a:pPr marL="0" indent="0">
              <a:buNone/>
            </a:pPr>
            <a:r>
              <a:rPr lang="hu-HU" dirty="0" smtClean="0"/>
              <a:t>Figyeljünk oda arra, hogy a jó hírlevél nemcsak tartalmat terjeszt, hanem értéket is ad. Friss tartalmainkat lehet vele népszerűsíteni: blog, videó, </a:t>
            </a:r>
            <a:r>
              <a:rPr lang="hu-HU" dirty="0" err="1" smtClean="0"/>
              <a:t>Insta</a:t>
            </a:r>
            <a:r>
              <a:rPr lang="hu-HU" dirty="0" smtClean="0"/>
              <a:t>-poszt stb. Az </a:t>
            </a:r>
            <a:r>
              <a:rPr lang="hu-HU" dirty="0" err="1" smtClean="0"/>
              <a:t>elköteleződés</a:t>
            </a:r>
            <a:r>
              <a:rPr lang="hu-HU" dirty="0" smtClean="0"/>
              <a:t> növelése a célunk vele. Legyen saját stílusod, hangod a levélben, legyél megkülönböztethető.</a:t>
            </a:r>
            <a:endParaRPr lang="hu-HU" dirty="0"/>
          </a:p>
        </p:txBody>
      </p:sp>
    </p:spTree>
    <p:extLst>
      <p:ext uri="{BB962C8B-B14F-4D97-AF65-F5344CB8AC3E}">
        <p14:creationId xmlns:p14="http://schemas.microsoft.com/office/powerpoint/2010/main" val="227500594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
        <p:cNvGrpSpPr/>
        <p:nvPr/>
      </p:nvGrpSpPr>
      <p:grpSpPr>
        <a:xfrm>
          <a:off x="0" y="0"/>
          <a:ext cx="0" cy="0"/>
          <a:chOff x="0" y="0"/>
          <a:chExt cx="0" cy="0"/>
        </a:xfrm>
      </p:grpSpPr>
      <p:sp>
        <p:nvSpPr>
          <p:cNvPr id="71" name="Google Shape;71;gd03d5b2036_1_5:notes"/>
          <p:cNvSpPr>
            <a:spLocks noGrp="1" noRot="1" noChangeAspect="1"/>
          </p:cNvSpPr>
          <p:nvPr>
            <p:ph type="sldImg" idx="2"/>
          </p:nvPr>
        </p:nvSpPr>
        <p:spPr>
          <a:xfrm>
            <a:off x="80963" y="741363"/>
            <a:ext cx="6573837" cy="3698875"/>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2" name="Google Shape;72;gd03d5b2036_1_5:notes"/>
          <p:cNvSpPr txBox="1">
            <a:spLocks noGrp="1"/>
          </p:cNvSpPr>
          <p:nvPr>
            <p:ph type="body" idx="1"/>
          </p:nvPr>
        </p:nvSpPr>
        <p:spPr>
          <a:xfrm>
            <a:off x="673577" y="4686499"/>
            <a:ext cx="5388610" cy="4439841"/>
          </a:xfrm>
          <a:prstGeom prst="rect">
            <a:avLst/>
          </a:prstGeom>
        </p:spPr>
        <p:txBody>
          <a:bodyPr spcFirstLastPara="1" wrap="square" lIns="90747" tIns="90747" rIns="90747" bIns="90747" anchor="t" anchorCtr="0">
            <a:noAutofit/>
          </a:bodyPr>
          <a:lstStyle/>
          <a:p>
            <a:pPr marL="0" indent="0">
              <a:buNone/>
            </a:pPr>
            <a:r>
              <a:rPr lang="hu-HU" dirty="0" smtClean="0"/>
              <a:t>Felmérés, kutatás</a:t>
            </a:r>
          </a:p>
          <a:p>
            <a:pPr marL="0" indent="0">
              <a:buNone/>
            </a:pPr>
            <a:r>
              <a:rPr lang="hu-HU" dirty="0" smtClean="0"/>
              <a:t>A modern marketing monológ helyett dialógust kezdeményez, kijelentés helyett becsatornáz, és titokzatoskodás helyett interakcióba lép</a:t>
            </a:r>
          </a:p>
          <a:p>
            <a:pPr marL="0" indent="0">
              <a:buNone/>
            </a:pPr>
            <a:endParaRPr lang="hu-HU" dirty="0" smtClean="0"/>
          </a:p>
          <a:p>
            <a:pPr marL="0" indent="0">
              <a:buNone/>
            </a:pPr>
            <a:r>
              <a:rPr lang="hu-HU" dirty="0" smtClean="0"/>
              <a:t>Értékelés kérése</a:t>
            </a:r>
          </a:p>
          <a:p>
            <a:pPr marL="0" indent="0">
              <a:buNone/>
            </a:pPr>
            <a:r>
              <a:rPr lang="hu-HU" dirty="0" smtClean="0"/>
              <a:t>Adatokat nyerünk a termékeinkről, kampányainkról, a kommunikációinkról. Lehet belőle tartalmat is gyártani. Az eredményeket feldolgozzuk blogposztban és kiküldjük a listánkra.</a:t>
            </a:r>
          </a:p>
          <a:p>
            <a:pPr marL="0" indent="0">
              <a:buNone/>
            </a:pPr>
            <a:r>
              <a:rPr lang="hu-HU" dirty="0" err="1" smtClean="0"/>
              <a:t>Social</a:t>
            </a:r>
            <a:r>
              <a:rPr lang="hu-HU" dirty="0" smtClean="0"/>
              <a:t> </a:t>
            </a:r>
            <a:r>
              <a:rPr lang="hu-HU" dirty="0" err="1" smtClean="0"/>
              <a:t>proof</a:t>
            </a:r>
            <a:r>
              <a:rPr lang="hu-HU" dirty="0" smtClean="0"/>
              <a:t>: számszerű értékelések, </a:t>
            </a:r>
            <a:r>
              <a:rPr lang="hu-HU" dirty="0" err="1" smtClean="0"/>
              <a:t>testimonialok</a:t>
            </a:r>
            <a:r>
              <a:rPr lang="hu-HU" dirty="0" smtClean="0"/>
              <a:t>.</a:t>
            </a:r>
          </a:p>
          <a:p>
            <a:pPr marL="0" indent="0">
              <a:buNone/>
            </a:pPr>
            <a:endParaRPr lang="hu-HU" dirty="0" smtClean="0"/>
          </a:p>
          <a:p>
            <a:pPr marL="0" indent="0">
              <a:buNone/>
            </a:pPr>
            <a:r>
              <a:rPr lang="hu-HU" dirty="0" smtClean="0"/>
              <a:t>Bejelentés</a:t>
            </a:r>
          </a:p>
          <a:p>
            <a:pPr marL="0" indent="0">
              <a:buNone/>
            </a:pPr>
            <a:r>
              <a:rPr lang="hu-HU" dirty="0" smtClean="0"/>
              <a:t>Exkluzivitás, jól értesültség, bennfentesség érzését kelti. Identitást adományozunk általa a követőinknek és így akár </a:t>
            </a:r>
            <a:r>
              <a:rPr lang="hu-HU" dirty="0" err="1" smtClean="0"/>
              <a:t>evangelistákká</a:t>
            </a:r>
            <a:r>
              <a:rPr lang="hu-HU" dirty="0" smtClean="0"/>
              <a:t> is válhatnak a számunkra.</a:t>
            </a:r>
          </a:p>
          <a:p>
            <a:pPr marL="0" indent="0">
              <a:buNone/>
            </a:pPr>
            <a:endParaRPr lang="hu-HU" dirty="0" smtClean="0"/>
          </a:p>
          <a:p>
            <a:pPr marL="0" indent="0">
              <a:buNone/>
            </a:pPr>
            <a:r>
              <a:rPr lang="hu-HU" dirty="0" smtClean="0"/>
              <a:t>Jeles napok, évfordulók</a:t>
            </a:r>
          </a:p>
          <a:p>
            <a:pPr marL="0" indent="0">
              <a:buNone/>
            </a:pPr>
            <a:r>
              <a:rPr lang="hu-HU" dirty="0" smtClean="0"/>
              <a:t>Elkötelezettséget építhetünk vele. Vigyázzunk, hogy ne legyen sablonos.</a:t>
            </a:r>
          </a:p>
          <a:p>
            <a:pPr marL="0" indent="0">
              <a:buNone/>
            </a:pPr>
            <a:endParaRPr dirty="0"/>
          </a:p>
        </p:txBody>
      </p:sp>
    </p:spTree>
    <p:extLst>
      <p:ext uri="{BB962C8B-B14F-4D97-AF65-F5344CB8AC3E}">
        <p14:creationId xmlns:p14="http://schemas.microsoft.com/office/powerpoint/2010/main" val="221360458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
        <p:cNvGrpSpPr/>
        <p:nvPr/>
      </p:nvGrpSpPr>
      <p:grpSpPr>
        <a:xfrm>
          <a:off x="0" y="0"/>
          <a:ext cx="0" cy="0"/>
          <a:chOff x="0" y="0"/>
          <a:chExt cx="0" cy="0"/>
        </a:xfrm>
      </p:grpSpPr>
      <p:sp>
        <p:nvSpPr>
          <p:cNvPr id="71" name="Google Shape;71;gd03d5b2036_1_5:notes"/>
          <p:cNvSpPr>
            <a:spLocks noGrp="1" noRot="1" noChangeAspect="1"/>
          </p:cNvSpPr>
          <p:nvPr>
            <p:ph type="sldImg" idx="2"/>
          </p:nvPr>
        </p:nvSpPr>
        <p:spPr>
          <a:xfrm>
            <a:off x="80963" y="741363"/>
            <a:ext cx="6573837" cy="3698875"/>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2" name="Google Shape;72;gd03d5b2036_1_5:notes"/>
          <p:cNvSpPr txBox="1">
            <a:spLocks noGrp="1"/>
          </p:cNvSpPr>
          <p:nvPr>
            <p:ph type="body" idx="1"/>
          </p:nvPr>
        </p:nvSpPr>
        <p:spPr>
          <a:xfrm>
            <a:off x="673577" y="4686499"/>
            <a:ext cx="5388610" cy="4439841"/>
          </a:xfrm>
          <a:prstGeom prst="rect">
            <a:avLst/>
          </a:prstGeom>
        </p:spPr>
        <p:txBody>
          <a:bodyPr spcFirstLastPara="1" wrap="square" lIns="90747" tIns="90747" rIns="90747" bIns="90747" anchor="t" anchorCtr="0">
            <a:noAutofit/>
          </a:bodyPr>
          <a:lstStyle/>
          <a:p>
            <a:pPr marL="0" indent="0">
              <a:buNone/>
            </a:pPr>
            <a:r>
              <a:rPr lang="hu-HU" dirty="0" smtClean="0"/>
              <a:t>Kosárelhagyásnál</a:t>
            </a:r>
          </a:p>
          <a:p>
            <a:pPr marL="0" indent="0">
              <a:buNone/>
            </a:pPr>
            <a:r>
              <a:rPr lang="hu-HU" dirty="0" smtClean="0"/>
              <a:t>Miért történik a kosárelhagyás? Rossz a fizetési </a:t>
            </a:r>
            <a:r>
              <a:rPr lang="hu-HU" dirty="0" err="1" smtClean="0"/>
              <a:t>checkout</a:t>
            </a:r>
            <a:r>
              <a:rPr lang="hu-HU" dirty="0" smtClean="0"/>
              <a:t>-folyamat. Nem adtunk meg minden információt neki. A vevő elteszi későbbre a vásárlást, csak bevásárlólistát készített. Nincsen elég pénze. Mást kezd el csinálni, és egyszerűen megfeledkezik róla.</a:t>
            </a:r>
          </a:p>
          <a:p>
            <a:pPr marL="0" indent="0">
              <a:buNone/>
            </a:pPr>
            <a:endParaRPr lang="hu-HU" dirty="0" smtClean="0"/>
          </a:p>
          <a:p>
            <a:pPr marL="0" indent="0">
              <a:buNone/>
            </a:pPr>
            <a:r>
              <a:rPr lang="hu-HU" dirty="0" err="1" smtClean="0"/>
              <a:t>Újrarendelés</a:t>
            </a:r>
            <a:r>
              <a:rPr lang="hu-HU" dirty="0" smtClean="0"/>
              <a:t> </a:t>
            </a:r>
          </a:p>
          <a:p>
            <a:pPr marL="0" indent="0">
              <a:buNone/>
            </a:pPr>
            <a:r>
              <a:rPr lang="hu-HU" dirty="0" smtClean="0"/>
              <a:t>Ismerve a termék életciklusát – emlékeztetni lehet a vevőt, hogy hamarosan elfogy a terméke, ideje újra rendelni.</a:t>
            </a:r>
          </a:p>
          <a:p>
            <a:pPr marL="0" indent="0">
              <a:buNone/>
            </a:pPr>
            <a:endParaRPr lang="hu-HU" dirty="0" smtClean="0"/>
          </a:p>
          <a:p>
            <a:pPr marL="0" indent="0">
              <a:buNone/>
            </a:pPr>
            <a:r>
              <a:rPr lang="hu-HU" dirty="0" smtClean="0"/>
              <a:t>Különleges ajánlat</a:t>
            </a:r>
          </a:p>
          <a:p>
            <a:pPr marL="0" indent="0">
              <a:buNone/>
            </a:pPr>
            <a:r>
              <a:rPr lang="hu-HU" dirty="0" smtClean="0"/>
              <a:t>Milyennek kell lennie? Egyértelműnek és rövidnek. Egyszerűnek és vonzónak. Meg kell válaszolja a négy alapkérdést. Mi ez? Miért jó nekem? Miért most? Mit kell tennem?</a:t>
            </a:r>
          </a:p>
          <a:p>
            <a:pPr marL="0" indent="0">
              <a:buNone/>
            </a:pPr>
            <a:endParaRPr lang="hu-HU" dirty="0" smtClean="0"/>
          </a:p>
          <a:p>
            <a:pPr marL="0" indent="0">
              <a:buNone/>
            </a:pPr>
            <a:r>
              <a:rPr lang="hu-HU" dirty="0" err="1" smtClean="0"/>
              <a:t>Újraaktiváló</a:t>
            </a:r>
            <a:endParaRPr lang="hu-HU" dirty="0" smtClean="0"/>
          </a:p>
          <a:p>
            <a:pPr marL="0" indent="0">
              <a:buNone/>
            </a:pPr>
            <a:r>
              <a:rPr lang="hu-HU" dirty="0" smtClean="0"/>
              <a:t>Mihez kezdjünk azokkal, akik soha nem nyitják meg a leveleinket?</a:t>
            </a:r>
          </a:p>
          <a:p>
            <a:pPr marL="0" indent="0">
              <a:buNone/>
            </a:pPr>
            <a:r>
              <a:rPr lang="hu-HU" dirty="0" smtClean="0"/>
              <a:t>Lehet őket </a:t>
            </a:r>
            <a:r>
              <a:rPr lang="hu-HU" dirty="0" err="1" smtClean="0"/>
              <a:t>újraaktiválni</a:t>
            </a:r>
            <a:r>
              <a:rPr lang="hu-HU" dirty="0" smtClean="0"/>
              <a:t> vagy bevinni egy leiratkozási kampányba. A levélben legyen szokatlan, figyelemfelkeltő tárgysor. Miért nem legyen feltéve? Kérünk tőle adatot. Cserébe kap valamit ingyen/kedvezményesen, kivételesen. </a:t>
            </a:r>
            <a:r>
              <a:rPr lang="hu-HU" dirty="0" err="1" smtClean="0"/>
              <a:t>Testimonialt</a:t>
            </a:r>
            <a:r>
              <a:rPr lang="hu-HU" dirty="0" smtClean="0"/>
              <a:t> is elhelyezhetünk.</a:t>
            </a:r>
          </a:p>
          <a:p>
            <a:pPr marL="0" indent="0">
              <a:buNone/>
            </a:pPr>
            <a:endParaRPr dirty="0"/>
          </a:p>
        </p:txBody>
      </p:sp>
    </p:spTree>
    <p:extLst>
      <p:ext uri="{BB962C8B-B14F-4D97-AF65-F5344CB8AC3E}">
        <p14:creationId xmlns:p14="http://schemas.microsoft.com/office/powerpoint/2010/main" val="195540283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
        <p:cNvGrpSpPr/>
        <p:nvPr/>
      </p:nvGrpSpPr>
      <p:grpSpPr>
        <a:xfrm>
          <a:off x="0" y="0"/>
          <a:ext cx="0" cy="0"/>
          <a:chOff x="0" y="0"/>
          <a:chExt cx="0" cy="0"/>
        </a:xfrm>
      </p:grpSpPr>
      <p:sp>
        <p:nvSpPr>
          <p:cNvPr id="71" name="Google Shape;71;gd03d5b2036_1_5:notes"/>
          <p:cNvSpPr>
            <a:spLocks noGrp="1" noRot="1" noChangeAspect="1"/>
          </p:cNvSpPr>
          <p:nvPr>
            <p:ph type="sldImg" idx="2"/>
          </p:nvPr>
        </p:nvSpPr>
        <p:spPr>
          <a:xfrm>
            <a:off x="80963" y="741363"/>
            <a:ext cx="6573837" cy="3698875"/>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2" name="Google Shape;72;gd03d5b2036_1_5:notes"/>
          <p:cNvSpPr txBox="1">
            <a:spLocks noGrp="1"/>
          </p:cNvSpPr>
          <p:nvPr>
            <p:ph type="body" idx="1"/>
          </p:nvPr>
        </p:nvSpPr>
        <p:spPr>
          <a:xfrm>
            <a:off x="673577" y="4686499"/>
            <a:ext cx="5388610" cy="4439841"/>
          </a:xfrm>
          <a:prstGeom prst="rect">
            <a:avLst/>
          </a:prstGeom>
        </p:spPr>
        <p:txBody>
          <a:bodyPr spcFirstLastPara="1" wrap="square" lIns="90747" tIns="90747" rIns="90747" bIns="90747" anchor="t" anchorCtr="0">
            <a:noAutofit/>
          </a:bodyPr>
          <a:lstStyle/>
          <a:p>
            <a:pPr marL="0" indent="0">
              <a:buNone/>
            </a:pPr>
            <a:endParaRPr lang="hu-HU" dirty="0"/>
          </a:p>
          <a:p>
            <a:pPr marL="0" indent="0">
              <a:buNone/>
            </a:pPr>
            <a:r>
              <a:rPr lang="sk-SK" dirty="0" smtClean="0"/>
              <a:t>Mi </a:t>
            </a:r>
            <a:r>
              <a:rPr lang="sk-SK" dirty="0" err="1" smtClean="0"/>
              <a:t>az</a:t>
            </a:r>
            <a:r>
              <a:rPr lang="sk-SK" dirty="0" smtClean="0"/>
              <a:t> a </a:t>
            </a:r>
            <a:r>
              <a:rPr lang="sk-SK" dirty="0" err="1" smtClean="0"/>
              <a:t>landing</a:t>
            </a:r>
            <a:r>
              <a:rPr lang="sk-SK" dirty="0" smtClean="0"/>
              <a:t> </a:t>
            </a:r>
            <a:r>
              <a:rPr lang="sk-SK" dirty="0" err="1" smtClean="0"/>
              <a:t>oldal</a:t>
            </a:r>
            <a:r>
              <a:rPr lang="sk-SK" dirty="0" smtClean="0"/>
              <a:t>?</a:t>
            </a:r>
          </a:p>
          <a:p>
            <a:pPr marL="0" indent="0">
              <a:buNone/>
            </a:pPr>
            <a:r>
              <a:rPr lang="sk-SK" dirty="0" err="1" smtClean="0"/>
              <a:t>Azt</a:t>
            </a:r>
            <a:r>
              <a:rPr lang="sk-SK" dirty="0" smtClean="0"/>
              <a:t> </a:t>
            </a:r>
            <a:r>
              <a:rPr lang="sk-SK" dirty="0" err="1" smtClean="0"/>
              <a:t>jelenti</a:t>
            </a:r>
            <a:r>
              <a:rPr lang="sk-SK" dirty="0" smtClean="0"/>
              <a:t>, </a:t>
            </a:r>
            <a:r>
              <a:rPr lang="sk-SK" dirty="0" err="1" smtClean="0"/>
              <a:t>hogy</a:t>
            </a:r>
            <a:r>
              <a:rPr lang="sk-SK" dirty="0" smtClean="0"/>
              <a:t> </a:t>
            </a:r>
            <a:r>
              <a:rPr lang="sk-SK" dirty="0" err="1" smtClean="0"/>
              <a:t>az</a:t>
            </a:r>
            <a:r>
              <a:rPr lang="sk-SK" dirty="0" smtClean="0"/>
              <a:t> </a:t>
            </a:r>
            <a:r>
              <a:rPr lang="sk-SK" dirty="0" err="1" smtClean="0"/>
              <a:t>az</a:t>
            </a:r>
            <a:r>
              <a:rPr lang="sk-SK" dirty="0" smtClean="0"/>
              <a:t> </a:t>
            </a:r>
            <a:r>
              <a:rPr lang="sk-SK" dirty="0" err="1" smtClean="0"/>
              <a:t>oldal</a:t>
            </a:r>
            <a:r>
              <a:rPr lang="sk-SK" dirty="0" smtClean="0"/>
              <a:t> a </a:t>
            </a:r>
            <a:r>
              <a:rPr lang="sk-SK" dirty="0" err="1" smtClean="0"/>
              <a:t>honlapon</a:t>
            </a:r>
            <a:r>
              <a:rPr lang="sk-SK" dirty="0" smtClean="0"/>
              <a:t> </a:t>
            </a:r>
            <a:r>
              <a:rPr lang="sk-SK" dirty="0" err="1" smtClean="0"/>
              <a:t>belül</a:t>
            </a:r>
            <a:r>
              <a:rPr lang="sk-SK" dirty="0" smtClean="0"/>
              <a:t>, </a:t>
            </a:r>
            <a:r>
              <a:rPr lang="sk-SK" dirty="0" err="1" smtClean="0"/>
              <a:t>ahol</a:t>
            </a:r>
            <a:r>
              <a:rPr lang="sk-SK" dirty="0" smtClean="0"/>
              <a:t> a </a:t>
            </a:r>
            <a:r>
              <a:rPr lang="sk-SK" dirty="0" err="1" smtClean="0"/>
              <a:t>látogató</a:t>
            </a:r>
            <a:r>
              <a:rPr lang="sk-SK" dirty="0" smtClean="0"/>
              <a:t> </a:t>
            </a:r>
            <a:r>
              <a:rPr lang="sk-SK" dirty="0" err="1" smtClean="0"/>
              <a:t>megérkezik</a:t>
            </a:r>
            <a:r>
              <a:rPr lang="sk-SK" dirty="0" smtClean="0"/>
              <a:t> a </a:t>
            </a:r>
            <a:r>
              <a:rPr lang="sk-SK" dirty="0" err="1" smtClean="0"/>
              <a:t>honlapra</a:t>
            </a:r>
            <a:r>
              <a:rPr lang="sk-SK" dirty="0" smtClean="0"/>
              <a:t>. A </a:t>
            </a:r>
            <a:r>
              <a:rPr lang="sk-SK" dirty="0" err="1" smtClean="0"/>
              <a:t>landing</a:t>
            </a:r>
            <a:r>
              <a:rPr lang="sk-SK" dirty="0" smtClean="0"/>
              <a:t> </a:t>
            </a:r>
            <a:r>
              <a:rPr lang="sk-SK" dirty="0" err="1" smtClean="0"/>
              <a:t>oldal</a:t>
            </a:r>
            <a:r>
              <a:rPr lang="sk-SK" dirty="0" smtClean="0"/>
              <a:t> </a:t>
            </a:r>
            <a:r>
              <a:rPr lang="sk-SK" dirty="0" err="1" smtClean="0"/>
              <a:t>egy</a:t>
            </a:r>
            <a:r>
              <a:rPr lang="sk-SK" dirty="0" smtClean="0"/>
              <a:t> </a:t>
            </a:r>
            <a:r>
              <a:rPr lang="sk-SK" dirty="0" err="1" smtClean="0"/>
              <a:t>céllal</a:t>
            </a:r>
            <a:r>
              <a:rPr lang="sk-SK" dirty="0" smtClean="0"/>
              <a:t> </a:t>
            </a:r>
            <a:r>
              <a:rPr lang="sk-SK" dirty="0" err="1" smtClean="0"/>
              <a:t>kell</a:t>
            </a:r>
            <a:r>
              <a:rPr lang="sk-SK" dirty="0" smtClean="0"/>
              <a:t> </a:t>
            </a:r>
            <a:r>
              <a:rPr lang="sk-SK" dirty="0" err="1" smtClean="0"/>
              <a:t>hogy</a:t>
            </a:r>
            <a:r>
              <a:rPr lang="sk-SK" dirty="0" smtClean="0"/>
              <a:t> </a:t>
            </a:r>
            <a:r>
              <a:rPr lang="sk-SK" dirty="0" err="1" smtClean="0"/>
              <a:t>rendelkezzen</a:t>
            </a:r>
            <a:r>
              <a:rPr lang="sk-SK" dirty="0" smtClean="0"/>
              <a:t>, </a:t>
            </a:r>
            <a:r>
              <a:rPr lang="sk-SK" dirty="0" err="1" smtClean="0"/>
              <a:t>például</a:t>
            </a:r>
            <a:r>
              <a:rPr lang="sk-SK" dirty="0" smtClean="0"/>
              <a:t>: </a:t>
            </a:r>
            <a:r>
              <a:rPr lang="sk-SK" dirty="0" err="1" smtClean="0"/>
              <a:t>hogy</a:t>
            </a:r>
            <a:r>
              <a:rPr lang="sk-SK" dirty="0" smtClean="0"/>
              <a:t> a </a:t>
            </a:r>
            <a:r>
              <a:rPr lang="sk-SK" dirty="0" err="1" smtClean="0"/>
              <a:t>látogató</a:t>
            </a:r>
            <a:r>
              <a:rPr lang="sk-SK" dirty="0" smtClean="0"/>
              <a:t> </a:t>
            </a:r>
            <a:r>
              <a:rPr lang="sk-SK" dirty="0" err="1" smtClean="0"/>
              <a:t>vásároljon</a:t>
            </a:r>
            <a:r>
              <a:rPr lang="sk-SK" dirty="0" smtClean="0"/>
              <a:t>, </a:t>
            </a:r>
            <a:r>
              <a:rPr lang="sk-SK" dirty="0" err="1" smtClean="0"/>
              <a:t>vagy</a:t>
            </a:r>
            <a:r>
              <a:rPr lang="sk-SK" dirty="0" smtClean="0"/>
              <a:t> </a:t>
            </a:r>
            <a:r>
              <a:rPr lang="sk-SK" dirty="0" err="1" smtClean="0"/>
              <a:t>ajánlatot</a:t>
            </a:r>
            <a:r>
              <a:rPr lang="sk-SK" dirty="0" smtClean="0"/>
              <a:t> </a:t>
            </a:r>
            <a:r>
              <a:rPr lang="sk-SK" dirty="0" err="1" smtClean="0"/>
              <a:t>kérjen</a:t>
            </a:r>
            <a:r>
              <a:rPr lang="sk-SK" dirty="0" smtClean="0"/>
              <a:t>, </a:t>
            </a:r>
            <a:r>
              <a:rPr lang="sk-SK" dirty="0" err="1" smtClean="0"/>
              <a:t>vagy</a:t>
            </a:r>
            <a:r>
              <a:rPr lang="sk-SK" dirty="0" smtClean="0"/>
              <a:t> </a:t>
            </a:r>
            <a:r>
              <a:rPr lang="sk-SK" dirty="0" err="1" smtClean="0"/>
              <a:t>regisztráljon</a:t>
            </a:r>
            <a:r>
              <a:rPr lang="sk-SK" dirty="0" smtClean="0"/>
              <a:t>. A </a:t>
            </a:r>
            <a:r>
              <a:rPr lang="sk-SK" dirty="0" err="1" smtClean="0"/>
              <a:t>landing</a:t>
            </a:r>
            <a:r>
              <a:rPr lang="sk-SK" dirty="0" smtClean="0"/>
              <a:t> </a:t>
            </a:r>
            <a:r>
              <a:rPr lang="sk-SK" dirty="0" err="1" smtClean="0"/>
              <a:t>oldal</a:t>
            </a:r>
            <a:r>
              <a:rPr lang="sk-SK" dirty="0" smtClean="0"/>
              <a:t> </a:t>
            </a:r>
            <a:r>
              <a:rPr lang="sk-SK" dirty="0" err="1" smtClean="0"/>
              <a:t>általában</a:t>
            </a:r>
            <a:r>
              <a:rPr lang="sk-SK" dirty="0" smtClean="0"/>
              <a:t> </a:t>
            </a:r>
            <a:r>
              <a:rPr lang="sk-SK" dirty="0" err="1" smtClean="0"/>
              <a:t>olyan</a:t>
            </a:r>
            <a:r>
              <a:rPr lang="sk-SK" dirty="0" smtClean="0"/>
              <a:t> </a:t>
            </a:r>
            <a:r>
              <a:rPr lang="sk-SK" dirty="0" err="1" smtClean="0"/>
              <a:t>oldal</a:t>
            </a:r>
            <a:r>
              <a:rPr lang="sk-SK" dirty="0" smtClean="0"/>
              <a:t>, </a:t>
            </a:r>
            <a:r>
              <a:rPr lang="sk-SK" dirty="0" err="1" smtClean="0"/>
              <a:t>amire</a:t>
            </a:r>
            <a:r>
              <a:rPr lang="sk-SK" dirty="0" smtClean="0"/>
              <a:t> </a:t>
            </a:r>
            <a:r>
              <a:rPr lang="sk-SK" dirty="0" err="1" smtClean="0"/>
              <a:t>közvetlenül</a:t>
            </a:r>
            <a:r>
              <a:rPr lang="sk-SK" dirty="0" smtClean="0"/>
              <a:t>, </a:t>
            </a:r>
            <a:r>
              <a:rPr lang="sk-SK" dirty="0" err="1" smtClean="0"/>
              <a:t>kívülről</a:t>
            </a:r>
            <a:r>
              <a:rPr lang="sk-SK" dirty="0" smtClean="0"/>
              <a:t> (</a:t>
            </a:r>
            <a:r>
              <a:rPr lang="sk-SK" dirty="0" err="1" smtClean="0"/>
              <a:t>is</a:t>
            </a:r>
            <a:r>
              <a:rPr lang="sk-SK" dirty="0" smtClean="0"/>
              <a:t>) </a:t>
            </a:r>
            <a:r>
              <a:rPr lang="sk-SK" dirty="0" err="1" smtClean="0"/>
              <a:t>irányítunk</a:t>
            </a:r>
            <a:r>
              <a:rPr lang="sk-SK" dirty="0" smtClean="0"/>
              <a:t> </a:t>
            </a:r>
            <a:r>
              <a:rPr lang="sk-SK" dirty="0" err="1" smtClean="0"/>
              <a:t>forgalmat</a:t>
            </a:r>
            <a:r>
              <a:rPr lang="sk-SK" dirty="0" smtClean="0"/>
              <a:t>, </a:t>
            </a:r>
            <a:r>
              <a:rPr lang="sk-SK" dirty="0" err="1" smtClean="0"/>
              <a:t>például</a:t>
            </a:r>
            <a:r>
              <a:rPr lang="sk-SK" dirty="0" smtClean="0"/>
              <a:t> </a:t>
            </a:r>
            <a:r>
              <a:rPr lang="sk-SK" dirty="0" err="1" smtClean="0"/>
              <a:t>hirdetésekből</a:t>
            </a:r>
            <a:r>
              <a:rPr lang="sk-SK" dirty="0" smtClean="0"/>
              <a:t>, </a:t>
            </a:r>
            <a:r>
              <a:rPr lang="sk-SK" dirty="0" err="1" smtClean="0"/>
              <a:t>vagy</a:t>
            </a:r>
            <a:r>
              <a:rPr lang="sk-SK" dirty="0" smtClean="0"/>
              <a:t> </a:t>
            </a:r>
            <a:r>
              <a:rPr lang="sk-SK" dirty="0" err="1" smtClean="0"/>
              <a:t>egy</a:t>
            </a:r>
            <a:r>
              <a:rPr lang="sk-SK" dirty="0" smtClean="0"/>
              <a:t> </a:t>
            </a:r>
            <a:r>
              <a:rPr lang="sk-SK" dirty="0" err="1" smtClean="0"/>
              <a:t>hírlevélből</a:t>
            </a:r>
            <a:r>
              <a:rPr lang="sk-SK" dirty="0" smtClean="0"/>
              <a:t>.</a:t>
            </a:r>
          </a:p>
          <a:p>
            <a:pPr marL="0" indent="0">
              <a:buNone/>
            </a:pPr>
            <a:r>
              <a:rPr lang="sk-SK" dirty="0" smtClean="0"/>
              <a:t>Mi a </a:t>
            </a:r>
            <a:r>
              <a:rPr lang="sk-SK" dirty="0" err="1" smtClean="0"/>
              <a:t>különbség</a:t>
            </a:r>
            <a:r>
              <a:rPr lang="sk-SK" dirty="0" smtClean="0"/>
              <a:t> </a:t>
            </a:r>
            <a:r>
              <a:rPr lang="sk-SK" dirty="0" err="1" smtClean="0"/>
              <a:t>egy</a:t>
            </a:r>
            <a:r>
              <a:rPr lang="sk-SK" dirty="0" smtClean="0"/>
              <a:t> </a:t>
            </a:r>
            <a:r>
              <a:rPr lang="sk-SK" dirty="0" err="1" smtClean="0"/>
              <a:t>landing</a:t>
            </a:r>
            <a:r>
              <a:rPr lang="sk-SK" dirty="0" smtClean="0"/>
              <a:t> </a:t>
            </a:r>
            <a:r>
              <a:rPr lang="sk-SK" dirty="0" err="1" smtClean="0"/>
              <a:t>oldal</a:t>
            </a:r>
            <a:r>
              <a:rPr lang="sk-SK" dirty="0" smtClean="0"/>
              <a:t> </a:t>
            </a:r>
            <a:r>
              <a:rPr lang="sk-SK" dirty="0" err="1" smtClean="0"/>
              <a:t>és</a:t>
            </a:r>
            <a:r>
              <a:rPr lang="sk-SK" dirty="0" smtClean="0"/>
              <a:t> </a:t>
            </a:r>
            <a:r>
              <a:rPr lang="sk-SK" dirty="0" err="1" smtClean="0"/>
              <a:t>egy</a:t>
            </a:r>
            <a:r>
              <a:rPr lang="sk-SK" dirty="0" smtClean="0"/>
              <a:t> normál, </a:t>
            </a:r>
            <a:r>
              <a:rPr lang="sk-SK" dirty="0" err="1" smtClean="0"/>
              <a:t>átlagos</a:t>
            </a:r>
            <a:r>
              <a:rPr lang="sk-SK" dirty="0" smtClean="0"/>
              <a:t> </a:t>
            </a:r>
            <a:r>
              <a:rPr lang="sk-SK" dirty="0" err="1" smtClean="0"/>
              <a:t>oldal</a:t>
            </a:r>
            <a:r>
              <a:rPr lang="sk-SK" dirty="0" smtClean="0"/>
              <a:t> </a:t>
            </a:r>
            <a:r>
              <a:rPr lang="sk-SK" dirty="0" err="1" smtClean="0"/>
              <a:t>között</a:t>
            </a:r>
            <a:r>
              <a:rPr lang="sk-SK" dirty="0" smtClean="0"/>
              <a:t>?</a:t>
            </a:r>
          </a:p>
          <a:p>
            <a:pPr marL="0" indent="0">
              <a:buNone/>
            </a:pPr>
            <a:r>
              <a:rPr lang="sk-SK" dirty="0" smtClean="0"/>
              <a:t>A </a:t>
            </a:r>
            <a:r>
              <a:rPr lang="sk-SK" dirty="0" err="1" smtClean="0"/>
              <a:t>legfontosabb</a:t>
            </a:r>
            <a:r>
              <a:rPr lang="sk-SK" dirty="0" smtClean="0"/>
              <a:t> </a:t>
            </a:r>
            <a:r>
              <a:rPr lang="sk-SK" dirty="0" err="1" smtClean="0"/>
              <a:t>különbség</a:t>
            </a:r>
            <a:r>
              <a:rPr lang="sk-SK" dirty="0" smtClean="0"/>
              <a:t> </a:t>
            </a:r>
            <a:r>
              <a:rPr lang="sk-SK" dirty="0" err="1" smtClean="0"/>
              <a:t>az</a:t>
            </a:r>
            <a:r>
              <a:rPr lang="sk-SK" dirty="0" smtClean="0"/>
              <a:t>, </a:t>
            </a:r>
            <a:r>
              <a:rPr lang="sk-SK" dirty="0" err="1" smtClean="0"/>
              <a:t>hogy</a:t>
            </a:r>
            <a:r>
              <a:rPr lang="sk-SK" dirty="0" smtClean="0"/>
              <a:t> </a:t>
            </a:r>
            <a:r>
              <a:rPr lang="sk-SK" dirty="0" err="1" smtClean="0"/>
              <a:t>egy</a:t>
            </a:r>
            <a:r>
              <a:rPr lang="sk-SK" dirty="0" smtClean="0"/>
              <a:t> </a:t>
            </a:r>
            <a:r>
              <a:rPr lang="sk-SK" dirty="0" err="1" smtClean="0"/>
              <a:t>landing</a:t>
            </a:r>
            <a:r>
              <a:rPr lang="sk-SK" dirty="0" smtClean="0"/>
              <a:t> </a:t>
            </a:r>
            <a:r>
              <a:rPr lang="sk-SK" dirty="0" err="1" smtClean="0"/>
              <a:t>oldalnak</a:t>
            </a:r>
            <a:r>
              <a:rPr lang="sk-SK" dirty="0" smtClean="0"/>
              <a:t> </a:t>
            </a:r>
            <a:r>
              <a:rPr lang="sk-SK" dirty="0" err="1" smtClean="0"/>
              <a:t>csak</a:t>
            </a:r>
            <a:r>
              <a:rPr lang="sk-SK" dirty="0" smtClean="0"/>
              <a:t> </a:t>
            </a:r>
            <a:r>
              <a:rPr lang="sk-SK" dirty="0" err="1" smtClean="0"/>
              <a:t>egy</a:t>
            </a:r>
            <a:r>
              <a:rPr lang="sk-SK" dirty="0" smtClean="0"/>
              <a:t> </a:t>
            </a:r>
            <a:r>
              <a:rPr lang="sk-SK" dirty="0" err="1" smtClean="0"/>
              <a:t>célja</a:t>
            </a:r>
            <a:r>
              <a:rPr lang="sk-SK" dirty="0" smtClean="0"/>
              <a:t> van, </a:t>
            </a:r>
            <a:r>
              <a:rPr lang="sk-SK" dirty="0" err="1" smtClean="0"/>
              <a:t>míg</a:t>
            </a:r>
            <a:r>
              <a:rPr lang="sk-SK" dirty="0" smtClean="0"/>
              <a:t> </a:t>
            </a:r>
            <a:r>
              <a:rPr lang="sk-SK" dirty="0" err="1" smtClean="0"/>
              <a:t>egy</a:t>
            </a:r>
            <a:r>
              <a:rPr lang="sk-SK" dirty="0" smtClean="0"/>
              <a:t> </a:t>
            </a:r>
            <a:r>
              <a:rPr lang="sk-SK" dirty="0" err="1" smtClean="0"/>
              <a:t>átlagos</a:t>
            </a:r>
            <a:r>
              <a:rPr lang="sk-SK" dirty="0" smtClean="0"/>
              <a:t> </a:t>
            </a:r>
            <a:r>
              <a:rPr lang="sk-SK" dirty="0" err="1" smtClean="0"/>
              <a:t>oldalnak</a:t>
            </a:r>
            <a:r>
              <a:rPr lang="sk-SK" dirty="0" smtClean="0"/>
              <a:t> </a:t>
            </a:r>
            <a:r>
              <a:rPr lang="sk-SK" dirty="0" err="1" smtClean="0"/>
              <a:t>több</a:t>
            </a:r>
            <a:r>
              <a:rPr lang="sk-SK" dirty="0" smtClean="0"/>
              <a:t> </a:t>
            </a:r>
            <a:r>
              <a:rPr lang="sk-SK" dirty="0" err="1" smtClean="0"/>
              <a:t>is</a:t>
            </a:r>
            <a:r>
              <a:rPr lang="sk-SK" dirty="0" smtClean="0"/>
              <a:t> </a:t>
            </a:r>
            <a:r>
              <a:rPr lang="sk-SK" dirty="0" err="1" smtClean="0"/>
              <a:t>lehet</a:t>
            </a:r>
            <a:r>
              <a:rPr lang="sk-SK" dirty="0" smtClean="0"/>
              <a:t>, </a:t>
            </a:r>
            <a:r>
              <a:rPr lang="sk-SK" dirty="0" err="1" smtClean="0"/>
              <a:t>vagy</a:t>
            </a:r>
            <a:r>
              <a:rPr lang="sk-SK" dirty="0" smtClean="0"/>
              <a:t> </a:t>
            </a:r>
            <a:r>
              <a:rPr lang="sk-SK" dirty="0" err="1" smtClean="0"/>
              <a:t>az</a:t>
            </a:r>
            <a:r>
              <a:rPr lang="sk-SK" dirty="0" smtClean="0"/>
              <a:t> </a:t>
            </a:r>
            <a:r>
              <a:rPr lang="sk-SK" dirty="0" err="1" smtClean="0"/>
              <a:t>is</a:t>
            </a:r>
            <a:r>
              <a:rPr lang="sk-SK" dirty="0" smtClean="0"/>
              <a:t> </a:t>
            </a:r>
            <a:r>
              <a:rPr lang="sk-SK" dirty="0" err="1" smtClean="0"/>
              <a:t>lehet</a:t>
            </a:r>
            <a:r>
              <a:rPr lang="sk-SK" dirty="0" smtClean="0"/>
              <a:t>, </a:t>
            </a:r>
            <a:r>
              <a:rPr lang="sk-SK" dirty="0" err="1" smtClean="0"/>
              <a:t>hogy</a:t>
            </a:r>
            <a:r>
              <a:rPr lang="sk-SK" dirty="0" smtClean="0"/>
              <a:t> </a:t>
            </a:r>
            <a:r>
              <a:rPr lang="sk-SK" dirty="0" err="1" smtClean="0"/>
              <a:t>nincs</a:t>
            </a:r>
            <a:r>
              <a:rPr lang="sk-SK" dirty="0" smtClean="0"/>
              <a:t> </a:t>
            </a:r>
            <a:r>
              <a:rPr lang="sk-SK" dirty="0" err="1" smtClean="0"/>
              <a:t>annyira</a:t>
            </a:r>
            <a:r>
              <a:rPr lang="sk-SK" dirty="0" smtClean="0"/>
              <a:t> konkrét </a:t>
            </a:r>
            <a:r>
              <a:rPr lang="sk-SK" dirty="0" err="1" smtClean="0"/>
              <a:t>célja</a:t>
            </a:r>
            <a:r>
              <a:rPr lang="sk-SK" dirty="0" smtClean="0"/>
              <a:t>. </a:t>
            </a:r>
            <a:r>
              <a:rPr lang="sk-SK" dirty="0" err="1" smtClean="0"/>
              <a:t>Például</a:t>
            </a:r>
            <a:r>
              <a:rPr lang="sk-SK" dirty="0" smtClean="0"/>
              <a:t> a </a:t>
            </a:r>
            <a:r>
              <a:rPr lang="sk-SK" dirty="0" err="1" smtClean="0"/>
              <a:t>honlap</a:t>
            </a:r>
            <a:r>
              <a:rPr lang="sk-SK" dirty="0" smtClean="0"/>
              <a:t> </a:t>
            </a:r>
            <a:r>
              <a:rPr lang="sk-SK" dirty="0" err="1" smtClean="0"/>
              <a:t>főoldalán</a:t>
            </a:r>
            <a:r>
              <a:rPr lang="sk-SK" dirty="0" smtClean="0"/>
              <a:t> </a:t>
            </a:r>
            <a:r>
              <a:rPr lang="sk-SK" dirty="0" err="1" smtClean="0"/>
              <a:t>számos</a:t>
            </a:r>
            <a:r>
              <a:rPr lang="sk-SK" dirty="0" smtClean="0"/>
              <a:t> </a:t>
            </a:r>
            <a:r>
              <a:rPr lang="sk-SK" dirty="0" err="1" smtClean="0"/>
              <a:t>részcél</a:t>
            </a:r>
            <a:r>
              <a:rPr lang="sk-SK" dirty="0" smtClean="0"/>
              <a:t> van, </a:t>
            </a:r>
            <a:r>
              <a:rPr lang="sk-SK" dirty="0" err="1" smtClean="0"/>
              <a:t>hiszen</a:t>
            </a:r>
            <a:r>
              <a:rPr lang="sk-SK" dirty="0" smtClean="0"/>
              <a:t> </a:t>
            </a:r>
            <a:r>
              <a:rPr lang="sk-SK" dirty="0" err="1" smtClean="0"/>
              <a:t>be</a:t>
            </a:r>
            <a:r>
              <a:rPr lang="sk-SK" dirty="0" smtClean="0"/>
              <a:t> </a:t>
            </a:r>
            <a:r>
              <a:rPr lang="sk-SK" dirty="0" err="1" smtClean="0"/>
              <a:t>vannak</a:t>
            </a:r>
            <a:r>
              <a:rPr lang="sk-SK" dirty="0" smtClean="0"/>
              <a:t> </a:t>
            </a:r>
            <a:r>
              <a:rPr lang="sk-SK" dirty="0" err="1" smtClean="0"/>
              <a:t>mutatva</a:t>
            </a:r>
            <a:r>
              <a:rPr lang="sk-SK" dirty="0" smtClean="0"/>
              <a:t> a </a:t>
            </a:r>
            <a:r>
              <a:rPr lang="sk-SK" dirty="0" err="1" smtClean="0"/>
              <a:t>cég</a:t>
            </a:r>
            <a:r>
              <a:rPr lang="sk-SK" dirty="0" smtClean="0"/>
              <a:t> </a:t>
            </a:r>
            <a:r>
              <a:rPr lang="sk-SK" dirty="0" err="1" smtClean="0"/>
              <a:t>különféle</a:t>
            </a:r>
            <a:r>
              <a:rPr lang="sk-SK" dirty="0" smtClean="0"/>
              <a:t> </a:t>
            </a:r>
            <a:r>
              <a:rPr lang="sk-SK" dirty="0" err="1" smtClean="0"/>
              <a:t>oldalai</a:t>
            </a:r>
            <a:r>
              <a:rPr lang="sk-SK" dirty="0" smtClean="0"/>
              <a:t> – </a:t>
            </a:r>
            <a:r>
              <a:rPr lang="sk-SK" dirty="0" err="1" smtClean="0"/>
              <a:t>több</a:t>
            </a:r>
            <a:r>
              <a:rPr lang="sk-SK" dirty="0" smtClean="0"/>
              <a:t> </a:t>
            </a:r>
            <a:r>
              <a:rPr lang="sk-SK" dirty="0" err="1" smtClean="0"/>
              <a:t>szolgáltatás</a:t>
            </a:r>
            <a:r>
              <a:rPr lang="sk-SK" dirty="0" smtClean="0"/>
              <a:t>, a blog, </a:t>
            </a:r>
            <a:r>
              <a:rPr lang="sk-SK" dirty="0" err="1" smtClean="0"/>
              <a:t>képzések</a:t>
            </a:r>
            <a:r>
              <a:rPr lang="sk-SK" dirty="0" smtClean="0"/>
              <a:t>, </a:t>
            </a:r>
            <a:r>
              <a:rPr lang="sk-SK" dirty="0" err="1" smtClean="0"/>
              <a:t>és</a:t>
            </a:r>
            <a:r>
              <a:rPr lang="sk-SK" dirty="0" smtClean="0"/>
              <a:t> a </a:t>
            </a:r>
            <a:r>
              <a:rPr lang="sk-SK" dirty="0" err="1" smtClean="0"/>
              <a:t>többi</a:t>
            </a:r>
            <a:r>
              <a:rPr lang="sk-SK" dirty="0" smtClean="0"/>
              <a:t>.</a:t>
            </a:r>
          </a:p>
          <a:p>
            <a:pPr marL="0" indent="0">
              <a:buNone/>
            </a:pPr>
            <a:r>
              <a:rPr lang="sk-SK" dirty="0" err="1" smtClean="0"/>
              <a:t>Ezért</a:t>
            </a:r>
            <a:r>
              <a:rPr lang="sk-SK" dirty="0" smtClean="0"/>
              <a:t>, </a:t>
            </a:r>
            <a:r>
              <a:rPr lang="sk-SK" dirty="0" err="1" smtClean="0"/>
              <a:t>mivel</a:t>
            </a:r>
            <a:r>
              <a:rPr lang="sk-SK" dirty="0" smtClean="0"/>
              <a:t> </a:t>
            </a:r>
            <a:r>
              <a:rPr lang="sk-SK" dirty="0" err="1" smtClean="0"/>
              <a:t>egy</a:t>
            </a:r>
            <a:r>
              <a:rPr lang="sk-SK" dirty="0" smtClean="0"/>
              <a:t> normál, </a:t>
            </a:r>
            <a:r>
              <a:rPr lang="sk-SK" dirty="0" err="1" smtClean="0"/>
              <a:t>átlagos</a:t>
            </a:r>
            <a:r>
              <a:rPr lang="sk-SK" dirty="0" smtClean="0"/>
              <a:t> </a:t>
            </a:r>
            <a:r>
              <a:rPr lang="sk-SK" dirty="0" err="1" smtClean="0"/>
              <a:t>oldalnak</a:t>
            </a:r>
            <a:r>
              <a:rPr lang="sk-SK" dirty="0" smtClean="0"/>
              <a:t> </a:t>
            </a:r>
            <a:r>
              <a:rPr lang="sk-SK" dirty="0" err="1" smtClean="0"/>
              <a:t>vagy</a:t>
            </a:r>
            <a:r>
              <a:rPr lang="sk-SK" dirty="0" smtClean="0"/>
              <a:t> </a:t>
            </a:r>
            <a:r>
              <a:rPr lang="sk-SK" dirty="0" err="1" smtClean="0"/>
              <a:t>nincs</a:t>
            </a:r>
            <a:r>
              <a:rPr lang="sk-SK" dirty="0" smtClean="0"/>
              <a:t> </a:t>
            </a:r>
            <a:r>
              <a:rPr lang="sk-SK" dirty="0" err="1" smtClean="0"/>
              <a:t>különleges</a:t>
            </a:r>
            <a:r>
              <a:rPr lang="sk-SK" dirty="0" smtClean="0"/>
              <a:t> </a:t>
            </a:r>
            <a:r>
              <a:rPr lang="sk-SK" dirty="0" err="1" smtClean="0"/>
              <a:t>célja</a:t>
            </a:r>
            <a:r>
              <a:rPr lang="sk-SK" dirty="0" smtClean="0"/>
              <a:t>, </a:t>
            </a:r>
            <a:r>
              <a:rPr lang="sk-SK" dirty="0" err="1" smtClean="0"/>
              <a:t>vagy</a:t>
            </a:r>
            <a:r>
              <a:rPr lang="sk-SK" dirty="0" smtClean="0"/>
              <a:t> </a:t>
            </a:r>
            <a:r>
              <a:rPr lang="sk-SK" dirty="0" err="1" smtClean="0"/>
              <a:t>több</a:t>
            </a:r>
            <a:r>
              <a:rPr lang="sk-SK" dirty="0" smtClean="0"/>
              <a:t> </a:t>
            </a:r>
            <a:r>
              <a:rPr lang="sk-SK" dirty="0" err="1" smtClean="0"/>
              <a:t>is</a:t>
            </a:r>
            <a:r>
              <a:rPr lang="sk-SK" dirty="0" smtClean="0"/>
              <a:t> van </a:t>
            </a:r>
            <a:r>
              <a:rPr lang="sk-SK" dirty="0" err="1" smtClean="0"/>
              <a:t>egyszerre</a:t>
            </a:r>
            <a:r>
              <a:rPr lang="sk-SK" dirty="0" smtClean="0"/>
              <a:t>, </a:t>
            </a:r>
            <a:r>
              <a:rPr lang="sk-SK" dirty="0" err="1" smtClean="0"/>
              <a:t>ezért</a:t>
            </a:r>
            <a:r>
              <a:rPr lang="sk-SK" dirty="0" smtClean="0"/>
              <a:t> </a:t>
            </a:r>
            <a:r>
              <a:rPr lang="sk-SK" dirty="0" err="1" smtClean="0"/>
              <a:t>legtöbbször</a:t>
            </a:r>
            <a:r>
              <a:rPr lang="sk-SK" dirty="0" smtClean="0"/>
              <a:t> </a:t>
            </a:r>
            <a:r>
              <a:rPr lang="sk-SK" dirty="0" err="1" smtClean="0"/>
              <a:t>nem</a:t>
            </a:r>
            <a:r>
              <a:rPr lang="sk-SK" dirty="0" smtClean="0"/>
              <a:t> </a:t>
            </a:r>
            <a:r>
              <a:rPr lang="sk-SK" dirty="0" err="1" smtClean="0"/>
              <a:t>ezekre</a:t>
            </a:r>
            <a:r>
              <a:rPr lang="sk-SK" dirty="0" smtClean="0"/>
              <a:t> </a:t>
            </a:r>
            <a:r>
              <a:rPr lang="sk-SK" dirty="0" err="1" smtClean="0"/>
              <a:t>az</a:t>
            </a:r>
            <a:r>
              <a:rPr lang="sk-SK" dirty="0" smtClean="0"/>
              <a:t> </a:t>
            </a:r>
            <a:r>
              <a:rPr lang="sk-SK" dirty="0" err="1" smtClean="0"/>
              <a:t>átlagos</a:t>
            </a:r>
            <a:r>
              <a:rPr lang="sk-SK" dirty="0" smtClean="0"/>
              <a:t> </a:t>
            </a:r>
            <a:r>
              <a:rPr lang="sk-SK" dirty="0" err="1" smtClean="0"/>
              <a:t>oldalakra</a:t>
            </a:r>
            <a:r>
              <a:rPr lang="sk-SK" dirty="0" smtClean="0"/>
              <a:t> </a:t>
            </a:r>
            <a:r>
              <a:rPr lang="sk-SK" dirty="0" err="1" smtClean="0"/>
              <a:t>szoktuk</a:t>
            </a:r>
            <a:r>
              <a:rPr lang="sk-SK" dirty="0" smtClean="0"/>
              <a:t> </a:t>
            </a:r>
            <a:r>
              <a:rPr lang="sk-SK" dirty="0" err="1" smtClean="0"/>
              <a:t>az</a:t>
            </a:r>
            <a:r>
              <a:rPr lang="sk-SK" dirty="0" smtClean="0"/>
              <a:t> </a:t>
            </a:r>
            <a:r>
              <a:rPr lang="sk-SK" dirty="0" err="1" smtClean="0"/>
              <a:t>embereket</a:t>
            </a:r>
            <a:r>
              <a:rPr lang="sk-SK" dirty="0" smtClean="0"/>
              <a:t> </a:t>
            </a:r>
            <a:r>
              <a:rPr lang="sk-SK" dirty="0" err="1" smtClean="0"/>
              <a:t>terelni</a:t>
            </a:r>
            <a:r>
              <a:rPr lang="sk-SK" dirty="0" smtClean="0"/>
              <a:t> </a:t>
            </a:r>
            <a:r>
              <a:rPr lang="sk-SK" dirty="0" err="1" smtClean="0"/>
              <a:t>például</a:t>
            </a:r>
            <a:r>
              <a:rPr lang="sk-SK" dirty="0" smtClean="0"/>
              <a:t> a Google </a:t>
            </a:r>
            <a:r>
              <a:rPr lang="sk-SK" dirty="0" err="1" smtClean="0"/>
              <a:t>Adsből</a:t>
            </a:r>
            <a:r>
              <a:rPr lang="sk-SK" dirty="0" smtClean="0"/>
              <a:t>, </a:t>
            </a:r>
            <a:r>
              <a:rPr lang="sk-SK" dirty="0" err="1" smtClean="0"/>
              <a:t>vagy</a:t>
            </a:r>
            <a:r>
              <a:rPr lang="sk-SK" dirty="0" smtClean="0"/>
              <a:t> </a:t>
            </a:r>
            <a:r>
              <a:rPr lang="sk-SK" dirty="0" err="1" smtClean="0"/>
              <a:t>hírlevelekből</a:t>
            </a:r>
            <a:r>
              <a:rPr lang="sk-SK" dirty="0" smtClean="0"/>
              <a:t>, </a:t>
            </a:r>
            <a:r>
              <a:rPr lang="sk-SK" dirty="0" err="1" smtClean="0"/>
              <a:t>vagy</a:t>
            </a:r>
            <a:r>
              <a:rPr lang="sk-SK" dirty="0" smtClean="0"/>
              <a:t> a </a:t>
            </a:r>
            <a:r>
              <a:rPr lang="sk-SK" dirty="0" err="1" smtClean="0"/>
              <a:t>Facebookról</a:t>
            </a:r>
            <a:r>
              <a:rPr lang="sk-SK" dirty="0" smtClean="0"/>
              <a:t>. </a:t>
            </a:r>
            <a:r>
              <a:rPr lang="sk-SK" dirty="0" err="1" smtClean="0"/>
              <a:t>Erre</a:t>
            </a:r>
            <a:r>
              <a:rPr lang="sk-SK" dirty="0" smtClean="0"/>
              <a:t> </a:t>
            </a:r>
            <a:r>
              <a:rPr lang="sk-SK" dirty="0" err="1" smtClean="0"/>
              <a:t>inkább</a:t>
            </a:r>
            <a:r>
              <a:rPr lang="sk-SK" dirty="0" smtClean="0"/>
              <a:t> a </a:t>
            </a:r>
            <a:r>
              <a:rPr lang="sk-SK" dirty="0" err="1" smtClean="0"/>
              <a:t>landing</a:t>
            </a:r>
            <a:r>
              <a:rPr lang="sk-SK" dirty="0" smtClean="0"/>
              <a:t> </a:t>
            </a:r>
            <a:r>
              <a:rPr lang="sk-SK" dirty="0" err="1" smtClean="0"/>
              <a:t>oldalakat</a:t>
            </a:r>
            <a:r>
              <a:rPr lang="sk-SK" dirty="0" smtClean="0"/>
              <a:t> </a:t>
            </a:r>
            <a:r>
              <a:rPr lang="sk-SK" dirty="0" err="1" smtClean="0"/>
              <a:t>használjuk</a:t>
            </a:r>
            <a:r>
              <a:rPr lang="sk-SK" dirty="0" smtClean="0"/>
              <a:t>, konkrét </a:t>
            </a:r>
            <a:r>
              <a:rPr lang="sk-SK" dirty="0" err="1" smtClean="0"/>
              <a:t>céllal</a:t>
            </a:r>
            <a:r>
              <a:rPr lang="sk-SK" dirty="0" smtClean="0"/>
              <a:t>.</a:t>
            </a:r>
          </a:p>
          <a:p>
            <a:pPr marL="0" indent="0">
              <a:buNone/>
            </a:pPr>
            <a:r>
              <a:rPr lang="sk-SK" dirty="0" err="1" smtClean="0"/>
              <a:t>Miért</a:t>
            </a:r>
            <a:r>
              <a:rPr lang="sk-SK" dirty="0" smtClean="0"/>
              <a:t> </a:t>
            </a:r>
            <a:r>
              <a:rPr lang="sk-SK" dirty="0" err="1" smtClean="0"/>
              <a:t>konvertálnak</a:t>
            </a:r>
            <a:r>
              <a:rPr lang="sk-SK" dirty="0" smtClean="0"/>
              <a:t> </a:t>
            </a:r>
            <a:r>
              <a:rPr lang="sk-SK" dirty="0" err="1" smtClean="0"/>
              <a:t>olyan</a:t>
            </a:r>
            <a:r>
              <a:rPr lang="sk-SK" dirty="0" smtClean="0"/>
              <a:t> </a:t>
            </a:r>
            <a:r>
              <a:rPr lang="sk-SK" dirty="0" err="1" smtClean="0"/>
              <a:t>jól</a:t>
            </a:r>
            <a:r>
              <a:rPr lang="sk-SK" dirty="0" smtClean="0"/>
              <a:t> a </a:t>
            </a:r>
            <a:r>
              <a:rPr lang="sk-SK" dirty="0" err="1" smtClean="0"/>
              <a:t>landing</a:t>
            </a:r>
            <a:r>
              <a:rPr lang="sk-SK" dirty="0" smtClean="0"/>
              <a:t> </a:t>
            </a:r>
            <a:r>
              <a:rPr lang="sk-SK" dirty="0" err="1" smtClean="0"/>
              <a:t>oldalak</a:t>
            </a:r>
            <a:r>
              <a:rPr lang="sk-SK" dirty="0" smtClean="0"/>
              <a:t>?</a:t>
            </a:r>
          </a:p>
          <a:p>
            <a:pPr marL="0" indent="0">
              <a:buNone/>
            </a:pPr>
            <a:r>
              <a:rPr lang="sk-SK" dirty="0" smtClean="0"/>
              <a:t>A </a:t>
            </a:r>
            <a:r>
              <a:rPr lang="sk-SK" dirty="0" err="1" smtClean="0"/>
              <a:t>konvertálás</a:t>
            </a:r>
            <a:r>
              <a:rPr lang="sk-SK" dirty="0" smtClean="0"/>
              <a:t> </a:t>
            </a:r>
            <a:r>
              <a:rPr lang="sk-SK" dirty="0" err="1" smtClean="0"/>
              <a:t>alatt</a:t>
            </a:r>
            <a:r>
              <a:rPr lang="sk-SK" dirty="0" smtClean="0"/>
              <a:t> </a:t>
            </a:r>
            <a:r>
              <a:rPr lang="sk-SK" dirty="0" err="1" smtClean="0"/>
              <a:t>azt</a:t>
            </a:r>
            <a:r>
              <a:rPr lang="sk-SK" dirty="0" smtClean="0"/>
              <a:t> </a:t>
            </a:r>
            <a:r>
              <a:rPr lang="sk-SK" dirty="0" err="1" smtClean="0"/>
              <a:t>értjük</a:t>
            </a:r>
            <a:r>
              <a:rPr lang="sk-SK" dirty="0" smtClean="0"/>
              <a:t>, </a:t>
            </a:r>
            <a:r>
              <a:rPr lang="sk-SK" dirty="0" err="1" smtClean="0"/>
              <a:t>hogy</a:t>
            </a:r>
            <a:r>
              <a:rPr lang="sk-SK" dirty="0" smtClean="0"/>
              <a:t> a </a:t>
            </a:r>
            <a:r>
              <a:rPr lang="sk-SK" dirty="0" err="1" smtClean="0"/>
              <a:t>látogatókból</a:t>
            </a:r>
            <a:r>
              <a:rPr lang="sk-SK" dirty="0" smtClean="0"/>
              <a:t> </a:t>
            </a:r>
            <a:r>
              <a:rPr lang="sk-SK" dirty="0" err="1" smtClean="0"/>
              <a:t>vásárót</a:t>
            </a:r>
            <a:r>
              <a:rPr lang="sk-SK" dirty="0" smtClean="0"/>
              <a:t>, </a:t>
            </a:r>
            <a:r>
              <a:rPr lang="sk-SK" dirty="0" err="1" smtClean="0"/>
              <a:t>ajánlatkérőt</a:t>
            </a:r>
            <a:r>
              <a:rPr lang="sk-SK" dirty="0" smtClean="0"/>
              <a:t>, </a:t>
            </a:r>
            <a:r>
              <a:rPr lang="sk-SK" dirty="0" err="1" smtClean="0"/>
              <a:t>regisztrált</a:t>
            </a:r>
            <a:r>
              <a:rPr lang="sk-SK" dirty="0" smtClean="0"/>
              <a:t> </a:t>
            </a:r>
            <a:r>
              <a:rPr lang="sk-SK" dirty="0" err="1" smtClean="0"/>
              <a:t>olvasót</a:t>
            </a:r>
            <a:r>
              <a:rPr lang="sk-SK" dirty="0" smtClean="0"/>
              <a:t> </a:t>
            </a:r>
            <a:r>
              <a:rPr lang="sk-SK" dirty="0" err="1" smtClean="0"/>
              <a:t>tudnak</a:t>
            </a:r>
            <a:r>
              <a:rPr lang="sk-SK" dirty="0" smtClean="0"/>
              <a:t> </a:t>
            </a:r>
            <a:r>
              <a:rPr lang="sk-SK" dirty="0" err="1" smtClean="0"/>
              <a:t>átalakítani</a:t>
            </a:r>
            <a:r>
              <a:rPr lang="sk-SK" dirty="0" smtClean="0"/>
              <a:t> - </a:t>
            </a:r>
            <a:r>
              <a:rPr lang="sk-SK" dirty="0" err="1" smtClean="0"/>
              <a:t>konvertálni</a:t>
            </a:r>
            <a:r>
              <a:rPr lang="sk-SK" dirty="0" smtClean="0"/>
              <a:t>. A </a:t>
            </a:r>
            <a:r>
              <a:rPr lang="sk-SK" dirty="0" err="1" smtClean="0"/>
              <a:t>hatékonyságuk</a:t>
            </a:r>
            <a:r>
              <a:rPr lang="sk-SK" dirty="0" smtClean="0"/>
              <a:t> </a:t>
            </a:r>
            <a:r>
              <a:rPr lang="sk-SK" dirty="0" err="1" smtClean="0"/>
              <a:t>abban</a:t>
            </a:r>
            <a:r>
              <a:rPr lang="sk-SK" dirty="0" smtClean="0"/>
              <a:t> </a:t>
            </a:r>
            <a:r>
              <a:rPr lang="sk-SK" dirty="0" err="1" smtClean="0"/>
              <a:t>áll</a:t>
            </a:r>
            <a:r>
              <a:rPr lang="sk-SK" dirty="0" smtClean="0"/>
              <a:t>, </a:t>
            </a:r>
            <a:r>
              <a:rPr lang="sk-SK" dirty="0" err="1" smtClean="0"/>
              <a:t>hogy</a:t>
            </a:r>
            <a:r>
              <a:rPr lang="sk-SK" dirty="0" smtClean="0"/>
              <a:t> a </a:t>
            </a:r>
            <a:r>
              <a:rPr lang="sk-SK" dirty="0" err="1" smtClean="0"/>
              <a:t>látogatók</a:t>
            </a:r>
            <a:r>
              <a:rPr lang="sk-SK" dirty="0" smtClean="0"/>
              <a:t> </a:t>
            </a:r>
            <a:r>
              <a:rPr lang="sk-SK" dirty="0" err="1" smtClean="0"/>
              <a:t>egy</a:t>
            </a:r>
            <a:r>
              <a:rPr lang="sk-SK" dirty="0" smtClean="0"/>
              <a:t> </a:t>
            </a:r>
            <a:r>
              <a:rPr lang="sk-SK" dirty="0" err="1" smtClean="0"/>
              <a:t>célzott</a:t>
            </a:r>
            <a:r>
              <a:rPr lang="sk-SK" dirty="0" smtClean="0"/>
              <a:t> </a:t>
            </a:r>
            <a:r>
              <a:rPr lang="sk-SK" dirty="0" err="1" smtClean="0"/>
              <a:t>csoportjához</a:t>
            </a:r>
            <a:r>
              <a:rPr lang="sk-SK" dirty="0" smtClean="0"/>
              <a:t> </a:t>
            </a:r>
            <a:r>
              <a:rPr lang="sk-SK" dirty="0" err="1" smtClean="0"/>
              <a:t>célzott</a:t>
            </a:r>
            <a:r>
              <a:rPr lang="sk-SK" dirty="0" smtClean="0"/>
              <a:t> </a:t>
            </a:r>
            <a:r>
              <a:rPr lang="sk-SK" dirty="0" err="1" smtClean="0"/>
              <a:t>üzenettel</a:t>
            </a:r>
            <a:r>
              <a:rPr lang="sk-SK" dirty="0" smtClean="0"/>
              <a:t> </a:t>
            </a:r>
            <a:r>
              <a:rPr lang="sk-SK" dirty="0" err="1" smtClean="0"/>
              <a:t>tudnak</a:t>
            </a:r>
            <a:r>
              <a:rPr lang="sk-SK" dirty="0" smtClean="0"/>
              <a:t> </a:t>
            </a:r>
            <a:r>
              <a:rPr lang="sk-SK" dirty="0" err="1" smtClean="0"/>
              <a:t>szólni</a:t>
            </a:r>
            <a:r>
              <a:rPr lang="sk-SK" dirty="0" smtClean="0"/>
              <a:t>. </a:t>
            </a:r>
            <a:r>
              <a:rPr lang="sk-SK" dirty="0" err="1" smtClean="0"/>
              <a:t>Egy</a:t>
            </a:r>
            <a:r>
              <a:rPr lang="sk-SK" dirty="0" smtClean="0"/>
              <a:t> </a:t>
            </a:r>
            <a:r>
              <a:rPr lang="sk-SK" dirty="0" err="1" smtClean="0"/>
              <a:t>landing</a:t>
            </a:r>
            <a:r>
              <a:rPr lang="sk-SK" dirty="0" smtClean="0"/>
              <a:t> </a:t>
            </a:r>
            <a:r>
              <a:rPr lang="sk-SK" dirty="0" err="1" smtClean="0"/>
              <a:t>oldal</a:t>
            </a:r>
            <a:r>
              <a:rPr lang="sk-SK" dirty="0" smtClean="0"/>
              <a:t> </a:t>
            </a:r>
            <a:r>
              <a:rPr lang="sk-SK" dirty="0" err="1" smtClean="0"/>
              <a:t>ezért</a:t>
            </a:r>
            <a:r>
              <a:rPr lang="sk-SK" dirty="0" smtClean="0"/>
              <a:t> </a:t>
            </a:r>
            <a:r>
              <a:rPr lang="sk-SK" dirty="0" err="1" smtClean="0"/>
              <a:t>attól</a:t>
            </a:r>
            <a:r>
              <a:rPr lang="sk-SK" dirty="0" smtClean="0"/>
              <a:t> </a:t>
            </a:r>
            <a:r>
              <a:rPr lang="sk-SK" dirty="0" err="1" smtClean="0"/>
              <a:t>lesz</a:t>
            </a:r>
            <a:r>
              <a:rPr lang="sk-SK" dirty="0" smtClean="0"/>
              <a:t> </a:t>
            </a:r>
            <a:r>
              <a:rPr lang="sk-SK" dirty="0" err="1" smtClean="0"/>
              <a:t>jó</a:t>
            </a:r>
            <a:r>
              <a:rPr lang="sk-SK" dirty="0" smtClean="0"/>
              <a:t>, ha </a:t>
            </a:r>
            <a:r>
              <a:rPr lang="sk-SK" dirty="0" err="1" smtClean="0"/>
              <a:t>kellően</a:t>
            </a:r>
            <a:r>
              <a:rPr lang="sk-SK" dirty="0" smtClean="0"/>
              <a:t> </a:t>
            </a:r>
            <a:r>
              <a:rPr lang="sk-SK" dirty="0" err="1" smtClean="0"/>
              <a:t>célzott</a:t>
            </a:r>
            <a:r>
              <a:rPr lang="sk-SK" dirty="0" smtClean="0"/>
              <a:t>, </a:t>
            </a:r>
            <a:r>
              <a:rPr lang="sk-SK" dirty="0" err="1" smtClean="0"/>
              <a:t>jól</a:t>
            </a:r>
            <a:r>
              <a:rPr lang="sk-SK" dirty="0" smtClean="0"/>
              <a:t> </a:t>
            </a:r>
            <a:r>
              <a:rPr lang="sk-SK" dirty="0" err="1" smtClean="0"/>
              <a:t>lett</a:t>
            </a:r>
            <a:r>
              <a:rPr lang="sk-SK" dirty="0" smtClean="0"/>
              <a:t> </a:t>
            </a:r>
            <a:r>
              <a:rPr lang="sk-SK" dirty="0" err="1" smtClean="0"/>
              <a:t>megtervezve</a:t>
            </a:r>
            <a:r>
              <a:rPr lang="sk-SK" dirty="0" smtClean="0"/>
              <a:t>.</a:t>
            </a:r>
          </a:p>
          <a:p>
            <a:pPr marL="0" indent="0">
              <a:buNone/>
            </a:pPr>
            <a:r>
              <a:rPr lang="sk-SK" dirty="0" err="1" smtClean="0"/>
              <a:t>Mikor</a:t>
            </a:r>
            <a:r>
              <a:rPr lang="sk-SK" dirty="0" smtClean="0"/>
              <a:t> </a:t>
            </a:r>
            <a:r>
              <a:rPr lang="sk-SK" dirty="0" err="1" smtClean="0"/>
              <a:t>segít</a:t>
            </a:r>
            <a:r>
              <a:rPr lang="sk-SK" dirty="0" smtClean="0"/>
              <a:t> </a:t>
            </a:r>
            <a:r>
              <a:rPr lang="sk-SK" dirty="0" err="1" smtClean="0"/>
              <a:t>egy</a:t>
            </a:r>
            <a:r>
              <a:rPr lang="sk-SK" dirty="0" smtClean="0"/>
              <a:t> </a:t>
            </a:r>
            <a:r>
              <a:rPr lang="sk-SK" dirty="0" err="1" smtClean="0"/>
              <a:t>landing</a:t>
            </a:r>
            <a:r>
              <a:rPr lang="sk-SK" dirty="0" smtClean="0"/>
              <a:t> </a:t>
            </a:r>
            <a:r>
              <a:rPr lang="sk-SK" dirty="0" err="1" smtClean="0"/>
              <a:t>oldal</a:t>
            </a:r>
            <a:r>
              <a:rPr lang="sk-SK" dirty="0" smtClean="0"/>
              <a:t>?</a:t>
            </a:r>
          </a:p>
          <a:p>
            <a:pPr marL="0" indent="0">
              <a:buNone/>
            </a:pPr>
            <a:r>
              <a:rPr lang="sk-SK" dirty="0" err="1" smtClean="0"/>
              <a:t>Leadgenerálás</a:t>
            </a:r>
            <a:r>
              <a:rPr lang="sk-SK" dirty="0" smtClean="0"/>
              <a:t>, </a:t>
            </a:r>
            <a:r>
              <a:rPr lang="sk-SK" dirty="0" err="1" smtClean="0"/>
              <a:t>Leadgondozás</a:t>
            </a:r>
            <a:r>
              <a:rPr lang="sk-SK" dirty="0" smtClean="0"/>
              <a:t>, </a:t>
            </a:r>
            <a:r>
              <a:rPr lang="sk-SK" dirty="0" err="1" smtClean="0"/>
              <a:t>Cross-sell</a:t>
            </a:r>
            <a:r>
              <a:rPr lang="sk-SK" dirty="0" smtClean="0"/>
              <a:t> </a:t>
            </a:r>
            <a:r>
              <a:rPr lang="sk-SK" dirty="0" err="1" smtClean="0"/>
              <a:t>és</a:t>
            </a:r>
            <a:r>
              <a:rPr lang="sk-SK" dirty="0" smtClean="0"/>
              <a:t> </a:t>
            </a:r>
            <a:r>
              <a:rPr lang="sk-SK" dirty="0" err="1" smtClean="0"/>
              <a:t>upsell</a:t>
            </a:r>
            <a:r>
              <a:rPr lang="sk-SK" dirty="0" smtClean="0"/>
              <a:t>, </a:t>
            </a:r>
            <a:r>
              <a:rPr lang="sk-SK" dirty="0" err="1" smtClean="0"/>
              <a:t>Lojalitás</a:t>
            </a:r>
            <a:r>
              <a:rPr lang="sk-SK" dirty="0" smtClean="0"/>
              <a:t> </a:t>
            </a:r>
            <a:r>
              <a:rPr lang="sk-SK" dirty="0" err="1" smtClean="0"/>
              <a:t>erősítése</a:t>
            </a:r>
            <a:r>
              <a:rPr lang="sk-SK" dirty="0" smtClean="0"/>
              <a:t>, </a:t>
            </a:r>
            <a:r>
              <a:rPr lang="sk-SK" dirty="0" err="1" smtClean="0"/>
              <a:t>Új</a:t>
            </a:r>
            <a:r>
              <a:rPr lang="sk-SK" dirty="0" smtClean="0"/>
              <a:t> </a:t>
            </a:r>
            <a:r>
              <a:rPr lang="sk-SK" dirty="0" err="1" smtClean="0"/>
              <a:t>látogatók</a:t>
            </a:r>
            <a:r>
              <a:rPr lang="sk-SK" dirty="0" smtClean="0"/>
              <a:t> </a:t>
            </a:r>
            <a:r>
              <a:rPr lang="sk-SK" dirty="0" err="1" smtClean="0"/>
              <a:t>elkötelezése</a:t>
            </a:r>
            <a:endParaRPr lang="sk-SK" dirty="0" smtClean="0"/>
          </a:p>
          <a:p>
            <a:pPr marL="0" indent="0">
              <a:buNone/>
            </a:pPr>
            <a:r>
              <a:rPr lang="sk-SK" dirty="0" err="1" smtClean="0"/>
              <a:t>Milyen</a:t>
            </a:r>
            <a:r>
              <a:rPr lang="sk-SK" dirty="0" smtClean="0"/>
              <a:t> </a:t>
            </a:r>
            <a:r>
              <a:rPr lang="sk-SK" dirty="0" err="1" smtClean="0"/>
              <a:t>típusai</a:t>
            </a:r>
            <a:r>
              <a:rPr lang="sk-SK" dirty="0" smtClean="0"/>
              <a:t> </a:t>
            </a:r>
            <a:r>
              <a:rPr lang="sk-SK" dirty="0" err="1" smtClean="0"/>
              <a:t>vannak</a:t>
            </a:r>
            <a:r>
              <a:rPr lang="sk-SK" dirty="0" smtClean="0"/>
              <a:t> a </a:t>
            </a:r>
            <a:r>
              <a:rPr lang="sk-SK" dirty="0" err="1" smtClean="0"/>
              <a:t>landing</a:t>
            </a:r>
            <a:r>
              <a:rPr lang="sk-SK" dirty="0" smtClean="0"/>
              <a:t> </a:t>
            </a:r>
            <a:r>
              <a:rPr lang="sk-SK" dirty="0" err="1" smtClean="0"/>
              <a:t>oldalaknak</a:t>
            </a:r>
            <a:r>
              <a:rPr lang="sk-SK" dirty="0" smtClean="0"/>
              <a:t>?</a:t>
            </a:r>
          </a:p>
          <a:p>
            <a:pPr marL="0" indent="0">
              <a:buNone/>
            </a:pPr>
            <a:r>
              <a:rPr lang="sk-SK" dirty="0" err="1" smtClean="0"/>
              <a:t>Standalone</a:t>
            </a:r>
            <a:endParaRPr lang="sk-SK" dirty="0" smtClean="0"/>
          </a:p>
          <a:p>
            <a:pPr marL="0" indent="0">
              <a:buNone/>
            </a:pPr>
            <a:r>
              <a:rPr lang="sk-SK" dirty="0" err="1" smtClean="0"/>
              <a:t>Microsite</a:t>
            </a:r>
            <a:endParaRPr lang="sk-SK" dirty="0" smtClean="0"/>
          </a:p>
          <a:p>
            <a:pPr marL="0" indent="0">
              <a:buNone/>
            </a:pPr>
            <a:r>
              <a:rPr lang="sk-SK" dirty="0" err="1" smtClean="0"/>
              <a:t>Belső</a:t>
            </a:r>
            <a:endParaRPr lang="sk-SK" dirty="0" smtClean="0"/>
          </a:p>
          <a:p>
            <a:pPr marL="0" indent="0">
              <a:buNone/>
            </a:pPr>
            <a:endParaRPr dirty="0"/>
          </a:p>
        </p:txBody>
      </p:sp>
    </p:spTree>
    <p:extLst>
      <p:ext uri="{BB962C8B-B14F-4D97-AF65-F5344CB8AC3E}">
        <p14:creationId xmlns:p14="http://schemas.microsoft.com/office/powerpoint/2010/main" val="36243513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4"/>
        <p:cNvGrpSpPr/>
        <p:nvPr/>
      </p:nvGrpSpPr>
      <p:grpSpPr>
        <a:xfrm>
          <a:off x="0" y="0"/>
          <a:ext cx="0" cy="0"/>
          <a:chOff x="0" y="0"/>
          <a:chExt cx="0" cy="0"/>
        </a:xfrm>
      </p:grpSpPr>
      <p:sp>
        <p:nvSpPr>
          <p:cNvPr id="65" name="Google Shape;65;gd03d5b2036_1_0:notes"/>
          <p:cNvSpPr>
            <a:spLocks noGrp="1" noRot="1" noChangeAspect="1"/>
          </p:cNvSpPr>
          <p:nvPr>
            <p:ph type="sldImg" idx="2"/>
          </p:nvPr>
        </p:nvSpPr>
        <p:spPr>
          <a:xfrm>
            <a:off x="80963" y="741363"/>
            <a:ext cx="6573837" cy="3698875"/>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6" name="Google Shape;66;gd03d5b2036_1_0:notes"/>
          <p:cNvSpPr txBox="1">
            <a:spLocks noGrp="1"/>
          </p:cNvSpPr>
          <p:nvPr>
            <p:ph type="body" idx="1"/>
          </p:nvPr>
        </p:nvSpPr>
        <p:spPr>
          <a:xfrm>
            <a:off x="673577" y="4686499"/>
            <a:ext cx="5388610" cy="4439841"/>
          </a:xfrm>
          <a:prstGeom prst="rect">
            <a:avLst/>
          </a:prstGeom>
        </p:spPr>
        <p:txBody>
          <a:bodyPr spcFirstLastPara="1" wrap="square" lIns="90747" tIns="90747" rIns="90747" bIns="90747" anchor="t" anchorCtr="0">
            <a:noAutofit/>
          </a:bodyPr>
          <a:lstStyle/>
          <a:p>
            <a:pPr marL="0" indent="0">
              <a:buNone/>
            </a:pP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
        <p:cNvGrpSpPr/>
        <p:nvPr/>
      </p:nvGrpSpPr>
      <p:grpSpPr>
        <a:xfrm>
          <a:off x="0" y="0"/>
          <a:ext cx="0" cy="0"/>
          <a:chOff x="0" y="0"/>
          <a:chExt cx="0" cy="0"/>
        </a:xfrm>
      </p:grpSpPr>
      <p:sp>
        <p:nvSpPr>
          <p:cNvPr id="71" name="Google Shape;71;gd03d5b2036_1_5:notes"/>
          <p:cNvSpPr>
            <a:spLocks noGrp="1" noRot="1" noChangeAspect="1"/>
          </p:cNvSpPr>
          <p:nvPr>
            <p:ph type="sldImg" idx="2"/>
          </p:nvPr>
        </p:nvSpPr>
        <p:spPr>
          <a:xfrm>
            <a:off x="80963" y="741363"/>
            <a:ext cx="6573837" cy="3698875"/>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2" name="Google Shape;72;gd03d5b2036_1_5:notes"/>
          <p:cNvSpPr txBox="1">
            <a:spLocks noGrp="1"/>
          </p:cNvSpPr>
          <p:nvPr>
            <p:ph type="body" idx="1"/>
          </p:nvPr>
        </p:nvSpPr>
        <p:spPr>
          <a:xfrm>
            <a:off x="673577" y="4686499"/>
            <a:ext cx="5388610" cy="4439841"/>
          </a:xfrm>
          <a:prstGeom prst="rect">
            <a:avLst/>
          </a:prstGeom>
        </p:spPr>
        <p:txBody>
          <a:bodyPr spcFirstLastPara="1" wrap="square" lIns="90747" tIns="90747" rIns="90747" bIns="90747" anchor="t" anchorCtr="0">
            <a:noAutofit/>
          </a:bodyPr>
          <a:lstStyle/>
          <a:p>
            <a:pPr marL="0" indent="0">
              <a:buNone/>
            </a:pPr>
            <a:r>
              <a:rPr lang="hu-HU" dirty="0" err="1" smtClean="0"/>
              <a:t>Standalone</a:t>
            </a:r>
            <a:r>
              <a:rPr lang="hu-HU" dirty="0" smtClean="0"/>
              <a:t> típusok</a:t>
            </a:r>
          </a:p>
          <a:p>
            <a:pPr marL="0" indent="0">
              <a:buNone/>
            </a:pPr>
            <a:r>
              <a:rPr lang="hu-HU" dirty="0" err="1" smtClean="0"/>
              <a:t>Click-through</a:t>
            </a:r>
            <a:endParaRPr lang="hu-HU" dirty="0" smtClean="0"/>
          </a:p>
          <a:p>
            <a:pPr marL="0" indent="0">
              <a:buNone/>
            </a:pPr>
            <a:r>
              <a:rPr lang="hu-HU" dirty="0" smtClean="0"/>
              <a:t>Bemelegíteni a vásárlókat, aztán visszük az ajánlatra. Ennek rövidnek és meggyőzőnek kell lennie.</a:t>
            </a:r>
          </a:p>
          <a:p>
            <a:pPr marL="0" indent="0">
              <a:buNone/>
            </a:pPr>
            <a:endParaRPr lang="hu-HU" dirty="0" smtClean="0"/>
          </a:p>
          <a:p>
            <a:pPr marL="0" indent="0">
              <a:buNone/>
            </a:pPr>
            <a:r>
              <a:rPr lang="hu-HU" dirty="0" err="1" smtClean="0"/>
              <a:t>Opt</a:t>
            </a:r>
            <a:r>
              <a:rPr lang="hu-HU" dirty="0" smtClean="0"/>
              <a:t>-in</a:t>
            </a:r>
          </a:p>
          <a:p>
            <a:pPr marL="0" indent="0">
              <a:buNone/>
            </a:pPr>
            <a:r>
              <a:rPr lang="hu-HU" dirty="0" smtClean="0"/>
              <a:t>Feliratkozókat gyűjtünk különböző csalikkal, letölthető anyagokkal vagy ingyenes eseményekkel. Jellemző rá, hogy mit adunk és mit kérünk érte, általában az email címével fizet.</a:t>
            </a:r>
          </a:p>
          <a:p>
            <a:pPr marL="0" indent="0">
              <a:buNone/>
            </a:pPr>
            <a:endParaRPr lang="hu-HU" dirty="0" smtClean="0"/>
          </a:p>
          <a:p>
            <a:pPr marL="0" indent="0">
              <a:buNone/>
            </a:pPr>
            <a:r>
              <a:rPr lang="hu-HU" dirty="0" err="1" smtClean="0"/>
              <a:t>Infomercial</a:t>
            </a:r>
            <a:endParaRPr lang="hu-HU" dirty="0" smtClean="0"/>
          </a:p>
          <a:p>
            <a:pPr marL="0" indent="0">
              <a:buNone/>
            </a:pPr>
            <a:r>
              <a:rPr lang="hu-HU" dirty="0" smtClean="0"/>
              <a:t>Az eladásra koncentrálnak ezek az oldalak. Itt olyan szöveget alkalmazunk, ami jól konvertál, ami gazdaggá tehet</a:t>
            </a:r>
          </a:p>
          <a:p>
            <a:pPr marL="0" indent="0">
              <a:buNone/>
            </a:pPr>
            <a:endParaRPr lang="hu-HU" dirty="0" smtClean="0"/>
          </a:p>
          <a:p>
            <a:pPr marL="0" indent="0">
              <a:buNone/>
            </a:pPr>
            <a:r>
              <a:rPr lang="hu-HU" dirty="0" err="1" smtClean="0"/>
              <a:t>Viral</a:t>
            </a:r>
            <a:endParaRPr lang="hu-HU" dirty="0" smtClean="0"/>
          </a:p>
          <a:p>
            <a:pPr marL="0" indent="0">
              <a:buNone/>
            </a:pPr>
            <a:r>
              <a:rPr lang="hu-HU" dirty="0" smtClean="0"/>
              <a:t>Azt szeretnénk, hogy terjedjen a tartalom. Nemcsak videó lehet, hanem kép is, bármilyen kreatív tartalom. Szeretnénk vele elérni a megosztást, a </a:t>
            </a:r>
            <a:r>
              <a:rPr lang="hu-HU" dirty="0" err="1" smtClean="0"/>
              <a:t>brandépítést</a:t>
            </a:r>
            <a:r>
              <a:rPr lang="hu-HU" dirty="0" smtClean="0"/>
              <a:t>. </a:t>
            </a:r>
          </a:p>
          <a:p>
            <a:pPr marL="0" indent="0">
              <a:buNone/>
            </a:pPr>
            <a:endParaRPr dirty="0"/>
          </a:p>
        </p:txBody>
      </p:sp>
    </p:spTree>
    <p:extLst>
      <p:ext uri="{BB962C8B-B14F-4D97-AF65-F5344CB8AC3E}">
        <p14:creationId xmlns:p14="http://schemas.microsoft.com/office/powerpoint/2010/main" val="29353979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
        <p:cNvGrpSpPr/>
        <p:nvPr/>
      </p:nvGrpSpPr>
      <p:grpSpPr>
        <a:xfrm>
          <a:off x="0" y="0"/>
          <a:ext cx="0" cy="0"/>
          <a:chOff x="0" y="0"/>
          <a:chExt cx="0" cy="0"/>
        </a:xfrm>
      </p:grpSpPr>
      <p:sp>
        <p:nvSpPr>
          <p:cNvPr id="71" name="Google Shape;71;gd03d5b2036_1_5:notes"/>
          <p:cNvSpPr>
            <a:spLocks noGrp="1" noRot="1" noChangeAspect="1"/>
          </p:cNvSpPr>
          <p:nvPr>
            <p:ph type="sldImg" idx="2"/>
          </p:nvPr>
        </p:nvSpPr>
        <p:spPr>
          <a:xfrm>
            <a:off x="80963" y="741363"/>
            <a:ext cx="6573837" cy="3698875"/>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2" name="Google Shape;72;gd03d5b2036_1_5:notes"/>
          <p:cNvSpPr txBox="1">
            <a:spLocks noGrp="1"/>
          </p:cNvSpPr>
          <p:nvPr>
            <p:ph type="body" idx="1"/>
          </p:nvPr>
        </p:nvSpPr>
        <p:spPr>
          <a:xfrm>
            <a:off x="673577" y="4686499"/>
            <a:ext cx="5388610" cy="4439841"/>
          </a:xfrm>
          <a:prstGeom prst="rect">
            <a:avLst/>
          </a:prstGeom>
        </p:spPr>
        <p:txBody>
          <a:bodyPr spcFirstLastPara="1" wrap="square" lIns="90747" tIns="90747" rIns="90747" bIns="90747" anchor="t" anchorCtr="0">
            <a:noAutofit/>
          </a:bodyPr>
          <a:lstStyle/>
          <a:p>
            <a:pPr marL="0" indent="0">
              <a:buNone/>
            </a:pPr>
            <a:r>
              <a:rPr lang="sk-SK" dirty="0" err="1" smtClean="0"/>
              <a:t>Microsite</a:t>
            </a:r>
            <a:r>
              <a:rPr lang="sk-SK" dirty="0" smtClean="0"/>
              <a:t> </a:t>
            </a:r>
            <a:r>
              <a:rPr lang="sk-SK" dirty="0" err="1" smtClean="0"/>
              <a:t>feladatai</a:t>
            </a:r>
            <a:endParaRPr lang="sk-SK" dirty="0" smtClean="0"/>
          </a:p>
          <a:p>
            <a:pPr marL="0" indent="0">
              <a:buNone/>
            </a:pPr>
            <a:r>
              <a:rPr lang="sk-SK" dirty="0" smtClean="0"/>
              <a:t>A </a:t>
            </a:r>
            <a:r>
              <a:rPr lang="sk-SK" dirty="0" err="1" smtClean="0"/>
              <a:t>microsite</a:t>
            </a:r>
            <a:r>
              <a:rPr lang="sk-SK" dirty="0" smtClean="0"/>
              <a:t> </a:t>
            </a:r>
            <a:r>
              <a:rPr lang="sk-SK" dirty="0" err="1" smtClean="0"/>
              <a:t>arra</a:t>
            </a:r>
            <a:r>
              <a:rPr lang="sk-SK" dirty="0" smtClean="0"/>
              <a:t> </a:t>
            </a:r>
            <a:r>
              <a:rPr lang="sk-SK" dirty="0" err="1" smtClean="0"/>
              <a:t>épít</a:t>
            </a:r>
            <a:r>
              <a:rPr lang="sk-SK" dirty="0" smtClean="0"/>
              <a:t>, </a:t>
            </a:r>
            <a:r>
              <a:rPr lang="sk-SK" dirty="0" err="1" smtClean="0"/>
              <a:t>hogy</a:t>
            </a:r>
            <a:r>
              <a:rPr lang="sk-SK" dirty="0" smtClean="0"/>
              <a:t> </a:t>
            </a:r>
            <a:r>
              <a:rPr lang="sk-SK" dirty="0" err="1" smtClean="0"/>
              <a:t>minden</a:t>
            </a:r>
            <a:r>
              <a:rPr lang="sk-SK" dirty="0" smtClean="0"/>
              <a:t> </a:t>
            </a:r>
            <a:r>
              <a:rPr lang="sk-SK" dirty="0" err="1" smtClean="0"/>
              <a:t>jó</a:t>
            </a:r>
            <a:r>
              <a:rPr lang="sk-SK" dirty="0" smtClean="0"/>
              <a:t> </a:t>
            </a:r>
            <a:r>
              <a:rPr lang="sk-SK" dirty="0" err="1" smtClean="0"/>
              <a:t>dolog</a:t>
            </a:r>
            <a:r>
              <a:rPr lang="sk-SK" dirty="0" smtClean="0"/>
              <a:t> </a:t>
            </a:r>
            <a:r>
              <a:rPr lang="sk-SK" dirty="0" err="1" smtClean="0"/>
              <a:t>kis</a:t>
            </a:r>
            <a:r>
              <a:rPr lang="sk-SK" dirty="0" smtClean="0"/>
              <a:t> </a:t>
            </a:r>
            <a:r>
              <a:rPr lang="sk-SK" dirty="0" err="1" smtClean="0"/>
              <a:t>csomagban</a:t>
            </a:r>
            <a:r>
              <a:rPr lang="sk-SK" dirty="0" smtClean="0"/>
              <a:t> </a:t>
            </a:r>
            <a:r>
              <a:rPr lang="sk-SK" dirty="0" err="1" smtClean="0"/>
              <a:t>jön</a:t>
            </a:r>
            <a:r>
              <a:rPr lang="sk-SK" dirty="0" smtClean="0"/>
              <a:t>. A </a:t>
            </a:r>
            <a:r>
              <a:rPr lang="sk-SK" dirty="0" err="1" smtClean="0"/>
              <a:t>weboldalon</a:t>
            </a:r>
            <a:r>
              <a:rPr lang="sk-SK" dirty="0" smtClean="0"/>
              <a:t> </a:t>
            </a:r>
            <a:r>
              <a:rPr lang="sk-SK" dirty="0" err="1" smtClean="0"/>
              <a:t>belül</a:t>
            </a:r>
            <a:r>
              <a:rPr lang="sk-SK" dirty="0" smtClean="0"/>
              <a:t> </a:t>
            </a:r>
            <a:r>
              <a:rPr lang="sk-SK" dirty="0" err="1" smtClean="0"/>
              <a:t>kisebb</a:t>
            </a:r>
            <a:r>
              <a:rPr lang="sk-SK" dirty="0" smtClean="0"/>
              <a:t> </a:t>
            </a:r>
            <a:r>
              <a:rPr lang="sk-SK" dirty="0" err="1" smtClean="0"/>
              <a:t>oldalakat</a:t>
            </a:r>
            <a:r>
              <a:rPr lang="sk-SK" dirty="0" smtClean="0"/>
              <a:t>, </a:t>
            </a:r>
            <a:r>
              <a:rPr lang="sk-SK" dirty="0" err="1" smtClean="0"/>
              <a:t>tartalmakat</a:t>
            </a:r>
            <a:r>
              <a:rPr lang="sk-SK" dirty="0" smtClean="0"/>
              <a:t> </a:t>
            </a:r>
            <a:r>
              <a:rPr lang="sk-SK" dirty="0" err="1" smtClean="0"/>
              <a:t>szeretünk</a:t>
            </a:r>
            <a:r>
              <a:rPr lang="sk-SK" dirty="0" smtClean="0"/>
              <a:t> </a:t>
            </a:r>
            <a:r>
              <a:rPr lang="sk-SK" dirty="0" err="1" smtClean="0"/>
              <a:t>fogyasztani</a:t>
            </a:r>
            <a:r>
              <a:rPr lang="sk-SK" dirty="0" smtClean="0"/>
              <a:t>. </a:t>
            </a:r>
            <a:r>
              <a:rPr lang="sk-SK" dirty="0" err="1" smtClean="0"/>
              <a:t>Microsite</a:t>
            </a:r>
            <a:r>
              <a:rPr lang="sk-SK" dirty="0" smtClean="0"/>
              <a:t> </a:t>
            </a:r>
            <a:r>
              <a:rPr lang="sk-SK" dirty="0" err="1" smtClean="0"/>
              <a:t>például</a:t>
            </a:r>
            <a:r>
              <a:rPr lang="sk-SK" dirty="0" smtClean="0"/>
              <a:t> </a:t>
            </a:r>
            <a:r>
              <a:rPr lang="sk-SK" dirty="0" err="1" smtClean="0"/>
              <a:t>tartalom</a:t>
            </a:r>
            <a:r>
              <a:rPr lang="sk-SK" dirty="0" smtClean="0"/>
              <a:t> </a:t>
            </a:r>
            <a:r>
              <a:rPr lang="sk-SK" dirty="0" err="1" smtClean="0"/>
              <a:t>kézikönyvek</a:t>
            </a:r>
            <a:r>
              <a:rPr lang="sk-SK" dirty="0" smtClean="0"/>
              <a:t> </a:t>
            </a:r>
            <a:r>
              <a:rPr lang="sk-SK" dirty="0" err="1" smtClean="0"/>
              <a:t>meglévő</a:t>
            </a:r>
            <a:r>
              <a:rPr lang="sk-SK" dirty="0" smtClean="0"/>
              <a:t> </a:t>
            </a:r>
            <a:r>
              <a:rPr lang="sk-SK" dirty="0" err="1" smtClean="0"/>
              <a:t>tartalmakból</a:t>
            </a:r>
            <a:r>
              <a:rPr lang="sk-SK" dirty="0" smtClean="0"/>
              <a:t> </a:t>
            </a:r>
            <a:r>
              <a:rPr lang="sk-SK" dirty="0" err="1" smtClean="0"/>
              <a:t>összeállítva</a:t>
            </a:r>
            <a:r>
              <a:rPr lang="sk-SK" dirty="0" smtClean="0"/>
              <a:t> – </a:t>
            </a:r>
            <a:r>
              <a:rPr lang="sk-SK" dirty="0" err="1" smtClean="0"/>
              <a:t>tipikus</a:t>
            </a:r>
            <a:r>
              <a:rPr lang="sk-SK" dirty="0" smtClean="0"/>
              <a:t> 101 </a:t>
            </a:r>
            <a:r>
              <a:rPr lang="sk-SK" dirty="0" err="1" smtClean="0"/>
              <a:t>tudnivalók</a:t>
            </a:r>
            <a:r>
              <a:rPr lang="sk-SK" dirty="0" smtClean="0"/>
              <a:t> </a:t>
            </a:r>
            <a:r>
              <a:rPr lang="sk-SK" dirty="0" err="1" smtClean="0"/>
              <a:t>ezek</a:t>
            </a:r>
            <a:r>
              <a:rPr lang="sk-SK" dirty="0" smtClean="0"/>
              <a:t>. </a:t>
            </a:r>
            <a:r>
              <a:rPr lang="sk-SK" dirty="0" err="1" smtClean="0"/>
              <a:t>Microsite</a:t>
            </a:r>
            <a:r>
              <a:rPr lang="sk-SK" dirty="0" smtClean="0"/>
              <a:t> </a:t>
            </a:r>
            <a:r>
              <a:rPr lang="sk-SK" dirty="0" err="1" smtClean="0"/>
              <a:t>lehet</a:t>
            </a:r>
            <a:r>
              <a:rPr lang="sk-SK" dirty="0" smtClean="0"/>
              <a:t> </a:t>
            </a:r>
            <a:r>
              <a:rPr lang="sk-SK" dirty="0" err="1" smtClean="0"/>
              <a:t>egy</a:t>
            </a:r>
            <a:r>
              <a:rPr lang="sk-SK" dirty="0" smtClean="0"/>
              <a:t> </a:t>
            </a:r>
            <a:r>
              <a:rPr lang="sk-SK" dirty="0" err="1" smtClean="0"/>
              <a:t>kampány</a:t>
            </a:r>
            <a:r>
              <a:rPr lang="sk-SK" dirty="0" smtClean="0"/>
              <a:t> </a:t>
            </a:r>
            <a:r>
              <a:rPr lang="sk-SK" dirty="0" err="1" smtClean="0"/>
              <a:t>építése</a:t>
            </a:r>
            <a:r>
              <a:rPr lang="sk-SK" dirty="0" smtClean="0"/>
              <a:t> </a:t>
            </a:r>
            <a:r>
              <a:rPr lang="sk-SK" dirty="0" err="1" smtClean="0"/>
              <a:t>egy</a:t>
            </a:r>
            <a:r>
              <a:rPr lang="sk-SK" dirty="0" smtClean="0"/>
              <a:t> </a:t>
            </a:r>
            <a:r>
              <a:rPr lang="sk-SK" dirty="0" err="1" smtClean="0"/>
              <a:t>aldoménnel</a:t>
            </a:r>
            <a:r>
              <a:rPr lang="sk-SK" dirty="0" smtClean="0"/>
              <a:t>. </a:t>
            </a:r>
            <a:r>
              <a:rPr lang="sk-SK" dirty="0" err="1" smtClean="0"/>
              <a:t>Kisebb</a:t>
            </a:r>
            <a:r>
              <a:rPr lang="sk-SK" dirty="0" smtClean="0"/>
              <a:t> </a:t>
            </a:r>
            <a:r>
              <a:rPr lang="sk-SK" dirty="0" err="1" smtClean="0"/>
              <a:t>kampányokat</a:t>
            </a:r>
            <a:r>
              <a:rPr lang="sk-SK" dirty="0" smtClean="0"/>
              <a:t> </a:t>
            </a:r>
            <a:r>
              <a:rPr lang="sk-SK" dirty="0" err="1" smtClean="0"/>
              <a:t>tudunk</a:t>
            </a:r>
            <a:r>
              <a:rPr lang="sk-SK" dirty="0" smtClean="0"/>
              <a:t> </a:t>
            </a:r>
            <a:r>
              <a:rPr lang="sk-SK" dirty="0" err="1" smtClean="0"/>
              <a:t>vele</a:t>
            </a:r>
            <a:r>
              <a:rPr lang="sk-SK" dirty="0" smtClean="0"/>
              <a:t> </a:t>
            </a:r>
            <a:r>
              <a:rPr lang="sk-SK" dirty="0" err="1" smtClean="0"/>
              <a:t>építeni</a:t>
            </a:r>
            <a:r>
              <a:rPr lang="sk-SK" dirty="0" smtClean="0"/>
              <a:t> </a:t>
            </a:r>
            <a:r>
              <a:rPr lang="sk-SK" dirty="0" err="1" smtClean="0"/>
              <a:t>egy</a:t>
            </a:r>
            <a:r>
              <a:rPr lang="sk-SK" dirty="0" smtClean="0"/>
              <a:t> </a:t>
            </a:r>
            <a:r>
              <a:rPr lang="sk-SK" dirty="0" err="1" smtClean="0"/>
              <a:t>adott</a:t>
            </a:r>
            <a:r>
              <a:rPr lang="sk-SK" dirty="0" smtClean="0"/>
              <a:t> </a:t>
            </a:r>
            <a:r>
              <a:rPr lang="sk-SK" dirty="0" err="1" smtClean="0"/>
              <a:t>időszakra</a:t>
            </a:r>
            <a:r>
              <a:rPr lang="sk-SK" dirty="0" smtClean="0"/>
              <a:t> </a:t>
            </a:r>
            <a:r>
              <a:rPr lang="sk-SK" dirty="0" err="1" smtClean="0"/>
              <a:t>vonatkozóan</a:t>
            </a:r>
            <a:r>
              <a:rPr lang="sk-SK" dirty="0" smtClean="0"/>
              <a:t>. A </a:t>
            </a:r>
            <a:r>
              <a:rPr lang="sk-SK" dirty="0" err="1" smtClean="0"/>
              <a:t>szegmentálás</a:t>
            </a:r>
            <a:r>
              <a:rPr lang="sk-SK" dirty="0" smtClean="0"/>
              <a:t>, </a:t>
            </a:r>
            <a:r>
              <a:rPr lang="sk-SK" dirty="0" err="1" smtClean="0"/>
              <a:t>szórakoztatás</a:t>
            </a:r>
            <a:r>
              <a:rPr lang="sk-SK" dirty="0" smtClean="0"/>
              <a:t>, </a:t>
            </a:r>
            <a:r>
              <a:rPr lang="sk-SK" dirty="0" err="1" smtClean="0"/>
              <a:t>brandépítés</a:t>
            </a:r>
            <a:r>
              <a:rPr lang="sk-SK" dirty="0" smtClean="0"/>
              <a:t>, </a:t>
            </a:r>
            <a:r>
              <a:rPr lang="sk-SK" dirty="0" err="1" smtClean="0"/>
              <a:t>eladás</a:t>
            </a:r>
            <a:r>
              <a:rPr lang="sk-SK" dirty="0" smtClean="0"/>
              <a:t> a </a:t>
            </a:r>
            <a:r>
              <a:rPr lang="sk-SK" dirty="0" err="1" smtClean="0"/>
              <a:t>célja</a:t>
            </a:r>
            <a:r>
              <a:rPr lang="sk-SK" dirty="0" smtClean="0"/>
              <a:t> a </a:t>
            </a:r>
            <a:r>
              <a:rPr lang="sk-SK" dirty="0" err="1" smtClean="0"/>
              <a:t>microsite</a:t>
            </a:r>
            <a:r>
              <a:rPr lang="sk-SK" dirty="0" smtClean="0"/>
              <a:t> </a:t>
            </a:r>
            <a:r>
              <a:rPr lang="sk-SK" dirty="0" err="1" smtClean="0"/>
              <a:t>típusú</a:t>
            </a:r>
            <a:r>
              <a:rPr lang="sk-SK" dirty="0" smtClean="0"/>
              <a:t> </a:t>
            </a:r>
            <a:r>
              <a:rPr lang="sk-SK" dirty="0" err="1" smtClean="0"/>
              <a:t>landing</a:t>
            </a:r>
            <a:r>
              <a:rPr lang="sk-SK" dirty="0" smtClean="0"/>
              <a:t> </a:t>
            </a:r>
            <a:r>
              <a:rPr lang="sk-SK" dirty="0" err="1" smtClean="0"/>
              <a:t>oldalalknak</a:t>
            </a:r>
            <a:r>
              <a:rPr lang="sk-SK" dirty="0" smtClean="0"/>
              <a:t>.</a:t>
            </a:r>
          </a:p>
          <a:p>
            <a:pPr marL="0" indent="0">
              <a:buNone/>
            </a:pPr>
            <a:r>
              <a:rPr lang="sk-SK" dirty="0" err="1" smtClean="0"/>
              <a:t>Használható</a:t>
            </a:r>
            <a:r>
              <a:rPr lang="sk-SK" dirty="0" smtClean="0"/>
              <a:t> </a:t>
            </a:r>
            <a:r>
              <a:rPr lang="sk-SK" dirty="0" err="1" smtClean="0"/>
              <a:t>egy</a:t>
            </a:r>
            <a:r>
              <a:rPr lang="sk-SK" dirty="0" smtClean="0"/>
              <a:t> </a:t>
            </a:r>
            <a:r>
              <a:rPr lang="sk-SK" dirty="0" err="1" smtClean="0"/>
              <a:t>adott</a:t>
            </a:r>
            <a:r>
              <a:rPr lang="sk-SK" dirty="0" smtClean="0"/>
              <a:t> </a:t>
            </a:r>
            <a:r>
              <a:rPr lang="sk-SK" dirty="0" err="1" smtClean="0"/>
              <a:t>időszakra</a:t>
            </a:r>
            <a:r>
              <a:rPr lang="sk-SK" dirty="0" smtClean="0"/>
              <a:t> </a:t>
            </a:r>
            <a:r>
              <a:rPr lang="sk-SK" dirty="0" err="1" smtClean="0"/>
              <a:t>vagy</a:t>
            </a:r>
            <a:r>
              <a:rPr lang="sk-SK" dirty="0" smtClean="0"/>
              <a:t> a </a:t>
            </a:r>
            <a:r>
              <a:rPr lang="sk-SK" dirty="0" err="1" smtClean="0"/>
              <a:t>weboldaltól</a:t>
            </a:r>
            <a:r>
              <a:rPr lang="sk-SK" dirty="0" smtClean="0"/>
              <a:t> </a:t>
            </a:r>
            <a:r>
              <a:rPr lang="sk-SK" dirty="0" err="1" smtClean="0"/>
              <a:t>eltérő</a:t>
            </a:r>
            <a:r>
              <a:rPr lang="sk-SK" dirty="0" smtClean="0"/>
              <a:t> </a:t>
            </a:r>
            <a:r>
              <a:rPr lang="sk-SK" dirty="0" err="1" smtClean="0"/>
              <a:t>tartalomhoz</a:t>
            </a:r>
            <a:r>
              <a:rPr lang="sk-SK" dirty="0" smtClean="0"/>
              <a:t>.</a:t>
            </a:r>
            <a:endParaRPr lang="sk-SK" dirty="0"/>
          </a:p>
        </p:txBody>
      </p:sp>
    </p:spTree>
    <p:extLst>
      <p:ext uri="{BB962C8B-B14F-4D97-AF65-F5344CB8AC3E}">
        <p14:creationId xmlns:p14="http://schemas.microsoft.com/office/powerpoint/2010/main" val="92683499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
        <p:cNvGrpSpPr/>
        <p:nvPr/>
      </p:nvGrpSpPr>
      <p:grpSpPr>
        <a:xfrm>
          <a:off x="0" y="0"/>
          <a:ext cx="0" cy="0"/>
          <a:chOff x="0" y="0"/>
          <a:chExt cx="0" cy="0"/>
        </a:xfrm>
      </p:grpSpPr>
      <p:sp>
        <p:nvSpPr>
          <p:cNvPr id="71" name="Google Shape;71;gd03d5b2036_1_5:notes"/>
          <p:cNvSpPr>
            <a:spLocks noGrp="1" noRot="1" noChangeAspect="1"/>
          </p:cNvSpPr>
          <p:nvPr>
            <p:ph type="sldImg" idx="2"/>
          </p:nvPr>
        </p:nvSpPr>
        <p:spPr>
          <a:xfrm>
            <a:off x="80963" y="741363"/>
            <a:ext cx="6573837" cy="3698875"/>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2" name="Google Shape;72;gd03d5b2036_1_5:notes"/>
          <p:cNvSpPr txBox="1">
            <a:spLocks noGrp="1"/>
          </p:cNvSpPr>
          <p:nvPr>
            <p:ph type="body" idx="1"/>
          </p:nvPr>
        </p:nvSpPr>
        <p:spPr>
          <a:xfrm>
            <a:off x="673577" y="4686499"/>
            <a:ext cx="5388610" cy="4439841"/>
          </a:xfrm>
          <a:prstGeom prst="rect">
            <a:avLst/>
          </a:prstGeom>
        </p:spPr>
        <p:txBody>
          <a:bodyPr spcFirstLastPara="1" wrap="square" lIns="90747" tIns="90747" rIns="90747" bIns="90747" anchor="t" anchorCtr="0">
            <a:noAutofit/>
          </a:bodyPr>
          <a:lstStyle/>
          <a:p>
            <a:pPr marL="0" indent="0">
              <a:buNone/>
            </a:pPr>
            <a:r>
              <a:rPr lang="sk-SK" dirty="0" err="1" smtClean="0"/>
              <a:t>Termékoldal</a:t>
            </a:r>
            <a:endParaRPr lang="sk-SK" dirty="0" smtClean="0"/>
          </a:p>
          <a:p>
            <a:pPr marL="0" indent="0">
              <a:buNone/>
            </a:pPr>
            <a:r>
              <a:rPr lang="sk-SK" dirty="0" smtClean="0"/>
              <a:t>Valami </a:t>
            </a:r>
            <a:r>
              <a:rPr lang="sk-SK" dirty="0" err="1" smtClean="0"/>
              <a:t>üzenetet</a:t>
            </a:r>
            <a:r>
              <a:rPr lang="sk-SK" dirty="0" smtClean="0"/>
              <a:t> </a:t>
            </a:r>
            <a:r>
              <a:rPr lang="sk-SK" dirty="0" err="1" smtClean="0"/>
              <a:t>adsz</a:t>
            </a:r>
            <a:r>
              <a:rPr lang="sk-SK" dirty="0" smtClean="0"/>
              <a:t> </a:t>
            </a:r>
            <a:r>
              <a:rPr lang="sk-SK" dirty="0" err="1" smtClean="0"/>
              <a:t>át</a:t>
            </a:r>
            <a:r>
              <a:rPr lang="sk-SK" dirty="0" smtClean="0"/>
              <a:t>, </a:t>
            </a:r>
            <a:r>
              <a:rPr lang="sk-SK" dirty="0" err="1" smtClean="0"/>
              <a:t>vagy</a:t>
            </a:r>
            <a:r>
              <a:rPr lang="sk-SK" dirty="0" smtClean="0"/>
              <a:t> </a:t>
            </a:r>
            <a:r>
              <a:rPr lang="sk-SK" dirty="0" err="1" smtClean="0"/>
              <a:t>érzéseket</a:t>
            </a:r>
            <a:r>
              <a:rPr lang="sk-SK" dirty="0" smtClean="0"/>
              <a:t>, </a:t>
            </a:r>
            <a:r>
              <a:rPr lang="sk-SK" dirty="0" err="1" smtClean="0"/>
              <a:t>így</a:t>
            </a:r>
            <a:r>
              <a:rPr lang="sk-SK" dirty="0" smtClean="0"/>
              <a:t> </a:t>
            </a:r>
            <a:r>
              <a:rPr lang="sk-SK" dirty="0" err="1" smtClean="0"/>
              <a:t>nem</a:t>
            </a:r>
            <a:r>
              <a:rPr lang="sk-SK" dirty="0" smtClean="0"/>
              <a:t> </a:t>
            </a:r>
            <a:r>
              <a:rPr lang="sk-SK" dirty="0" err="1" smtClean="0"/>
              <a:t>lesz</a:t>
            </a:r>
            <a:r>
              <a:rPr lang="sk-SK" dirty="0" smtClean="0"/>
              <a:t> </a:t>
            </a:r>
            <a:r>
              <a:rPr lang="sk-SK" dirty="0" err="1" smtClean="0"/>
              <a:t>száraz</a:t>
            </a:r>
            <a:r>
              <a:rPr lang="sk-SK" dirty="0" smtClean="0"/>
              <a:t> </a:t>
            </a:r>
            <a:r>
              <a:rPr lang="sk-SK" dirty="0" err="1" smtClean="0"/>
              <a:t>az</a:t>
            </a:r>
            <a:r>
              <a:rPr lang="sk-SK" dirty="0" smtClean="0"/>
              <a:t> </a:t>
            </a:r>
            <a:r>
              <a:rPr lang="sk-SK" dirty="0" err="1" smtClean="0"/>
              <a:t>eladás</a:t>
            </a:r>
            <a:endParaRPr lang="sk-SK" dirty="0" smtClean="0"/>
          </a:p>
          <a:p>
            <a:pPr marL="0" indent="0">
              <a:buNone/>
            </a:pPr>
            <a:endParaRPr lang="sk-SK" dirty="0" smtClean="0"/>
          </a:p>
          <a:p>
            <a:pPr marL="0" indent="0">
              <a:buNone/>
            </a:pPr>
            <a:r>
              <a:rPr lang="sk-SK" dirty="0" err="1" smtClean="0"/>
              <a:t>Specifikus</a:t>
            </a:r>
            <a:r>
              <a:rPr lang="sk-SK" dirty="0" smtClean="0"/>
              <a:t> </a:t>
            </a:r>
            <a:r>
              <a:rPr lang="sk-SK" dirty="0" err="1" smtClean="0"/>
              <a:t>érkeztető</a:t>
            </a:r>
            <a:endParaRPr lang="sk-SK" dirty="0" smtClean="0"/>
          </a:p>
          <a:p>
            <a:pPr marL="0" indent="0">
              <a:buNone/>
            </a:pPr>
            <a:r>
              <a:rPr lang="sk-SK" dirty="0" err="1" smtClean="0"/>
              <a:t>Maradjon</a:t>
            </a:r>
            <a:r>
              <a:rPr lang="sk-SK" dirty="0" smtClean="0"/>
              <a:t> </a:t>
            </a:r>
            <a:r>
              <a:rPr lang="sk-SK" dirty="0" err="1" smtClean="0"/>
              <a:t>az</a:t>
            </a:r>
            <a:r>
              <a:rPr lang="sk-SK" dirty="0" smtClean="0"/>
              <a:t> </a:t>
            </a:r>
            <a:r>
              <a:rPr lang="sk-SK" dirty="0" err="1" smtClean="0"/>
              <a:t>oldalon</a:t>
            </a:r>
            <a:r>
              <a:rPr lang="sk-SK" dirty="0" smtClean="0"/>
              <a:t> </a:t>
            </a:r>
            <a:r>
              <a:rPr lang="sk-SK" dirty="0" err="1" smtClean="0"/>
              <a:t>és</a:t>
            </a:r>
            <a:r>
              <a:rPr lang="sk-SK" dirty="0" smtClean="0"/>
              <a:t> </a:t>
            </a:r>
            <a:r>
              <a:rPr lang="sk-SK" dirty="0" err="1" smtClean="0"/>
              <a:t>ott</a:t>
            </a:r>
            <a:r>
              <a:rPr lang="sk-SK" dirty="0" smtClean="0"/>
              <a:t> </a:t>
            </a:r>
            <a:r>
              <a:rPr lang="sk-SK" dirty="0" err="1" smtClean="0"/>
              <a:t>kattintgasson</a:t>
            </a:r>
            <a:r>
              <a:rPr lang="sk-SK" dirty="0" smtClean="0"/>
              <a:t> </a:t>
            </a:r>
            <a:r>
              <a:rPr lang="sk-SK" dirty="0" err="1" smtClean="0"/>
              <a:t>tovább</a:t>
            </a:r>
            <a:r>
              <a:rPr lang="sk-SK" dirty="0" smtClean="0"/>
              <a:t>, </a:t>
            </a:r>
            <a:r>
              <a:rPr lang="sk-SK" dirty="0" err="1" smtClean="0"/>
              <a:t>jól</a:t>
            </a:r>
            <a:r>
              <a:rPr lang="sk-SK" dirty="0" smtClean="0"/>
              <a:t> </a:t>
            </a:r>
            <a:r>
              <a:rPr lang="sk-SK" dirty="0" err="1" smtClean="0"/>
              <a:t>lehet</a:t>
            </a:r>
            <a:r>
              <a:rPr lang="sk-SK" dirty="0" smtClean="0"/>
              <a:t> </a:t>
            </a:r>
            <a:r>
              <a:rPr lang="sk-SK" dirty="0" err="1" smtClean="0"/>
              <a:t>vele</a:t>
            </a:r>
            <a:r>
              <a:rPr lang="sk-SK" dirty="0" smtClean="0"/>
              <a:t> </a:t>
            </a:r>
            <a:r>
              <a:rPr lang="sk-SK" dirty="0" err="1" smtClean="0"/>
              <a:t>szegmentálni</a:t>
            </a:r>
            <a:r>
              <a:rPr lang="sk-SK" dirty="0" smtClean="0"/>
              <a:t>.</a:t>
            </a:r>
          </a:p>
          <a:p>
            <a:pPr marL="0" indent="0">
              <a:buNone/>
            </a:pPr>
            <a:endParaRPr lang="sk-SK" dirty="0" smtClean="0"/>
          </a:p>
          <a:p>
            <a:pPr marL="0" indent="0">
              <a:buNone/>
            </a:pPr>
            <a:r>
              <a:rPr lang="sk-SK" dirty="0" err="1" smtClean="0"/>
              <a:t>Start</a:t>
            </a:r>
            <a:r>
              <a:rPr lang="sk-SK" dirty="0" smtClean="0"/>
              <a:t> </a:t>
            </a:r>
            <a:r>
              <a:rPr lang="sk-SK" dirty="0" err="1" smtClean="0"/>
              <a:t>here</a:t>
            </a:r>
            <a:endParaRPr lang="sk-SK" dirty="0" smtClean="0"/>
          </a:p>
          <a:p>
            <a:pPr marL="0" indent="0">
              <a:buNone/>
            </a:pPr>
            <a:r>
              <a:rPr lang="sk-SK" dirty="0" smtClean="0"/>
              <a:t>Más </a:t>
            </a:r>
            <a:r>
              <a:rPr lang="sk-SK" dirty="0" err="1" smtClean="0"/>
              <a:t>mint</a:t>
            </a:r>
            <a:r>
              <a:rPr lang="sk-SK" dirty="0" smtClean="0"/>
              <a:t> a </a:t>
            </a:r>
            <a:r>
              <a:rPr lang="sk-SK" dirty="0" err="1" smtClean="0"/>
              <a:t>rólunk</a:t>
            </a:r>
            <a:r>
              <a:rPr lang="sk-SK" dirty="0" smtClean="0"/>
              <a:t> </a:t>
            </a:r>
            <a:r>
              <a:rPr lang="sk-SK" dirty="0" err="1" smtClean="0"/>
              <a:t>oldal</a:t>
            </a:r>
            <a:r>
              <a:rPr lang="sk-SK" dirty="0" smtClean="0"/>
              <a:t>. A </a:t>
            </a:r>
            <a:r>
              <a:rPr lang="sk-SK" dirty="0" err="1" smtClean="0"/>
              <a:t>leggyakrabban</a:t>
            </a:r>
            <a:r>
              <a:rPr lang="sk-SK" dirty="0" smtClean="0"/>
              <a:t> </a:t>
            </a:r>
            <a:r>
              <a:rPr lang="sk-SK" dirty="0" err="1" smtClean="0"/>
              <a:t>felmerülő</a:t>
            </a:r>
            <a:r>
              <a:rPr lang="sk-SK" dirty="0" smtClean="0"/>
              <a:t> </a:t>
            </a:r>
            <a:r>
              <a:rPr lang="sk-SK" dirty="0" err="1" smtClean="0"/>
              <a:t>kérdések</a:t>
            </a:r>
            <a:r>
              <a:rPr lang="sk-SK" dirty="0" smtClean="0"/>
              <a:t> </a:t>
            </a:r>
            <a:r>
              <a:rPr lang="sk-SK" dirty="0" err="1" smtClean="0"/>
              <a:t>megválaszolása</a:t>
            </a:r>
            <a:r>
              <a:rPr lang="sk-SK" dirty="0" smtClean="0"/>
              <a:t>, </a:t>
            </a:r>
            <a:r>
              <a:rPr lang="sk-SK" dirty="0" err="1" smtClean="0"/>
              <a:t>bevezet</a:t>
            </a:r>
            <a:r>
              <a:rPr lang="sk-SK" dirty="0" smtClean="0"/>
              <a:t> a </a:t>
            </a:r>
            <a:r>
              <a:rPr lang="sk-SK" dirty="0" err="1" smtClean="0"/>
              <a:t>témába</a:t>
            </a:r>
            <a:r>
              <a:rPr lang="sk-SK" dirty="0" smtClean="0"/>
              <a:t>.</a:t>
            </a:r>
          </a:p>
          <a:p>
            <a:pPr marL="0" indent="0">
              <a:buNone/>
            </a:pPr>
            <a:endParaRPr lang="sk-SK" dirty="0" smtClean="0"/>
          </a:p>
          <a:p>
            <a:pPr marL="0" indent="0">
              <a:buNone/>
            </a:pPr>
            <a:r>
              <a:rPr lang="sk-SK" dirty="0" err="1" smtClean="0"/>
              <a:t>Köszönőoldal</a:t>
            </a:r>
            <a:endParaRPr lang="sk-SK" dirty="0" smtClean="0"/>
          </a:p>
          <a:p>
            <a:pPr marL="0" indent="0">
              <a:buNone/>
            </a:pPr>
            <a:r>
              <a:rPr lang="sk-SK" dirty="0" err="1" smtClean="0"/>
              <a:t>Böngésszen</a:t>
            </a:r>
            <a:r>
              <a:rPr lang="sk-SK" dirty="0" smtClean="0"/>
              <a:t> </a:t>
            </a:r>
            <a:r>
              <a:rPr lang="sk-SK" dirty="0" err="1" smtClean="0"/>
              <a:t>még</a:t>
            </a:r>
            <a:r>
              <a:rPr lang="sk-SK" dirty="0" smtClean="0"/>
              <a:t>, </a:t>
            </a:r>
            <a:r>
              <a:rPr lang="sk-SK" dirty="0" err="1" smtClean="0"/>
              <a:t>cross-sell</a:t>
            </a:r>
            <a:r>
              <a:rPr lang="sk-SK" dirty="0" smtClean="0"/>
              <a:t>, </a:t>
            </a:r>
            <a:r>
              <a:rPr lang="sk-SK" dirty="0" err="1" smtClean="0"/>
              <a:t>upsell</a:t>
            </a:r>
            <a:r>
              <a:rPr lang="sk-SK" dirty="0" smtClean="0"/>
              <a:t> </a:t>
            </a:r>
            <a:r>
              <a:rPr lang="sk-SK" dirty="0" err="1" smtClean="0"/>
              <a:t>ajánlatok</a:t>
            </a:r>
            <a:r>
              <a:rPr lang="sk-SK" dirty="0" smtClean="0"/>
              <a:t> </a:t>
            </a:r>
            <a:r>
              <a:rPr lang="sk-SK" dirty="0" err="1" smtClean="0"/>
              <a:t>tehetők</a:t>
            </a:r>
            <a:r>
              <a:rPr lang="sk-SK" dirty="0" smtClean="0"/>
              <a:t> </a:t>
            </a:r>
            <a:r>
              <a:rPr lang="sk-SK" dirty="0" err="1" smtClean="0"/>
              <a:t>vele</a:t>
            </a:r>
            <a:r>
              <a:rPr lang="sk-SK" dirty="0" smtClean="0"/>
              <a:t>. </a:t>
            </a:r>
            <a:r>
              <a:rPr lang="sk-SK" dirty="0" err="1" smtClean="0"/>
              <a:t>Abból</a:t>
            </a:r>
            <a:r>
              <a:rPr lang="sk-SK" dirty="0" smtClean="0"/>
              <a:t> </a:t>
            </a:r>
            <a:r>
              <a:rPr lang="sk-SK" dirty="0" err="1" smtClean="0"/>
              <a:t>indul</a:t>
            </a:r>
            <a:r>
              <a:rPr lang="sk-SK" dirty="0" smtClean="0"/>
              <a:t> </a:t>
            </a:r>
            <a:r>
              <a:rPr lang="sk-SK" dirty="0" err="1" smtClean="0"/>
              <a:t>ki</a:t>
            </a:r>
            <a:r>
              <a:rPr lang="sk-SK" dirty="0" smtClean="0"/>
              <a:t>, </a:t>
            </a:r>
            <a:r>
              <a:rPr lang="sk-SK" dirty="0" err="1" smtClean="0"/>
              <a:t>hogy</a:t>
            </a:r>
            <a:r>
              <a:rPr lang="sk-SK" dirty="0" smtClean="0"/>
              <a:t> </a:t>
            </a:r>
            <a:r>
              <a:rPr lang="sk-SK" dirty="0" err="1" smtClean="0"/>
              <a:t>sokszor</a:t>
            </a:r>
            <a:r>
              <a:rPr lang="sk-SK" dirty="0" smtClean="0"/>
              <a:t> </a:t>
            </a:r>
            <a:r>
              <a:rPr lang="sk-SK" dirty="0" err="1" smtClean="0"/>
              <a:t>elolvassák</a:t>
            </a:r>
            <a:r>
              <a:rPr lang="sk-SK" dirty="0" smtClean="0"/>
              <a:t>.</a:t>
            </a:r>
          </a:p>
          <a:p>
            <a:pPr marL="0" indent="0">
              <a:buNone/>
            </a:pPr>
            <a:endParaRPr lang="sk-SK" dirty="0" smtClean="0"/>
          </a:p>
          <a:p>
            <a:pPr marL="0" indent="0">
              <a:buNone/>
            </a:pPr>
            <a:r>
              <a:rPr lang="sk-SK" dirty="0" err="1" smtClean="0"/>
              <a:t>Leiratkoztató</a:t>
            </a:r>
            <a:r>
              <a:rPr lang="sk-SK" dirty="0" smtClean="0"/>
              <a:t> </a:t>
            </a:r>
            <a:r>
              <a:rPr lang="sk-SK" dirty="0" err="1" smtClean="0"/>
              <a:t>oldal</a:t>
            </a:r>
            <a:endParaRPr lang="sk-SK" dirty="0" smtClean="0"/>
          </a:p>
          <a:p>
            <a:pPr marL="0" indent="0">
              <a:buNone/>
            </a:pPr>
            <a:r>
              <a:rPr lang="sk-SK" dirty="0" err="1" smtClean="0"/>
              <a:t>Nem</a:t>
            </a:r>
            <a:r>
              <a:rPr lang="sk-SK" dirty="0" smtClean="0"/>
              <a:t> </a:t>
            </a:r>
            <a:r>
              <a:rPr lang="sk-SK" dirty="0" err="1" smtClean="0"/>
              <a:t>feltétlenül</a:t>
            </a:r>
            <a:r>
              <a:rPr lang="sk-SK" dirty="0" smtClean="0"/>
              <a:t> </a:t>
            </a:r>
            <a:r>
              <a:rPr lang="sk-SK" dirty="0" err="1" smtClean="0"/>
              <a:t>kell</a:t>
            </a:r>
            <a:r>
              <a:rPr lang="sk-SK" dirty="0" smtClean="0"/>
              <a:t> </a:t>
            </a:r>
            <a:r>
              <a:rPr lang="sk-SK" dirty="0" err="1" smtClean="0"/>
              <a:t>elengedni</a:t>
            </a:r>
            <a:r>
              <a:rPr lang="sk-SK" dirty="0" smtClean="0"/>
              <a:t> a </a:t>
            </a:r>
            <a:r>
              <a:rPr lang="sk-SK" dirty="0" err="1" smtClean="0"/>
              <a:t>kezét</a:t>
            </a:r>
            <a:r>
              <a:rPr lang="sk-SK" dirty="0" smtClean="0"/>
              <a:t> </a:t>
            </a:r>
            <a:r>
              <a:rPr lang="sk-SK" dirty="0" err="1" smtClean="0"/>
              <a:t>szó</a:t>
            </a:r>
            <a:r>
              <a:rPr lang="sk-SK" dirty="0" smtClean="0"/>
              <a:t> </a:t>
            </a:r>
            <a:r>
              <a:rPr lang="sk-SK" dirty="0" err="1" smtClean="0"/>
              <a:t>nélkül</a:t>
            </a:r>
            <a:r>
              <a:rPr lang="sk-SK" dirty="0" smtClean="0"/>
              <a:t>. </a:t>
            </a:r>
            <a:r>
              <a:rPr lang="sk-SK" dirty="0" err="1" smtClean="0"/>
              <a:t>Megpróbálni</a:t>
            </a:r>
            <a:r>
              <a:rPr lang="sk-SK" dirty="0" smtClean="0"/>
              <a:t> </a:t>
            </a:r>
            <a:r>
              <a:rPr lang="sk-SK" dirty="0" err="1" smtClean="0"/>
              <a:t>megkérdezni</a:t>
            </a:r>
            <a:r>
              <a:rPr lang="sk-SK" dirty="0" smtClean="0"/>
              <a:t> </a:t>
            </a:r>
            <a:r>
              <a:rPr lang="sk-SK" dirty="0" err="1" smtClean="0"/>
              <a:t>miért</a:t>
            </a:r>
            <a:r>
              <a:rPr lang="sk-SK" dirty="0" smtClean="0"/>
              <a:t> </a:t>
            </a:r>
            <a:r>
              <a:rPr lang="sk-SK" dirty="0" err="1" smtClean="0"/>
              <a:t>iratkozott</a:t>
            </a:r>
            <a:r>
              <a:rPr lang="sk-SK" dirty="0" smtClean="0"/>
              <a:t> </a:t>
            </a:r>
            <a:r>
              <a:rPr lang="sk-SK" dirty="0" err="1" smtClean="0"/>
              <a:t>le</a:t>
            </a:r>
            <a:r>
              <a:rPr lang="sk-SK" dirty="0" smtClean="0"/>
              <a:t>. </a:t>
            </a:r>
            <a:r>
              <a:rPr lang="sk-SK" dirty="0" err="1" smtClean="0"/>
              <a:t>Nem</a:t>
            </a:r>
            <a:r>
              <a:rPr lang="sk-SK" dirty="0" smtClean="0"/>
              <a:t> </a:t>
            </a:r>
            <a:r>
              <a:rPr lang="sk-SK" dirty="0" err="1" smtClean="0"/>
              <a:t>szabad</a:t>
            </a:r>
            <a:r>
              <a:rPr lang="sk-SK" dirty="0" smtClean="0"/>
              <a:t> </a:t>
            </a:r>
            <a:r>
              <a:rPr lang="sk-SK" dirty="0" err="1" smtClean="0"/>
              <a:t>könyörögni</a:t>
            </a:r>
            <a:r>
              <a:rPr lang="sk-SK" dirty="0" smtClean="0"/>
              <a:t> </a:t>
            </a:r>
            <a:r>
              <a:rPr lang="sk-SK" dirty="0" err="1" smtClean="0"/>
              <a:t>maradásért</a:t>
            </a:r>
            <a:r>
              <a:rPr lang="sk-SK" dirty="0" smtClean="0"/>
              <a:t> </a:t>
            </a:r>
            <a:r>
              <a:rPr lang="sk-SK" dirty="0" err="1" smtClean="0"/>
              <a:t>olyannak</a:t>
            </a:r>
            <a:r>
              <a:rPr lang="sk-SK" dirty="0" smtClean="0"/>
              <a:t>, </a:t>
            </a:r>
            <a:r>
              <a:rPr lang="sk-SK" dirty="0" err="1" smtClean="0"/>
              <a:t>aki</a:t>
            </a:r>
            <a:r>
              <a:rPr lang="sk-SK" dirty="0" smtClean="0"/>
              <a:t> </a:t>
            </a:r>
            <a:r>
              <a:rPr lang="sk-SK" dirty="0" err="1" smtClean="0"/>
              <a:t>nem</a:t>
            </a:r>
            <a:r>
              <a:rPr lang="sk-SK" dirty="0" smtClean="0"/>
              <a:t> </a:t>
            </a:r>
            <a:r>
              <a:rPr lang="sk-SK" dirty="0" err="1" smtClean="0"/>
              <a:t>kíváncsi</a:t>
            </a:r>
            <a:r>
              <a:rPr lang="sk-SK" dirty="0" smtClean="0"/>
              <a:t> </a:t>
            </a:r>
            <a:r>
              <a:rPr lang="sk-SK" dirty="0" err="1" smtClean="0"/>
              <a:t>ránk</a:t>
            </a:r>
            <a:r>
              <a:rPr lang="sk-SK" dirty="0" smtClean="0"/>
              <a:t>, </a:t>
            </a:r>
            <a:r>
              <a:rPr lang="sk-SK" dirty="0" err="1" smtClean="0"/>
              <a:t>mert</a:t>
            </a:r>
            <a:r>
              <a:rPr lang="sk-SK" dirty="0" smtClean="0"/>
              <a:t> </a:t>
            </a:r>
            <a:r>
              <a:rPr lang="sk-SK" dirty="0" err="1" smtClean="0"/>
              <a:t>csökkenti</a:t>
            </a:r>
            <a:r>
              <a:rPr lang="sk-SK" dirty="0" smtClean="0"/>
              <a:t> a </a:t>
            </a:r>
            <a:r>
              <a:rPr lang="sk-SK" dirty="0" err="1" smtClean="0"/>
              <a:t>bevételeinket</a:t>
            </a:r>
            <a:r>
              <a:rPr lang="sk-SK" dirty="0" smtClean="0"/>
              <a:t>.)</a:t>
            </a:r>
          </a:p>
          <a:p>
            <a:pPr marL="0" indent="0">
              <a:buNone/>
            </a:pPr>
            <a:endParaRPr dirty="0"/>
          </a:p>
        </p:txBody>
      </p:sp>
    </p:spTree>
    <p:extLst>
      <p:ext uri="{BB962C8B-B14F-4D97-AF65-F5344CB8AC3E}">
        <p14:creationId xmlns:p14="http://schemas.microsoft.com/office/powerpoint/2010/main" val="180672365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
        <p:cNvGrpSpPr/>
        <p:nvPr/>
      </p:nvGrpSpPr>
      <p:grpSpPr>
        <a:xfrm>
          <a:off x="0" y="0"/>
          <a:ext cx="0" cy="0"/>
          <a:chOff x="0" y="0"/>
          <a:chExt cx="0" cy="0"/>
        </a:xfrm>
      </p:grpSpPr>
      <p:sp>
        <p:nvSpPr>
          <p:cNvPr id="71" name="Google Shape;71;gd03d5b2036_1_5:notes"/>
          <p:cNvSpPr>
            <a:spLocks noGrp="1" noRot="1" noChangeAspect="1"/>
          </p:cNvSpPr>
          <p:nvPr>
            <p:ph type="sldImg" idx="2"/>
          </p:nvPr>
        </p:nvSpPr>
        <p:spPr>
          <a:xfrm>
            <a:off x="80963" y="741363"/>
            <a:ext cx="6573837" cy="3698875"/>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2" name="Google Shape;72;gd03d5b2036_1_5:notes"/>
          <p:cNvSpPr txBox="1">
            <a:spLocks noGrp="1"/>
          </p:cNvSpPr>
          <p:nvPr>
            <p:ph type="body" idx="1"/>
          </p:nvPr>
        </p:nvSpPr>
        <p:spPr>
          <a:xfrm>
            <a:off x="673577" y="4686499"/>
            <a:ext cx="5388610" cy="4439841"/>
          </a:xfrm>
          <a:prstGeom prst="rect">
            <a:avLst/>
          </a:prstGeom>
        </p:spPr>
        <p:txBody>
          <a:bodyPr spcFirstLastPara="1" wrap="square" lIns="90747" tIns="90747" rIns="90747" bIns="90747" anchor="t" anchorCtr="0">
            <a:noAutofit/>
          </a:bodyPr>
          <a:lstStyle/>
          <a:p>
            <a:pPr marL="0" indent="0">
              <a:buNone/>
            </a:pPr>
            <a:r>
              <a:rPr lang="hu-HU" dirty="0" smtClean="0"/>
              <a:t>Az új vásárló megszerzése költséges. Kb. Hétszer költségesebb, mint a meglévő kliensünknek eladni. Ha a cégünk bevételeit növelni szeretnénk, ezt kétféleképp tehetjük meg:</a:t>
            </a:r>
          </a:p>
          <a:p>
            <a:pPr marL="170178" indent="-170178"/>
            <a:r>
              <a:rPr lang="hu-HU" dirty="0" smtClean="0"/>
              <a:t> több fizető klienst szerzünk</a:t>
            </a:r>
          </a:p>
          <a:p>
            <a:pPr marL="170178" indent="-170178"/>
            <a:r>
              <a:rPr lang="hu-HU" dirty="0" smtClean="0"/>
              <a:t> növeljük a tranzakciók méretét (azaz növeljük a kosárértéket)</a:t>
            </a:r>
          </a:p>
          <a:p>
            <a:pPr marL="0" indent="0">
              <a:buNone/>
            </a:pPr>
            <a:r>
              <a:rPr lang="hu-HU" dirty="0" smtClean="0"/>
              <a:t>A kosárértéket háromféleképp növelheted:</a:t>
            </a:r>
          </a:p>
          <a:p>
            <a:pPr marL="170178" indent="-170178"/>
            <a:r>
              <a:rPr lang="hu-HU" dirty="0" smtClean="0"/>
              <a:t>árakat emelünk</a:t>
            </a:r>
          </a:p>
          <a:p>
            <a:pPr marL="170178" indent="-170178"/>
            <a:r>
              <a:rPr lang="hu-HU" dirty="0" smtClean="0"/>
              <a:t>több kapcsolódó terméket adunk el (</a:t>
            </a:r>
            <a:r>
              <a:rPr lang="hu-HU" dirty="0" err="1" smtClean="0"/>
              <a:t>cross-sell</a:t>
            </a:r>
            <a:r>
              <a:rPr lang="hu-HU" dirty="0" smtClean="0"/>
              <a:t>)</a:t>
            </a:r>
          </a:p>
          <a:p>
            <a:pPr marL="170178" indent="-170178"/>
            <a:r>
              <a:rPr lang="hu-HU" dirty="0" smtClean="0"/>
              <a:t>egy nagyobb terméket adunk el (</a:t>
            </a:r>
            <a:r>
              <a:rPr lang="hu-HU" dirty="0" err="1" smtClean="0"/>
              <a:t>upsell</a:t>
            </a:r>
            <a:r>
              <a:rPr lang="hu-HU" dirty="0" smtClean="0"/>
              <a:t>)</a:t>
            </a:r>
          </a:p>
          <a:p>
            <a:pPr marL="0" indent="0">
              <a:buNone/>
            </a:pPr>
            <a:r>
              <a:rPr lang="hu-HU" b="1" dirty="0" err="1" smtClean="0"/>
              <a:t>Upsell</a:t>
            </a:r>
            <a:r>
              <a:rPr lang="hu-HU" dirty="0" smtClean="0"/>
              <a:t> – Felülértékesítés. Ez azt jelenti, hogyha a vevő készül vásárolni valamit úgy, hogy már bele is tette a kosarába ezt a terméket, teszünk neki egy ajánlatot egy nagyobb összegű kapcsolódó (kiegészítő) termékre, hátha inkább arra lesz szüksége. (McDonald’s </a:t>
            </a:r>
            <a:r>
              <a:rPr lang="hu-HU" dirty="0" err="1" smtClean="0"/>
              <a:t>upsellje</a:t>
            </a:r>
            <a:r>
              <a:rPr lang="hu-HU" dirty="0" smtClean="0"/>
              <a:t>: adhatok nagyobb menüt?)</a:t>
            </a:r>
          </a:p>
          <a:p>
            <a:pPr marL="0" indent="0">
              <a:buNone/>
            </a:pPr>
            <a:r>
              <a:rPr lang="hu-HU" b="1" dirty="0" err="1" smtClean="0"/>
              <a:t>Cross-sell</a:t>
            </a:r>
            <a:r>
              <a:rPr lang="hu-HU" dirty="0" smtClean="0"/>
              <a:t> – Keresztértékesítés. Az ügyfeleinknek olyan kiegészítő termékeket ajánlunk fel az értékesítés után, amelyekre szintén szüksége lehet.</a:t>
            </a:r>
          </a:p>
          <a:p>
            <a:pPr marL="0" indent="0">
              <a:buNone/>
            </a:pPr>
            <a:r>
              <a:rPr lang="hu-HU" dirty="0" smtClean="0"/>
              <a:t>A </a:t>
            </a:r>
            <a:r>
              <a:rPr lang="hu-HU" b="1" dirty="0" err="1" smtClean="0"/>
              <a:t>downsell</a:t>
            </a:r>
            <a:r>
              <a:rPr lang="hu-HU" b="1" dirty="0" smtClean="0"/>
              <a:t> </a:t>
            </a:r>
            <a:r>
              <a:rPr lang="hu-HU" dirty="0" smtClean="0"/>
              <a:t>az </a:t>
            </a:r>
            <a:r>
              <a:rPr lang="hu-HU" dirty="0" err="1" smtClean="0"/>
              <a:t>upsell</a:t>
            </a:r>
            <a:r>
              <a:rPr lang="hu-HU" dirty="0" smtClean="0"/>
              <a:t> ellentéte, egy olcsóbbat, egyszerűbbet, kevesebbet tudó terméket, szolgáltatást adunk el a vevőnek, úgy hogy szüksége van megoldani a problémáját, de bizonyos kompromisszumokra kényszerül a termék vagy szolgáltatás ára miatt vagy tényleg nincs szüksége csak az alapfunkciókra egy termék esetén.</a:t>
            </a:r>
          </a:p>
        </p:txBody>
      </p:sp>
    </p:spTree>
    <p:extLst>
      <p:ext uri="{BB962C8B-B14F-4D97-AF65-F5344CB8AC3E}">
        <p14:creationId xmlns:p14="http://schemas.microsoft.com/office/powerpoint/2010/main" val="526013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
        <p:cNvGrpSpPr/>
        <p:nvPr/>
      </p:nvGrpSpPr>
      <p:grpSpPr>
        <a:xfrm>
          <a:off x="0" y="0"/>
          <a:ext cx="0" cy="0"/>
          <a:chOff x="0" y="0"/>
          <a:chExt cx="0" cy="0"/>
        </a:xfrm>
      </p:grpSpPr>
      <p:sp>
        <p:nvSpPr>
          <p:cNvPr id="71" name="Google Shape;71;gd03d5b2036_1_5:notes"/>
          <p:cNvSpPr>
            <a:spLocks noGrp="1" noRot="1" noChangeAspect="1"/>
          </p:cNvSpPr>
          <p:nvPr>
            <p:ph type="sldImg" idx="2"/>
          </p:nvPr>
        </p:nvSpPr>
        <p:spPr>
          <a:xfrm>
            <a:off x="80963" y="741363"/>
            <a:ext cx="6573837" cy="3698875"/>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2" name="Google Shape;72;gd03d5b2036_1_5:notes"/>
          <p:cNvSpPr txBox="1">
            <a:spLocks noGrp="1"/>
          </p:cNvSpPr>
          <p:nvPr>
            <p:ph type="body" idx="1"/>
          </p:nvPr>
        </p:nvSpPr>
        <p:spPr>
          <a:xfrm>
            <a:off x="673577" y="4686499"/>
            <a:ext cx="5388610" cy="4439841"/>
          </a:xfrm>
          <a:prstGeom prst="rect">
            <a:avLst/>
          </a:prstGeom>
        </p:spPr>
        <p:txBody>
          <a:bodyPr spcFirstLastPara="1" wrap="square" lIns="90747" tIns="90747" rIns="90747" bIns="90747" anchor="t" anchorCtr="0">
            <a:noAutofit/>
          </a:bodyPr>
          <a:lstStyle/>
          <a:p>
            <a:pPr marL="0" indent="0">
              <a:buNone/>
            </a:pPr>
            <a:endParaRPr dirty="0"/>
          </a:p>
        </p:txBody>
      </p:sp>
    </p:spTree>
    <p:extLst>
      <p:ext uri="{BB962C8B-B14F-4D97-AF65-F5344CB8AC3E}">
        <p14:creationId xmlns:p14="http://schemas.microsoft.com/office/powerpoint/2010/main" val="392354925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
        <p:cNvGrpSpPr/>
        <p:nvPr/>
      </p:nvGrpSpPr>
      <p:grpSpPr>
        <a:xfrm>
          <a:off x="0" y="0"/>
          <a:ext cx="0" cy="0"/>
          <a:chOff x="0" y="0"/>
          <a:chExt cx="0" cy="0"/>
        </a:xfrm>
      </p:grpSpPr>
      <p:sp>
        <p:nvSpPr>
          <p:cNvPr id="71" name="Google Shape;71;gd03d5b2036_1_5:notes"/>
          <p:cNvSpPr>
            <a:spLocks noGrp="1" noRot="1" noChangeAspect="1"/>
          </p:cNvSpPr>
          <p:nvPr>
            <p:ph type="sldImg" idx="2"/>
          </p:nvPr>
        </p:nvSpPr>
        <p:spPr>
          <a:xfrm>
            <a:off x="80963" y="741363"/>
            <a:ext cx="6573837" cy="3698875"/>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2" name="Google Shape;72;gd03d5b2036_1_5:notes"/>
          <p:cNvSpPr txBox="1">
            <a:spLocks noGrp="1"/>
          </p:cNvSpPr>
          <p:nvPr>
            <p:ph type="body" idx="1"/>
          </p:nvPr>
        </p:nvSpPr>
        <p:spPr>
          <a:xfrm>
            <a:off x="673577" y="4686499"/>
            <a:ext cx="5388610" cy="4439841"/>
          </a:xfrm>
          <a:prstGeom prst="rect">
            <a:avLst/>
          </a:prstGeom>
        </p:spPr>
        <p:txBody>
          <a:bodyPr spcFirstLastPara="1" wrap="square" lIns="90747" tIns="90747" rIns="90747" bIns="90747" anchor="t" anchorCtr="0">
            <a:noAutofit/>
          </a:bodyPr>
          <a:lstStyle/>
          <a:p>
            <a:pPr marL="0" indent="0">
              <a:buNone/>
            </a:pPr>
            <a:endParaRPr dirty="0"/>
          </a:p>
        </p:txBody>
      </p:sp>
    </p:spTree>
    <p:extLst>
      <p:ext uri="{BB962C8B-B14F-4D97-AF65-F5344CB8AC3E}">
        <p14:creationId xmlns:p14="http://schemas.microsoft.com/office/powerpoint/2010/main" val="101498053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
        <p:cNvGrpSpPr/>
        <p:nvPr/>
      </p:nvGrpSpPr>
      <p:grpSpPr>
        <a:xfrm>
          <a:off x="0" y="0"/>
          <a:ext cx="0" cy="0"/>
          <a:chOff x="0" y="0"/>
          <a:chExt cx="0" cy="0"/>
        </a:xfrm>
      </p:grpSpPr>
      <p:sp>
        <p:nvSpPr>
          <p:cNvPr id="71" name="Google Shape;71;gd03d5b2036_1_5:notes"/>
          <p:cNvSpPr>
            <a:spLocks noGrp="1" noRot="1" noChangeAspect="1"/>
          </p:cNvSpPr>
          <p:nvPr>
            <p:ph type="sldImg" idx="2"/>
          </p:nvPr>
        </p:nvSpPr>
        <p:spPr>
          <a:xfrm>
            <a:off x="80963" y="741363"/>
            <a:ext cx="6573837" cy="3698875"/>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2" name="Google Shape;72;gd03d5b2036_1_5:notes"/>
          <p:cNvSpPr txBox="1">
            <a:spLocks noGrp="1"/>
          </p:cNvSpPr>
          <p:nvPr>
            <p:ph type="body" idx="1"/>
          </p:nvPr>
        </p:nvSpPr>
        <p:spPr>
          <a:xfrm>
            <a:off x="673577" y="4686499"/>
            <a:ext cx="5388610" cy="4439841"/>
          </a:xfrm>
          <a:prstGeom prst="rect">
            <a:avLst/>
          </a:prstGeom>
        </p:spPr>
        <p:txBody>
          <a:bodyPr spcFirstLastPara="1" wrap="square" lIns="90747" tIns="90747" rIns="90747" bIns="90747" anchor="t" anchorCtr="0">
            <a:noAutofit/>
          </a:bodyPr>
          <a:lstStyle/>
          <a:p>
            <a:pPr marL="0" indent="0">
              <a:buNone/>
            </a:pPr>
            <a:endParaRPr dirty="0"/>
          </a:p>
        </p:txBody>
      </p:sp>
    </p:spTree>
    <p:extLst>
      <p:ext uri="{BB962C8B-B14F-4D97-AF65-F5344CB8AC3E}">
        <p14:creationId xmlns:p14="http://schemas.microsoft.com/office/powerpoint/2010/main" val="16374721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
        <p:cNvGrpSpPr/>
        <p:nvPr/>
      </p:nvGrpSpPr>
      <p:grpSpPr>
        <a:xfrm>
          <a:off x="0" y="0"/>
          <a:ext cx="0" cy="0"/>
          <a:chOff x="0" y="0"/>
          <a:chExt cx="0" cy="0"/>
        </a:xfrm>
      </p:grpSpPr>
      <p:sp>
        <p:nvSpPr>
          <p:cNvPr id="71" name="Google Shape;71;gd03d5b2036_1_5:notes"/>
          <p:cNvSpPr>
            <a:spLocks noGrp="1" noRot="1" noChangeAspect="1"/>
          </p:cNvSpPr>
          <p:nvPr>
            <p:ph type="sldImg" idx="2"/>
          </p:nvPr>
        </p:nvSpPr>
        <p:spPr>
          <a:xfrm>
            <a:off x="80963" y="741363"/>
            <a:ext cx="6573837" cy="3698875"/>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2" name="Google Shape;72;gd03d5b2036_1_5:notes"/>
          <p:cNvSpPr txBox="1">
            <a:spLocks noGrp="1"/>
          </p:cNvSpPr>
          <p:nvPr>
            <p:ph type="body" idx="1"/>
          </p:nvPr>
        </p:nvSpPr>
        <p:spPr>
          <a:xfrm>
            <a:off x="673577" y="4686499"/>
            <a:ext cx="5388610" cy="4439841"/>
          </a:xfrm>
          <a:prstGeom prst="rect">
            <a:avLst/>
          </a:prstGeom>
        </p:spPr>
        <p:txBody>
          <a:bodyPr spcFirstLastPara="1" wrap="square" lIns="90747" tIns="90747" rIns="90747" bIns="90747" anchor="t" anchorCtr="0">
            <a:noAutofit/>
          </a:bodyPr>
          <a:lstStyle/>
          <a:p>
            <a:pPr marL="0" indent="0">
              <a:buNone/>
            </a:pPr>
            <a:r>
              <a:rPr lang="hu-HU" dirty="0"/>
              <a:t>A hagyományos reklám akárhogy is vesszük már a „zaklatás” alá tartozik. Lehetséges azonban, hogy nem így hívod ezt a jelenséget, hanem a nevén nevezed őket úgymint plakát, reklámfelület, hirdetés, városi fény, szórólap, banner, kéretlen levél és reklámzaj stb. A hagyományos marketing segítségével kéretlenül a cégek a világba kürtölik a termékük létezését, a minőségét, az elérhetőségét, azzal a céllal, hogy a vevők megveszik, mert a termékük jó. Sőt jobb, mint egy másik termék, jobb, mint azok a termékek, amikkel eddig találkoztunk, és általában erre a termékre van szükségünk. Ezzel az a baj, hogy az utcán sétálva, rádiót hallgatva, tvt nézve, újságot olvasva, vagy a szociális médiát nézegetve nincs igényünk éppen erre a termékre, ekkor ez minket nem igen érdekel nincs semmilyen problémánk, amit meg tud oldani a termék. De a reklám, kiköveteli a figyelmet, tukmál. Valami mást szeretnénk csinálni éppen, de a banner elkapja figyelmünket, el kell viselni, amíg elhaladunk előtte, amíg arra járok. Ezek a reklámok nem célirányos reklámok, hanem vaktában lövöldöznek velük.</a:t>
            </a:r>
            <a:endParaRPr dirty="0"/>
          </a:p>
        </p:txBody>
      </p:sp>
    </p:spTree>
    <p:extLst>
      <p:ext uri="{BB962C8B-B14F-4D97-AF65-F5344CB8AC3E}">
        <p14:creationId xmlns:p14="http://schemas.microsoft.com/office/powerpoint/2010/main" val="15156153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
        <p:cNvGrpSpPr/>
        <p:nvPr/>
      </p:nvGrpSpPr>
      <p:grpSpPr>
        <a:xfrm>
          <a:off x="0" y="0"/>
          <a:ext cx="0" cy="0"/>
          <a:chOff x="0" y="0"/>
          <a:chExt cx="0" cy="0"/>
        </a:xfrm>
      </p:grpSpPr>
      <p:sp>
        <p:nvSpPr>
          <p:cNvPr id="71" name="Google Shape;71;gd03d5b2036_1_5:notes"/>
          <p:cNvSpPr>
            <a:spLocks noGrp="1" noRot="1" noChangeAspect="1"/>
          </p:cNvSpPr>
          <p:nvPr>
            <p:ph type="sldImg" idx="2"/>
          </p:nvPr>
        </p:nvSpPr>
        <p:spPr>
          <a:xfrm>
            <a:off x="80963" y="741363"/>
            <a:ext cx="6573837" cy="3698875"/>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2" name="Google Shape;72;gd03d5b2036_1_5:notes"/>
          <p:cNvSpPr txBox="1">
            <a:spLocks noGrp="1"/>
          </p:cNvSpPr>
          <p:nvPr>
            <p:ph type="body" idx="1"/>
          </p:nvPr>
        </p:nvSpPr>
        <p:spPr>
          <a:xfrm>
            <a:off x="673577" y="4686499"/>
            <a:ext cx="5388610" cy="4439841"/>
          </a:xfrm>
          <a:prstGeom prst="rect">
            <a:avLst/>
          </a:prstGeom>
        </p:spPr>
        <p:txBody>
          <a:bodyPr spcFirstLastPara="1" wrap="square" lIns="90747" tIns="90747" rIns="90747" bIns="90747" anchor="t" anchorCtr="0">
            <a:noAutofit/>
          </a:bodyPr>
          <a:lstStyle/>
          <a:p>
            <a:pPr marL="0" indent="0">
              <a:buNone/>
            </a:pPr>
            <a:endParaRPr dirty="0"/>
          </a:p>
        </p:txBody>
      </p:sp>
    </p:spTree>
    <p:extLst>
      <p:ext uri="{BB962C8B-B14F-4D97-AF65-F5344CB8AC3E}">
        <p14:creationId xmlns:p14="http://schemas.microsoft.com/office/powerpoint/2010/main" val="10050051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
        <p:cNvGrpSpPr/>
        <p:nvPr/>
      </p:nvGrpSpPr>
      <p:grpSpPr>
        <a:xfrm>
          <a:off x="0" y="0"/>
          <a:ext cx="0" cy="0"/>
          <a:chOff x="0" y="0"/>
          <a:chExt cx="0" cy="0"/>
        </a:xfrm>
      </p:grpSpPr>
      <p:sp>
        <p:nvSpPr>
          <p:cNvPr id="71" name="Google Shape;71;gd03d5b2036_1_5:notes"/>
          <p:cNvSpPr>
            <a:spLocks noGrp="1" noRot="1" noChangeAspect="1"/>
          </p:cNvSpPr>
          <p:nvPr>
            <p:ph type="sldImg" idx="2"/>
          </p:nvPr>
        </p:nvSpPr>
        <p:spPr>
          <a:xfrm>
            <a:off x="80963" y="741363"/>
            <a:ext cx="6573837" cy="3698875"/>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2" name="Google Shape;72;gd03d5b2036_1_5:notes"/>
          <p:cNvSpPr txBox="1">
            <a:spLocks noGrp="1"/>
          </p:cNvSpPr>
          <p:nvPr>
            <p:ph type="body" idx="1"/>
          </p:nvPr>
        </p:nvSpPr>
        <p:spPr>
          <a:xfrm>
            <a:off x="673577" y="4686499"/>
            <a:ext cx="5388610" cy="4439841"/>
          </a:xfrm>
          <a:prstGeom prst="rect">
            <a:avLst/>
          </a:prstGeom>
        </p:spPr>
        <p:txBody>
          <a:bodyPr spcFirstLastPara="1" wrap="square" lIns="90747" tIns="90747" rIns="90747" bIns="90747" anchor="t" anchorCtr="0">
            <a:noAutofit/>
          </a:bodyPr>
          <a:lstStyle/>
          <a:p>
            <a:pPr marL="0" indent="0">
              <a:buNone/>
            </a:pPr>
            <a:r>
              <a:rPr lang="hu-HU" dirty="0" smtClean="0"/>
              <a:t>Tisztáznunk kell, hogy mit is jelent az online marketing. Az online marketing nem más, mint egy márka, vagy ennek a márkának a termékeinek, vagy szolgáltatásainak népszerűsítése különböző online csatornákon keresztül. A leggyakrabban használt online csatorna az internet. Az online marketing segít, hogy a cégek elérjék az általuk meghatározott, konkrét célközönséget, azaz a lehetséges ügyfeleket célirányosan azokon az online csatornákon, amelyeket a mai vásárlók előszeretettel, napi szinten használnak.</a:t>
            </a:r>
          </a:p>
          <a:p>
            <a:pPr marL="0" indent="0">
              <a:buNone/>
            </a:pPr>
            <a:r>
              <a:rPr lang="hu-HU" dirty="0" smtClean="0"/>
              <a:t>Az online marketing több online technológiát is bevethet annak érdekében, hogy a cégek üzeneteit eljuttassa a kívánt célközönséghez. Ez a kommunikáció történhet a cég weboldalán, különböző közösségi média profiljain, emailen, online hirdetéseken, és egyéb médiumokon keresztül is.</a:t>
            </a:r>
          </a:p>
          <a:p>
            <a:pPr marL="0" indent="0">
              <a:buNone/>
            </a:pPr>
            <a:r>
              <a:rPr lang="hu-HU" dirty="0" smtClean="0"/>
              <a:t>De nem elég a cég számára egyszerűen csak jelen lenni az online felületeken, el kell érnie azt, hogy ki tudjon tűnni a zajból, hogy minél láthatóbbá váljon a lehetséges ügyfelek számára – ebben segít az online marketing.</a:t>
            </a:r>
          </a:p>
          <a:p>
            <a:pPr marL="0" indent="0">
              <a:buNone/>
            </a:pPr>
            <a:r>
              <a:rPr lang="hu-HU" dirty="0" smtClean="0"/>
              <a:t>Az internet rendkívüli módon megváltoztatta a termékek, szolgáltatások vásárlásának folyamatát. Az emberek egyre több terméket, szolgáltatást rendelhetnek meg otthonuk kényelméből. Sőt ma már nem kell minden apróságért felkeresni a legközelebbi szaküzletet, hiszen az interneten rengeteg szakmai kérdésre választ kaphatnak az emberek megfelelő kereséssel. A megtalált információk erősen befolyásolják az ügyfelek vásárlói döntéseit is. Az üzlethelységben megvásárolt termékeket is többnyire internetes kutatásuk során választják ki. Egy vásárlási folyamat több szakaszból áll, amelyet az online marketing segítségével támogathatunk úgy, hogy a vásárlás minden szakaszában a lehetséges ügyfél a megfelelő üzenetekkel legyen megcélozva, hogy vásárlásra tudjuk alakítani az érdeklődését. </a:t>
            </a:r>
          </a:p>
          <a:p>
            <a:pPr marL="0" indent="0">
              <a:buNone/>
            </a:pPr>
            <a:r>
              <a:rPr lang="hu-HU" dirty="0" smtClean="0"/>
              <a:t>Az online marketing összetett, rengeteg taktikát, stratégiát, eszközt, csatornát és eljárást foglal magában. Ezeket az elemeket külön-külön is szükséges volna megismerni, ha megfontolt marketingdöntéseket szeretnénk hozni. Az online marketing legfontosabb elemei: weboldal készítése, keresőoptimalizálás,</a:t>
            </a:r>
            <a:r>
              <a:rPr lang="hu-HU" baseline="0" dirty="0" smtClean="0"/>
              <a:t> tartalommarketing, közösségi média marketing, PPC hirdetések, email marketing.</a:t>
            </a:r>
            <a:endParaRPr lang="hu-HU" dirty="0" smtClean="0"/>
          </a:p>
          <a:p>
            <a:pPr marL="0" indent="0">
              <a:buNone/>
            </a:pPr>
            <a:endParaRPr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
        <p:cNvGrpSpPr/>
        <p:nvPr/>
      </p:nvGrpSpPr>
      <p:grpSpPr>
        <a:xfrm>
          <a:off x="0" y="0"/>
          <a:ext cx="0" cy="0"/>
          <a:chOff x="0" y="0"/>
          <a:chExt cx="0" cy="0"/>
        </a:xfrm>
      </p:grpSpPr>
      <p:sp>
        <p:nvSpPr>
          <p:cNvPr id="71" name="Google Shape;71;gd03d5b2036_1_5:notes"/>
          <p:cNvSpPr>
            <a:spLocks noGrp="1" noRot="1" noChangeAspect="1"/>
          </p:cNvSpPr>
          <p:nvPr>
            <p:ph type="sldImg" idx="2"/>
          </p:nvPr>
        </p:nvSpPr>
        <p:spPr>
          <a:xfrm>
            <a:off x="80963" y="741363"/>
            <a:ext cx="6573837" cy="3698875"/>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2" name="Google Shape;72;gd03d5b2036_1_5:notes"/>
          <p:cNvSpPr txBox="1">
            <a:spLocks noGrp="1"/>
          </p:cNvSpPr>
          <p:nvPr>
            <p:ph type="body" idx="1"/>
          </p:nvPr>
        </p:nvSpPr>
        <p:spPr>
          <a:xfrm>
            <a:off x="673577" y="4686499"/>
            <a:ext cx="5388610" cy="4439841"/>
          </a:xfrm>
          <a:prstGeom prst="rect">
            <a:avLst/>
          </a:prstGeom>
        </p:spPr>
        <p:txBody>
          <a:bodyPr spcFirstLastPara="1" wrap="square" lIns="90747" tIns="90747" rIns="90747" bIns="90747" anchor="t" anchorCtr="0">
            <a:noAutofit/>
          </a:bodyPr>
          <a:lstStyle/>
          <a:p>
            <a:pPr marL="0" indent="0">
              <a:buNone/>
            </a:pPr>
            <a:r>
              <a:rPr lang="sk-SK" dirty="0" smtClean="0"/>
              <a:t>A </a:t>
            </a:r>
            <a:r>
              <a:rPr lang="sk-SK" dirty="0" err="1" smtClean="0"/>
              <a:t>tartalommarketing</a:t>
            </a:r>
            <a:r>
              <a:rPr lang="sk-SK" dirty="0" smtClean="0"/>
              <a:t> </a:t>
            </a:r>
            <a:r>
              <a:rPr lang="sk-SK" dirty="0" err="1" smtClean="0"/>
              <a:t>egy</a:t>
            </a:r>
            <a:r>
              <a:rPr lang="sk-SK" dirty="0" smtClean="0"/>
              <a:t> </a:t>
            </a:r>
            <a:r>
              <a:rPr lang="sk-SK" dirty="0" err="1" smtClean="0"/>
              <a:t>stratégiai</a:t>
            </a:r>
            <a:r>
              <a:rPr lang="sk-SK" dirty="0" smtClean="0"/>
              <a:t> </a:t>
            </a:r>
            <a:r>
              <a:rPr lang="sk-SK" dirty="0" err="1" smtClean="0"/>
              <a:t>szemlélet</a:t>
            </a:r>
            <a:r>
              <a:rPr lang="sk-SK" dirty="0" smtClean="0"/>
              <a:t>, </a:t>
            </a:r>
            <a:r>
              <a:rPr lang="sk-SK" dirty="0" err="1" smtClean="0"/>
              <a:t>amellyel</a:t>
            </a:r>
            <a:r>
              <a:rPr lang="sk-SK" dirty="0" smtClean="0"/>
              <a:t> </a:t>
            </a:r>
            <a:r>
              <a:rPr lang="sk-SK" dirty="0" err="1" smtClean="0"/>
              <a:t>állandó</a:t>
            </a:r>
            <a:r>
              <a:rPr lang="sk-SK" dirty="0" smtClean="0"/>
              <a:t> </a:t>
            </a:r>
            <a:r>
              <a:rPr lang="sk-SK" dirty="0" err="1" smtClean="0"/>
              <a:t>időközönként</a:t>
            </a:r>
            <a:r>
              <a:rPr lang="sk-SK" dirty="0" smtClean="0"/>
              <a:t> a </a:t>
            </a:r>
            <a:r>
              <a:rPr lang="sk-SK" dirty="0" err="1" smtClean="0"/>
              <a:t>klienseinknek</a:t>
            </a:r>
            <a:r>
              <a:rPr lang="sk-SK" dirty="0" smtClean="0"/>
              <a:t> </a:t>
            </a:r>
            <a:r>
              <a:rPr lang="sk-SK" dirty="0" err="1" smtClean="0"/>
              <a:t>hasznos</a:t>
            </a:r>
            <a:r>
              <a:rPr lang="sk-SK" dirty="0" smtClean="0"/>
              <a:t>, </a:t>
            </a:r>
            <a:r>
              <a:rPr lang="sk-SK" dirty="0" err="1" smtClean="0"/>
              <a:t>értékes</a:t>
            </a:r>
            <a:r>
              <a:rPr lang="sk-SK" dirty="0" smtClean="0"/>
              <a:t> </a:t>
            </a:r>
            <a:r>
              <a:rPr lang="sk-SK" dirty="0" err="1" smtClean="0"/>
              <a:t>és</a:t>
            </a:r>
            <a:r>
              <a:rPr lang="sk-SK" dirty="0" smtClean="0"/>
              <a:t> </a:t>
            </a:r>
            <a:r>
              <a:rPr lang="sk-SK" dirty="0" err="1" smtClean="0"/>
              <a:t>meghatározó</a:t>
            </a:r>
            <a:r>
              <a:rPr lang="sk-SK" dirty="0" smtClean="0"/>
              <a:t> </a:t>
            </a:r>
            <a:r>
              <a:rPr lang="sk-SK" dirty="0" err="1" smtClean="0"/>
              <a:t>tartalmat</a:t>
            </a:r>
            <a:r>
              <a:rPr lang="sk-SK" dirty="0" smtClean="0"/>
              <a:t> </a:t>
            </a:r>
            <a:r>
              <a:rPr lang="sk-SK" dirty="0" err="1" smtClean="0"/>
              <a:t>hozunk</a:t>
            </a:r>
            <a:r>
              <a:rPr lang="sk-SK" dirty="0" smtClean="0"/>
              <a:t> </a:t>
            </a:r>
            <a:r>
              <a:rPr lang="sk-SK" dirty="0" err="1" smtClean="0"/>
              <a:t>létre</a:t>
            </a:r>
            <a:r>
              <a:rPr lang="sk-SK" dirty="0" smtClean="0"/>
              <a:t> </a:t>
            </a:r>
            <a:r>
              <a:rPr lang="sk-SK" dirty="0" err="1" smtClean="0"/>
              <a:t>és</a:t>
            </a:r>
            <a:r>
              <a:rPr lang="sk-SK" dirty="0" smtClean="0"/>
              <a:t> </a:t>
            </a:r>
            <a:r>
              <a:rPr lang="sk-SK" dirty="0" err="1" smtClean="0"/>
              <a:t>terjesztünk</a:t>
            </a:r>
            <a:r>
              <a:rPr lang="sk-SK" dirty="0" smtClean="0"/>
              <a:t> </a:t>
            </a:r>
            <a:r>
              <a:rPr lang="sk-SK" dirty="0" err="1" smtClean="0"/>
              <a:t>avval</a:t>
            </a:r>
            <a:r>
              <a:rPr lang="sk-SK" dirty="0" smtClean="0"/>
              <a:t> a </a:t>
            </a:r>
            <a:r>
              <a:rPr lang="sk-SK" dirty="0" err="1" smtClean="0"/>
              <a:t>céllal</a:t>
            </a:r>
            <a:r>
              <a:rPr lang="sk-SK" dirty="0" smtClean="0"/>
              <a:t>, </a:t>
            </a:r>
            <a:r>
              <a:rPr lang="sk-SK" dirty="0" err="1" smtClean="0"/>
              <a:t>hogy</a:t>
            </a:r>
            <a:r>
              <a:rPr lang="sk-SK" dirty="0" smtClean="0"/>
              <a:t> a </a:t>
            </a:r>
            <a:r>
              <a:rPr lang="sk-SK" dirty="0" err="1" smtClean="0"/>
              <a:t>megfelelően</a:t>
            </a:r>
            <a:r>
              <a:rPr lang="sk-SK" dirty="0" smtClean="0"/>
              <a:t> </a:t>
            </a:r>
            <a:r>
              <a:rPr lang="sk-SK" dirty="0" err="1" smtClean="0"/>
              <a:t>kialakított</a:t>
            </a:r>
            <a:r>
              <a:rPr lang="sk-SK" dirty="0" smtClean="0"/>
              <a:t> </a:t>
            </a:r>
            <a:r>
              <a:rPr lang="sk-SK" dirty="0" err="1" smtClean="0"/>
              <a:t>célcsoportunk</a:t>
            </a:r>
            <a:r>
              <a:rPr lang="sk-SK" dirty="0" smtClean="0"/>
              <a:t> </a:t>
            </a:r>
            <a:r>
              <a:rPr lang="sk-SK" dirty="0" err="1" smtClean="0"/>
              <a:t>figyelmét</a:t>
            </a:r>
            <a:r>
              <a:rPr lang="sk-SK" dirty="0" smtClean="0"/>
              <a:t> </a:t>
            </a:r>
            <a:r>
              <a:rPr lang="sk-SK" dirty="0" err="1" smtClean="0"/>
              <a:t>felkeltsük</a:t>
            </a:r>
            <a:r>
              <a:rPr lang="sk-SK" dirty="0" smtClean="0"/>
              <a:t> </a:t>
            </a:r>
            <a:r>
              <a:rPr lang="sk-SK" dirty="0" err="1" smtClean="0"/>
              <a:t>és</a:t>
            </a:r>
            <a:r>
              <a:rPr lang="sk-SK" dirty="0" smtClean="0"/>
              <a:t> </a:t>
            </a:r>
            <a:r>
              <a:rPr lang="sk-SK" dirty="0" err="1" smtClean="0"/>
              <a:t>megtartsuk</a:t>
            </a:r>
            <a:r>
              <a:rPr lang="sk-SK" dirty="0" smtClean="0"/>
              <a:t>, </a:t>
            </a:r>
            <a:r>
              <a:rPr lang="sk-SK" dirty="0" err="1" smtClean="0"/>
              <a:t>és</a:t>
            </a:r>
            <a:r>
              <a:rPr lang="sk-SK" dirty="0" smtClean="0"/>
              <a:t> ha </a:t>
            </a:r>
            <a:r>
              <a:rPr lang="sk-SK" dirty="0" err="1" smtClean="0"/>
              <a:t>készen</a:t>
            </a:r>
            <a:r>
              <a:rPr lang="sk-SK" dirty="0" smtClean="0"/>
              <a:t> </a:t>
            </a:r>
            <a:r>
              <a:rPr lang="sk-SK" dirty="0" err="1" smtClean="0"/>
              <a:t>álnak</a:t>
            </a:r>
            <a:r>
              <a:rPr lang="sk-SK" dirty="0" smtClean="0"/>
              <a:t> </a:t>
            </a:r>
            <a:r>
              <a:rPr lang="sk-SK" dirty="0" err="1" smtClean="0"/>
              <a:t>az</a:t>
            </a:r>
            <a:r>
              <a:rPr lang="sk-SK" dirty="0" smtClean="0"/>
              <a:t> </a:t>
            </a:r>
            <a:r>
              <a:rPr lang="sk-SK" dirty="0" err="1" smtClean="0"/>
              <a:t>ügyfeleink</a:t>
            </a:r>
            <a:r>
              <a:rPr lang="sk-SK" dirty="0" smtClean="0"/>
              <a:t> </a:t>
            </a:r>
            <a:r>
              <a:rPr lang="sk-SK" dirty="0" err="1" smtClean="0"/>
              <a:t>rá</a:t>
            </a:r>
            <a:r>
              <a:rPr lang="sk-SK" dirty="0" smtClean="0"/>
              <a:t>, </a:t>
            </a:r>
            <a:r>
              <a:rPr lang="sk-SK" dirty="0" err="1" smtClean="0"/>
              <a:t>akkor</a:t>
            </a:r>
            <a:r>
              <a:rPr lang="sk-SK" dirty="0" smtClean="0"/>
              <a:t> </a:t>
            </a:r>
            <a:r>
              <a:rPr lang="sk-SK" dirty="0" err="1" smtClean="0"/>
              <a:t>nyereséges</a:t>
            </a:r>
            <a:r>
              <a:rPr lang="sk-SK" dirty="0" smtClean="0"/>
              <a:t> </a:t>
            </a:r>
            <a:r>
              <a:rPr lang="sk-SK" dirty="0" err="1" smtClean="0"/>
              <a:t>eladások</a:t>
            </a:r>
            <a:r>
              <a:rPr lang="sk-SK" dirty="0" smtClean="0"/>
              <a:t>, </a:t>
            </a:r>
            <a:r>
              <a:rPr lang="sk-SK" dirty="0" err="1" smtClean="0"/>
              <a:t>vásárlások</a:t>
            </a:r>
            <a:r>
              <a:rPr lang="sk-SK" dirty="0" smtClean="0"/>
              <a:t> </a:t>
            </a:r>
            <a:r>
              <a:rPr lang="sk-SK" dirty="0" err="1" smtClean="0"/>
              <a:t>formájában</a:t>
            </a:r>
            <a:r>
              <a:rPr lang="sk-SK" dirty="0" smtClean="0"/>
              <a:t> </a:t>
            </a:r>
            <a:r>
              <a:rPr lang="sk-SK" dirty="0" err="1" smtClean="0"/>
              <a:t>kliensinterakciókat</a:t>
            </a:r>
            <a:r>
              <a:rPr lang="sk-SK" dirty="0" smtClean="0"/>
              <a:t> </a:t>
            </a:r>
            <a:r>
              <a:rPr lang="sk-SK" dirty="0" err="1" smtClean="0"/>
              <a:t>mozdítsunk</a:t>
            </a:r>
            <a:r>
              <a:rPr lang="sk-SK" dirty="0" smtClean="0"/>
              <a:t> </a:t>
            </a:r>
            <a:r>
              <a:rPr lang="sk-SK" dirty="0" err="1" smtClean="0"/>
              <a:t>elő</a:t>
            </a:r>
            <a:r>
              <a:rPr lang="sk-SK" dirty="0" smtClean="0"/>
              <a:t>.</a:t>
            </a:r>
          </a:p>
          <a:p>
            <a:pPr marL="0" indent="0">
              <a:buNone/>
            </a:pPr>
            <a:r>
              <a:rPr lang="sk-SK" dirty="0" smtClean="0"/>
              <a:t>A </a:t>
            </a:r>
            <a:r>
              <a:rPr lang="sk-SK" dirty="0" err="1" smtClean="0"/>
              <a:t>tartalommarketing</a:t>
            </a:r>
            <a:r>
              <a:rPr lang="sk-SK" dirty="0" smtClean="0"/>
              <a:t> </a:t>
            </a:r>
            <a:r>
              <a:rPr lang="sk-SK" dirty="0" err="1" smtClean="0"/>
              <a:t>kiérdemeli</a:t>
            </a:r>
            <a:r>
              <a:rPr lang="sk-SK" dirty="0" smtClean="0"/>
              <a:t> a </a:t>
            </a:r>
            <a:r>
              <a:rPr lang="sk-SK" dirty="0" err="1" smtClean="0"/>
              <a:t>vásárlók</a:t>
            </a:r>
            <a:r>
              <a:rPr lang="sk-SK" dirty="0" smtClean="0"/>
              <a:t> </a:t>
            </a:r>
            <a:r>
              <a:rPr lang="sk-SK" dirty="0" err="1" smtClean="0"/>
              <a:t>figyelmét</a:t>
            </a:r>
            <a:r>
              <a:rPr lang="sk-SK" dirty="0" smtClean="0"/>
              <a:t>, </a:t>
            </a:r>
            <a:r>
              <a:rPr lang="sk-SK" dirty="0" err="1" smtClean="0"/>
              <a:t>míg</a:t>
            </a:r>
            <a:r>
              <a:rPr lang="sk-SK" dirty="0" smtClean="0"/>
              <a:t> a </a:t>
            </a:r>
            <a:r>
              <a:rPr lang="sk-SK" dirty="0" err="1" smtClean="0"/>
              <a:t>hagyományos</a:t>
            </a:r>
            <a:r>
              <a:rPr lang="sk-SK" dirty="0" smtClean="0"/>
              <a:t> reklám </a:t>
            </a:r>
            <a:r>
              <a:rPr lang="sk-SK" dirty="0" err="1" smtClean="0"/>
              <a:t>kierőszakolja</a:t>
            </a:r>
            <a:r>
              <a:rPr lang="sk-SK" dirty="0" smtClean="0"/>
              <a:t>.</a:t>
            </a:r>
          </a:p>
          <a:p>
            <a:pPr marL="0" indent="0">
              <a:buNone/>
            </a:pPr>
            <a:r>
              <a:rPr lang="sk-SK" dirty="0" smtClean="0"/>
              <a:t>A </a:t>
            </a:r>
            <a:r>
              <a:rPr lang="sk-SK" dirty="0" err="1" smtClean="0"/>
              <a:t>tartalommarketinggel</a:t>
            </a:r>
            <a:r>
              <a:rPr lang="sk-SK" dirty="0" smtClean="0"/>
              <a:t> </a:t>
            </a:r>
            <a:r>
              <a:rPr lang="sk-SK" dirty="0" err="1" smtClean="0"/>
              <a:t>az</a:t>
            </a:r>
            <a:r>
              <a:rPr lang="sk-SK" dirty="0" smtClean="0"/>
              <a:t> </a:t>
            </a:r>
            <a:r>
              <a:rPr lang="sk-SK" dirty="0" err="1" smtClean="0"/>
              <a:t>általunk</a:t>
            </a:r>
            <a:r>
              <a:rPr lang="sk-SK" dirty="0" smtClean="0"/>
              <a:t> </a:t>
            </a:r>
            <a:r>
              <a:rPr lang="sk-SK" dirty="0" err="1" smtClean="0"/>
              <a:t>létrehozott</a:t>
            </a:r>
            <a:r>
              <a:rPr lang="sk-SK" dirty="0" smtClean="0"/>
              <a:t> </a:t>
            </a:r>
            <a:r>
              <a:rPr lang="sk-SK" dirty="0" err="1" smtClean="0"/>
              <a:t>médiafelületeken</a:t>
            </a:r>
            <a:r>
              <a:rPr lang="sk-SK" dirty="0" smtClean="0"/>
              <a:t> </a:t>
            </a:r>
            <a:r>
              <a:rPr lang="sk-SK" dirty="0" err="1" smtClean="0"/>
              <a:t>rendszeresen</a:t>
            </a:r>
            <a:r>
              <a:rPr lang="sk-SK" dirty="0" smtClean="0"/>
              <a:t> </a:t>
            </a:r>
            <a:r>
              <a:rPr lang="sk-SK" dirty="0" err="1" smtClean="0"/>
              <a:t>jelentetünk</a:t>
            </a:r>
            <a:r>
              <a:rPr lang="sk-SK" dirty="0" smtClean="0"/>
              <a:t> </a:t>
            </a:r>
            <a:r>
              <a:rPr lang="sk-SK" dirty="0" err="1" smtClean="0"/>
              <a:t>meg</a:t>
            </a:r>
            <a:r>
              <a:rPr lang="sk-SK" dirty="0" smtClean="0"/>
              <a:t> a </a:t>
            </a:r>
            <a:r>
              <a:rPr lang="sk-SK" dirty="0" err="1" smtClean="0"/>
              <a:t>klienseinknek</a:t>
            </a:r>
            <a:r>
              <a:rPr lang="sk-SK" dirty="0" smtClean="0"/>
              <a:t> </a:t>
            </a:r>
            <a:r>
              <a:rPr lang="sk-SK" dirty="0" err="1" smtClean="0"/>
              <a:t>leginkább</a:t>
            </a:r>
            <a:r>
              <a:rPr lang="sk-SK" dirty="0" smtClean="0"/>
              <a:t> </a:t>
            </a:r>
            <a:r>
              <a:rPr lang="sk-SK" dirty="0" err="1" smtClean="0"/>
              <a:t>megfelelő</a:t>
            </a:r>
            <a:r>
              <a:rPr lang="sk-SK" dirty="0" smtClean="0"/>
              <a:t> </a:t>
            </a:r>
            <a:r>
              <a:rPr lang="sk-SK" dirty="0" err="1" smtClean="0"/>
              <a:t>tartalmakat</a:t>
            </a:r>
            <a:r>
              <a:rPr lang="sk-SK" dirty="0" smtClean="0"/>
              <a:t>, </a:t>
            </a:r>
            <a:r>
              <a:rPr lang="sk-SK" dirty="0" err="1" smtClean="0"/>
              <a:t>és</a:t>
            </a:r>
            <a:r>
              <a:rPr lang="sk-SK" dirty="0" smtClean="0"/>
              <a:t> </a:t>
            </a:r>
            <a:r>
              <a:rPr lang="sk-SK" dirty="0" err="1" smtClean="0"/>
              <a:t>ezzel</a:t>
            </a:r>
            <a:r>
              <a:rPr lang="sk-SK" dirty="0" smtClean="0"/>
              <a:t> </a:t>
            </a:r>
            <a:r>
              <a:rPr lang="sk-SK" dirty="0" err="1" smtClean="0"/>
              <a:t>kiszolgáljuk</a:t>
            </a:r>
            <a:r>
              <a:rPr lang="sk-SK" dirty="0" smtClean="0"/>
              <a:t> a </a:t>
            </a:r>
            <a:r>
              <a:rPr lang="sk-SK" dirty="0" err="1" smtClean="0"/>
              <a:t>klienseink</a:t>
            </a:r>
            <a:r>
              <a:rPr lang="sk-SK" dirty="0" smtClean="0"/>
              <a:t> </a:t>
            </a:r>
            <a:r>
              <a:rPr lang="sk-SK" dirty="0" err="1" smtClean="0"/>
              <a:t>információéhségét</a:t>
            </a:r>
            <a:r>
              <a:rPr lang="sk-SK" dirty="0" smtClean="0"/>
              <a:t>.</a:t>
            </a:r>
          </a:p>
          <a:p>
            <a:pPr marL="0" indent="0">
              <a:buNone/>
            </a:pPr>
            <a:r>
              <a:rPr lang="sk-SK" dirty="0" err="1" smtClean="0"/>
              <a:t>Ez</a:t>
            </a:r>
            <a:r>
              <a:rPr lang="sk-SK" dirty="0" smtClean="0"/>
              <a:t> a marketing </a:t>
            </a:r>
            <a:r>
              <a:rPr lang="sk-SK" dirty="0" err="1" smtClean="0"/>
              <a:t>nem</a:t>
            </a:r>
            <a:r>
              <a:rPr lang="sk-SK" dirty="0" smtClean="0"/>
              <a:t> </a:t>
            </a:r>
            <a:r>
              <a:rPr lang="sk-SK" dirty="0" err="1" smtClean="0"/>
              <a:t>erőszakos</a:t>
            </a:r>
            <a:r>
              <a:rPr lang="sk-SK" dirty="0" smtClean="0"/>
              <a:t>, </a:t>
            </a:r>
            <a:r>
              <a:rPr lang="sk-SK" dirty="0" err="1" smtClean="0"/>
              <a:t>információt</a:t>
            </a:r>
            <a:r>
              <a:rPr lang="sk-SK" dirty="0" smtClean="0"/>
              <a:t> ad, </a:t>
            </a:r>
            <a:r>
              <a:rPr lang="sk-SK" dirty="0" err="1" smtClean="0"/>
              <a:t>tájékoztat</a:t>
            </a:r>
            <a:r>
              <a:rPr lang="sk-SK" dirty="0" smtClean="0"/>
              <a:t> </a:t>
            </a:r>
            <a:r>
              <a:rPr lang="sk-SK" dirty="0" err="1" smtClean="0"/>
              <a:t>és</a:t>
            </a:r>
            <a:r>
              <a:rPr lang="sk-SK" dirty="0" smtClean="0"/>
              <a:t> </a:t>
            </a:r>
            <a:r>
              <a:rPr lang="sk-SK" dirty="0" err="1" smtClean="0"/>
              <a:t>megkönnyíti</a:t>
            </a:r>
            <a:r>
              <a:rPr lang="sk-SK" dirty="0" smtClean="0"/>
              <a:t> </a:t>
            </a:r>
            <a:r>
              <a:rPr lang="sk-SK" dirty="0" err="1" smtClean="0"/>
              <a:t>az</a:t>
            </a:r>
            <a:r>
              <a:rPr lang="sk-SK" dirty="0" smtClean="0"/>
              <a:t> </a:t>
            </a:r>
            <a:r>
              <a:rPr lang="sk-SK" dirty="0" err="1" smtClean="0"/>
              <a:t>ügyfelek</a:t>
            </a:r>
            <a:r>
              <a:rPr lang="sk-SK" dirty="0" smtClean="0"/>
              <a:t> </a:t>
            </a:r>
            <a:r>
              <a:rPr lang="sk-SK" dirty="0" err="1" smtClean="0"/>
              <a:t>számára</a:t>
            </a:r>
            <a:r>
              <a:rPr lang="sk-SK" dirty="0" smtClean="0"/>
              <a:t> a </a:t>
            </a:r>
            <a:r>
              <a:rPr lang="sk-SK" dirty="0" err="1" smtClean="0"/>
              <a:t>döntéshozatalt</a:t>
            </a:r>
            <a:r>
              <a:rPr lang="sk-SK" dirty="0" smtClean="0"/>
              <a:t>.</a:t>
            </a:r>
          </a:p>
          <a:p>
            <a:pPr marL="0" indent="0">
              <a:buNone/>
            </a:pPr>
            <a:r>
              <a:rPr lang="sk-SK" dirty="0" smtClean="0"/>
              <a:t>A </a:t>
            </a:r>
            <a:r>
              <a:rPr lang="sk-SK" dirty="0" err="1" smtClean="0"/>
              <a:t>tartalommarketing</a:t>
            </a:r>
            <a:r>
              <a:rPr lang="sk-SK" dirty="0" smtClean="0"/>
              <a:t> </a:t>
            </a:r>
            <a:r>
              <a:rPr lang="sk-SK" dirty="0" err="1" smtClean="0"/>
              <a:t>alapvető</a:t>
            </a:r>
            <a:r>
              <a:rPr lang="sk-SK" dirty="0" smtClean="0"/>
              <a:t> </a:t>
            </a:r>
            <a:r>
              <a:rPr lang="sk-SK" dirty="0" err="1" smtClean="0"/>
              <a:t>lényege</a:t>
            </a:r>
            <a:r>
              <a:rPr lang="sk-SK" dirty="0" smtClean="0"/>
              <a:t> </a:t>
            </a:r>
            <a:r>
              <a:rPr lang="sk-SK" dirty="0" err="1" smtClean="0"/>
              <a:t>az</a:t>
            </a:r>
            <a:r>
              <a:rPr lang="sk-SK" dirty="0" smtClean="0"/>
              <a:t> a </a:t>
            </a:r>
            <a:r>
              <a:rPr lang="sk-SK" dirty="0" err="1" smtClean="0"/>
              <a:t>meggyőződés</a:t>
            </a:r>
            <a:r>
              <a:rPr lang="sk-SK" dirty="0" smtClean="0"/>
              <a:t>, </a:t>
            </a:r>
            <a:r>
              <a:rPr lang="sk-SK" dirty="0" err="1" smtClean="0"/>
              <a:t>hogy</a:t>
            </a:r>
            <a:r>
              <a:rPr lang="sk-SK" dirty="0" smtClean="0"/>
              <a:t> ha mi </a:t>
            </a:r>
            <a:r>
              <a:rPr lang="sk-SK" dirty="0" err="1" smtClean="0"/>
              <a:t>cégként</a:t>
            </a:r>
            <a:r>
              <a:rPr lang="sk-SK" dirty="0" smtClean="0"/>
              <a:t> </a:t>
            </a:r>
            <a:r>
              <a:rPr lang="sk-SK" dirty="0" err="1" smtClean="0"/>
              <a:t>folyamatosan</a:t>
            </a:r>
            <a:r>
              <a:rPr lang="sk-SK" dirty="0" smtClean="0"/>
              <a:t> </a:t>
            </a:r>
            <a:r>
              <a:rPr lang="sk-SK" dirty="0" err="1" smtClean="0"/>
              <a:t>értékes</a:t>
            </a:r>
            <a:r>
              <a:rPr lang="sk-SK" dirty="0" smtClean="0"/>
              <a:t> </a:t>
            </a:r>
            <a:r>
              <a:rPr lang="sk-SK" dirty="0" err="1" smtClean="0"/>
              <a:t>és</a:t>
            </a:r>
            <a:r>
              <a:rPr lang="sk-SK" dirty="0" smtClean="0"/>
              <a:t> </a:t>
            </a:r>
            <a:r>
              <a:rPr lang="sk-SK" dirty="0" err="1" smtClean="0"/>
              <a:t>hasznos</a:t>
            </a:r>
            <a:r>
              <a:rPr lang="sk-SK" dirty="0" smtClean="0"/>
              <a:t> </a:t>
            </a:r>
            <a:r>
              <a:rPr lang="sk-SK" dirty="0" err="1" smtClean="0"/>
              <a:t>információkkal</a:t>
            </a:r>
            <a:r>
              <a:rPr lang="sk-SK" dirty="0" smtClean="0"/>
              <a:t> </a:t>
            </a:r>
            <a:r>
              <a:rPr lang="sk-SK" dirty="0" err="1" smtClean="0"/>
              <a:t>látjuk</a:t>
            </a:r>
            <a:r>
              <a:rPr lang="sk-SK" dirty="0" smtClean="0"/>
              <a:t> </a:t>
            </a:r>
            <a:r>
              <a:rPr lang="sk-SK" dirty="0" err="1" smtClean="0"/>
              <a:t>el</a:t>
            </a:r>
            <a:r>
              <a:rPr lang="sk-SK" dirty="0" smtClean="0"/>
              <a:t> a </a:t>
            </a:r>
            <a:r>
              <a:rPr lang="sk-SK" dirty="0" err="1" smtClean="0"/>
              <a:t>leendő</a:t>
            </a:r>
            <a:r>
              <a:rPr lang="sk-SK" dirty="0" smtClean="0"/>
              <a:t> </a:t>
            </a:r>
            <a:r>
              <a:rPr lang="sk-SK" dirty="0" err="1" smtClean="0"/>
              <a:t>klienseinket</a:t>
            </a:r>
            <a:r>
              <a:rPr lang="sk-SK" dirty="0" smtClean="0"/>
              <a:t>, </a:t>
            </a:r>
            <a:r>
              <a:rPr lang="sk-SK" dirty="0" err="1" smtClean="0"/>
              <a:t>akkor</a:t>
            </a:r>
            <a:r>
              <a:rPr lang="sk-SK" dirty="0" smtClean="0"/>
              <a:t> a </a:t>
            </a:r>
            <a:r>
              <a:rPr lang="sk-SK" dirty="0" err="1" smtClean="0"/>
              <a:t>végén</a:t>
            </a:r>
            <a:r>
              <a:rPr lang="sk-SK" dirty="0" smtClean="0"/>
              <a:t> </a:t>
            </a:r>
            <a:r>
              <a:rPr lang="sk-SK" dirty="0" err="1" smtClean="0"/>
              <a:t>megjutalmaznak</a:t>
            </a:r>
            <a:r>
              <a:rPr lang="sk-SK" dirty="0" smtClean="0"/>
              <a:t> </a:t>
            </a:r>
            <a:r>
              <a:rPr lang="sk-SK" dirty="0" err="1" smtClean="0"/>
              <a:t>minket</a:t>
            </a:r>
            <a:r>
              <a:rPr lang="sk-SK" dirty="0" smtClean="0"/>
              <a:t> </a:t>
            </a:r>
            <a:r>
              <a:rPr lang="sk-SK" dirty="0" err="1" smtClean="0"/>
              <a:t>és</a:t>
            </a:r>
            <a:r>
              <a:rPr lang="sk-SK" dirty="0" smtClean="0"/>
              <a:t> </a:t>
            </a:r>
            <a:r>
              <a:rPr lang="sk-SK" dirty="0" err="1" smtClean="0"/>
              <a:t>ügyfeleinkké</a:t>
            </a:r>
            <a:r>
              <a:rPr lang="sk-SK" dirty="0" smtClean="0"/>
              <a:t> </a:t>
            </a:r>
            <a:r>
              <a:rPr lang="sk-SK" dirty="0" err="1" smtClean="0"/>
              <a:t>válnak</a:t>
            </a:r>
            <a:r>
              <a:rPr lang="sk-SK" dirty="0" smtClean="0"/>
              <a:t>.</a:t>
            </a:r>
          </a:p>
          <a:p>
            <a:pPr marL="0" indent="0">
              <a:buNone/>
            </a:pPr>
            <a:r>
              <a:rPr lang="sk-SK" dirty="0" err="1" smtClean="0"/>
              <a:t>Vagyis</a:t>
            </a:r>
            <a:r>
              <a:rPr lang="sk-SK" dirty="0" smtClean="0"/>
              <a:t> a </a:t>
            </a:r>
            <a:r>
              <a:rPr lang="sk-SK" dirty="0" err="1" smtClean="0"/>
              <a:t>reklámmal</a:t>
            </a:r>
            <a:r>
              <a:rPr lang="sk-SK" dirty="0" smtClean="0"/>
              <a:t> </a:t>
            </a:r>
            <a:r>
              <a:rPr lang="sk-SK" dirty="0" err="1" smtClean="0"/>
              <a:t>rávesszük</a:t>
            </a:r>
            <a:r>
              <a:rPr lang="sk-SK" dirty="0" smtClean="0"/>
              <a:t> a </a:t>
            </a:r>
            <a:r>
              <a:rPr lang="sk-SK" dirty="0" err="1" smtClean="0"/>
              <a:t>klienst</a:t>
            </a:r>
            <a:r>
              <a:rPr lang="sk-SK" dirty="0" smtClean="0"/>
              <a:t> a </a:t>
            </a:r>
            <a:r>
              <a:rPr lang="sk-SK" dirty="0" err="1" smtClean="0"/>
              <a:t>vásárlásra</a:t>
            </a:r>
            <a:r>
              <a:rPr lang="sk-SK" dirty="0" smtClean="0"/>
              <a:t>, a </a:t>
            </a:r>
            <a:r>
              <a:rPr lang="sk-SK" dirty="0" err="1" smtClean="0"/>
              <a:t>tartalommarketinggel</a:t>
            </a:r>
            <a:r>
              <a:rPr lang="sk-SK" dirty="0" smtClean="0"/>
              <a:t> </a:t>
            </a:r>
            <a:r>
              <a:rPr lang="sk-SK" dirty="0" err="1" smtClean="0"/>
              <a:t>pedig</a:t>
            </a:r>
            <a:r>
              <a:rPr lang="sk-SK" dirty="0" smtClean="0"/>
              <a:t> </a:t>
            </a:r>
            <a:r>
              <a:rPr lang="sk-SK" dirty="0" err="1" smtClean="0"/>
              <a:t>megtanítjuk</a:t>
            </a:r>
            <a:r>
              <a:rPr lang="sk-SK" dirty="0" smtClean="0"/>
              <a:t> </a:t>
            </a:r>
            <a:r>
              <a:rPr lang="sk-SK" dirty="0" err="1" smtClean="0"/>
              <a:t>őt</a:t>
            </a:r>
            <a:r>
              <a:rPr lang="sk-SK" dirty="0" smtClean="0"/>
              <a:t> </a:t>
            </a:r>
            <a:r>
              <a:rPr lang="sk-SK" dirty="0" err="1" smtClean="0"/>
              <a:t>arra</a:t>
            </a:r>
            <a:r>
              <a:rPr lang="sk-SK" dirty="0" smtClean="0"/>
              <a:t>, </a:t>
            </a:r>
            <a:r>
              <a:rPr lang="sk-SK" dirty="0" err="1" smtClean="0"/>
              <a:t>hogy</a:t>
            </a:r>
            <a:r>
              <a:rPr lang="sk-SK" dirty="0" smtClean="0"/>
              <a:t> </a:t>
            </a:r>
            <a:r>
              <a:rPr lang="sk-SK" dirty="0" err="1" smtClean="0"/>
              <a:t>vásároljon</a:t>
            </a:r>
            <a:r>
              <a:rPr lang="sk-SK" dirty="0" smtClean="0"/>
              <a:t>.</a:t>
            </a:r>
          </a:p>
          <a:p>
            <a:pPr marL="0" indent="0">
              <a:buNone/>
            </a:pPr>
            <a:r>
              <a:rPr lang="sk-SK" dirty="0" err="1" smtClean="0"/>
              <a:t>Nem</a:t>
            </a:r>
            <a:r>
              <a:rPr lang="sk-SK" dirty="0" smtClean="0"/>
              <a:t> </a:t>
            </a:r>
            <a:r>
              <a:rPr lang="sk-SK" dirty="0" err="1" smtClean="0"/>
              <a:t>terméket</a:t>
            </a:r>
            <a:r>
              <a:rPr lang="sk-SK" dirty="0" smtClean="0"/>
              <a:t> </a:t>
            </a:r>
            <a:r>
              <a:rPr lang="sk-SK" dirty="0" err="1" smtClean="0"/>
              <a:t>próbálunk</a:t>
            </a:r>
            <a:r>
              <a:rPr lang="sk-SK" dirty="0" smtClean="0"/>
              <a:t> </a:t>
            </a:r>
            <a:r>
              <a:rPr lang="sk-SK" dirty="0" err="1" smtClean="0"/>
              <a:t>eladni</a:t>
            </a:r>
            <a:r>
              <a:rPr lang="sk-SK" dirty="0" smtClean="0"/>
              <a:t>, </a:t>
            </a:r>
            <a:r>
              <a:rPr lang="sk-SK" dirty="0" err="1" smtClean="0"/>
              <a:t>hanem</a:t>
            </a:r>
            <a:r>
              <a:rPr lang="sk-SK" dirty="0" smtClean="0"/>
              <a:t> </a:t>
            </a:r>
            <a:r>
              <a:rPr lang="sk-SK" dirty="0" err="1" smtClean="0"/>
              <a:t>megbeszéljük</a:t>
            </a:r>
            <a:r>
              <a:rPr lang="sk-SK" dirty="0" smtClean="0"/>
              <a:t> a </a:t>
            </a:r>
            <a:r>
              <a:rPr lang="sk-SK" dirty="0" err="1" smtClean="0"/>
              <a:t>vásárlóinkkal</a:t>
            </a:r>
            <a:r>
              <a:rPr lang="sk-SK" dirty="0" smtClean="0"/>
              <a:t>, </a:t>
            </a:r>
            <a:r>
              <a:rPr lang="sk-SK" dirty="0" err="1" smtClean="0"/>
              <a:t>hogy</a:t>
            </a:r>
            <a:r>
              <a:rPr lang="sk-SK" dirty="0" smtClean="0"/>
              <a:t> </a:t>
            </a:r>
            <a:r>
              <a:rPr lang="sk-SK" dirty="0" err="1" smtClean="0"/>
              <a:t>hogyan</a:t>
            </a:r>
            <a:r>
              <a:rPr lang="sk-SK" dirty="0" smtClean="0"/>
              <a:t> </a:t>
            </a:r>
            <a:r>
              <a:rPr lang="sk-SK" dirty="0" err="1" smtClean="0"/>
              <a:t>oldjuk</a:t>
            </a:r>
            <a:r>
              <a:rPr lang="sk-SK" dirty="0" smtClean="0"/>
              <a:t> </a:t>
            </a:r>
            <a:r>
              <a:rPr lang="sk-SK" dirty="0" err="1" smtClean="0"/>
              <a:t>meg</a:t>
            </a:r>
            <a:r>
              <a:rPr lang="sk-SK" dirty="0" smtClean="0"/>
              <a:t> </a:t>
            </a:r>
            <a:r>
              <a:rPr lang="sk-SK" dirty="0" err="1" smtClean="0"/>
              <a:t>egy</a:t>
            </a:r>
            <a:r>
              <a:rPr lang="sk-SK" dirty="0" smtClean="0"/>
              <a:t> </a:t>
            </a:r>
            <a:r>
              <a:rPr lang="sk-SK" dirty="0" err="1" smtClean="0"/>
              <a:t>létező</a:t>
            </a:r>
            <a:r>
              <a:rPr lang="sk-SK" dirty="0" smtClean="0"/>
              <a:t> </a:t>
            </a:r>
            <a:r>
              <a:rPr lang="sk-SK" dirty="0" err="1" smtClean="0"/>
              <a:t>problémáját</a:t>
            </a:r>
            <a:r>
              <a:rPr lang="sk-SK" dirty="0" smtClean="0"/>
              <a:t>, </a:t>
            </a:r>
            <a:r>
              <a:rPr lang="sk-SK" dirty="0" err="1" smtClean="0"/>
              <a:t>illetve</a:t>
            </a:r>
            <a:r>
              <a:rPr lang="sk-SK" dirty="0" smtClean="0"/>
              <a:t> </a:t>
            </a:r>
            <a:r>
              <a:rPr lang="sk-SK" dirty="0" err="1" smtClean="0"/>
              <a:t>problémáit</a:t>
            </a:r>
            <a:r>
              <a:rPr lang="sk-SK" dirty="0" smtClean="0"/>
              <a:t> </a:t>
            </a:r>
            <a:r>
              <a:rPr lang="sk-SK" dirty="0" err="1" smtClean="0"/>
              <a:t>vagy</a:t>
            </a:r>
            <a:r>
              <a:rPr lang="sk-SK" dirty="0" smtClean="0"/>
              <a:t> </a:t>
            </a:r>
            <a:r>
              <a:rPr lang="sk-SK" dirty="0" err="1" smtClean="0"/>
              <a:t>elégítjük</a:t>
            </a:r>
            <a:r>
              <a:rPr lang="sk-SK" dirty="0" smtClean="0"/>
              <a:t> </a:t>
            </a:r>
            <a:r>
              <a:rPr lang="sk-SK" dirty="0" err="1" smtClean="0"/>
              <a:t>ki</a:t>
            </a:r>
            <a:r>
              <a:rPr lang="sk-SK" dirty="0" smtClean="0"/>
              <a:t> a </a:t>
            </a:r>
            <a:r>
              <a:rPr lang="sk-SK" dirty="0" err="1" smtClean="0"/>
              <a:t>vágyait</a:t>
            </a:r>
            <a:r>
              <a:rPr lang="sk-SK" dirty="0" smtClean="0"/>
              <a:t> a </a:t>
            </a:r>
            <a:r>
              <a:rPr lang="sk-SK" dirty="0" err="1" smtClean="0"/>
              <a:t>szolgáltatásunkkal</a:t>
            </a:r>
            <a:r>
              <a:rPr lang="sk-SK" dirty="0" smtClean="0"/>
              <a:t> </a:t>
            </a:r>
            <a:r>
              <a:rPr lang="sk-SK" dirty="0" err="1" smtClean="0"/>
              <a:t>vagy</a:t>
            </a:r>
            <a:r>
              <a:rPr lang="sk-SK" dirty="0" smtClean="0"/>
              <a:t> a </a:t>
            </a:r>
            <a:r>
              <a:rPr lang="sk-SK" dirty="0" err="1" smtClean="0"/>
              <a:t>termékünkkel</a:t>
            </a:r>
            <a:r>
              <a:rPr lang="sk-SK" dirty="0" smtClean="0"/>
              <a:t>.</a:t>
            </a:r>
            <a:endParaRPr lang="sk-SK" dirty="0"/>
          </a:p>
        </p:txBody>
      </p:sp>
    </p:spTree>
    <p:extLst>
      <p:ext uri="{BB962C8B-B14F-4D97-AF65-F5344CB8AC3E}">
        <p14:creationId xmlns:p14="http://schemas.microsoft.com/office/powerpoint/2010/main" val="33605487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
        <p:cNvGrpSpPr/>
        <p:nvPr/>
      </p:nvGrpSpPr>
      <p:grpSpPr>
        <a:xfrm>
          <a:off x="0" y="0"/>
          <a:ext cx="0" cy="0"/>
          <a:chOff x="0" y="0"/>
          <a:chExt cx="0" cy="0"/>
        </a:xfrm>
      </p:grpSpPr>
      <p:sp>
        <p:nvSpPr>
          <p:cNvPr id="71" name="Google Shape;71;gd03d5b2036_1_5:notes"/>
          <p:cNvSpPr>
            <a:spLocks noGrp="1" noRot="1" noChangeAspect="1"/>
          </p:cNvSpPr>
          <p:nvPr>
            <p:ph type="sldImg" idx="2"/>
          </p:nvPr>
        </p:nvSpPr>
        <p:spPr>
          <a:xfrm>
            <a:off x="80963" y="741363"/>
            <a:ext cx="6573837" cy="3698875"/>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2" name="Google Shape;72;gd03d5b2036_1_5:notes"/>
          <p:cNvSpPr txBox="1">
            <a:spLocks noGrp="1"/>
          </p:cNvSpPr>
          <p:nvPr>
            <p:ph type="body" idx="1"/>
          </p:nvPr>
        </p:nvSpPr>
        <p:spPr>
          <a:xfrm>
            <a:off x="673577" y="4686499"/>
            <a:ext cx="5388610" cy="4439841"/>
          </a:xfrm>
          <a:prstGeom prst="rect">
            <a:avLst/>
          </a:prstGeom>
        </p:spPr>
        <p:txBody>
          <a:bodyPr spcFirstLastPara="1" wrap="square" lIns="90747" tIns="90747" rIns="90747" bIns="90747" anchor="t" anchorCtr="0">
            <a:noAutofit/>
          </a:bodyPr>
          <a:lstStyle/>
          <a:p>
            <a:pPr marL="0" indent="0">
              <a:buNone/>
            </a:pPr>
            <a:r>
              <a:rPr lang="sk-SK" dirty="0" smtClean="0"/>
              <a:t>PR</a:t>
            </a:r>
          </a:p>
          <a:p>
            <a:pPr marL="0" indent="0">
              <a:buNone/>
            </a:pPr>
            <a:r>
              <a:rPr lang="sk-SK" dirty="0" smtClean="0"/>
              <a:t>A </a:t>
            </a:r>
            <a:r>
              <a:rPr lang="sk-SK" dirty="0" err="1" smtClean="0"/>
              <a:t>tartalommarketing</a:t>
            </a:r>
            <a:r>
              <a:rPr lang="sk-SK" dirty="0" smtClean="0"/>
              <a:t> </a:t>
            </a:r>
            <a:r>
              <a:rPr lang="sk-SK" dirty="0" err="1" smtClean="0"/>
              <a:t>és</a:t>
            </a:r>
            <a:r>
              <a:rPr lang="sk-SK" dirty="0" smtClean="0"/>
              <a:t> a </a:t>
            </a:r>
            <a:r>
              <a:rPr lang="sk-SK" dirty="0" err="1" smtClean="0"/>
              <a:t>public</a:t>
            </a:r>
            <a:r>
              <a:rPr lang="sk-SK" dirty="0" smtClean="0"/>
              <a:t> </a:t>
            </a:r>
            <a:r>
              <a:rPr lang="sk-SK" dirty="0" err="1" smtClean="0"/>
              <a:t>relations</a:t>
            </a:r>
            <a:r>
              <a:rPr lang="sk-SK" dirty="0" smtClean="0"/>
              <a:t> </a:t>
            </a:r>
            <a:r>
              <a:rPr lang="sk-SK" dirty="0" err="1" smtClean="0"/>
              <a:t>legfőbb</a:t>
            </a:r>
            <a:r>
              <a:rPr lang="sk-SK" dirty="0" smtClean="0"/>
              <a:t> </a:t>
            </a:r>
            <a:r>
              <a:rPr lang="sk-SK" dirty="0" err="1" smtClean="0"/>
              <a:t>közös</a:t>
            </a:r>
            <a:r>
              <a:rPr lang="sk-SK" dirty="0" smtClean="0"/>
              <a:t> </a:t>
            </a:r>
            <a:r>
              <a:rPr lang="sk-SK" dirty="0" err="1" smtClean="0"/>
              <a:t>vonása</a:t>
            </a:r>
            <a:r>
              <a:rPr lang="sk-SK" dirty="0" smtClean="0"/>
              <a:t> </a:t>
            </a:r>
            <a:r>
              <a:rPr lang="sk-SK" dirty="0" err="1" smtClean="0"/>
              <a:t>az</a:t>
            </a:r>
            <a:r>
              <a:rPr lang="sk-SK" dirty="0" smtClean="0"/>
              <a:t>, </a:t>
            </a:r>
            <a:r>
              <a:rPr lang="sk-SK" dirty="0" err="1" smtClean="0"/>
              <a:t>hogy</a:t>
            </a:r>
            <a:r>
              <a:rPr lang="sk-SK" dirty="0" smtClean="0"/>
              <a:t> a PR </a:t>
            </a:r>
            <a:r>
              <a:rPr lang="sk-SK" dirty="0" err="1" smtClean="0"/>
              <a:t>is</a:t>
            </a:r>
            <a:r>
              <a:rPr lang="sk-SK" dirty="0" smtClean="0"/>
              <a:t> </a:t>
            </a:r>
            <a:r>
              <a:rPr lang="sk-SK" dirty="0" err="1" smtClean="0"/>
              <a:t>tartalmakat</a:t>
            </a:r>
            <a:r>
              <a:rPr lang="sk-SK" dirty="0" smtClean="0"/>
              <a:t> </a:t>
            </a:r>
            <a:r>
              <a:rPr lang="sk-SK" dirty="0" err="1" smtClean="0"/>
              <a:t>állít</a:t>
            </a:r>
            <a:r>
              <a:rPr lang="sk-SK" dirty="0" smtClean="0"/>
              <a:t> </a:t>
            </a:r>
            <a:r>
              <a:rPr lang="sk-SK" dirty="0" err="1" smtClean="0"/>
              <a:t>elő</a:t>
            </a:r>
            <a:r>
              <a:rPr lang="sk-SK" dirty="0" smtClean="0"/>
              <a:t>, </a:t>
            </a:r>
            <a:r>
              <a:rPr lang="sk-SK" dirty="0" err="1" smtClean="0"/>
              <a:t>legtöbbször</a:t>
            </a:r>
            <a:r>
              <a:rPr lang="sk-SK" dirty="0" smtClean="0"/>
              <a:t> </a:t>
            </a:r>
            <a:r>
              <a:rPr lang="sk-SK" dirty="0" err="1" smtClean="0"/>
              <a:t>egyező</a:t>
            </a:r>
            <a:r>
              <a:rPr lang="sk-SK" dirty="0" smtClean="0"/>
              <a:t> </a:t>
            </a:r>
            <a:r>
              <a:rPr lang="sk-SK" dirty="0" err="1" smtClean="0"/>
              <a:t>témában</a:t>
            </a:r>
            <a:r>
              <a:rPr lang="sk-SK" dirty="0" smtClean="0"/>
              <a:t>, a </a:t>
            </a:r>
            <a:r>
              <a:rPr lang="sk-SK" dirty="0" err="1" smtClean="0"/>
              <a:t>középpontban</a:t>
            </a:r>
            <a:r>
              <a:rPr lang="sk-SK" dirty="0" smtClean="0"/>
              <a:t> </a:t>
            </a:r>
            <a:r>
              <a:rPr lang="sk-SK" dirty="0" err="1" smtClean="0"/>
              <a:t>cégek</a:t>
            </a:r>
            <a:r>
              <a:rPr lang="sk-SK" dirty="0" smtClean="0"/>
              <a:t>, </a:t>
            </a:r>
            <a:r>
              <a:rPr lang="sk-SK" dirty="0" err="1" smtClean="0"/>
              <a:t>szolgáltatások</a:t>
            </a:r>
            <a:r>
              <a:rPr lang="sk-SK" dirty="0" smtClean="0"/>
              <a:t>, </a:t>
            </a:r>
            <a:r>
              <a:rPr lang="sk-SK" dirty="0" err="1" smtClean="0"/>
              <a:t>termékek</a:t>
            </a:r>
            <a:r>
              <a:rPr lang="sk-SK" dirty="0" smtClean="0"/>
              <a:t>, </a:t>
            </a:r>
            <a:r>
              <a:rPr lang="sk-SK" dirty="0" err="1" smtClean="0"/>
              <a:t>friss</a:t>
            </a:r>
            <a:r>
              <a:rPr lang="sk-SK" dirty="0" smtClean="0"/>
              <a:t> </a:t>
            </a:r>
            <a:r>
              <a:rPr lang="sk-SK" dirty="0" err="1" smtClean="0"/>
              <a:t>hírek</a:t>
            </a:r>
            <a:r>
              <a:rPr lang="sk-SK" dirty="0" smtClean="0"/>
              <a:t> </a:t>
            </a:r>
            <a:r>
              <a:rPr lang="sk-SK" dirty="0" err="1" smtClean="0"/>
              <a:t>állnak</a:t>
            </a:r>
            <a:r>
              <a:rPr lang="sk-SK" dirty="0" smtClean="0"/>
              <a:t>. </a:t>
            </a:r>
            <a:r>
              <a:rPr lang="sk-SK" dirty="0" err="1" smtClean="0"/>
              <a:t>Az</a:t>
            </a:r>
            <a:r>
              <a:rPr lang="sk-SK" dirty="0" smtClean="0"/>
              <a:t> </a:t>
            </a:r>
            <a:r>
              <a:rPr lang="sk-SK" dirty="0" err="1" smtClean="0"/>
              <a:t>eszköztár</a:t>
            </a:r>
            <a:r>
              <a:rPr lang="sk-SK" dirty="0" smtClean="0"/>
              <a:t> </a:t>
            </a:r>
            <a:r>
              <a:rPr lang="sk-SK" dirty="0" err="1" smtClean="0"/>
              <a:t>is</a:t>
            </a:r>
            <a:r>
              <a:rPr lang="sk-SK" dirty="0" smtClean="0"/>
              <a:t> </a:t>
            </a:r>
            <a:r>
              <a:rPr lang="sk-SK" dirty="0" err="1" smtClean="0"/>
              <a:t>mutat</a:t>
            </a:r>
            <a:r>
              <a:rPr lang="sk-SK" dirty="0" smtClean="0"/>
              <a:t> </a:t>
            </a:r>
            <a:r>
              <a:rPr lang="sk-SK" dirty="0" err="1" smtClean="0"/>
              <a:t>hasonlóságot</a:t>
            </a:r>
            <a:r>
              <a:rPr lang="sk-SK" dirty="0" smtClean="0"/>
              <a:t> a </a:t>
            </a:r>
            <a:r>
              <a:rPr lang="sk-SK" dirty="0" err="1" smtClean="0"/>
              <a:t>blogoktól</a:t>
            </a:r>
            <a:r>
              <a:rPr lang="sk-SK" dirty="0" smtClean="0"/>
              <a:t> a </a:t>
            </a:r>
            <a:r>
              <a:rPr lang="sk-SK" dirty="0" err="1" smtClean="0"/>
              <a:t>videókon</a:t>
            </a:r>
            <a:r>
              <a:rPr lang="sk-SK" dirty="0" smtClean="0"/>
              <a:t> </a:t>
            </a:r>
            <a:r>
              <a:rPr lang="sk-SK" dirty="0" err="1" smtClean="0"/>
              <a:t>át</a:t>
            </a:r>
            <a:r>
              <a:rPr lang="sk-SK" dirty="0" smtClean="0"/>
              <a:t> </a:t>
            </a:r>
            <a:r>
              <a:rPr lang="sk-SK" dirty="0" err="1" smtClean="0"/>
              <a:t>az</a:t>
            </a:r>
            <a:r>
              <a:rPr lang="sk-SK" dirty="0" smtClean="0"/>
              <a:t> </a:t>
            </a:r>
            <a:r>
              <a:rPr lang="sk-SK" dirty="0" err="1" smtClean="0"/>
              <a:t>eseményekig</a:t>
            </a:r>
            <a:r>
              <a:rPr lang="sk-SK" dirty="0" smtClean="0"/>
              <a:t>, </a:t>
            </a:r>
            <a:r>
              <a:rPr lang="sk-SK" dirty="0" err="1" smtClean="0"/>
              <a:t>azaz</a:t>
            </a:r>
            <a:r>
              <a:rPr lang="sk-SK" dirty="0" smtClean="0"/>
              <a:t> a PR </a:t>
            </a:r>
            <a:r>
              <a:rPr lang="sk-SK" dirty="0" err="1" smtClean="0"/>
              <a:t>használta</a:t>
            </a:r>
            <a:r>
              <a:rPr lang="sk-SK" dirty="0" smtClean="0"/>
              <a:t> </a:t>
            </a:r>
            <a:r>
              <a:rPr lang="sk-SK" dirty="0" err="1" smtClean="0"/>
              <a:t>eszközök</a:t>
            </a:r>
            <a:r>
              <a:rPr lang="sk-SK" dirty="0" smtClean="0"/>
              <a:t> a </a:t>
            </a:r>
            <a:r>
              <a:rPr lang="sk-SK" dirty="0" err="1" smtClean="0"/>
              <a:t>tartalommarketing</a:t>
            </a:r>
            <a:r>
              <a:rPr lang="sk-SK" dirty="0" smtClean="0"/>
              <a:t> </a:t>
            </a:r>
            <a:r>
              <a:rPr lang="sk-SK" dirty="0" err="1" smtClean="0"/>
              <a:t>eszközei</a:t>
            </a:r>
            <a:r>
              <a:rPr lang="sk-SK" dirty="0" smtClean="0"/>
              <a:t> </a:t>
            </a:r>
            <a:r>
              <a:rPr lang="sk-SK" dirty="0" err="1" smtClean="0"/>
              <a:t>is</a:t>
            </a:r>
            <a:r>
              <a:rPr lang="sk-SK" dirty="0" smtClean="0"/>
              <a:t> </a:t>
            </a:r>
            <a:r>
              <a:rPr lang="sk-SK" dirty="0" err="1" smtClean="0"/>
              <a:t>lehetnek</a:t>
            </a:r>
            <a:r>
              <a:rPr lang="sk-SK" dirty="0" smtClean="0"/>
              <a:t>. A </a:t>
            </a:r>
            <a:r>
              <a:rPr lang="sk-SK" dirty="0" err="1" smtClean="0"/>
              <a:t>különbség</a:t>
            </a:r>
            <a:r>
              <a:rPr lang="sk-SK" dirty="0" smtClean="0"/>
              <a:t> </a:t>
            </a:r>
            <a:r>
              <a:rPr lang="sk-SK" dirty="0" err="1" smtClean="0"/>
              <a:t>az</a:t>
            </a:r>
            <a:r>
              <a:rPr lang="sk-SK" dirty="0" smtClean="0"/>
              <a:t>, </a:t>
            </a:r>
            <a:r>
              <a:rPr lang="sk-SK" dirty="0" err="1" smtClean="0"/>
              <a:t>hogy</a:t>
            </a:r>
            <a:r>
              <a:rPr lang="sk-SK" dirty="0" smtClean="0"/>
              <a:t> a </a:t>
            </a:r>
            <a:r>
              <a:rPr lang="sk-SK" dirty="0" err="1" smtClean="0"/>
              <a:t>tartalommarketing</a:t>
            </a:r>
            <a:r>
              <a:rPr lang="sk-SK" dirty="0" smtClean="0"/>
              <a:t> a </a:t>
            </a:r>
            <a:r>
              <a:rPr lang="sk-SK" dirty="0" err="1" smtClean="0"/>
              <a:t>saját</a:t>
            </a:r>
            <a:r>
              <a:rPr lang="sk-SK" dirty="0" smtClean="0"/>
              <a:t> </a:t>
            </a:r>
            <a:r>
              <a:rPr lang="sk-SK" dirty="0" err="1" smtClean="0"/>
              <a:t>csatornákon</a:t>
            </a:r>
            <a:r>
              <a:rPr lang="sk-SK" dirty="0" smtClean="0"/>
              <a:t> </a:t>
            </a:r>
            <a:r>
              <a:rPr lang="sk-SK" dirty="0" err="1" smtClean="0"/>
              <a:t>való</a:t>
            </a:r>
            <a:r>
              <a:rPr lang="sk-SK" dirty="0" smtClean="0"/>
              <a:t> </a:t>
            </a:r>
            <a:r>
              <a:rPr lang="sk-SK" dirty="0" err="1" smtClean="0"/>
              <a:t>megjelenésre</a:t>
            </a:r>
            <a:r>
              <a:rPr lang="sk-SK" dirty="0" smtClean="0"/>
              <a:t> </a:t>
            </a:r>
            <a:r>
              <a:rPr lang="sk-SK" dirty="0" err="1" smtClean="0"/>
              <a:t>koncentrál</a:t>
            </a:r>
            <a:r>
              <a:rPr lang="sk-SK" dirty="0" smtClean="0"/>
              <a:t>, a PR </a:t>
            </a:r>
            <a:r>
              <a:rPr lang="sk-SK" dirty="0" err="1" smtClean="0"/>
              <a:t>azonban</a:t>
            </a:r>
            <a:r>
              <a:rPr lang="sk-SK" dirty="0" smtClean="0"/>
              <a:t> </a:t>
            </a:r>
            <a:r>
              <a:rPr lang="sk-SK" dirty="0" err="1" smtClean="0"/>
              <a:t>igyekszik</a:t>
            </a:r>
            <a:r>
              <a:rPr lang="sk-SK" dirty="0" smtClean="0"/>
              <a:t> </a:t>
            </a:r>
            <a:r>
              <a:rPr lang="sk-SK" dirty="0" err="1" smtClean="0"/>
              <a:t>megszerezni</a:t>
            </a:r>
            <a:r>
              <a:rPr lang="sk-SK" dirty="0" smtClean="0"/>
              <a:t> </a:t>
            </a:r>
            <a:r>
              <a:rPr lang="sk-SK" dirty="0" err="1" smtClean="0"/>
              <a:t>ingyenesen</a:t>
            </a:r>
            <a:r>
              <a:rPr lang="sk-SK" dirty="0" smtClean="0"/>
              <a:t> a </a:t>
            </a:r>
            <a:r>
              <a:rPr lang="sk-SK" dirty="0" err="1" smtClean="0"/>
              <a:t>fizetett</a:t>
            </a:r>
            <a:r>
              <a:rPr lang="sk-SK" dirty="0" smtClean="0"/>
              <a:t> média </a:t>
            </a:r>
            <a:r>
              <a:rPr lang="sk-SK" dirty="0" err="1" smtClean="0"/>
              <a:t>munkatársainak</a:t>
            </a:r>
            <a:r>
              <a:rPr lang="sk-SK" dirty="0" smtClean="0"/>
              <a:t> </a:t>
            </a:r>
            <a:r>
              <a:rPr lang="sk-SK" dirty="0" err="1" smtClean="0"/>
              <a:t>figyelmét</a:t>
            </a:r>
            <a:r>
              <a:rPr lang="sk-SK" dirty="0" smtClean="0"/>
              <a:t>, </a:t>
            </a:r>
            <a:r>
              <a:rPr lang="sk-SK" dirty="0" err="1" smtClean="0"/>
              <a:t>például</a:t>
            </a:r>
            <a:r>
              <a:rPr lang="sk-SK" dirty="0" smtClean="0"/>
              <a:t> </a:t>
            </a:r>
            <a:r>
              <a:rPr lang="sk-SK" dirty="0" err="1" smtClean="0"/>
              <a:t>érdekes</a:t>
            </a:r>
            <a:r>
              <a:rPr lang="sk-SK" dirty="0" smtClean="0"/>
              <a:t> </a:t>
            </a:r>
            <a:r>
              <a:rPr lang="sk-SK" dirty="0" err="1" smtClean="0"/>
              <a:t>események</a:t>
            </a:r>
            <a:r>
              <a:rPr lang="sk-SK" dirty="0" smtClean="0"/>
              <a:t> </a:t>
            </a:r>
            <a:r>
              <a:rPr lang="sk-SK" dirty="0" err="1" smtClean="0"/>
              <a:t>szervezésével</a:t>
            </a:r>
            <a:r>
              <a:rPr lang="sk-SK" dirty="0" smtClean="0"/>
              <a:t> </a:t>
            </a:r>
            <a:r>
              <a:rPr lang="sk-SK" dirty="0" err="1" smtClean="0"/>
              <a:t>vagy</a:t>
            </a:r>
            <a:r>
              <a:rPr lang="sk-SK" dirty="0" smtClean="0"/>
              <a:t> </a:t>
            </a:r>
            <a:r>
              <a:rPr lang="sk-SK" dirty="0" err="1" smtClean="0"/>
              <a:t>figyelemfelkeltő</a:t>
            </a:r>
            <a:r>
              <a:rPr lang="sk-SK" dirty="0" smtClean="0"/>
              <a:t> </a:t>
            </a:r>
            <a:r>
              <a:rPr lang="sk-SK" dirty="0" err="1" smtClean="0"/>
              <a:t>sajtóközleményekkel</a:t>
            </a:r>
            <a:r>
              <a:rPr lang="sk-SK" dirty="0" smtClean="0"/>
              <a:t>.</a:t>
            </a:r>
          </a:p>
          <a:p>
            <a:pPr marL="0" indent="0">
              <a:buNone/>
            </a:pPr>
            <a:endParaRPr lang="sk-SK" dirty="0" smtClean="0"/>
          </a:p>
          <a:p>
            <a:pPr marL="0" indent="0">
              <a:buNone/>
            </a:pPr>
            <a:r>
              <a:rPr lang="sk-SK" dirty="0" smtClean="0"/>
              <a:t>A </a:t>
            </a:r>
            <a:r>
              <a:rPr lang="sk-SK" dirty="0" err="1" smtClean="0"/>
              <a:t>keresőoptimalizálás</a:t>
            </a:r>
            <a:r>
              <a:rPr lang="sk-SK" dirty="0" smtClean="0"/>
              <a:t> (SEO)</a:t>
            </a:r>
          </a:p>
          <a:p>
            <a:pPr marL="0" indent="0">
              <a:buNone/>
            </a:pPr>
            <a:r>
              <a:rPr lang="sk-SK" dirty="0" smtClean="0"/>
              <a:t>A </a:t>
            </a:r>
            <a:r>
              <a:rPr lang="sk-SK" dirty="0" err="1" smtClean="0"/>
              <a:t>tartalommarketing</a:t>
            </a:r>
            <a:r>
              <a:rPr lang="sk-SK" dirty="0" smtClean="0"/>
              <a:t> </a:t>
            </a:r>
            <a:r>
              <a:rPr lang="sk-SK" dirty="0" err="1" smtClean="0"/>
              <a:t>és</a:t>
            </a:r>
            <a:r>
              <a:rPr lang="sk-SK" dirty="0" smtClean="0"/>
              <a:t> a SEO </a:t>
            </a:r>
            <a:r>
              <a:rPr lang="sk-SK" dirty="0" err="1" smtClean="0"/>
              <a:t>célja</a:t>
            </a:r>
            <a:r>
              <a:rPr lang="sk-SK" dirty="0" smtClean="0"/>
              <a:t> </a:t>
            </a:r>
            <a:r>
              <a:rPr lang="sk-SK" dirty="0" err="1" smtClean="0"/>
              <a:t>egyező</a:t>
            </a:r>
            <a:r>
              <a:rPr lang="sk-SK" dirty="0" smtClean="0"/>
              <a:t>: </a:t>
            </a:r>
            <a:r>
              <a:rPr lang="sk-SK" dirty="0" err="1" smtClean="0"/>
              <a:t>írjunk</a:t>
            </a:r>
            <a:r>
              <a:rPr lang="sk-SK" dirty="0" smtClean="0"/>
              <a:t> </a:t>
            </a:r>
            <a:r>
              <a:rPr lang="sk-SK" dirty="0" err="1" smtClean="0"/>
              <a:t>az</a:t>
            </a:r>
            <a:r>
              <a:rPr lang="sk-SK" dirty="0" smtClean="0"/>
              <a:t> </a:t>
            </a:r>
            <a:r>
              <a:rPr lang="sk-SK" dirty="0" err="1" smtClean="0"/>
              <a:t>embereknek</a:t>
            </a:r>
            <a:r>
              <a:rPr lang="sk-SK" dirty="0" smtClean="0"/>
              <a:t> </a:t>
            </a:r>
            <a:r>
              <a:rPr lang="sk-SK" dirty="0" err="1" smtClean="0"/>
              <a:t>arról</a:t>
            </a:r>
            <a:r>
              <a:rPr lang="sk-SK" dirty="0" smtClean="0"/>
              <a:t>, </a:t>
            </a:r>
            <a:r>
              <a:rPr lang="sk-SK" dirty="0" err="1" smtClean="0"/>
              <a:t>ami</a:t>
            </a:r>
            <a:r>
              <a:rPr lang="sk-SK" dirty="0" smtClean="0"/>
              <a:t> </a:t>
            </a:r>
            <a:r>
              <a:rPr lang="sk-SK" dirty="0" err="1" smtClean="0"/>
              <a:t>valóban</a:t>
            </a:r>
            <a:r>
              <a:rPr lang="sk-SK" dirty="0" smtClean="0"/>
              <a:t> </a:t>
            </a:r>
            <a:r>
              <a:rPr lang="sk-SK" dirty="0" err="1" smtClean="0"/>
              <a:t>érdekli</a:t>
            </a:r>
            <a:r>
              <a:rPr lang="sk-SK" dirty="0" smtClean="0"/>
              <a:t> </a:t>
            </a:r>
            <a:r>
              <a:rPr lang="sk-SK" dirty="0" err="1" smtClean="0"/>
              <a:t>őket</a:t>
            </a:r>
            <a:r>
              <a:rPr lang="sk-SK" dirty="0" smtClean="0"/>
              <a:t>. </a:t>
            </a:r>
            <a:r>
              <a:rPr lang="sk-SK" dirty="0" err="1" smtClean="0"/>
              <a:t>Az</a:t>
            </a:r>
            <a:r>
              <a:rPr lang="sk-SK" dirty="0" smtClean="0"/>
              <a:t> </a:t>
            </a:r>
            <a:r>
              <a:rPr lang="sk-SK" dirty="0" err="1" smtClean="0"/>
              <a:t>ilyet</a:t>
            </a:r>
            <a:r>
              <a:rPr lang="sk-SK" dirty="0" smtClean="0"/>
              <a:t> </a:t>
            </a:r>
            <a:r>
              <a:rPr lang="sk-SK" dirty="0" err="1" smtClean="0"/>
              <a:t>hívják</a:t>
            </a:r>
            <a:r>
              <a:rPr lang="sk-SK" dirty="0" smtClean="0"/>
              <a:t> </a:t>
            </a:r>
            <a:r>
              <a:rPr lang="sk-SK" dirty="0" err="1" smtClean="0"/>
              <a:t>értékes</a:t>
            </a:r>
            <a:r>
              <a:rPr lang="sk-SK" dirty="0" smtClean="0"/>
              <a:t> </a:t>
            </a:r>
            <a:r>
              <a:rPr lang="sk-SK" dirty="0" err="1" smtClean="0"/>
              <a:t>és</a:t>
            </a:r>
            <a:r>
              <a:rPr lang="sk-SK" dirty="0" smtClean="0"/>
              <a:t> </a:t>
            </a:r>
            <a:r>
              <a:rPr lang="sk-SK" dirty="0" err="1" smtClean="0"/>
              <a:t>releváns</a:t>
            </a:r>
            <a:r>
              <a:rPr lang="sk-SK" dirty="0" smtClean="0"/>
              <a:t> </a:t>
            </a:r>
            <a:r>
              <a:rPr lang="sk-SK" dirty="0" err="1" smtClean="0"/>
              <a:t>tartalomnak</a:t>
            </a:r>
            <a:r>
              <a:rPr lang="sk-SK" dirty="0" smtClean="0"/>
              <a:t>, </a:t>
            </a:r>
            <a:r>
              <a:rPr lang="sk-SK" dirty="0" err="1" smtClean="0"/>
              <a:t>ami</a:t>
            </a:r>
            <a:r>
              <a:rPr lang="sk-SK" dirty="0" smtClean="0"/>
              <a:t> a </a:t>
            </a:r>
            <a:r>
              <a:rPr lang="sk-SK" dirty="0" err="1" smtClean="0"/>
              <a:t>keresőoptimalizálásnak</a:t>
            </a:r>
            <a:r>
              <a:rPr lang="sk-SK" dirty="0" smtClean="0"/>
              <a:t> </a:t>
            </a:r>
            <a:r>
              <a:rPr lang="sk-SK" dirty="0" err="1" smtClean="0"/>
              <a:t>is</a:t>
            </a:r>
            <a:r>
              <a:rPr lang="sk-SK" dirty="0" smtClean="0"/>
              <a:t> </a:t>
            </a:r>
            <a:r>
              <a:rPr lang="sk-SK" dirty="0" err="1" smtClean="0"/>
              <a:t>jót</a:t>
            </a:r>
            <a:r>
              <a:rPr lang="sk-SK" dirty="0" smtClean="0"/>
              <a:t> </a:t>
            </a:r>
            <a:r>
              <a:rPr lang="sk-SK" dirty="0" err="1" smtClean="0"/>
              <a:t>tesz</a:t>
            </a:r>
            <a:r>
              <a:rPr lang="sk-SK" dirty="0" smtClean="0"/>
              <a:t>, </a:t>
            </a:r>
            <a:r>
              <a:rPr lang="sk-SK" dirty="0" err="1" smtClean="0"/>
              <a:t>hiszen</a:t>
            </a:r>
            <a:r>
              <a:rPr lang="sk-SK" dirty="0" smtClean="0"/>
              <a:t> a </a:t>
            </a:r>
            <a:r>
              <a:rPr lang="sk-SK" dirty="0" err="1" smtClean="0"/>
              <a:t>keresők</a:t>
            </a:r>
            <a:r>
              <a:rPr lang="sk-SK" dirty="0" smtClean="0"/>
              <a:t> </a:t>
            </a:r>
            <a:r>
              <a:rPr lang="sk-SK" dirty="0" err="1" smtClean="0"/>
              <a:t>algoritmusai</a:t>
            </a:r>
            <a:r>
              <a:rPr lang="sk-SK" dirty="0" smtClean="0"/>
              <a:t> </a:t>
            </a:r>
            <a:r>
              <a:rPr lang="sk-SK" dirty="0" err="1" smtClean="0"/>
              <a:t>az</a:t>
            </a:r>
            <a:r>
              <a:rPr lang="sk-SK" dirty="0" smtClean="0"/>
              <a:t> </a:t>
            </a:r>
            <a:r>
              <a:rPr lang="sk-SK" dirty="0" err="1" smtClean="0"/>
              <a:t>ilyen</a:t>
            </a:r>
            <a:r>
              <a:rPr lang="sk-SK" dirty="0" smtClean="0"/>
              <a:t> </a:t>
            </a:r>
            <a:r>
              <a:rPr lang="sk-SK" dirty="0" err="1" smtClean="0"/>
              <a:t>minőségi</a:t>
            </a:r>
            <a:r>
              <a:rPr lang="sk-SK" dirty="0" smtClean="0"/>
              <a:t> </a:t>
            </a:r>
            <a:r>
              <a:rPr lang="sk-SK" dirty="0" err="1" smtClean="0"/>
              <a:t>tartalom</a:t>
            </a:r>
            <a:r>
              <a:rPr lang="sk-SK" dirty="0" smtClean="0"/>
              <a:t> </a:t>
            </a:r>
            <a:r>
              <a:rPr lang="sk-SK" dirty="0" err="1" smtClean="0"/>
              <a:t>alapján</a:t>
            </a:r>
            <a:r>
              <a:rPr lang="sk-SK" dirty="0" smtClean="0"/>
              <a:t> </a:t>
            </a:r>
            <a:r>
              <a:rPr lang="sk-SK" dirty="0" err="1" smtClean="0"/>
              <a:t>rangsorolják</a:t>
            </a:r>
            <a:r>
              <a:rPr lang="sk-SK" dirty="0" smtClean="0"/>
              <a:t> </a:t>
            </a:r>
            <a:r>
              <a:rPr lang="sk-SK" dirty="0" err="1" smtClean="0"/>
              <a:t>előnyösebb</a:t>
            </a:r>
            <a:r>
              <a:rPr lang="sk-SK" dirty="0" smtClean="0"/>
              <a:t> </a:t>
            </a:r>
            <a:r>
              <a:rPr lang="sk-SK" dirty="0" err="1" smtClean="0"/>
              <a:t>helyre</a:t>
            </a:r>
            <a:r>
              <a:rPr lang="sk-SK" dirty="0" smtClean="0"/>
              <a:t> a </a:t>
            </a:r>
            <a:r>
              <a:rPr lang="sk-SK" dirty="0" err="1" smtClean="0"/>
              <a:t>találatokat</a:t>
            </a:r>
            <a:r>
              <a:rPr lang="sk-SK" dirty="0" smtClean="0"/>
              <a:t>. A </a:t>
            </a:r>
            <a:r>
              <a:rPr lang="sk-SK" dirty="0" err="1" smtClean="0"/>
              <a:t>tartalommarketing</a:t>
            </a:r>
            <a:r>
              <a:rPr lang="sk-SK" dirty="0" smtClean="0"/>
              <a:t> </a:t>
            </a:r>
            <a:r>
              <a:rPr lang="sk-SK" dirty="0" err="1" smtClean="0"/>
              <a:t>és</a:t>
            </a:r>
            <a:r>
              <a:rPr lang="sk-SK" dirty="0" smtClean="0"/>
              <a:t> a SEO </a:t>
            </a:r>
            <a:r>
              <a:rPr lang="sk-SK" dirty="0" err="1" smtClean="0"/>
              <a:t>közös</a:t>
            </a:r>
            <a:r>
              <a:rPr lang="sk-SK" dirty="0" smtClean="0"/>
              <a:t> </a:t>
            </a:r>
            <a:r>
              <a:rPr lang="sk-SK" dirty="0" err="1" smtClean="0"/>
              <a:t>sikereként</a:t>
            </a:r>
            <a:r>
              <a:rPr lang="sk-SK" dirty="0" smtClean="0"/>
              <a:t> </a:t>
            </a:r>
            <a:r>
              <a:rPr lang="sk-SK" dirty="0" err="1" smtClean="0"/>
              <a:t>könyvelhetik</a:t>
            </a:r>
            <a:r>
              <a:rPr lang="sk-SK" dirty="0" smtClean="0"/>
              <a:t> </a:t>
            </a:r>
            <a:r>
              <a:rPr lang="sk-SK" dirty="0" err="1" smtClean="0"/>
              <a:t>el</a:t>
            </a:r>
            <a:r>
              <a:rPr lang="sk-SK" dirty="0" smtClean="0"/>
              <a:t>, ha </a:t>
            </a:r>
            <a:r>
              <a:rPr lang="sk-SK" dirty="0" err="1" smtClean="0"/>
              <a:t>eredeti</a:t>
            </a:r>
            <a:r>
              <a:rPr lang="sk-SK" dirty="0" smtClean="0"/>
              <a:t> a </a:t>
            </a:r>
            <a:r>
              <a:rPr lang="sk-SK" dirty="0" err="1" smtClean="0"/>
              <a:t>tartalom</a:t>
            </a:r>
            <a:r>
              <a:rPr lang="sk-SK" dirty="0" smtClean="0"/>
              <a:t> </a:t>
            </a:r>
            <a:r>
              <a:rPr lang="sk-SK" dirty="0" err="1" smtClean="0"/>
              <a:t>és</a:t>
            </a:r>
            <a:r>
              <a:rPr lang="sk-SK" dirty="0" smtClean="0"/>
              <a:t> </a:t>
            </a:r>
            <a:r>
              <a:rPr lang="sk-SK" dirty="0" err="1" smtClean="0"/>
              <a:t>azt</a:t>
            </a:r>
            <a:r>
              <a:rPr lang="sk-SK" dirty="0" smtClean="0"/>
              <a:t> a </a:t>
            </a:r>
            <a:r>
              <a:rPr lang="sk-SK" dirty="0" err="1" smtClean="0"/>
              <a:t>célcsoport</a:t>
            </a:r>
            <a:r>
              <a:rPr lang="sk-SK" dirty="0" smtClean="0"/>
              <a:t> </a:t>
            </a:r>
            <a:r>
              <a:rPr lang="sk-SK" dirty="0" err="1" smtClean="0"/>
              <a:t>is</a:t>
            </a:r>
            <a:r>
              <a:rPr lang="sk-SK" dirty="0" smtClean="0"/>
              <a:t> </a:t>
            </a:r>
            <a:r>
              <a:rPr lang="sk-SK" dirty="0" err="1" smtClean="0"/>
              <a:t>hasznosnak</a:t>
            </a:r>
            <a:r>
              <a:rPr lang="sk-SK" dirty="0" smtClean="0"/>
              <a:t> </a:t>
            </a:r>
            <a:r>
              <a:rPr lang="sk-SK" dirty="0" err="1" smtClean="0"/>
              <a:t>találja</a:t>
            </a:r>
            <a:r>
              <a:rPr lang="sk-SK" dirty="0" smtClean="0"/>
              <a:t>.</a:t>
            </a:r>
          </a:p>
          <a:p>
            <a:pPr marL="0" indent="0">
              <a:buNone/>
            </a:pPr>
            <a:endParaRPr lang="sk-SK" dirty="0" smtClean="0"/>
          </a:p>
          <a:p>
            <a:pPr marL="0" indent="0">
              <a:buNone/>
            </a:pPr>
            <a:r>
              <a:rPr lang="sk-SK" dirty="0" smtClean="0"/>
              <a:t>A </a:t>
            </a:r>
            <a:r>
              <a:rPr lang="sk-SK" dirty="0" err="1" smtClean="0"/>
              <a:t>közösségimédia</a:t>
            </a:r>
            <a:r>
              <a:rPr lang="sk-SK" dirty="0" smtClean="0"/>
              <a:t>-marketing</a:t>
            </a:r>
          </a:p>
          <a:p>
            <a:pPr marL="0" indent="0">
              <a:buNone/>
            </a:pPr>
            <a:r>
              <a:rPr lang="sk-SK" dirty="0" smtClean="0"/>
              <a:t>A </a:t>
            </a:r>
            <a:r>
              <a:rPr lang="sk-SK" dirty="0" err="1" smtClean="0"/>
              <a:t>cégnek</a:t>
            </a:r>
            <a:r>
              <a:rPr lang="sk-SK" dirty="0" smtClean="0"/>
              <a:t> a </a:t>
            </a:r>
            <a:r>
              <a:rPr lang="sk-SK" dirty="0" err="1" smtClean="0"/>
              <a:t>közösségimédia-felületein</a:t>
            </a:r>
            <a:r>
              <a:rPr lang="sk-SK" dirty="0" smtClean="0"/>
              <a:t> </a:t>
            </a:r>
            <a:r>
              <a:rPr lang="sk-SK" dirty="0" err="1" smtClean="0"/>
              <a:t>nemcsak</a:t>
            </a:r>
            <a:r>
              <a:rPr lang="sk-SK" dirty="0" smtClean="0"/>
              <a:t> </a:t>
            </a:r>
            <a:r>
              <a:rPr lang="sk-SK" dirty="0" err="1" smtClean="0"/>
              <a:t>jelen</a:t>
            </a:r>
            <a:r>
              <a:rPr lang="sk-SK" dirty="0" smtClean="0"/>
              <a:t> </a:t>
            </a:r>
            <a:r>
              <a:rPr lang="sk-SK" dirty="0" err="1" smtClean="0"/>
              <a:t>kell</a:t>
            </a:r>
            <a:r>
              <a:rPr lang="sk-SK" dirty="0" smtClean="0"/>
              <a:t> </a:t>
            </a:r>
            <a:r>
              <a:rPr lang="sk-SK" dirty="0" err="1" smtClean="0"/>
              <a:t>lennie</a:t>
            </a:r>
            <a:r>
              <a:rPr lang="sk-SK" dirty="0" smtClean="0"/>
              <a:t>, </a:t>
            </a:r>
            <a:r>
              <a:rPr lang="sk-SK" dirty="0" err="1" smtClean="0"/>
              <a:t>hanem</a:t>
            </a:r>
            <a:r>
              <a:rPr lang="sk-SK" dirty="0" smtClean="0"/>
              <a:t> </a:t>
            </a:r>
            <a:r>
              <a:rPr lang="sk-SK" dirty="0" err="1" smtClean="0"/>
              <a:t>marketingkampányokat</a:t>
            </a:r>
            <a:r>
              <a:rPr lang="sk-SK" dirty="0" smtClean="0"/>
              <a:t> </a:t>
            </a:r>
            <a:r>
              <a:rPr lang="sk-SK" dirty="0" err="1" smtClean="0"/>
              <a:t>is</a:t>
            </a:r>
            <a:r>
              <a:rPr lang="sk-SK" dirty="0" smtClean="0"/>
              <a:t> </a:t>
            </a:r>
            <a:r>
              <a:rPr lang="sk-SK" dirty="0" err="1" smtClean="0"/>
              <a:t>futtathat</a:t>
            </a:r>
            <a:r>
              <a:rPr lang="sk-SK" dirty="0" smtClean="0"/>
              <a:t> </a:t>
            </a:r>
            <a:r>
              <a:rPr lang="sk-SK" dirty="0" err="1" smtClean="0"/>
              <a:t>rajtuk</a:t>
            </a:r>
            <a:r>
              <a:rPr lang="sk-SK" dirty="0" smtClean="0"/>
              <a:t> </a:t>
            </a:r>
            <a:r>
              <a:rPr lang="sk-SK" dirty="0" err="1" smtClean="0"/>
              <a:t>és</a:t>
            </a:r>
            <a:r>
              <a:rPr lang="sk-SK" dirty="0" smtClean="0"/>
              <a:t> a </a:t>
            </a:r>
            <a:r>
              <a:rPr lang="sk-SK" dirty="0" err="1" smtClean="0"/>
              <a:t>közönsége</a:t>
            </a:r>
            <a:r>
              <a:rPr lang="sk-SK" dirty="0" smtClean="0"/>
              <a:t> </a:t>
            </a:r>
            <a:r>
              <a:rPr lang="sk-SK" dirty="0" err="1" smtClean="0"/>
              <a:t>tartalom</a:t>
            </a:r>
            <a:r>
              <a:rPr lang="sk-SK" dirty="0" smtClean="0"/>
              <a:t> </a:t>
            </a:r>
            <a:r>
              <a:rPr lang="sk-SK" dirty="0" err="1" smtClean="0"/>
              <a:t>utáni</a:t>
            </a:r>
            <a:r>
              <a:rPr lang="sk-SK" dirty="0" smtClean="0"/>
              <a:t> </a:t>
            </a:r>
            <a:r>
              <a:rPr lang="sk-SK" dirty="0" err="1" smtClean="0"/>
              <a:t>éhségét</a:t>
            </a:r>
            <a:r>
              <a:rPr lang="sk-SK" dirty="0" smtClean="0"/>
              <a:t> </a:t>
            </a:r>
            <a:r>
              <a:rPr lang="sk-SK" dirty="0" err="1" smtClean="0"/>
              <a:t>is</a:t>
            </a:r>
            <a:r>
              <a:rPr lang="sk-SK" dirty="0" smtClean="0"/>
              <a:t> </a:t>
            </a:r>
            <a:r>
              <a:rPr lang="sk-SK" dirty="0" err="1" smtClean="0"/>
              <a:t>kielégítheti</a:t>
            </a:r>
            <a:r>
              <a:rPr lang="sk-SK" dirty="0" smtClean="0"/>
              <a:t>. A </a:t>
            </a:r>
            <a:r>
              <a:rPr lang="sk-SK" dirty="0" err="1" smtClean="0"/>
              <a:t>közösségi</a:t>
            </a:r>
            <a:r>
              <a:rPr lang="sk-SK" dirty="0" smtClean="0"/>
              <a:t> </a:t>
            </a:r>
            <a:r>
              <a:rPr lang="sk-SK" dirty="0" err="1" smtClean="0"/>
              <a:t>médián</a:t>
            </a:r>
            <a:r>
              <a:rPr lang="sk-SK" dirty="0" smtClean="0"/>
              <a:t> a </a:t>
            </a:r>
            <a:r>
              <a:rPr lang="sk-SK" dirty="0" err="1" smtClean="0"/>
              <a:t>reklámozás</a:t>
            </a:r>
            <a:r>
              <a:rPr lang="sk-SK" dirty="0" smtClean="0"/>
              <a:t> </a:t>
            </a:r>
            <a:r>
              <a:rPr lang="sk-SK" dirty="0" err="1" smtClean="0"/>
              <a:t>és</a:t>
            </a:r>
            <a:r>
              <a:rPr lang="sk-SK" dirty="0" smtClean="0"/>
              <a:t> a </a:t>
            </a:r>
            <a:r>
              <a:rPr lang="sk-SK" dirty="0" err="1" smtClean="0"/>
              <a:t>tartalommarketing</a:t>
            </a:r>
            <a:r>
              <a:rPr lang="sk-SK" dirty="0" smtClean="0"/>
              <a:t> </a:t>
            </a:r>
            <a:r>
              <a:rPr lang="sk-SK" dirty="0" err="1" smtClean="0"/>
              <a:t>jól</a:t>
            </a:r>
            <a:r>
              <a:rPr lang="sk-SK" dirty="0" smtClean="0"/>
              <a:t> </a:t>
            </a:r>
            <a:r>
              <a:rPr lang="sk-SK" dirty="0" err="1" smtClean="0"/>
              <a:t>megfér</a:t>
            </a:r>
            <a:r>
              <a:rPr lang="sk-SK" dirty="0" smtClean="0"/>
              <a:t> </a:t>
            </a:r>
            <a:r>
              <a:rPr lang="sk-SK" dirty="0" err="1" smtClean="0"/>
              <a:t>egymással</a:t>
            </a:r>
            <a:r>
              <a:rPr lang="sk-SK" dirty="0" smtClean="0"/>
              <a:t>, </a:t>
            </a:r>
            <a:r>
              <a:rPr lang="sk-SK" dirty="0" err="1" smtClean="0"/>
              <a:t>sikerrel</a:t>
            </a:r>
            <a:r>
              <a:rPr lang="sk-SK" dirty="0" smtClean="0"/>
              <a:t> </a:t>
            </a:r>
            <a:r>
              <a:rPr lang="sk-SK" dirty="0" err="1" smtClean="0"/>
              <a:t>lehet</a:t>
            </a:r>
            <a:r>
              <a:rPr lang="sk-SK" dirty="0" smtClean="0"/>
              <a:t> </a:t>
            </a:r>
            <a:r>
              <a:rPr lang="sk-SK" dirty="0" err="1" smtClean="0"/>
              <a:t>hirdetni</a:t>
            </a:r>
            <a:r>
              <a:rPr lang="sk-SK" dirty="0" smtClean="0"/>
              <a:t> </a:t>
            </a:r>
            <a:r>
              <a:rPr lang="sk-SK" dirty="0" err="1" smtClean="0"/>
              <a:t>és</a:t>
            </a:r>
            <a:r>
              <a:rPr lang="sk-SK" dirty="0" smtClean="0"/>
              <a:t> </a:t>
            </a:r>
            <a:r>
              <a:rPr lang="sk-SK" dirty="0" err="1" smtClean="0"/>
              <a:t>ugyanakkor</a:t>
            </a:r>
            <a:r>
              <a:rPr lang="sk-SK" dirty="0" smtClean="0"/>
              <a:t> </a:t>
            </a:r>
            <a:r>
              <a:rPr lang="sk-SK" dirty="0" err="1" smtClean="0"/>
              <a:t>tartalmainkat</a:t>
            </a:r>
            <a:r>
              <a:rPr lang="sk-SK" dirty="0" smtClean="0"/>
              <a:t> </a:t>
            </a:r>
            <a:r>
              <a:rPr lang="sk-SK" dirty="0" err="1" smtClean="0"/>
              <a:t>is</a:t>
            </a:r>
            <a:r>
              <a:rPr lang="sk-SK" dirty="0" smtClean="0"/>
              <a:t> </a:t>
            </a:r>
            <a:r>
              <a:rPr lang="sk-SK" dirty="0" err="1" smtClean="0"/>
              <a:t>megosztani</a:t>
            </a:r>
            <a:r>
              <a:rPr lang="sk-SK" dirty="0" smtClean="0"/>
              <a:t>, de </a:t>
            </a:r>
            <a:r>
              <a:rPr lang="sk-SK" dirty="0" err="1" smtClean="0"/>
              <a:t>akár</a:t>
            </a:r>
            <a:r>
              <a:rPr lang="sk-SK" dirty="0" smtClean="0"/>
              <a:t> </a:t>
            </a:r>
            <a:r>
              <a:rPr lang="sk-SK" dirty="0" err="1" smtClean="0"/>
              <a:t>magukat</a:t>
            </a:r>
            <a:r>
              <a:rPr lang="sk-SK" dirty="0" smtClean="0"/>
              <a:t> a </a:t>
            </a:r>
            <a:r>
              <a:rPr lang="sk-SK" dirty="0" err="1" smtClean="0"/>
              <a:t>tartalmakat</a:t>
            </a:r>
            <a:r>
              <a:rPr lang="sk-SK" dirty="0" smtClean="0"/>
              <a:t> </a:t>
            </a:r>
            <a:r>
              <a:rPr lang="sk-SK" dirty="0" err="1" smtClean="0"/>
              <a:t>is</a:t>
            </a:r>
            <a:r>
              <a:rPr lang="sk-SK" dirty="0" smtClean="0"/>
              <a:t> </a:t>
            </a:r>
            <a:r>
              <a:rPr lang="sk-SK" dirty="0" err="1" smtClean="0"/>
              <a:t>lehet</a:t>
            </a:r>
            <a:r>
              <a:rPr lang="sk-SK" dirty="0" smtClean="0"/>
              <a:t> </a:t>
            </a:r>
            <a:r>
              <a:rPr lang="sk-SK" dirty="0" err="1" smtClean="0"/>
              <a:t>hirdetni</a:t>
            </a:r>
            <a:r>
              <a:rPr lang="sk-SK" dirty="0" smtClean="0"/>
              <a:t>, </a:t>
            </a:r>
            <a:r>
              <a:rPr lang="sk-SK" dirty="0" err="1" smtClean="0"/>
              <a:t>függetlenül</a:t>
            </a:r>
            <a:r>
              <a:rPr lang="sk-SK" dirty="0" smtClean="0"/>
              <a:t> </a:t>
            </a:r>
            <a:r>
              <a:rPr lang="sk-SK" dirty="0" err="1" smtClean="0"/>
              <a:t>attól</a:t>
            </a:r>
            <a:r>
              <a:rPr lang="sk-SK" dirty="0" smtClean="0"/>
              <a:t>, </a:t>
            </a:r>
            <a:r>
              <a:rPr lang="sk-SK" dirty="0" err="1" smtClean="0"/>
              <a:t>hogy</a:t>
            </a:r>
            <a:r>
              <a:rPr lang="sk-SK" dirty="0" smtClean="0"/>
              <a:t> </a:t>
            </a:r>
            <a:r>
              <a:rPr lang="sk-SK" dirty="0" err="1" smtClean="0"/>
              <a:t>azok</a:t>
            </a:r>
            <a:r>
              <a:rPr lang="sk-SK" dirty="0" smtClean="0"/>
              <a:t> </a:t>
            </a:r>
            <a:r>
              <a:rPr lang="sk-SK" dirty="0" err="1" smtClean="0"/>
              <a:t>szövegesek</a:t>
            </a:r>
            <a:r>
              <a:rPr lang="sk-SK" dirty="0" smtClean="0"/>
              <a:t> </a:t>
            </a:r>
            <a:r>
              <a:rPr lang="sk-SK" dirty="0" err="1" smtClean="0"/>
              <a:t>vagy</a:t>
            </a:r>
            <a:r>
              <a:rPr lang="sk-SK" dirty="0" smtClean="0"/>
              <a:t> </a:t>
            </a:r>
            <a:r>
              <a:rPr lang="sk-SK" dirty="0" err="1" smtClean="0"/>
              <a:t>vizuálisak</a:t>
            </a:r>
            <a:r>
              <a:rPr lang="sk-SK" dirty="0" smtClean="0"/>
              <a:t>.</a:t>
            </a:r>
          </a:p>
          <a:p>
            <a:pPr marL="0" indent="0">
              <a:buNone/>
            </a:pPr>
            <a:endParaRPr lang="sk-SK" dirty="0" smtClean="0"/>
          </a:p>
          <a:p>
            <a:pPr marL="0" indent="0">
              <a:buNone/>
            </a:pPr>
            <a:r>
              <a:rPr lang="sk-SK" dirty="0" err="1" smtClean="0"/>
              <a:t>Az</a:t>
            </a:r>
            <a:r>
              <a:rPr lang="sk-SK" dirty="0" smtClean="0"/>
              <a:t> </a:t>
            </a:r>
            <a:r>
              <a:rPr lang="sk-SK" dirty="0" err="1" smtClean="0"/>
              <a:t>inbound</a:t>
            </a:r>
            <a:r>
              <a:rPr lang="sk-SK" dirty="0" smtClean="0"/>
              <a:t> marketing</a:t>
            </a:r>
          </a:p>
          <a:p>
            <a:pPr marL="0" indent="0">
              <a:buNone/>
            </a:pPr>
            <a:r>
              <a:rPr lang="sk-SK" dirty="0" smtClean="0"/>
              <a:t>A </a:t>
            </a:r>
            <a:r>
              <a:rPr lang="sk-SK" dirty="0" err="1" smtClean="0"/>
              <a:t>jó</a:t>
            </a:r>
            <a:r>
              <a:rPr lang="sk-SK" dirty="0" smtClean="0"/>
              <a:t> </a:t>
            </a:r>
            <a:r>
              <a:rPr lang="sk-SK" dirty="0" err="1" smtClean="0"/>
              <a:t>inbound</a:t>
            </a:r>
            <a:r>
              <a:rPr lang="sk-SK" dirty="0" smtClean="0"/>
              <a:t> marketing </a:t>
            </a:r>
            <a:r>
              <a:rPr lang="sk-SK" dirty="0" err="1" smtClean="0"/>
              <a:t>anélkül</a:t>
            </a:r>
            <a:r>
              <a:rPr lang="sk-SK" dirty="0" smtClean="0"/>
              <a:t> </a:t>
            </a:r>
            <a:r>
              <a:rPr lang="sk-SK" dirty="0" err="1" smtClean="0"/>
              <a:t>hozza</a:t>
            </a:r>
            <a:r>
              <a:rPr lang="sk-SK" dirty="0" smtClean="0"/>
              <a:t> </a:t>
            </a:r>
            <a:r>
              <a:rPr lang="sk-SK" dirty="0" err="1" smtClean="0"/>
              <a:t>be</a:t>
            </a:r>
            <a:r>
              <a:rPr lang="sk-SK" dirty="0" smtClean="0"/>
              <a:t> </a:t>
            </a:r>
            <a:r>
              <a:rPr lang="sk-SK" dirty="0" err="1" smtClean="0"/>
              <a:t>és</a:t>
            </a:r>
            <a:r>
              <a:rPr lang="sk-SK" dirty="0" smtClean="0"/>
              <a:t> </a:t>
            </a:r>
            <a:r>
              <a:rPr lang="sk-SK" dirty="0" err="1" smtClean="0"/>
              <a:t>vezeti</a:t>
            </a:r>
            <a:r>
              <a:rPr lang="sk-SK" dirty="0" smtClean="0"/>
              <a:t> </a:t>
            </a:r>
            <a:r>
              <a:rPr lang="sk-SK" dirty="0" err="1" smtClean="0"/>
              <a:t>végig</a:t>
            </a:r>
            <a:r>
              <a:rPr lang="sk-SK" dirty="0" smtClean="0"/>
              <a:t> a </a:t>
            </a:r>
            <a:r>
              <a:rPr lang="sk-SK" dirty="0" err="1" smtClean="0"/>
              <a:t>vásárlóvá</a:t>
            </a:r>
            <a:r>
              <a:rPr lang="sk-SK" dirty="0" smtClean="0"/>
              <a:t> </a:t>
            </a:r>
            <a:r>
              <a:rPr lang="sk-SK" dirty="0" err="1" smtClean="0"/>
              <a:t>válás</a:t>
            </a:r>
            <a:r>
              <a:rPr lang="sk-SK" dirty="0" smtClean="0"/>
              <a:t> </a:t>
            </a:r>
            <a:r>
              <a:rPr lang="sk-SK" dirty="0" err="1" smtClean="0"/>
              <a:t>útján</a:t>
            </a:r>
            <a:r>
              <a:rPr lang="sk-SK" dirty="0" smtClean="0"/>
              <a:t> </a:t>
            </a:r>
            <a:r>
              <a:rPr lang="sk-SK" dirty="0" err="1" smtClean="0"/>
              <a:t>az</a:t>
            </a:r>
            <a:r>
              <a:rPr lang="sk-SK" dirty="0" smtClean="0"/>
              <a:t> </a:t>
            </a:r>
            <a:r>
              <a:rPr lang="sk-SK" dirty="0" err="1" smtClean="0"/>
              <a:t>érdeklőket</a:t>
            </a:r>
            <a:r>
              <a:rPr lang="sk-SK" dirty="0" smtClean="0"/>
              <a:t>, </a:t>
            </a:r>
            <a:r>
              <a:rPr lang="sk-SK" dirty="0" err="1" smtClean="0"/>
              <a:t>hogy</a:t>
            </a:r>
            <a:r>
              <a:rPr lang="sk-SK" dirty="0" smtClean="0"/>
              <a:t> a </a:t>
            </a:r>
            <a:r>
              <a:rPr lang="sk-SK" dirty="0" err="1" smtClean="0"/>
              <a:t>cég</a:t>
            </a:r>
            <a:r>
              <a:rPr lang="sk-SK" dirty="0" smtClean="0"/>
              <a:t> </a:t>
            </a:r>
            <a:r>
              <a:rPr lang="sk-SK" dirty="0" err="1" smtClean="0"/>
              <a:t>keresné</a:t>
            </a:r>
            <a:r>
              <a:rPr lang="sk-SK" dirty="0" smtClean="0"/>
              <a:t> </a:t>
            </a:r>
            <a:r>
              <a:rPr lang="sk-SK" dirty="0" err="1" smtClean="0"/>
              <a:t>meg</a:t>
            </a:r>
            <a:r>
              <a:rPr lang="sk-SK" dirty="0" smtClean="0"/>
              <a:t> </a:t>
            </a:r>
            <a:r>
              <a:rPr lang="sk-SK" dirty="0" err="1" smtClean="0"/>
              <a:t>őket</a:t>
            </a:r>
            <a:r>
              <a:rPr lang="sk-SK" dirty="0" smtClean="0"/>
              <a:t>.</a:t>
            </a:r>
          </a:p>
          <a:p>
            <a:pPr marL="0" indent="0">
              <a:buNone/>
            </a:pPr>
            <a:r>
              <a:rPr lang="sk-SK" dirty="0" err="1" smtClean="0"/>
              <a:t>Széles</a:t>
            </a:r>
            <a:r>
              <a:rPr lang="sk-SK" dirty="0" smtClean="0"/>
              <a:t> </a:t>
            </a:r>
            <a:r>
              <a:rPr lang="sk-SK" dirty="0" err="1" smtClean="0"/>
              <a:t>eszköztárának</a:t>
            </a:r>
            <a:r>
              <a:rPr lang="sk-SK" dirty="0" smtClean="0"/>
              <a:t> </a:t>
            </a:r>
            <a:r>
              <a:rPr lang="sk-SK" dirty="0" err="1" smtClean="0"/>
              <a:t>épp</a:t>
            </a:r>
            <a:r>
              <a:rPr lang="sk-SK" dirty="0" smtClean="0"/>
              <a:t> </a:t>
            </a:r>
            <a:r>
              <a:rPr lang="sk-SK" dirty="0" err="1" smtClean="0"/>
              <a:t>úgy</a:t>
            </a:r>
            <a:r>
              <a:rPr lang="sk-SK" dirty="0" smtClean="0"/>
              <a:t> </a:t>
            </a:r>
            <a:r>
              <a:rPr lang="sk-SK" dirty="0" err="1" smtClean="0"/>
              <a:t>része</a:t>
            </a:r>
            <a:r>
              <a:rPr lang="sk-SK" dirty="0" smtClean="0"/>
              <a:t> a SEO, a </a:t>
            </a:r>
            <a:r>
              <a:rPr lang="sk-SK" dirty="0" err="1" smtClean="0"/>
              <a:t>közösségépítés</a:t>
            </a:r>
            <a:r>
              <a:rPr lang="sk-SK" dirty="0" smtClean="0"/>
              <a:t>, </a:t>
            </a:r>
            <a:r>
              <a:rPr lang="sk-SK" dirty="0" err="1" smtClean="0"/>
              <a:t>és</a:t>
            </a:r>
            <a:r>
              <a:rPr lang="sk-SK" dirty="0" smtClean="0"/>
              <a:t> </a:t>
            </a:r>
            <a:r>
              <a:rPr lang="sk-SK" dirty="0" err="1" smtClean="0"/>
              <a:t>főként</a:t>
            </a:r>
            <a:r>
              <a:rPr lang="sk-SK" dirty="0" smtClean="0"/>
              <a:t> a </a:t>
            </a:r>
            <a:r>
              <a:rPr lang="sk-SK" dirty="0" err="1" smtClean="0"/>
              <a:t>tartalommarketing</a:t>
            </a:r>
            <a:r>
              <a:rPr lang="sk-SK" dirty="0" smtClean="0"/>
              <a:t>, mely a </a:t>
            </a:r>
            <a:r>
              <a:rPr lang="sk-SK" dirty="0" err="1" smtClean="0"/>
              <a:t>legjobb</a:t>
            </a:r>
            <a:r>
              <a:rPr lang="sk-SK" dirty="0" smtClean="0"/>
              <a:t> </a:t>
            </a:r>
            <a:r>
              <a:rPr lang="sk-SK" dirty="0" err="1" smtClean="0"/>
              <a:t>lehetőség</a:t>
            </a:r>
            <a:r>
              <a:rPr lang="sk-SK" dirty="0" smtClean="0"/>
              <a:t> </a:t>
            </a:r>
            <a:r>
              <a:rPr lang="sk-SK" dirty="0" err="1" smtClean="0"/>
              <a:t>arra</a:t>
            </a:r>
            <a:r>
              <a:rPr lang="sk-SK" dirty="0" smtClean="0"/>
              <a:t>, </a:t>
            </a:r>
            <a:r>
              <a:rPr lang="sk-SK" dirty="0" err="1" smtClean="0"/>
              <a:t>hogy</a:t>
            </a:r>
            <a:r>
              <a:rPr lang="sk-SK" dirty="0" smtClean="0"/>
              <a:t> a </a:t>
            </a:r>
            <a:r>
              <a:rPr lang="sk-SK" dirty="0" err="1" smtClean="0"/>
              <a:t>közönség</a:t>
            </a:r>
            <a:r>
              <a:rPr lang="sk-SK" dirty="0" smtClean="0"/>
              <a:t> </a:t>
            </a:r>
            <a:r>
              <a:rPr lang="sk-SK" dirty="0" err="1" smtClean="0"/>
              <a:t>figyelmét</a:t>
            </a:r>
            <a:r>
              <a:rPr lang="sk-SK" dirty="0" smtClean="0"/>
              <a:t> a </a:t>
            </a:r>
            <a:r>
              <a:rPr lang="sk-SK" dirty="0" err="1" smtClean="0"/>
              <a:t>megzavarásuk</a:t>
            </a:r>
            <a:r>
              <a:rPr lang="sk-SK" dirty="0" smtClean="0"/>
              <a:t> </a:t>
            </a:r>
            <a:r>
              <a:rPr lang="sk-SK" dirty="0" err="1" smtClean="0"/>
              <a:t>nélkül</a:t>
            </a:r>
            <a:r>
              <a:rPr lang="sk-SK" dirty="0" smtClean="0"/>
              <a:t> </a:t>
            </a:r>
            <a:r>
              <a:rPr lang="sk-SK" dirty="0" err="1" smtClean="0"/>
              <a:t>szerezzük</a:t>
            </a:r>
            <a:r>
              <a:rPr lang="sk-SK" dirty="0" smtClean="0"/>
              <a:t> </a:t>
            </a:r>
            <a:r>
              <a:rPr lang="sk-SK" dirty="0" err="1" smtClean="0"/>
              <a:t>meg</a:t>
            </a:r>
            <a:r>
              <a:rPr lang="sk-SK" dirty="0" smtClean="0"/>
              <a:t>.</a:t>
            </a:r>
          </a:p>
          <a:p>
            <a:pPr marL="0" indent="0">
              <a:buNone/>
            </a:pPr>
            <a:endParaRPr lang="sk-SK" dirty="0" smtClean="0"/>
          </a:p>
          <a:p>
            <a:pPr marL="0" indent="0">
              <a:buNone/>
            </a:pPr>
            <a:r>
              <a:rPr lang="sk-SK" dirty="0" err="1" smtClean="0"/>
              <a:t>Az</a:t>
            </a:r>
            <a:r>
              <a:rPr lang="sk-SK" dirty="0" smtClean="0"/>
              <a:t> e-mail marketing</a:t>
            </a:r>
          </a:p>
          <a:p>
            <a:pPr marL="0" indent="0">
              <a:buNone/>
            </a:pPr>
            <a:r>
              <a:rPr lang="sk-SK" dirty="0" err="1" smtClean="0"/>
              <a:t>Az</a:t>
            </a:r>
            <a:r>
              <a:rPr lang="sk-SK" dirty="0" smtClean="0"/>
              <a:t> e-</a:t>
            </a:r>
            <a:r>
              <a:rPr lang="sk-SK" dirty="0" err="1" smtClean="0"/>
              <a:t>maileket</a:t>
            </a:r>
            <a:r>
              <a:rPr lang="sk-SK" dirty="0" smtClean="0"/>
              <a:t> a </a:t>
            </a:r>
            <a:r>
              <a:rPr lang="sk-SK" dirty="0" err="1" smtClean="0"/>
              <a:t>tartalommarketing</a:t>
            </a:r>
            <a:r>
              <a:rPr lang="sk-SK" dirty="0" smtClean="0"/>
              <a:t> </a:t>
            </a:r>
            <a:r>
              <a:rPr lang="sk-SK" dirty="0" err="1" smtClean="0"/>
              <a:t>legütősebb</a:t>
            </a:r>
            <a:r>
              <a:rPr lang="sk-SK" dirty="0" smtClean="0"/>
              <a:t> </a:t>
            </a:r>
            <a:r>
              <a:rPr lang="sk-SK" dirty="0" err="1" smtClean="0"/>
              <a:t>eszközei</a:t>
            </a:r>
            <a:r>
              <a:rPr lang="sk-SK" dirty="0" smtClean="0"/>
              <a:t> </a:t>
            </a:r>
            <a:r>
              <a:rPr lang="sk-SK" dirty="0" err="1" smtClean="0"/>
              <a:t>közé</a:t>
            </a:r>
            <a:r>
              <a:rPr lang="sk-SK" dirty="0" smtClean="0"/>
              <a:t> </a:t>
            </a:r>
            <a:r>
              <a:rPr lang="sk-SK" dirty="0" err="1" smtClean="0"/>
              <a:t>sorolhatjuk</a:t>
            </a:r>
            <a:r>
              <a:rPr lang="sk-SK" dirty="0" smtClean="0"/>
              <a:t>. A </a:t>
            </a:r>
            <a:r>
              <a:rPr lang="sk-SK" dirty="0" err="1" smtClean="0"/>
              <a:t>jól</a:t>
            </a:r>
            <a:r>
              <a:rPr lang="sk-SK" dirty="0" smtClean="0"/>
              <a:t> </a:t>
            </a:r>
            <a:r>
              <a:rPr lang="sk-SK" dirty="0" err="1" smtClean="0"/>
              <a:t>megírt</a:t>
            </a:r>
            <a:r>
              <a:rPr lang="sk-SK" dirty="0" smtClean="0"/>
              <a:t>, </a:t>
            </a:r>
            <a:r>
              <a:rPr lang="sk-SK" dirty="0" err="1" smtClean="0"/>
              <a:t>jó</a:t>
            </a:r>
            <a:r>
              <a:rPr lang="sk-SK" dirty="0" smtClean="0"/>
              <a:t> </a:t>
            </a:r>
            <a:r>
              <a:rPr lang="sk-SK" dirty="0" err="1" smtClean="0"/>
              <a:t>helyre</a:t>
            </a:r>
            <a:r>
              <a:rPr lang="sk-SK" dirty="0" smtClean="0"/>
              <a:t> </a:t>
            </a:r>
            <a:r>
              <a:rPr lang="sk-SK" dirty="0" err="1" smtClean="0"/>
              <a:t>érkező</a:t>
            </a:r>
            <a:r>
              <a:rPr lang="sk-SK" dirty="0" smtClean="0"/>
              <a:t> </a:t>
            </a:r>
            <a:r>
              <a:rPr lang="sk-SK" dirty="0" err="1" smtClean="0"/>
              <a:t>és</a:t>
            </a:r>
            <a:r>
              <a:rPr lang="sk-SK" dirty="0" smtClean="0"/>
              <a:t> </a:t>
            </a:r>
            <a:r>
              <a:rPr lang="sk-SK" dirty="0" err="1" smtClean="0"/>
              <a:t>tartalomgazdag</a:t>
            </a:r>
            <a:r>
              <a:rPr lang="sk-SK" dirty="0" smtClean="0"/>
              <a:t> e-</a:t>
            </a:r>
            <a:r>
              <a:rPr lang="sk-SK" dirty="0" err="1" smtClean="0"/>
              <a:t>maileket</a:t>
            </a:r>
            <a:r>
              <a:rPr lang="sk-SK" dirty="0" smtClean="0"/>
              <a:t> </a:t>
            </a:r>
            <a:r>
              <a:rPr lang="sk-SK" dirty="0" err="1" smtClean="0"/>
              <a:t>nemcsak</a:t>
            </a:r>
            <a:r>
              <a:rPr lang="sk-SK" dirty="0" smtClean="0"/>
              <a:t> </a:t>
            </a:r>
            <a:r>
              <a:rPr lang="sk-SK" dirty="0" err="1" smtClean="0"/>
              <a:t>megnyitják</a:t>
            </a:r>
            <a:r>
              <a:rPr lang="sk-SK" dirty="0" smtClean="0"/>
              <a:t>, de </a:t>
            </a:r>
            <a:r>
              <a:rPr lang="sk-SK" dirty="0" err="1" smtClean="0"/>
              <a:t>el</a:t>
            </a:r>
            <a:r>
              <a:rPr lang="sk-SK" dirty="0" smtClean="0"/>
              <a:t> </a:t>
            </a:r>
            <a:r>
              <a:rPr lang="sk-SK" dirty="0" err="1" smtClean="0"/>
              <a:t>is</a:t>
            </a:r>
            <a:r>
              <a:rPr lang="sk-SK" dirty="0" smtClean="0"/>
              <a:t> </a:t>
            </a:r>
            <a:r>
              <a:rPr lang="sk-SK" dirty="0" err="1" smtClean="0"/>
              <a:t>olvassák</a:t>
            </a:r>
            <a:r>
              <a:rPr lang="sk-SK" dirty="0" smtClean="0"/>
              <a:t>.</a:t>
            </a:r>
          </a:p>
          <a:p>
            <a:pPr marL="0" indent="0">
              <a:buNone/>
            </a:pPr>
            <a:r>
              <a:rPr lang="sk-SK" dirty="0" smtClean="0"/>
              <a:t>Ha </a:t>
            </a:r>
            <a:r>
              <a:rPr lang="sk-SK" dirty="0" err="1" smtClean="0"/>
              <a:t>olyat</a:t>
            </a:r>
            <a:r>
              <a:rPr lang="sk-SK" dirty="0" smtClean="0"/>
              <a:t> </a:t>
            </a:r>
            <a:r>
              <a:rPr lang="sk-SK" dirty="0" err="1" smtClean="0"/>
              <a:t>kérünk</a:t>
            </a:r>
            <a:r>
              <a:rPr lang="sk-SK" dirty="0" smtClean="0"/>
              <a:t> </a:t>
            </a:r>
            <a:r>
              <a:rPr lang="sk-SK" dirty="0" err="1" smtClean="0"/>
              <a:t>az</a:t>
            </a:r>
            <a:r>
              <a:rPr lang="sk-SK" dirty="0" smtClean="0"/>
              <a:t> </a:t>
            </a:r>
            <a:r>
              <a:rPr lang="sk-SK" dirty="0" err="1" smtClean="0"/>
              <a:t>olvasótól</a:t>
            </a:r>
            <a:r>
              <a:rPr lang="sk-SK" dirty="0" smtClean="0"/>
              <a:t>, </a:t>
            </a:r>
            <a:r>
              <a:rPr lang="sk-SK" dirty="0" err="1" smtClean="0"/>
              <a:t>amiből</a:t>
            </a:r>
            <a:r>
              <a:rPr lang="sk-SK" dirty="0" smtClean="0"/>
              <a:t> </a:t>
            </a:r>
            <a:r>
              <a:rPr lang="sk-SK" dirty="0" err="1" smtClean="0"/>
              <a:t>neki</a:t>
            </a:r>
            <a:r>
              <a:rPr lang="sk-SK" dirty="0" smtClean="0"/>
              <a:t> </a:t>
            </a:r>
            <a:r>
              <a:rPr lang="sk-SK" dirty="0" err="1" smtClean="0"/>
              <a:t>is</a:t>
            </a:r>
            <a:r>
              <a:rPr lang="sk-SK" dirty="0" smtClean="0"/>
              <a:t> </a:t>
            </a:r>
            <a:r>
              <a:rPr lang="sk-SK" dirty="0" err="1" smtClean="0"/>
              <a:t>előnye</a:t>
            </a:r>
            <a:r>
              <a:rPr lang="sk-SK" dirty="0" smtClean="0"/>
              <a:t> </a:t>
            </a:r>
            <a:r>
              <a:rPr lang="sk-SK" dirty="0" err="1" smtClean="0"/>
              <a:t>származik</a:t>
            </a:r>
            <a:r>
              <a:rPr lang="sk-SK" dirty="0" smtClean="0"/>
              <a:t>, </a:t>
            </a:r>
            <a:r>
              <a:rPr lang="sk-SK" dirty="0" err="1" smtClean="0"/>
              <a:t>szívesen</a:t>
            </a:r>
            <a:r>
              <a:rPr lang="sk-SK" dirty="0" smtClean="0"/>
              <a:t> </a:t>
            </a:r>
            <a:r>
              <a:rPr lang="sk-SK" dirty="0" err="1" smtClean="0"/>
              <a:t>meg</a:t>
            </a:r>
            <a:r>
              <a:rPr lang="sk-SK" dirty="0" smtClean="0"/>
              <a:t> </a:t>
            </a:r>
            <a:r>
              <a:rPr lang="sk-SK" dirty="0" err="1" smtClean="0"/>
              <a:t>is</a:t>
            </a:r>
            <a:r>
              <a:rPr lang="sk-SK" dirty="0" smtClean="0"/>
              <a:t> </a:t>
            </a:r>
            <a:r>
              <a:rPr lang="sk-SK" dirty="0" err="1" smtClean="0"/>
              <a:t>fogják</a:t>
            </a:r>
            <a:r>
              <a:rPr lang="sk-SK" dirty="0" smtClean="0"/>
              <a:t> </a:t>
            </a:r>
            <a:r>
              <a:rPr lang="sk-SK" dirty="0" err="1" smtClean="0"/>
              <a:t>tenni</a:t>
            </a:r>
            <a:r>
              <a:rPr lang="sk-SK" dirty="0" smtClean="0"/>
              <a:t>: </a:t>
            </a:r>
            <a:r>
              <a:rPr lang="sk-SK" dirty="0" err="1" smtClean="0"/>
              <a:t>időpontot</a:t>
            </a:r>
            <a:r>
              <a:rPr lang="sk-SK" dirty="0" smtClean="0"/>
              <a:t> </a:t>
            </a:r>
            <a:r>
              <a:rPr lang="sk-SK" dirty="0" err="1" smtClean="0"/>
              <a:t>kérnek</a:t>
            </a:r>
            <a:r>
              <a:rPr lang="sk-SK" dirty="0" smtClean="0"/>
              <a:t>, </a:t>
            </a:r>
            <a:r>
              <a:rPr lang="sk-SK" dirty="0" err="1" smtClean="0"/>
              <a:t>feliratkoznak</a:t>
            </a:r>
            <a:r>
              <a:rPr lang="sk-SK" dirty="0" smtClean="0"/>
              <a:t>, </a:t>
            </a:r>
            <a:r>
              <a:rPr lang="sk-SK" dirty="0" err="1" smtClean="0"/>
              <a:t>vásárolnak</a:t>
            </a:r>
            <a:r>
              <a:rPr lang="sk-SK" dirty="0" smtClean="0"/>
              <a:t>.</a:t>
            </a:r>
          </a:p>
          <a:p>
            <a:pPr marL="0" indent="0">
              <a:buNone/>
            </a:pPr>
            <a:endParaRPr lang="sk-SK" dirty="0" smtClean="0"/>
          </a:p>
          <a:p>
            <a:pPr marL="0" indent="0">
              <a:buNone/>
            </a:pPr>
            <a:r>
              <a:rPr lang="sk-SK" dirty="0" err="1" smtClean="0"/>
              <a:t>Az</a:t>
            </a:r>
            <a:r>
              <a:rPr lang="sk-SK" dirty="0" smtClean="0"/>
              <a:t> </a:t>
            </a:r>
            <a:r>
              <a:rPr lang="sk-SK" dirty="0" err="1" smtClean="0"/>
              <a:t>influencer</a:t>
            </a:r>
            <a:r>
              <a:rPr lang="sk-SK" dirty="0" smtClean="0"/>
              <a:t> marketing</a:t>
            </a:r>
          </a:p>
          <a:p>
            <a:pPr marL="0" indent="0">
              <a:buNone/>
            </a:pPr>
            <a:r>
              <a:rPr lang="sk-SK" dirty="0" smtClean="0"/>
              <a:t>A </a:t>
            </a:r>
            <a:r>
              <a:rPr lang="sk-SK" dirty="0" err="1" smtClean="0"/>
              <a:t>tartalommarketing</a:t>
            </a:r>
            <a:r>
              <a:rPr lang="sk-SK" dirty="0" smtClean="0"/>
              <a:t> </a:t>
            </a:r>
            <a:r>
              <a:rPr lang="sk-SK" dirty="0" err="1" smtClean="0"/>
              <a:t>fontos</a:t>
            </a:r>
            <a:r>
              <a:rPr lang="sk-SK" dirty="0" smtClean="0"/>
              <a:t> </a:t>
            </a:r>
            <a:r>
              <a:rPr lang="sk-SK" dirty="0" err="1" smtClean="0"/>
              <a:t>szerepet</a:t>
            </a:r>
            <a:r>
              <a:rPr lang="sk-SK" dirty="0" smtClean="0"/>
              <a:t> </a:t>
            </a:r>
            <a:r>
              <a:rPr lang="sk-SK" dirty="0" err="1" smtClean="0"/>
              <a:t>játszik</a:t>
            </a:r>
            <a:r>
              <a:rPr lang="sk-SK" dirty="0" smtClean="0"/>
              <a:t> </a:t>
            </a:r>
            <a:r>
              <a:rPr lang="sk-SK" dirty="0" err="1" smtClean="0"/>
              <a:t>az</a:t>
            </a:r>
            <a:r>
              <a:rPr lang="sk-SK" dirty="0" smtClean="0"/>
              <a:t> </a:t>
            </a:r>
            <a:r>
              <a:rPr lang="sk-SK" dirty="0" err="1" smtClean="0"/>
              <a:t>influencerek</a:t>
            </a:r>
            <a:r>
              <a:rPr lang="sk-SK" dirty="0" smtClean="0"/>
              <a:t>, a </a:t>
            </a:r>
            <a:r>
              <a:rPr lang="sk-SK" dirty="0" err="1" smtClean="0"/>
              <a:t>saját</a:t>
            </a:r>
            <a:r>
              <a:rPr lang="sk-SK" dirty="0" smtClean="0"/>
              <a:t> </a:t>
            </a:r>
            <a:r>
              <a:rPr lang="sk-SK" dirty="0" err="1" smtClean="0"/>
              <a:t>közösségükre</a:t>
            </a:r>
            <a:r>
              <a:rPr lang="sk-SK" dirty="0" smtClean="0"/>
              <a:t> </a:t>
            </a:r>
            <a:r>
              <a:rPr lang="sk-SK" dirty="0" err="1" smtClean="0"/>
              <a:t>nagy</a:t>
            </a:r>
            <a:r>
              <a:rPr lang="sk-SK" dirty="0" smtClean="0"/>
              <a:t> </a:t>
            </a:r>
            <a:r>
              <a:rPr lang="sk-SK" dirty="0" err="1" smtClean="0"/>
              <a:t>befolyással</a:t>
            </a:r>
            <a:r>
              <a:rPr lang="sk-SK" dirty="0" smtClean="0"/>
              <a:t> </a:t>
            </a:r>
            <a:r>
              <a:rPr lang="sk-SK" dirty="0" err="1" smtClean="0"/>
              <a:t>bíró</a:t>
            </a:r>
            <a:r>
              <a:rPr lang="sk-SK" dirty="0" smtClean="0"/>
              <a:t> </a:t>
            </a:r>
            <a:r>
              <a:rPr lang="sk-SK" dirty="0" err="1" smtClean="0"/>
              <a:t>emberek</a:t>
            </a:r>
            <a:r>
              <a:rPr lang="sk-SK" dirty="0" smtClean="0"/>
              <a:t> </a:t>
            </a:r>
            <a:r>
              <a:rPr lang="sk-SK" dirty="0" err="1" smtClean="0"/>
              <a:t>köré</a:t>
            </a:r>
            <a:r>
              <a:rPr lang="sk-SK" dirty="0" smtClean="0"/>
              <a:t> </a:t>
            </a:r>
            <a:r>
              <a:rPr lang="sk-SK" dirty="0" err="1" smtClean="0"/>
              <a:t>épített</a:t>
            </a:r>
            <a:r>
              <a:rPr lang="sk-SK" dirty="0" smtClean="0"/>
              <a:t> </a:t>
            </a:r>
            <a:r>
              <a:rPr lang="sk-SK" dirty="0" err="1" smtClean="0"/>
              <a:t>marketingstratégiában</a:t>
            </a:r>
            <a:r>
              <a:rPr lang="sk-SK" dirty="0" smtClean="0"/>
              <a:t> </a:t>
            </a:r>
            <a:r>
              <a:rPr lang="sk-SK" dirty="0" err="1" smtClean="0"/>
              <a:t>is</a:t>
            </a:r>
            <a:r>
              <a:rPr lang="sk-SK" dirty="0" smtClean="0"/>
              <a:t>.</a:t>
            </a:r>
          </a:p>
          <a:p>
            <a:pPr marL="0" indent="0">
              <a:buNone/>
            </a:pPr>
            <a:r>
              <a:rPr lang="sk-SK" dirty="0" err="1" smtClean="0"/>
              <a:t>Az</a:t>
            </a:r>
            <a:r>
              <a:rPr lang="sk-SK" dirty="0" smtClean="0"/>
              <a:t> </a:t>
            </a:r>
            <a:r>
              <a:rPr lang="sk-SK" dirty="0" err="1" smtClean="0"/>
              <a:t>influencerek</a:t>
            </a:r>
            <a:r>
              <a:rPr lang="sk-SK" dirty="0" smtClean="0"/>
              <a:t> </a:t>
            </a:r>
            <a:r>
              <a:rPr lang="sk-SK" dirty="0" err="1" smtClean="0"/>
              <a:t>olyan</a:t>
            </a:r>
            <a:r>
              <a:rPr lang="sk-SK" dirty="0" smtClean="0"/>
              <a:t> </a:t>
            </a:r>
            <a:r>
              <a:rPr lang="sk-SK" dirty="0" err="1" smtClean="0"/>
              <a:t>minőségi</a:t>
            </a:r>
            <a:r>
              <a:rPr lang="sk-SK" dirty="0" smtClean="0"/>
              <a:t> </a:t>
            </a:r>
            <a:r>
              <a:rPr lang="sk-SK" dirty="0" err="1" smtClean="0"/>
              <a:t>tartalmat</a:t>
            </a:r>
            <a:r>
              <a:rPr lang="sk-SK" dirty="0" smtClean="0"/>
              <a:t> </a:t>
            </a:r>
            <a:r>
              <a:rPr lang="sk-SK" dirty="0" err="1" smtClean="0"/>
              <a:t>állíthatnak</a:t>
            </a:r>
            <a:r>
              <a:rPr lang="sk-SK" dirty="0" smtClean="0"/>
              <a:t> </a:t>
            </a:r>
            <a:r>
              <a:rPr lang="sk-SK" dirty="0" err="1" smtClean="0"/>
              <a:t>elő</a:t>
            </a:r>
            <a:r>
              <a:rPr lang="sk-SK" dirty="0" smtClean="0"/>
              <a:t>, </a:t>
            </a:r>
            <a:r>
              <a:rPr lang="sk-SK" dirty="0" err="1" smtClean="0"/>
              <a:t>amit</a:t>
            </a:r>
            <a:r>
              <a:rPr lang="sk-SK" dirty="0" smtClean="0"/>
              <a:t> a </a:t>
            </a:r>
            <a:r>
              <a:rPr lang="sk-SK" dirty="0" err="1" smtClean="0"/>
              <a:t>közönség</a:t>
            </a:r>
            <a:r>
              <a:rPr lang="sk-SK" dirty="0" smtClean="0"/>
              <a:t> </a:t>
            </a:r>
            <a:r>
              <a:rPr lang="sk-SK" dirty="0" err="1" smtClean="0"/>
              <a:t>nagy</a:t>
            </a:r>
            <a:r>
              <a:rPr lang="sk-SK" dirty="0" smtClean="0"/>
              <a:t> </a:t>
            </a:r>
            <a:r>
              <a:rPr lang="sk-SK" dirty="0" err="1" smtClean="0"/>
              <a:t>élvezettel</a:t>
            </a:r>
            <a:r>
              <a:rPr lang="sk-SK" dirty="0" smtClean="0"/>
              <a:t> </a:t>
            </a:r>
            <a:r>
              <a:rPr lang="sk-SK" dirty="0" err="1" smtClean="0"/>
              <a:t>olvas</a:t>
            </a:r>
            <a:r>
              <a:rPr lang="sk-SK" dirty="0" smtClean="0"/>
              <a:t> </a:t>
            </a:r>
            <a:r>
              <a:rPr lang="sk-SK" dirty="0" err="1" smtClean="0"/>
              <a:t>el</a:t>
            </a:r>
            <a:r>
              <a:rPr lang="sk-SK" dirty="0" smtClean="0"/>
              <a:t>, </a:t>
            </a:r>
            <a:r>
              <a:rPr lang="sk-SK" dirty="0" err="1" smtClean="0"/>
              <a:t>ugyanis</a:t>
            </a:r>
            <a:r>
              <a:rPr lang="sk-SK" dirty="0" smtClean="0"/>
              <a:t> a </a:t>
            </a:r>
            <a:r>
              <a:rPr lang="sk-SK" dirty="0" err="1" smtClean="0"/>
              <a:t>kedvenc</a:t>
            </a:r>
            <a:r>
              <a:rPr lang="sk-SK" dirty="0" smtClean="0"/>
              <a:t> </a:t>
            </a:r>
            <a:r>
              <a:rPr lang="sk-SK" dirty="0" err="1" smtClean="0"/>
              <a:t>influencerében</a:t>
            </a:r>
            <a:r>
              <a:rPr lang="sk-SK" dirty="0" smtClean="0"/>
              <a:t> </a:t>
            </a:r>
            <a:r>
              <a:rPr lang="sk-SK" dirty="0" err="1" smtClean="0"/>
              <a:t>sokkal</a:t>
            </a:r>
            <a:r>
              <a:rPr lang="sk-SK" dirty="0" smtClean="0"/>
              <a:t> </a:t>
            </a:r>
            <a:r>
              <a:rPr lang="sk-SK" dirty="0" err="1" smtClean="0"/>
              <a:t>jobban</a:t>
            </a:r>
            <a:r>
              <a:rPr lang="sk-SK" dirty="0" smtClean="0"/>
              <a:t> </a:t>
            </a:r>
            <a:r>
              <a:rPr lang="sk-SK" dirty="0" err="1" smtClean="0"/>
              <a:t>megbízik</a:t>
            </a:r>
            <a:r>
              <a:rPr lang="sk-SK" dirty="0" smtClean="0"/>
              <a:t>, </a:t>
            </a:r>
            <a:r>
              <a:rPr lang="sk-SK" dirty="0" err="1" smtClean="0"/>
              <a:t>mint</a:t>
            </a:r>
            <a:r>
              <a:rPr lang="sk-SK" dirty="0" smtClean="0"/>
              <a:t> </a:t>
            </a:r>
            <a:r>
              <a:rPr lang="sk-SK" dirty="0" err="1" smtClean="0"/>
              <a:t>másban</a:t>
            </a:r>
            <a:r>
              <a:rPr lang="sk-SK" dirty="0" smtClean="0"/>
              <a:t>. A blog, </a:t>
            </a:r>
            <a:r>
              <a:rPr lang="sk-SK" dirty="0" err="1" smtClean="0"/>
              <a:t>az</a:t>
            </a:r>
            <a:r>
              <a:rPr lang="sk-SK" dirty="0" smtClean="0"/>
              <a:t> e-mail </a:t>
            </a:r>
            <a:r>
              <a:rPr lang="sk-SK" dirty="0" err="1" smtClean="0"/>
              <a:t>vagy</a:t>
            </a:r>
            <a:r>
              <a:rPr lang="sk-SK" dirty="0" smtClean="0"/>
              <a:t> a </a:t>
            </a:r>
            <a:r>
              <a:rPr lang="sk-SK" dirty="0" err="1" smtClean="0"/>
              <a:t>videó</a:t>
            </a:r>
            <a:r>
              <a:rPr lang="sk-SK" dirty="0" smtClean="0"/>
              <a:t> </a:t>
            </a:r>
            <a:r>
              <a:rPr lang="sk-SK" dirty="0" err="1" smtClean="0"/>
              <a:t>használatos</a:t>
            </a:r>
            <a:r>
              <a:rPr lang="sk-SK" dirty="0" smtClean="0"/>
              <a:t>, </a:t>
            </a:r>
            <a:r>
              <a:rPr lang="sk-SK" dirty="0" err="1" smtClean="0"/>
              <a:t>mint</a:t>
            </a:r>
            <a:r>
              <a:rPr lang="sk-SK" dirty="0" smtClean="0"/>
              <a:t> </a:t>
            </a:r>
            <a:r>
              <a:rPr lang="sk-SK" dirty="0" err="1" smtClean="0"/>
              <a:t>tartalommarketing</a:t>
            </a:r>
            <a:r>
              <a:rPr lang="sk-SK" dirty="0" smtClean="0"/>
              <a:t> </a:t>
            </a:r>
            <a:r>
              <a:rPr lang="sk-SK" dirty="0" err="1" smtClean="0"/>
              <a:t>eszköz</a:t>
            </a:r>
            <a:r>
              <a:rPr lang="sk-SK" dirty="0" smtClean="0"/>
              <a:t>, de </a:t>
            </a:r>
            <a:r>
              <a:rPr lang="sk-SK" dirty="0" err="1" smtClean="0"/>
              <a:t>mindegyik</a:t>
            </a:r>
            <a:r>
              <a:rPr lang="sk-SK" dirty="0" smtClean="0"/>
              <a:t> </a:t>
            </a:r>
            <a:r>
              <a:rPr lang="sk-SK" dirty="0" err="1" smtClean="0"/>
              <a:t>lehet</a:t>
            </a:r>
            <a:r>
              <a:rPr lang="sk-SK" dirty="0" smtClean="0"/>
              <a:t> </a:t>
            </a:r>
            <a:r>
              <a:rPr lang="sk-SK" dirty="0" err="1" smtClean="0"/>
              <a:t>influencermarketing-eszköz</a:t>
            </a:r>
            <a:r>
              <a:rPr lang="sk-SK" dirty="0" smtClean="0"/>
              <a:t> </a:t>
            </a:r>
            <a:r>
              <a:rPr lang="sk-SK" dirty="0" err="1" smtClean="0"/>
              <a:t>is</a:t>
            </a:r>
            <a:r>
              <a:rPr lang="sk-SK" dirty="0" smtClean="0"/>
              <a:t>.</a:t>
            </a:r>
          </a:p>
          <a:p>
            <a:pPr marL="0" indent="0">
              <a:buNone/>
            </a:pPr>
            <a:endParaRPr lang="sk-SK" dirty="0" smtClean="0"/>
          </a:p>
          <a:p>
            <a:pPr marL="0" indent="0">
              <a:buNone/>
            </a:pPr>
            <a:r>
              <a:rPr lang="sk-SK" dirty="0" err="1" smtClean="0"/>
              <a:t>Videomarketing</a:t>
            </a:r>
            <a:endParaRPr lang="sk-SK" dirty="0" smtClean="0"/>
          </a:p>
          <a:p>
            <a:pPr marL="0" indent="0">
              <a:buNone/>
            </a:pPr>
            <a:r>
              <a:rPr lang="sk-SK" dirty="0" err="1" smtClean="0"/>
              <a:t>Manapság</a:t>
            </a:r>
            <a:r>
              <a:rPr lang="sk-SK" dirty="0" smtClean="0"/>
              <a:t> már </a:t>
            </a:r>
            <a:r>
              <a:rPr lang="sk-SK" dirty="0" err="1" smtClean="0"/>
              <a:t>egy</a:t>
            </a:r>
            <a:r>
              <a:rPr lang="sk-SK" dirty="0" smtClean="0"/>
              <a:t> </a:t>
            </a:r>
            <a:r>
              <a:rPr lang="sk-SK" dirty="0" err="1" smtClean="0"/>
              <a:t>valamirevaló</a:t>
            </a:r>
            <a:r>
              <a:rPr lang="sk-SK" dirty="0" smtClean="0"/>
              <a:t> </a:t>
            </a:r>
            <a:r>
              <a:rPr lang="sk-SK" dirty="0" err="1" smtClean="0"/>
              <a:t>tartalommarketing</a:t>
            </a:r>
            <a:r>
              <a:rPr lang="sk-SK" dirty="0" smtClean="0"/>
              <a:t>-stratégia </a:t>
            </a:r>
            <a:r>
              <a:rPr lang="sk-SK" dirty="0" err="1" smtClean="0"/>
              <a:t>nem</a:t>
            </a:r>
            <a:r>
              <a:rPr lang="sk-SK" dirty="0" smtClean="0"/>
              <a:t> </a:t>
            </a:r>
            <a:r>
              <a:rPr lang="sk-SK" dirty="0" err="1" smtClean="0"/>
              <a:t>nélkülözheti</a:t>
            </a:r>
            <a:r>
              <a:rPr lang="sk-SK" dirty="0" smtClean="0"/>
              <a:t> a </a:t>
            </a:r>
            <a:r>
              <a:rPr lang="sk-SK" dirty="0" err="1" smtClean="0"/>
              <a:t>videót</a:t>
            </a:r>
            <a:r>
              <a:rPr lang="sk-SK" dirty="0" smtClean="0"/>
              <a:t>. A </a:t>
            </a:r>
            <a:r>
              <a:rPr lang="sk-SK" dirty="0" err="1" smtClean="0"/>
              <a:t>videók</a:t>
            </a:r>
            <a:r>
              <a:rPr lang="sk-SK" dirty="0" smtClean="0"/>
              <a:t> </a:t>
            </a:r>
            <a:r>
              <a:rPr lang="sk-SK" dirty="0" err="1" smtClean="0"/>
              <a:t>elkészítése</a:t>
            </a:r>
            <a:r>
              <a:rPr lang="sk-SK" dirty="0" smtClean="0"/>
              <a:t>, </a:t>
            </a:r>
            <a:r>
              <a:rPr lang="sk-SK" dirty="0" err="1" smtClean="0"/>
              <a:t>és</a:t>
            </a:r>
            <a:r>
              <a:rPr lang="sk-SK" dirty="0" smtClean="0"/>
              <a:t> </a:t>
            </a:r>
            <a:r>
              <a:rPr lang="sk-SK" dirty="0" err="1" smtClean="0"/>
              <a:t>terjesztése</a:t>
            </a:r>
            <a:r>
              <a:rPr lang="sk-SK" dirty="0" smtClean="0"/>
              <a:t> </a:t>
            </a:r>
            <a:r>
              <a:rPr lang="sk-SK" dirty="0" err="1" smtClean="0"/>
              <a:t>is</a:t>
            </a:r>
            <a:r>
              <a:rPr lang="sk-SK" dirty="0" smtClean="0"/>
              <a:t> </a:t>
            </a:r>
            <a:r>
              <a:rPr lang="sk-SK" dirty="0" err="1" smtClean="0"/>
              <a:t>egyre</a:t>
            </a:r>
            <a:r>
              <a:rPr lang="sk-SK" dirty="0" smtClean="0"/>
              <a:t> </a:t>
            </a:r>
            <a:r>
              <a:rPr lang="sk-SK" dirty="0" err="1" smtClean="0"/>
              <a:t>könnyebb</a:t>
            </a:r>
            <a:r>
              <a:rPr lang="sk-SK" dirty="0" smtClean="0"/>
              <a:t>, </a:t>
            </a:r>
            <a:r>
              <a:rPr lang="sk-SK" dirty="0" err="1" smtClean="0"/>
              <a:t>és</a:t>
            </a:r>
            <a:r>
              <a:rPr lang="sk-SK" dirty="0" smtClean="0"/>
              <a:t> a </a:t>
            </a:r>
            <a:r>
              <a:rPr lang="sk-SK" dirty="0" err="1" smtClean="0"/>
              <a:t>közösségimédia-felületeken</a:t>
            </a:r>
            <a:r>
              <a:rPr lang="sk-SK" dirty="0" smtClean="0"/>
              <a:t> </a:t>
            </a:r>
            <a:r>
              <a:rPr lang="sk-SK" dirty="0" err="1" smtClean="0"/>
              <a:t>nagyon</a:t>
            </a:r>
            <a:r>
              <a:rPr lang="sk-SK" dirty="0" smtClean="0"/>
              <a:t> </a:t>
            </a:r>
            <a:r>
              <a:rPr lang="sk-SK" dirty="0" err="1" smtClean="0"/>
              <a:t>sokan</a:t>
            </a:r>
            <a:r>
              <a:rPr lang="sk-SK" dirty="0" smtClean="0"/>
              <a:t> </a:t>
            </a:r>
            <a:r>
              <a:rPr lang="sk-SK" dirty="0" err="1" smtClean="0"/>
              <a:t>részesítik</a:t>
            </a:r>
            <a:r>
              <a:rPr lang="sk-SK" dirty="0" smtClean="0"/>
              <a:t> </a:t>
            </a:r>
            <a:r>
              <a:rPr lang="sk-SK" dirty="0" err="1" smtClean="0"/>
              <a:t>előnyben</a:t>
            </a:r>
            <a:r>
              <a:rPr lang="sk-SK" dirty="0" smtClean="0"/>
              <a:t>, </a:t>
            </a:r>
            <a:r>
              <a:rPr lang="sk-SK" dirty="0" err="1" smtClean="0"/>
              <a:t>és</a:t>
            </a:r>
            <a:r>
              <a:rPr lang="sk-SK" dirty="0" smtClean="0"/>
              <a:t> </a:t>
            </a:r>
            <a:r>
              <a:rPr lang="sk-SK" dirty="0" err="1" smtClean="0"/>
              <a:t>nézik</a:t>
            </a:r>
            <a:r>
              <a:rPr lang="sk-SK" dirty="0" smtClean="0"/>
              <a:t> </a:t>
            </a:r>
            <a:r>
              <a:rPr lang="sk-SK" dirty="0" err="1" smtClean="0"/>
              <a:t>őket</a:t>
            </a:r>
            <a:r>
              <a:rPr lang="sk-SK" dirty="0" smtClean="0"/>
              <a:t> </a:t>
            </a:r>
            <a:r>
              <a:rPr lang="sk-SK" dirty="0" err="1" smtClean="0"/>
              <a:t>meg</a:t>
            </a:r>
            <a:r>
              <a:rPr lang="sk-SK" dirty="0" smtClean="0"/>
              <a:t> </a:t>
            </a:r>
            <a:r>
              <a:rPr lang="sk-SK" dirty="0" err="1" smtClean="0"/>
              <a:t>előszeretettel</a:t>
            </a:r>
            <a:r>
              <a:rPr lang="sk-SK" dirty="0" smtClean="0"/>
              <a:t>.</a:t>
            </a:r>
          </a:p>
          <a:p>
            <a:pPr marL="0" indent="0">
              <a:buNone/>
            </a:pPr>
            <a:endParaRPr lang="sk-SK" dirty="0" smtClean="0"/>
          </a:p>
          <a:p>
            <a:pPr marL="0" indent="0">
              <a:buNone/>
            </a:pPr>
            <a:r>
              <a:rPr lang="sk-SK" dirty="0" err="1" smtClean="0"/>
              <a:t>Az</a:t>
            </a:r>
            <a:r>
              <a:rPr lang="sk-SK" dirty="0" smtClean="0"/>
              <a:t> </a:t>
            </a:r>
            <a:r>
              <a:rPr lang="sk-SK" dirty="0" err="1" smtClean="0"/>
              <a:t>affiliate</a:t>
            </a:r>
            <a:r>
              <a:rPr lang="sk-SK" dirty="0" smtClean="0"/>
              <a:t> marketing</a:t>
            </a:r>
          </a:p>
          <a:p>
            <a:pPr marL="0" indent="0">
              <a:buNone/>
            </a:pPr>
            <a:r>
              <a:rPr lang="sk-SK" dirty="0" err="1" smtClean="0"/>
              <a:t>Az</a:t>
            </a:r>
            <a:r>
              <a:rPr lang="sk-SK" dirty="0" smtClean="0"/>
              <a:t> </a:t>
            </a:r>
            <a:r>
              <a:rPr lang="sk-SK" dirty="0" err="1" smtClean="0"/>
              <a:t>affiliate</a:t>
            </a:r>
            <a:r>
              <a:rPr lang="sk-SK" dirty="0" smtClean="0"/>
              <a:t> marketing a </a:t>
            </a:r>
            <a:r>
              <a:rPr lang="sk-SK" dirty="0" err="1" smtClean="0"/>
              <a:t>cég</a:t>
            </a:r>
            <a:r>
              <a:rPr lang="sk-SK" dirty="0" smtClean="0"/>
              <a:t> </a:t>
            </a:r>
            <a:r>
              <a:rPr lang="sk-SK" dirty="0" err="1" smtClean="0"/>
              <a:t>inbound</a:t>
            </a:r>
            <a:r>
              <a:rPr lang="sk-SK" dirty="0" smtClean="0"/>
              <a:t> </a:t>
            </a:r>
            <a:r>
              <a:rPr lang="sk-SK" dirty="0" err="1" smtClean="0"/>
              <a:t>marketingének</a:t>
            </a:r>
            <a:r>
              <a:rPr lang="sk-SK" dirty="0" smtClean="0"/>
              <a:t> </a:t>
            </a:r>
            <a:r>
              <a:rPr lang="sk-SK" dirty="0" err="1" smtClean="0"/>
              <a:t>kiszervezett</a:t>
            </a:r>
            <a:r>
              <a:rPr lang="sk-SK" dirty="0" smtClean="0"/>
              <a:t> </a:t>
            </a:r>
            <a:r>
              <a:rPr lang="sk-SK" dirty="0" err="1" smtClean="0"/>
              <a:t>változata</a:t>
            </a:r>
            <a:r>
              <a:rPr lang="sk-SK" dirty="0" smtClean="0"/>
              <a:t>. </a:t>
            </a:r>
            <a:r>
              <a:rPr lang="sk-SK" dirty="0" err="1" smtClean="0"/>
              <a:t>Ilyenkor</a:t>
            </a:r>
            <a:r>
              <a:rPr lang="sk-SK" dirty="0" smtClean="0"/>
              <a:t> </a:t>
            </a:r>
            <a:r>
              <a:rPr lang="sk-SK" dirty="0" err="1" smtClean="0"/>
              <a:t>az</a:t>
            </a:r>
            <a:r>
              <a:rPr lang="sk-SK" dirty="0" smtClean="0"/>
              <a:t> </a:t>
            </a:r>
            <a:r>
              <a:rPr lang="sk-SK" dirty="0" err="1" smtClean="0"/>
              <a:t>értékes</a:t>
            </a:r>
            <a:r>
              <a:rPr lang="sk-SK" dirty="0" smtClean="0"/>
              <a:t> </a:t>
            </a:r>
            <a:r>
              <a:rPr lang="sk-SK" dirty="0" err="1" smtClean="0"/>
              <a:t>leadeket</a:t>
            </a:r>
            <a:r>
              <a:rPr lang="sk-SK" dirty="0" smtClean="0"/>
              <a:t> </a:t>
            </a:r>
            <a:r>
              <a:rPr lang="sk-SK" dirty="0" err="1" smtClean="0"/>
              <a:t>nem</a:t>
            </a:r>
            <a:r>
              <a:rPr lang="sk-SK" dirty="0" smtClean="0"/>
              <a:t> </a:t>
            </a:r>
            <a:r>
              <a:rPr lang="sk-SK" dirty="0" err="1" smtClean="0"/>
              <a:t>az</a:t>
            </a:r>
            <a:r>
              <a:rPr lang="sk-SK" dirty="0" smtClean="0"/>
              <a:t> </a:t>
            </a:r>
            <a:r>
              <a:rPr lang="sk-SK" dirty="0" err="1" smtClean="0"/>
              <a:t>általunk</a:t>
            </a:r>
            <a:r>
              <a:rPr lang="sk-SK" dirty="0" smtClean="0"/>
              <a:t> </a:t>
            </a:r>
            <a:r>
              <a:rPr lang="sk-SK" dirty="0" err="1" smtClean="0"/>
              <a:t>készített</a:t>
            </a:r>
            <a:r>
              <a:rPr lang="sk-SK" dirty="0" smtClean="0"/>
              <a:t> </a:t>
            </a:r>
            <a:r>
              <a:rPr lang="sk-SK" dirty="0" err="1" smtClean="0"/>
              <a:t>tartalmak</a:t>
            </a:r>
            <a:r>
              <a:rPr lang="sk-SK" dirty="0" smtClean="0"/>
              <a:t> </a:t>
            </a:r>
            <a:r>
              <a:rPr lang="sk-SK" dirty="0" err="1" smtClean="0"/>
              <a:t>vonzzák</a:t>
            </a:r>
            <a:r>
              <a:rPr lang="sk-SK" dirty="0" smtClean="0"/>
              <a:t> </a:t>
            </a:r>
            <a:r>
              <a:rPr lang="sk-SK" dirty="0" err="1" smtClean="0"/>
              <a:t>be</a:t>
            </a:r>
            <a:r>
              <a:rPr lang="sk-SK" dirty="0" smtClean="0"/>
              <a:t>, </a:t>
            </a:r>
            <a:r>
              <a:rPr lang="sk-SK" dirty="0" err="1" smtClean="0"/>
              <a:t>hanem</a:t>
            </a:r>
            <a:r>
              <a:rPr lang="sk-SK" dirty="0" smtClean="0"/>
              <a:t> </a:t>
            </a:r>
            <a:r>
              <a:rPr lang="sk-SK" dirty="0" err="1" smtClean="0"/>
              <a:t>érdeklődőnként</a:t>
            </a:r>
            <a:r>
              <a:rPr lang="sk-SK" dirty="0" smtClean="0"/>
              <a:t> </a:t>
            </a:r>
            <a:r>
              <a:rPr lang="sk-SK" dirty="0" err="1" smtClean="0"/>
              <a:t>vagy</a:t>
            </a:r>
            <a:r>
              <a:rPr lang="sk-SK" dirty="0" smtClean="0"/>
              <a:t> </a:t>
            </a:r>
            <a:r>
              <a:rPr lang="sk-SK" dirty="0" err="1" smtClean="0"/>
              <a:t>tranzakciónként</a:t>
            </a:r>
            <a:r>
              <a:rPr lang="sk-SK" dirty="0" smtClean="0"/>
              <a:t> </a:t>
            </a:r>
            <a:r>
              <a:rPr lang="sk-SK" dirty="0" err="1" smtClean="0"/>
              <a:t>fizetünk</a:t>
            </a:r>
            <a:r>
              <a:rPr lang="sk-SK" dirty="0" smtClean="0"/>
              <a:t> </a:t>
            </a:r>
            <a:r>
              <a:rPr lang="sk-SK" dirty="0" err="1" smtClean="0"/>
              <a:t>azoknak</a:t>
            </a:r>
            <a:r>
              <a:rPr lang="sk-SK" dirty="0" smtClean="0"/>
              <a:t> </a:t>
            </a:r>
            <a:r>
              <a:rPr lang="sk-SK" dirty="0" err="1" smtClean="0"/>
              <a:t>az</a:t>
            </a:r>
            <a:r>
              <a:rPr lang="sk-SK" dirty="0" smtClean="0"/>
              <a:t> </a:t>
            </a:r>
            <a:r>
              <a:rPr lang="sk-SK" dirty="0" err="1" smtClean="0"/>
              <a:t>affiliate</a:t>
            </a:r>
            <a:r>
              <a:rPr lang="sk-SK" dirty="0" smtClean="0"/>
              <a:t> </a:t>
            </a:r>
            <a:r>
              <a:rPr lang="sk-SK" dirty="0" err="1" smtClean="0"/>
              <a:t>partnereknek</a:t>
            </a:r>
            <a:r>
              <a:rPr lang="sk-SK" dirty="0" smtClean="0"/>
              <a:t>, </a:t>
            </a:r>
            <a:r>
              <a:rPr lang="sk-SK" dirty="0" err="1" smtClean="0"/>
              <a:t>akik</a:t>
            </a:r>
            <a:r>
              <a:rPr lang="sk-SK" dirty="0" smtClean="0"/>
              <a:t> </a:t>
            </a:r>
            <a:r>
              <a:rPr lang="sk-SK" dirty="0" err="1" smtClean="0"/>
              <a:t>behozzák</a:t>
            </a:r>
            <a:r>
              <a:rPr lang="sk-SK" dirty="0" smtClean="0"/>
              <a:t> </a:t>
            </a:r>
            <a:r>
              <a:rPr lang="sk-SK" dirty="0" err="1" smtClean="0"/>
              <a:t>őket</a:t>
            </a:r>
            <a:r>
              <a:rPr lang="sk-SK" dirty="0" smtClean="0"/>
              <a:t>. </a:t>
            </a:r>
            <a:r>
              <a:rPr lang="sk-SK" dirty="0" err="1" smtClean="0"/>
              <a:t>Az</a:t>
            </a:r>
            <a:r>
              <a:rPr lang="sk-SK" dirty="0" smtClean="0"/>
              <a:t> </a:t>
            </a:r>
            <a:r>
              <a:rPr lang="sk-SK" dirty="0" err="1" smtClean="0"/>
              <a:t>affiliate</a:t>
            </a:r>
            <a:r>
              <a:rPr lang="sk-SK" dirty="0" smtClean="0"/>
              <a:t> </a:t>
            </a:r>
            <a:r>
              <a:rPr lang="sk-SK" dirty="0" err="1" smtClean="0"/>
              <a:t>partnerek</a:t>
            </a:r>
            <a:r>
              <a:rPr lang="sk-SK" dirty="0" smtClean="0"/>
              <a:t> </a:t>
            </a:r>
            <a:r>
              <a:rPr lang="sk-SK" dirty="0" err="1" smtClean="0"/>
              <a:t>is</a:t>
            </a:r>
            <a:r>
              <a:rPr lang="sk-SK" dirty="0" smtClean="0"/>
              <a:t> </a:t>
            </a:r>
            <a:r>
              <a:rPr lang="sk-SK" dirty="0" err="1" smtClean="0"/>
              <a:t>tartalommarketinget</a:t>
            </a:r>
            <a:r>
              <a:rPr lang="sk-SK" dirty="0" smtClean="0"/>
              <a:t> </a:t>
            </a:r>
            <a:r>
              <a:rPr lang="sk-SK" dirty="0" err="1" smtClean="0"/>
              <a:t>használnak</a:t>
            </a:r>
            <a:r>
              <a:rPr lang="sk-SK" dirty="0" smtClean="0"/>
              <a:t> </a:t>
            </a:r>
            <a:r>
              <a:rPr lang="sk-SK" dirty="0" err="1" smtClean="0"/>
              <a:t>erre</a:t>
            </a:r>
            <a:r>
              <a:rPr lang="sk-SK" dirty="0" smtClean="0"/>
              <a:t> a </a:t>
            </a:r>
            <a:r>
              <a:rPr lang="sk-SK" dirty="0" err="1" smtClean="0"/>
              <a:t>célra</a:t>
            </a:r>
            <a:r>
              <a:rPr lang="sk-SK" dirty="0" smtClean="0"/>
              <a:t> </a:t>
            </a:r>
            <a:r>
              <a:rPr lang="sk-SK" dirty="0" err="1" smtClean="0"/>
              <a:t>legtöbbször</a:t>
            </a:r>
            <a:r>
              <a:rPr lang="sk-SK" dirty="0" smtClean="0"/>
              <a:t>.</a:t>
            </a:r>
            <a:endParaRPr lang="sk-SK" dirty="0"/>
          </a:p>
        </p:txBody>
      </p:sp>
    </p:spTree>
    <p:extLst>
      <p:ext uri="{BB962C8B-B14F-4D97-AF65-F5344CB8AC3E}">
        <p14:creationId xmlns:p14="http://schemas.microsoft.com/office/powerpoint/2010/main" val="193942635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
        <p:cNvGrpSpPr/>
        <p:nvPr/>
      </p:nvGrpSpPr>
      <p:grpSpPr>
        <a:xfrm>
          <a:off x="0" y="0"/>
          <a:ext cx="0" cy="0"/>
          <a:chOff x="0" y="0"/>
          <a:chExt cx="0" cy="0"/>
        </a:xfrm>
      </p:grpSpPr>
      <p:sp>
        <p:nvSpPr>
          <p:cNvPr id="71" name="Google Shape;71;gd03d5b2036_1_5:notes"/>
          <p:cNvSpPr>
            <a:spLocks noGrp="1" noRot="1" noChangeAspect="1"/>
          </p:cNvSpPr>
          <p:nvPr>
            <p:ph type="sldImg" idx="2"/>
          </p:nvPr>
        </p:nvSpPr>
        <p:spPr>
          <a:xfrm>
            <a:off x="80963" y="741363"/>
            <a:ext cx="6573837" cy="3698875"/>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2" name="Google Shape;72;gd03d5b2036_1_5:notes"/>
          <p:cNvSpPr txBox="1">
            <a:spLocks noGrp="1"/>
          </p:cNvSpPr>
          <p:nvPr>
            <p:ph type="body" idx="1"/>
          </p:nvPr>
        </p:nvSpPr>
        <p:spPr>
          <a:xfrm>
            <a:off x="673577" y="4686499"/>
            <a:ext cx="5388610" cy="4439841"/>
          </a:xfrm>
          <a:prstGeom prst="rect">
            <a:avLst/>
          </a:prstGeom>
        </p:spPr>
        <p:txBody>
          <a:bodyPr spcFirstLastPara="1" wrap="square" lIns="90747" tIns="90747" rIns="90747" bIns="90747" anchor="t" anchorCtr="0">
            <a:noAutofit/>
          </a:bodyPr>
          <a:lstStyle/>
          <a:p>
            <a:pPr marL="0" indent="0">
              <a:buNone/>
            </a:pPr>
            <a:r>
              <a:rPr lang="hu-HU" dirty="0" smtClean="0"/>
              <a:t>A helyesírási, stilisztikai kritériumokkal, stílusérzékkel kapcsolatban elmondhatjuk, hogy a profi szövegíró felé ez egy alapkövetelmény, így a továbbiak leírásában nem fogjuk említeni.</a:t>
            </a:r>
          </a:p>
          <a:p>
            <a:pPr marL="0" indent="0">
              <a:buNone/>
            </a:pPr>
            <a:r>
              <a:rPr lang="hu-HU" dirty="0" smtClean="0"/>
              <a:t>Pontosság</a:t>
            </a:r>
          </a:p>
          <a:p>
            <a:pPr marL="0" indent="0">
              <a:buNone/>
            </a:pPr>
            <a:r>
              <a:rPr lang="hu-HU" dirty="0" smtClean="0"/>
              <a:t>Az egyik legfontosabb szempont, a szövegek leadási határideje. </a:t>
            </a:r>
          </a:p>
          <a:p>
            <a:pPr marL="0" indent="0">
              <a:buNone/>
            </a:pPr>
            <a:r>
              <a:rPr lang="hu-HU" dirty="0" smtClean="0"/>
              <a:t>Tehetség és szakmai felkészültség</a:t>
            </a:r>
          </a:p>
          <a:p>
            <a:pPr marL="0" indent="0">
              <a:buNone/>
            </a:pPr>
            <a:r>
              <a:rPr lang="hu-HU" dirty="0" smtClean="0"/>
              <a:t>A jó íráskészség és egy minimális grafománia alapelvárásnak minősül, de tudni kell, hogy bizonyos területek más-más féle íráskészséget kívánnak. Ezét más kritériumok alapján dolgozik egy újságíró, egy marketingszövegíró, reklámszövegíró vagy épp egy SEO szövegíró. De a könnyen érthető, jól magyarázó, figyelemfelkeltő elemek javarészt megtalálhatók bennük, míg az unalom messzire kerüli a szövegeiket.</a:t>
            </a:r>
          </a:p>
          <a:p>
            <a:pPr marL="0" indent="0">
              <a:buNone/>
            </a:pPr>
            <a:r>
              <a:rPr lang="hu-HU" dirty="0" smtClean="0"/>
              <a:t>Odafigyelnek a </a:t>
            </a:r>
            <a:r>
              <a:rPr lang="hu-HU" dirty="0" err="1" smtClean="0"/>
              <a:t>headline</a:t>
            </a:r>
            <a:r>
              <a:rPr lang="hu-HU" dirty="0" smtClean="0"/>
              <a:t>-ok, a </a:t>
            </a:r>
            <a:r>
              <a:rPr lang="hu-HU" dirty="0" err="1" smtClean="0"/>
              <a:t>tárgymezők</a:t>
            </a:r>
            <a:r>
              <a:rPr lang="hu-HU" dirty="0" smtClean="0"/>
              <a:t> és CTA-k figyelemfelkeltő, frappáns, egyben informatív megfogalmazása. Vagy a szövegek tagolására, azaz 1-1 bekezdés akkor igazán hatékony, ha nem hosszabb 4-5 sornál. Ez egyrészt a </a:t>
            </a:r>
            <a:r>
              <a:rPr lang="hu-HU" dirty="0" err="1" smtClean="0"/>
              <a:t>reszponzív</a:t>
            </a:r>
            <a:r>
              <a:rPr lang="hu-HU" dirty="0" smtClean="0"/>
              <a:t> design kialakítása miatt fontos, hiszen a hosszabb szövegeknek is alkalmazkodniuk kell a különböző böngészők, illetve okoseszközök megjelenítőjének nagyságához. Másrészt a hosszú szöveg fáraszt. Emiatt az olvasó egyszerűen tovább görget, és nem olvassa el a cikkünket.</a:t>
            </a:r>
          </a:p>
          <a:p>
            <a:pPr marL="0" indent="0">
              <a:buNone/>
            </a:pPr>
            <a:r>
              <a:rPr lang="hu-HU" dirty="0" smtClean="0"/>
              <a:t>A profi szövegíró az írásain keresztül a szakmai hitelességünket is építi. Alapos, önálló kutatómunkája és az információk szűrése alapos, nem állít olyat, amit nem tud alátámasztani. A megírt blogban említett tanulmány, felmérés, kutatás vagy cikk a lábjegyzetben látható hivatkozva a forrásmegjelöléssel.</a:t>
            </a:r>
          </a:p>
          <a:p>
            <a:pPr marL="0" indent="0">
              <a:buNone/>
            </a:pPr>
            <a:r>
              <a:rPr lang="hu-HU" dirty="0" smtClean="0"/>
              <a:t>Monotonitás tűrése</a:t>
            </a:r>
          </a:p>
          <a:p>
            <a:pPr marL="0" indent="0">
              <a:buNone/>
            </a:pPr>
            <a:r>
              <a:rPr lang="hu-HU" dirty="0" smtClean="0"/>
              <a:t>A szövegírói szakmában jellemzően a monoton feladatok vannak többségben.</a:t>
            </a:r>
          </a:p>
          <a:p>
            <a:pPr marL="0" indent="0">
              <a:buNone/>
            </a:pPr>
            <a:r>
              <a:rPr lang="hu-HU" dirty="0" smtClean="0"/>
              <a:t>Gondolkodik</a:t>
            </a:r>
          </a:p>
          <a:p>
            <a:pPr marL="0" indent="0">
              <a:buNone/>
            </a:pPr>
            <a:r>
              <a:rPr lang="hu-HU" dirty="0" smtClean="0"/>
              <a:t>A cég vezetőjével együtt, folyamatban, rendszerben gondolkodik. A feladat (a lehető legpontosabban megfogalmazott, kritériumokat, elvárásokat, írtunk körül, meghatároztuk a célközönséget és az ajánlatot is) kézhezvétele után egy jobb szövegíró biztosan néhány kérdéssel fordul hozzánk, valamint a tapasztalatából adódóan akár ötlettel is.</a:t>
            </a:r>
          </a:p>
          <a:p>
            <a:pPr marL="0" indent="0">
              <a:buNone/>
            </a:pPr>
            <a:r>
              <a:rPr lang="hu-HU" dirty="0" smtClean="0"/>
              <a:t>Ez csak azt mutatja, hogy gondolkodik a munkán és a célja az, hogy a legjobb szöveget tegye le nekünk az asztalra. Azonnal látni fogja, hogy az adott anyagnak mi a célja, hova illeszkedik az adott kampányban / vásárlói útvonalban és a kampány hogyan viszonyul például a marketingstratégiánkhoz. Ebből kiindulva fog nekünk ötleteket, esetleg további tartalmakat és a tartalomterjesztéshez kapcsolódó javaslatokat adni.</a:t>
            </a:r>
          </a:p>
          <a:p>
            <a:pPr marL="0" indent="0">
              <a:buNone/>
            </a:pPr>
            <a:r>
              <a:rPr lang="hu-HU" dirty="0" smtClean="0"/>
              <a:t>Nyitott</a:t>
            </a:r>
          </a:p>
          <a:p>
            <a:pPr marL="0" indent="0">
              <a:buNone/>
            </a:pPr>
            <a:r>
              <a:rPr lang="hu-HU" dirty="0" smtClean="0"/>
              <a:t>Nyitott a kérdésekre és kérdezésre, a kritikákra, a fejlődésre, az ötletekre, új kihívásokra. A jó szövegíró mer kérdezni, hiszen tudja, hogy a szövegeivel saját magáról állít ki bizonyítványt, ezért meg akar szerezni minden információt. Éppen ennyire nyitott a kérdéseinkre is, mert tisztában van azzal, hogy ami szövegírói szemüvegen át nézve neki evidens, nekünk nem feltétlenül az.</a:t>
            </a:r>
          </a:p>
          <a:p>
            <a:pPr marL="0" indent="0">
              <a:buNone/>
            </a:pPr>
            <a:r>
              <a:rPr lang="hu-HU" dirty="0" smtClean="0"/>
              <a:t>Az elhivatott, szenvedélyes szövegíró maga fogja kérni a kritikánkat és az utókövetési folyamat során meg fogja kérdezni, hogyan teljesítettek a szövegei. Hozták-e az általunk elvártakat?</a:t>
            </a:r>
          </a:p>
          <a:p>
            <a:pPr marL="0" indent="0">
              <a:buNone/>
            </a:pPr>
            <a:r>
              <a:rPr lang="hu-HU" dirty="0" smtClean="0"/>
              <a:t>Ezzel a szövegíró is látni fogja, hogy mely területeken érdemes kicsit fejlesztenie magát, a tudását. </a:t>
            </a:r>
            <a:endParaRPr lang="hu-HU" dirty="0"/>
          </a:p>
        </p:txBody>
      </p:sp>
    </p:spTree>
    <p:extLst>
      <p:ext uri="{BB962C8B-B14F-4D97-AF65-F5344CB8AC3E}">
        <p14:creationId xmlns:p14="http://schemas.microsoft.com/office/powerpoint/2010/main" val="357143179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
        <p:cNvGrpSpPr/>
        <p:nvPr/>
      </p:nvGrpSpPr>
      <p:grpSpPr>
        <a:xfrm>
          <a:off x="0" y="0"/>
          <a:ext cx="0" cy="0"/>
          <a:chOff x="0" y="0"/>
          <a:chExt cx="0" cy="0"/>
        </a:xfrm>
      </p:grpSpPr>
      <p:sp>
        <p:nvSpPr>
          <p:cNvPr id="71" name="Google Shape;71;gd03d5b2036_1_5:notes"/>
          <p:cNvSpPr>
            <a:spLocks noGrp="1" noRot="1" noChangeAspect="1"/>
          </p:cNvSpPr>
          <p:nvPr>
            <p:ph type="sldImg" idx="2"/>
          </p:nvPr>
        </p:nvSpPr>
        <p:spPr>
          <a:xfrm>
            <a:off x="80963" y="741363"/>
            <a:ext cx="6573837" cy="3698875"/>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2" name="Google Shape;72;gd03d5b2036_1_5:notes"/>
          <p:cNvSpPr txBox="1">
            <a:spLocks noGrp="1"/>
          </p:cNvSpPr>
          <p:nvPr>
            <p:ph type="body" idx="1"/>
          </p:nvPr>
        </p:nvSpPr>
        <p:spPr>
          <a:xfrm>
            <a:off x="673577" y="4686499"/>
            <a:ext cx="5388610" cy="4439841"/>
          </a:xfrm>
          <a:prstGeom prst="rect">
            <a:avLst/>
          </a:prstGeom>
        </p:spPr>
        <p:txBody>
          <a:bodyPr spcFirstLastPara="1" wrap="square" lIns="90747" tIns="90747" rIns="90747" bIns="90747" anchor="t" anchorCtr="0">
            <a:noAutofit/>
          </a:bodyPr>
          <a:lstStyle/>
          <a:p>
            <a:pPr marL="0" indent="0">
              <a:buNone/>
            </a:pPr>
            <a:r>
              <a:rPr lang="hu-HU" dirty="0" smtClean="0"/>
              <a:t>Saját online csatornák preferálása, a nem sajáttal szemben a teljes kontroll, felügyelet megléte miatt igen fontos.</a:t>
            </a:r>
          </a:p>
          <a:p>
            <a:pPr marL="0" indent="0">
              <a:buNone/>
            </a:pPr>
            <a:r>
              <a:rPr lang="hu-HU" dirty="0" smtClean="0"/>
              <a:t>Webhely, Blog, Magazin, Újság</a:t>
            </a:r>
          </a:p>
          <a:p>
            <a:pPr marL="0" indent="0">
              <a:buNone/>
            </a:pPr>
            <a:r>
              <a:rPr lang="hu-HU" dirty="0" smtClean="0"/>
              <a:t>Segítenek a harmadik fél által működtetett online csatornák is, de elsősorban arra szolgálhatnak, hogy a látogatókat a saját csatornáink felé tereljük</a:t>
            </a:r>
          </a:p>
          <a:p>
            <a:pPr marL="0" indent="0">
              <a:buNone/>
            </a:pPr>
            <a:r>
              <a:rPr lang="hu-HU" dirty="0" smtClean="0"/>
              <a:t>Facebook, </a:t>
            </a:r>
            <a:r>
              <a:rPr lang="hu-HU" dirty="0" err="1" smtClean="0"/>
              <a:t>Youtube</a:t>
            </a:r>
            <a:r>
              <a:rPr lang="hu-HU" dirty="0" smtClean="0"/>
              <a:t>, </a:t>
            </a:r>
            <a:r>
              <a:rPr lang="hu-HU" dirty="0" err="1" smtClean="0"/>
              <a:t>TikTok</a:t>
            </a:r>
            <a:r>
              <a:rPr lang="hu-HU" dirty="0" smtClean="0"/>
              <a:t>, </a:t>
            </a:r>
            <a:r>
              <a:rPr lang="hu-HU" dirty="0" err="1" smtClean="0"/>
              <a:t>Instagram</a:t>
            </a:r>
            <a:r>
              <a:rPr lang="hu-HU" dirty="0" smtClean="0"/>
              <a:t>, </a:t>
            </a:r>
            <a:r>
              <a:rPr lang="hu-HU" dirty="0" err="1" smtClean="0"/>
              <a:t>Twitter</a:t>
            </a:r>
            <a:r>
              <a:rPr lang="hu-HU" dirty="0" smtClean="0"/>
              <a:t> stb.</a:t>
            </a:r>
          </a:p>
          <a:p>
            <a:pPr marL="0" indent="0">
              <a:buNone/>
            </a:pPr>
            <a:endParaRPr dirty="0"/>
          </a:p>
        </p:txBody>
      </p:sp>
    </p:spTree>
    <p:extLst>
      <p:ext uri="{BB962C8B-B14F-4D97-AF65-F5344CB8AC3E}">
        <p14:creationId xmlns:p14="http://schemas.microsoft.com/office/powerpoint/2010/main" val="354670937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matchingName="Címdia" type="title">
  <p:cSld name="TITLE">
    <p:bg>
      <p:bgPr>
        <a:blipFill>
          <a:blip r:embed="rId2">
            <a:alphaModFix/>
          </a:blip>
          <a:stretch>
            <a:fillRect/>
          </a:stretch>
        </a:blipFill>
        <a:effectLst/>
      </p:bgPr>
    </p:bg>
    <p:spTree>
      <p:nvGrpSpPr>
        <p:cNvPr id="1" name="Shape 10"/>
        <p:cNvGrpSpPr/>
        <p:nvPr/>
      </p:nvGrpSpPr>
      <p:grpSpPr>
        <a:xfrm>
          <a:off x="0" y="0"/>
          <a:ext cx="0" cy="0"/>
          <a:chOff x="0" y="0"/>
          <a:chExt cx="0" cy="0"/>
        </a:xfrm>
      </p:grpSpPr>
      <p:sp>
        <p:nvSpPr>
          <p:cNvPr id="11" name="Google Shape;11;p3"/>
          <p:cNvSpPr txBox="1">
            <a:spLocks noGrp="1"/>
          </p:cNvSpPr>
          <p:nvPr>
            <p:ph type="ctrTitle"/>
          </p:nvPr>
        </p:nvSpPr>
        <p:spPr>
          <a:xfrm>
            <a:off x="1363227" y="1416819"/>
            <a:ext cx="9144000" cy="1982614"/>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rgbClr val="1C9E4A"/>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2" name="Google Shape;12;p3"/>
          <p:cNvSpPr txBox="1">
            <a:spLocks noGrp="1"/>
          </p:cNvSpPr>
          <p:nvPr>
            <p:ph type="subTitle" idx="1"/>
          </p:nvPr>
        </p:nvSpPr>
        <p:spPr>
          <a:xfrm>
            <a:off x="1363230" y="3491508"/>
            <a:ext cx="9144000" cy="537883"/>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rgbClr val="1C9E4A"/>
              </a:buClr>
              <a:buSzPts val="2400"/>
              <a:buNone/>
              <a:defRPr sz="2400"/>
            </a:lvl1pPr>
            <a:lvl2pPr lvl="1" algn="ctr">
              <a:lnSpc>
                <a:spcPct val="90000"/>
              </a:lnSpc>
              <a:spcBef>
                <a:spcPts val="500"/>
              </a:spcBef>
              <a:spcAft>
                <a:spcPts val="0"/>
              </a:spcAft>
              <a:buClr>
                <a:srgbClr val="1C9E4A"/>
              </a:buClr>
              <a:buSzPts val="2000"/>
              <a:buNone/>
              <a:defRPr sz="2000"/>
            </a:lvl2pPr>
            <a:lvl3pPr lvl="2" algn="ctr">
              <a:lnSpc>
                <a:spcPct val="90000"/>
              </a:lnSpc>
              <a:spcBef>
                <a:spcPts val="500"/>
              </a:spcBef>
              <a:spcAft>
                <a:spcPts val="0"/>
              </a:spcAft>
              <a:buClr>
                <a:srgbClr val="1C9E4A"/>
              </a:buClr>
              <a:buSzPts val="1800"/>
              <a:buNone/>
              <a:defRPr sz="1800"/>
            </a:lvl3pPr>
            <a:lvl4pPr lvl="3" algn="ctr">
              <a:lnSpc>
                <a:spcPct val="90000"/>
              </a:lnSpc>
              <a:spcBef>
                <a:spcPts val="500"/>
              </a:spcBef>
              <a:spcAft>
                <a:spcPts val="0"/>
              </a:spcAft>
              <a:buClr>
                <a:srgbClr val="1C9E4A"/>
              </a:buClr>
              <a:buSzPts val="1600"/>
              <a:buNone/>
              <a:defRPr sz="1600"/>
            </a:lvl4pPr>
            <a:lvl5pPr lvl="4" algn="ctr">
              <a:lnSpc>
                <a:spcPct val="90000"/>
              </a:lnSpc>
              <a:spcBef>
                <a:spcPts val="500"/>
              </a:spcBef>
              <a:spcAft>
                <a:spcPts val="0"/>
              </a:spcAft>
              <a:buClr>
                <a:srgbClr val="1C9E4A"/>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3" name="Google Shape;13;p3"/>
          <p:cNvSpPr txBox="1">
            <a:spLocks noGrp="1"/>
          </p:cNvSpPr>
          <p:nvPr>
            <p:ph type="sldNum" idx="12"/>
          </p:nvPr>
        </p:nvSpPr>
        <p:spPr>
          <a:xfrm>
            <a:off x="11686233" y="6486974"/>
            <a:ext cx="50751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hu-HU"/>
              <a:t>‹#›</a:t>
            </a:fld>
            <a:endParaRPr/>
          </a:p>
        </p:txBody>
      </p:sp>
      <p:pic>
        <p:nvPicPr>
          <p:cNvPr id="14" name="Google Shape;14;p3" descr="A képen szöveg látható&#10;&#10;Automatikusan generált leírás"/>
          <p:cNvPicPr preferRelativeResize="0"/>
          <p:nvPr/>
        </p:nvPicPr>
        <p:blipFill rotWithShape="1">
          <a:blip r:embed="rId3">
            <a:alphaModFix/>
          </a:blip>
          <a:srcRect/>
          <a:stretch/>
        </p:blipFill>
        <p:spPr>
          <a:xfrm>
            <a:off x="10048" y="10049"/>
            <a:ext cx="3295859" cy="907258"/>
          </a:xfrm>
          <a:prstGeom prst="rect">
            <a:avLst/>
          </a:prstGeom>
          <a:noFill/>
          <a:ln>
            <a:noFill/>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Cím és függőleges szöveg" type="vertTx">
  <p:cSld name="VERTICAL_TEXT">
    <p:spTree>
      <p:nvGrpSpPr>
        <p:cNvPr id="1" name="Shape 50"/>
        <p:cNvGrpSpPr/>
        <p:nvPr/>
      </p:nvGrpSpPr>
      <p:grpSpPr>
        <a:xfrm>
          <a:off x="0" y="0"/>
          <a:ext cx="0" cy="0"/>
          <a:chOff x="0" y="0"/>
          <a:chExt cx="0" cy="0"/>
        </a:xfrm>
      </p:grpSpPr>
      <p:sp>
        <p:nvSpPr>
          <p:cNvPr id="51" name="Google Shape;51;p12"/>
          <p:cNvSpPr txBox="1">
            <a:spLocks noGrp="1"/>
          </p:cNvSpPr>
          <p:nvPr>
            <p:ph type="title"/>
          </p:nvPr>
        </p:nvSpPr>
        <p:spPr>
          <a:xfrm>
            <a:off x="321547" y="365125"/>
            <a:ext cx="11555605"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rgbClr val="1C9E4A"/>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2" name="Google Shape;52;p12"/>
          <p:cNvSpPr txBox="1">
            <a:spLocks noGrp="1"/>
          </p:cNvSpPr>
          <p:nvPr>
            <p:ph type="body" idx="1"/>
          </p:nvPr>
        </p:nvSpPr>
        <p:spPr>
          <a:xfrm rot="5400000">
            <a:off x="3923681" y="-1776509"/>
            <a:ext cx="4351338" cy="11555605"/>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rgbClr val="1C9E4A"/>
              </a:buClr>
              <a:buSzPts val="1800"/>
              <a:buChar char="•"/>
              <a:defRPr/>
            </a:lvl1pPr>
            <a:lvl2pPr marL="914400" lvl="1" indent="-342900" algn="l">
              <a:lnSpc>
                <a:spcPct val="90000"/>
              </a:lnSpc>
              <a:spcBef>
                <a:spcPts val="500"/>
              </a:spcBef>
              <a:spcAft>
                <a:spcPts val="0"/>
              </a:spcAft>
              <a:buClr>
                <a:srgbClr val="1C9E4A"/>
              </a:buClr>
              <a:buSzPts val="1800"/>
              <a:buChar char="•"/>
              <a:defRPr/>
            </a:lvl2pPr>
            <a:lvl3pPr marL="1371600" lvl="2" indent="-342900" algn="l">
              <a:lnSpc>
                <a:spcPct val="90000"/>
              </a:lnSpc>
              <a:spcBef>
                <a:spcPts val="500"/>
              </a:spcBef>
              <a:spcAft>
                <a:spcPts val="0"/>
              </a:spcAft>
              <a:buClr>
                <a:srgbClr val="1C9E4A"/>
              </a:buClr>
              <a:buSzPts val="1800"/>
              <a:buChar char="•"/>
              <a:defRPr/>
            </a:lvl3pPr>
            <a:lvl4pPr marL="1828800" lvl="3" indent="-342900" algn="l">
              <a:lnSpc>
                <a:spcPct val="90000"/>
              </a:lnSpc>
              <a:spcBef>
                <a:spcPts val="500"/>
              </a:spcBef>
              <a:spcAft>
                <a:spcPts val="0"/>
              </a:spcAft>
              <a:buClr>
                <a:srgbClr val="1C9E4A"/>
              </a:buClr>
              <a:buSzPts val="1800"/>
              <a:buChar char="•"/>
              <a:defRPr/>
            </a:lvl4pPr>
            <a:lvl5pPr marL="2286000" lvl="4" indent="-342900" algn="l">
              <a:lnSpc>
                <a:spcPct val="90000"/>
              </a:lnSpc>
              <a:spcBef>
                <a:spcPts val="500"/>
              </a:spcBef>
              <a:spcAft>
                <a:spcPts val="0"/>
              </a:spcAft>
              <a:buClr>
                <a:srgbClr val="1C9E4A"/>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53" name="Google Shape;53;p12"/>
          <p:cNvSpPr txBox="1">
            <a:spLocks noGrp="1"/>
          </p:cNvSpPr>
          <p:nvPr>
            <p:ph type="sldNum" idx="12"/>
          </p:nvPr>
        </p:nvSpPr>
        <p:spPr>
          <a:xfrm>
            <a:off x="11686233" y="6486974"/>
            <a:ext cx="50751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hu-HU"/>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Függőleges cím és szöveg" type="vertTitleAndTx">
  <p:cSld name="VERTICAL_TITLE_AND_VERTICAL_TEXT">
    <p:spTree>
      <p:nvGrpSpPr>
        <p:cNvPr id="1" name="Shape 54"/>
        <p:cNvGrpSpPr/>
        <p:nvPr/>
      </p:nvGrpSpPr>
      <p:grpSpPr>
        <a:xfrm>
          <a:off x="0" y="0"/>
          <a:ext cx="0" cy="0"/>
          <a:chOff x="0" y="0"/>
          <a:chExt cx="0" cy="0"/>
        </a:xfrm>
      </p:grpSpPr>
      <p:sp>
        <p:nvSpPr>
          <p:cNvPr id="55" name="Google Shape;55;p13"/>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rgbClr val="1C9E4A"/>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6" name="Google Shape;56;p13"/>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rgbClr val="1C9E4A"/>
              </a:buClr>
              <a:buSzPts val="1800"/>
              <a:buChar char="•"/>
              <a:defRPr/>
            </a:lvl1pPr>
            <a:lvl2pPr marL="914400" lvl="1" indent="-342900" algn="l">
              <a:lnSpc>
                <a:spcPct val="90000"/>
              </a:lnSpc>
              <a:spcBef>
                <a:spcPts val="500"/>
              </a:spcBef>
              <a:spcAft>
                <a:spcPts val="0"/>
              </a:spcAft>
              <a:buClr>
                <a:srgbClr val="1C9E4A"/>
              </a:buClr>
              <a:buSzPts val="1800"/>
              <a:buChar char="•"/>
              <a:defRPr/>
            </a:lvl2pPr>
            <a:lvl3pPr marL="1371600" lvl="2" indent="-342900" algn="l">
              <a:lnSpc>
                <a:spcPct val="90000"/>
              </a:lnSpc>
              <a:spcBef>
                <a:spcPts val="500"/>
              </a:spcBef>
              <a:spcAft>
                <a:spcPts val="0"/>
              </a:spcAft>
              <a:buClr>
                <a:srgbClr val="1C9E4A"/>
              </a:buClr>
              <a:buSzPts val="1800"/>
              <a:buChar char="•"/>
              <a:defRPr/>
            </a:lvl3pPr>
            <a:lvl4pPr marL="1828800" lvl="3" indent="-342900" algn="l">
              <a:lnSpc>
                <a:spcPct val="90000"/>
              </a:lnSpc>
              <a:spcBef>
                <a:spcPts val="500"/>
              </a:spcBef>
              <a:spcAft>
                <a:spcPts val="0"/>
              </a:spcAft>
              <a:buClr>
                <a:srgbClr val="1C9E4A"/>
              </a:buClr>
              <a:buSzPts val="1800"/>
              <a:buChar char="•"/>
              <a:defRPr/>
            </a:lvl4pPr>
            <a:lvl5pPr marL="2286000" lvl="4" indent="-342900" algn="l">
              <a:lnSpc>
                <a:spcPct val="90000"/>
              </a:lnSpc>
              <a:spcBef>
                <a:spcPts val="500"/>
              </a:spcBef>
              <a:spcAft>
                <a:spcPts val="0"/>
              </a:spcAft>
              <a:buClr>
                <a:srgbClr val="1C9E4A"/>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57" name="Google Shape;57;p13"/>
          <p:cNvSpPr txBox="1">
            <a:spLocks noGrp="1"/>
          </p:cNvSpPr>
          <p:nvPr>
            <p:ph type="sldNum" idx="12"/>
          </p:nvPr>
        </p:nvSpPr>
        <p:spPr>
          <a:xfrm>
            <a:off x="11686233" y="6486974"/>
            <a:ext cx="50751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hu-HU"/>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Cím és tartalom" type="obj">
  <p:cSld name="OBJECT">
    <p:spTree>
      <p:nvGrpSpPr>
        <p:cNvPr id="1" name="Shape 15"/>
        <p:cNvGrpSpPr/>
        <p:nvPr/>
      </p:nvGrpSpPr>
      <p:grpSpPr>
        <a:xfrm>
          <a:off x="0" y="0"/>
          <a:ext cx="0" cy="0"/>
          <a:chOff x="0" y="0"/>
          <a:chExt cx="0" cy="0"/>
        </a:xfrm>
      </p:grpSpPr>
      <p:sp>
        <p:nvSpPr>
          <p:cNvPr id="16" name="Google Shape;16;p4"/>
          <p:cNvSpPr txBox="1">
            <a:spLocks noGrp="1"/>
          </p:cNvSpPr>
          <p:nvPr>
            <p:ph type="title"/>
          </p:nvPr>
        </p:nvSpPr>
        <p:spPr>
          <a:xfrm>
            <a:off x="321547" y="365125"/>
            <a:ext cx="11555605"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rgbClr val="1C9E4A"/>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7" name="Google Shape;17;p4"/>
          <p:cNvSpPr txBox="1">
            <a:spLocks noGrp="1"/>
          </p:cNvSpPr>
          <p:nvPr>
            <p:ph type="body" idx="1"/>
          </p:nvPr>
        </p:nvSpPr>
        <p:spPr>
          <a:xfrm>
            <a:off x="321547" y="1825625"/>
            <a:ext cx="11555605"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rgbClr val="1C9E4A"/>
              </a:buClr>
              <a:buSzPts val="1800"/>
              <a:buChar char="•"/>
              <a:defRPr/>
            </a:lvl1pPr>
            <a:lvl2pPr marL="914400" lvl="1" indent="-342900" algn="l">
              <a:lnSpc>
                <a:spcPct val="90000"/>
              </a:lnSpc>
              <a:spcBef>
                <a:spcPts val="500"/>
              </a:spcBef>
              <a:spcAft>
                <a:spcPts val="0"/>
              </a:spcAft>
              <a:buClr>
                <a:srgbClr val="1C9E4A"/>
              </a:buClr>
              <a:buSzPts val="1800"/>
              <a:buChar char="•"/>
              <a:defRPr/>
            </a:lvl2pPr>
            <a:lvl3pPr marL="1371600" lvl="2" indent="-342900" algn="l">
              <a:lnSpc>
                <a:spcPct val="90000"/>
              </a:lnSpc>
              <a:spcBef>
                <a:spcPts val="500"/>
              </a:spcBef>
              <a:spcAft>
                <a:spcPts val="0"/>
              </a:spcAft>
              <a:buClr>
                <a:srgbClr val="1C9E4A"/>
              </a:buClr>
              <a:buSzPts val="1800"/>
              <a:buChar char="•"/>
              <a:defRPr/>
            </a:lvl3pPr>
            <a:lvl4pPr marL="1828800" lvl="3" indent="-342900" algn="l">
              <a:lnSpc>
                <a:spcPct val="90000"/>
              </a:lnSpc>
              <a:spcBef>
                <a:spcPts val="500"/>
              </a:spcBef>
              <a:spcAft>
                <a:spcPts val="0"/>
              </a:spcAft>
              <a:buClr>
                <a:srgbClr val="1C9E4A"/>
              </a:buClr>
              <a:buSzPts val="1800"/>
              <a:buChar char="•"/>
              <a:defRPr/>
            </a:lvl4pPr>
            <a:lvl5pPr marL="2286000" lvl="4" indent="-342900" algn="l">
              <a:lnSpc>
                <a:spcPct val="90000"/>
              </a:lnSpc>
              <a:spcBef>
                <a:spcPts val="500"/>
              </a:spcBef>
              <a:spcAft>
                <a:spcPts val="0"/>
              </a:spcAft>
              <a:buClr>
                <a:srgbClr val="1C9E4A"/>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8" name="Google Shape;18;p4"/>
          <p:cNvSpPr txBox="1">
            <a:spLocks noGrp="1"/>
          </p:cNvSpPr>
          <p:nvPr>
            <p:ph type="sldNum" idx="12"/>
          </p:nvPr>
        </p:nvSpPr>
        <p:spPr>
          <a:xfrm>
            <a:off x="11686233" y="6486974"/>
            <a:ext cx="50751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hu-HU"/>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zakaszfejléc" type="secHead">
  <p:cSld name="SECTION_HEADER">
    <p:spTree>
      <p:nvGrpSpPr>
        <p:cNvPr id="1" name="Shape 19"/>
        <p:cNvGrpSpPr/>
        <p:nvPr/>
      </p:nvGrpSpPr>
      <p:grpSpPr>
        <a:xfrm>
          <a:off x="0" y="0"/>
          <a:ext cx="0" cy="0"/>
          <a:chOff x="0" y="0"/>
          <a:chExt cx="0" cy="0"/>
        </a:xfrm>
      </p:grpSpPr>
      <p:sp>
        <p:nvSpPr>
          <p:cNvPr id="20" name="Google Shape;20;p5"/>
          <p:cNvSpPr txBox="1">
            <a:spLocks noGrp="1"/>
          </p:cNvSpPr>
          <p:nvPr>
            <p:ph type="title"/>
          </p:nvPr>
        </p:nvSpPr>
        <p:spPr>
          <a:xfrm>
            <a:off x="831850" y="996307"/>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rgbClr val="1C9E4A"/>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1" name="Google Shape;21;p5"/>
          <p:cNvSpPr txBox="1">
            <a:spLocks noGrp="1"/>
          </p:cNvSpPr>
          <p:nvPr>
            <p:ph type="body" idx="1"/>
          </p:nvPr>
        </p:nvSpPr>
        <p:spPr>
          <a:xfrm>
            <a:off x="831850" y="3876032"/>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22" name="Google Shape;22;p5"/>
          <p:cNvSpPr txBox="1">
            <a:spLocks noGrp="1"/>
          </p:cNvSpPr>
          <p:nvPr>
            <p:ph type="sldNum" idx="12"/>
          </p:nvPr>
        </p:nvSpPr>
        <p:spPr>
          <a:xfrm>
            <a:off x="11686233" y="6486974"/>
            <a:ext cx="50751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hu-HU"/>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2 tartalomrész" type="twoObj">
  <p:cSld name="TWO_OBJECTS">
    <p:spTree>
      <p:nvGrpSpPr>
        <p:cNvPr id="1" name="Shape 23"/>
        <p:cNvGrpSpPr/>
        <p:nvPr/>
      </p:nvGrpSpPr>
      <p:grpSpPr>
        <a:xfrm>
          <a:off x="0" y="0"/>
          <a:ext cx="0" cy="0"/>
          <a:chOff x="0" y="0"/>
          <a:chExt cx="0" cy="0"/>
        </a:xfrm>
      </p:grpSpPr>
      <p:sp>
        <p:nvSpPr>
          <p:cNvPr id="24" name="Google Shape;24;p6"/>
          <p:cNvSpPr txBox="1">
            <a:spLocks noGrp="1"/>
          </p:cNvSpPr>
          <p:nvPr>
            <p:ph type="title"/>
          </p:nvPr>
        </p:nvSpPr>
        <p:spPr>
          <a:xfrm>
            <a:off x="321547" y="365125"/>
            <a:ext cx="11555605"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rgbClr val="1C9E4A"/>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5" name="Google Shape;25;p6"/>
          <p:cNvSpPr txBox="1">
            <a:spLocks noGrp="1"/>
          </p:cNvSpPr>
          <p:nvPr>
            <p:ph type="body" idx="1"/>
          </p:nvPr>
        </p:nvSpPr>
        <p:spPr>
          <a:xfrm>
            <a:off x="321547" y="1825625"/>
            <a:ext cx="5698253"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rgbClr val="1C9E4A"/>
              </a:buClr>
              <a:buSzPts val="1800"/>
              <a:buChar char="•"/>
              <a:defRPr/>
            </a:lvl1pPr>
            <a:lvl2pPr marL="914400" lvl="1" indent="-342900" algn="l">
              <a:lnSpc>
                <a:spcPct val="90000"/>
              </a:lnSpc>
              <a:spcBef>
                <a:spcPts val="500"/>
              </a:spcBef>
              <a:spcAft>
                <a:spcPts val="0"/>
              </a:spcAft>
              <a:buClr>
                <a:srgbClr val="1C9E4A"/>
              </a:buClr>
              <a:buSzPts val="1800"/>
              <a:buChar char="•"/>
              <a:defRPr/>
            </a:lvl2pPr>
            <a:lvl3pPr marL="1371600" lvl="2" indent="-342900" algn="l">
              <a:lnSpc>
                <a:spcPct val="90000"/>
              </a:lnSpc>
              <a:spcBef>
                <a:spcPts val="500"/>
              </a:spcBef>
              <a:spcAft>
                <a:spcPts val="0"/>
              </a:spcAft>
              <a:buClr>
                <a:srgbClr val="1C9E4A"/>
              </a:buClr>
              <a:buSzPts val="1800"/>
              <a:buChar char="•"/>
              <a:defRPr/>
            </a:lvl3pPr>
            <a:lvl4pPr marL="1828800" lvl="3" indent="-342900" algn="l">
              <a:lnSpc>
                <a:spcPct val="90000"/>
              </a:lnSpc>
              <a:spcBef>
                <a:spcPts val="500"/>
              </a:spcBef>
              <a:spcAft>
                <a:spcPts val="0"/>
              </a:spcAft>
              <a:buClr>
                <a:srgbClr val="1C9E4A"/>
              </a:buClr>
              <a:buSzPts val="1800"/>
              <a:buChar char="•"/>
              <a:defRPr/>
            </a:lvl4pPr>
            <a:lvl5pPr marL="2286000" lvl="4" indent="-342900" algn="l">
              <a:lnSpc>
                <a:spcPct val="90000"/>
              </a:lnSpc>
              <a:spcBef>
                <a:spcPts val="500"/>
              </a:spcBef>
              <a:spcAft>
                <a:spcPts val="0"/>
              </a:spcAft>
              <a:buClr>
                <a:srgbClr val="1C9E4A"/>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6" name="Google Shape;26;p6"/>
          <p:cNvSpPr txBox="1">
            <a:spLocks noGrp="1"/>
          </p:cNvSpPr>
          <p:nvPr>
            <p:ph type="body" idx="2"/>
          </p:nvPr>
        </p:nvSpPr>
        <p:spPr>
          <a:xfrm>
            <a:off x="6172200" y="1825625"/>
            <a:ext cx="5704952"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rgbClr val="1C9E4A"/>
              </a:buClr>
              <a:buSzPts val="1800"/>
              <a:buChar char="•"/>
              <a:defRPr/>
            </a:lvl1pPr>
            <a:lvl2pPr marL="914400" lvl="1" indent="-342900" algn="l">
              <a:lnSpc>
                <a:spcPct val="90000"/>
              </a:lnSpc>
              <a:spcBef>
                <a:spcPts val="500"/>
              </a:spcBef>
              <a:spcAft>
                <a:spcPts val="0"/>
              </a:spcAft>
              <a:buClr>
                <a:srgbClr val="1C9E4A"/>
              </a:buClr>
              <a:buSzPts val="1800"/>
              <a:buChar char="•"/>
              <a:defRPr/>
            </a:lvl2pPr>
            <a:lvl3pPr marL="1371600" lvl="2" indent="-342900" algn="l">
              <a:lnSpc>
                <a:spcPct val="90000"/>
              </a:lnSpc>
              <a:spcBef>
                <a:spcPts val="500"/>
              </a:spcBef>
              <a:spcAft>
                <a:spcPts val="0"/>
              </a:spcAft>
              <a:buClr>
                <a:srgbClr val="1C9E4A"/>
              </a:buClr>
              <a:buSzPts val="1800"/>
              <a:buChar char="•"/>
              <a:defRPr/>
            </a:lvl3pPr>
            <a:lvl4pPr marL="1828800" lvl="3" indent="-342900" algn="l">
              <a:lnSpc>
                <a:spcPct val="90000"/>
              </a:lnSpc>
              <a:spcBef>
                <a:spcPts val="500"/>
              </a:spcBef>
              <a:spcAft>
                <a:spcPts val="0"/>
              </a:spcAft>
              <a:buClr>
                <a:srgbClr val="1C9E4A"/>
              </a:buClr>
              <a:buSzPts val="1800"/>
              <a:buChar char="•"/>
              <a:defRPr/>
            </a:lvl4pPr>
            <a:lvl5pPr marL="2286000" lvl="4" indent="-342900" algn="l">
              <a:lnSpc>
                <a:spcPct val="90000"/>
              </a:lnSpc>
              <a:spcBef>
                <a:spcPts val="500"/>
              </a:spcBef>
              <a:spcAft>
                <a:spcPts val="0"/>
              </a:spcAft>
              <a:buClr>
                <a:srgbClr val="1C9E4A"/>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7" name="Google Shape;27;p6"/>
          <p:cNvSpPr txBox="1">
            <a:spLocks noGrp="1"/>
          </p:cNvSpPr>
          <p:nvPr>
            <p:ph type="sldNum" idx="12"/>
          </p:nvPr>
        </p:nvSpPr>
        <p:spPr>
          <a:xfrm>
            <a:off x="11686233" y="6486974"/>
            <a:ext cx="50751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hu-HU"/>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Összehasonlítás">
  <p:cSld name="Összehasonlítás">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21548" y="365125"/>
            <a:ext cx="11523502"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rgbClr val="1C9E4A"/>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0" name="Google Shape;30;p7"/>
          <p:cNvSpPr txBox="1">
            <a:spLocks noGrp="1"/>
          </p:cNvSpPr>
          <p:nvPr>
            <p:ph type="body" idx="1"/>
          </p:nvPr>
        </p:nvSpPr>
        <p:spPr>
          <a:xfrm>
            <a:off x="6172200" y="1909187"/>
            <a:ext cx="5672850" cy="585840"/>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rgbClr val="1C9E4A"/>
              </a:buClr>
              <a:buSzPts val="2400"/>
              <a:buNone/>
              <a:defRPr sz="2400" b="1"/>
            </a:lvl1pPr>
            <a:lvl2pPr marL="914400" lvl="1" indent="-228600" algn="l">
              <a:lnSpc>
                <a:spcPct val="90000"/>
              </a:lnSpc>
              <a:spcBef>
                <a:spcPts val="500"/>
              </a:spcBef>
              <a:spcAft>
                <a:spcPts val="0"/>
              </a:spcAft>
              <a:buClr>
                <a:srgbClr val="1C9E4A"/>
              </a:buClr>
              <a:buSzPts val="2000"/>
              <a:buNone/>
              <a:defRPr sz="2000" b="1"/>
            </a:lvl2pPr>
            <a:lvl3pPr marL="1371600" lvl="2" indent="-228600" algn="l">
              <a:lnSpc>
                <a:spcPct val="90000"/>
              </a:lnSpc>
              <a:spcBef>
                <a:spcPts val="500"/>
              </a:spcBef>
              <a:spcAft>
                <a:spcPts val="0"/>
              </a:spcAft>
              <a:buClr>
                <a:srgbClr val="1C9E4A"/>
              </a:buClr>
              <a:buSzPts val="1800"/>
              <a:buNone/>
              <a:defRPr sz="1800" b="1"/>
            </a:lvl3pPr>
            <a:lvl4pPr marL="1828800" lvl="3" indent="-228600" algn="l">
              <a:lnSpc>
                <a:spcPct val="90000"/>
              </a:lnSpc>
              <a:spcBef>
                <a:spcPts val="500"/>
              </a:spcBef>
              <a:spcAft>
                <a:spcPts val="0"/>
              </a:spcAft>
              <a:buClr>
                <a:srgbClr val="1C9E4A"/>
              </a:buClr>
              <a:buSzPts val="1600"/>
              <a:buNone/>
              <a:defRPr sz="1600" b="1"/>
            </a:lvl4pPr>
            <a:lvl5pPr marL="2286000" lvl="4" indent="-228600" algn="l">
              <a:lnSpc>
                <a:spcPct val="90000"/>
              </a:lnSpc>
              <a:spcBef>
                <a:spcPts val="500"/>
              </a:spcBef>
              <a:spcAft>
                <a:spcPts val="0"/>
              </a:spcAft>
              <a:buClr>
                <a:srgbClr val="1C9E4A"/>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1" name="Google Shape;31;p7"/>
          <p:cNvSpPr txBox="1">
            <a:spLocks noGrp="1"/>
          </p:cNvSpPr>
          <p:nvPr>
            <p:ph type="body" idx="2"/>
          </p:nvPr>
        </p:nvSpPr>
        <p:spPr>
          <a:xfrm>
            <a:off x="6172200" y="2505075"/>
            <a:ext cx="5672850"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rgbClr val="1C9E4A"/>
              </a:buClr>
              <a:buSzPts val="1800"/>
              <a:buChar char="•"/>
              <a:defRPr/>
            </a:lvl1pPr>
            <a:lvl2pPr marL="914400" lvl="1" indent="-342900" algn="l">
              <a:lnSpc>
                <a:spcPct val="90000"/>
              </a:lnSpc>
              <a:spcBef>
                <a:spcPts val="500"/>
              </a:spcBef>
              <a:spcAft>
                <a:spcPts val="0"/>
              </a:spcAft>
              <a:buClr>
                <a:srgbClr val="1C9E4A"/>
              </a:buClr>
              <a:buSzPts val="1800"/>
              <a:buChar char="•"/>
              <a:defRPr/>
            </a:lvl2pPr>
            <a:lvl3pPr marL="1371600" lvl="2" indent="-342900" algn="l">
              <a:lnSpc>
                <a:spcPct val="90000"/>
              </a:lnSpc>
              <a:spcBef>
                <a:spcPts val="500"/>
              </a:spcBef>
              <a:spcAft>
                <a:spcPts val="0"/>
              </a:spcAft>
              <a:buClr>
                <a:srgbClr val="1C9E4A"/>
              </a:buClr>
              <a:buSzPts val="1800"/>
              <a:buChar char="•"/>
              <a:defRPr/>
            </a:lvl3pPr>
            <a:lvl4pPr marL="1828800" lvl="3" indent="-342900" algn="l">
              <a:lnSpc>
                <a:spcPct val="90000"/>
              </a:lnSpc>
              <a:spcBef>
                <a:spcPts val="500"/>
              </a:spcBef>
              <a:spcAft>
                <a:spcPts val="0"/>
              </a:spcAft>
              <a:buClr>
                <a:srgbClr val="1C9E4A"/>
              </a:buClr>
              <a:buSzPts val="1800"/>
              <a:buChar char="•"/>
              <a:defRPr/>
            </a:lvl4pPr>
            <a:lvl5pPr marL="2286000" lvl="4" indent="-342900" algn="l">
              <a:lnSpc>
                <a:spcPct val="90000"/>
              </a:lnSpc>
              <a:spcBef>
                <a:spcPts val="500"/>
              </a:spcBef>
              <a:spcAft>
                <a:spcPts val="0"/>
              </a:spcAft>
              <a:buClr>
                <a:srgbClr val="1C9E4A"/>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2" name="Google Shape;32;p7"/>
          <p:cNvSpPr txBox="1">
            <a:spLocks noGrp="1"/>
          </p:cNvSpPr>
          <p:nvPr>
            <p:ph type="sldNum" idx="12"/>
          </p:nvPr>
        </p:nvSpPr>
        <p:spPr>
          <a:xfrm>
            <a:off x="11686233" y="6486974"/>
            <a:ext cx="50751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hu-HU"/>
              <a:t>‹#›</a:t>
            </a:fld>
            <a:endParaRPr/>
          </a:p>
        </p:txBody>
      </p:sp>
      <p:sp>
        <p:nvSpPr>
          <p:cNvPr id="33" name="Google Shape;33;p7"/>
          <p:cNvSpPr txBox="1">
            <a:spLocks noGrp="1"/>
          </p:cNvSpPr>
          <p:nvPr>
            <p:ph type="body" idx="3"/>
          </p:nvPr>
        </p:nvSpPr>
        <p:spPr>
          <a:xfrm>
            <a:off x="321548" y="1909187"/>
            <a:ext cx="5672852" cy="595888"/>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rgbClr val="1C9E4A"/>
              </a:buClr>
              <a:buSzPts val="2400"/>
              <a:buNone/>
              <a:defRPr sz="2400" b="1"/>
            </a:lvl1pPr>
            <a:lvl2pPr marL="914400" lvl="1" indent="-228600" algn="l">
              <a:lnSpc>
                <a:spcPct val="90000"/>
              </a:lnSpc>
              <a:spcBef>
                <a:spcPts val="500"/>
              </a:spcBef>
              <a:spcAft>
                <a:spcPts val="0"/>
              </a:spcAft>
              <a:buClr>
                <a:srgbClr val="1C9E4A"/>
              </a:buClr>
              <a:buSzPts val="2000"/>
              <a:buNone/>
              <a:defRPr sz="2000" b="1"/>
            </a:lvl2pPr>
            <a:lvl3pPr marL="1371600" lvl="2" indent="-228600" algn="l">
              <a:lnSpc>
                <a:spcPct val="90000"/>
              </a:lnSpc>
              <a:spcBef>
                <a:spcPts val="500"/>
              </a:spcBef>
              <a:spcAft>
                <a:spcPts val="0"/>
              </a:spcAft>
              <a:buClr>
                <a:srgbClr val="1C9E4A"/>
              </a:buClr>
              <a:buSzPts val="1800"/>
              <a:buNone/>
              <a:defRPr sz="1800" b="1"/>
            </a:lvl3pPr>
            <a:lvl4pPr marL="1828800" lvl="3" indent="-228600" algn="l">
              <a:lnSpc>
                <a:spcPct val="90000"/>
              </a:lnSpc>
              <a:spcBef>
                <a:spcPts val="500"/>
              </a:spcBef>
              <a:spcAft>
                <a:spcPts val="0"/>
              </a:spcAft>
              <a:buClr>
                <a:srgbClr val="1C9E4A"/>
              </a:buClr>
              <a:buSzPts val="1600"/>
              <a:buNone/>
              <a:defRPr sz="1600" b="1"/>
            </a:lvl4pPr>
            <a:lvl5pPr marL="2286000" lvl="4" indent="-228600" algn="l">
              <a:lnSpc>
                <a:spcPct val="90000"/>
              </a:lnSpc>
              <a:spcBef>
                <a:spcPts val="500"/>
              </a:spcBef>
              <a:spcAft>
                <a:spcPts val="0"/>
              </a:spcAft>
              <a:buClr>
                <a:srgbClr val="1C9E4A"/>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4" name="Google Shape;34;p7"/>
          <p:cNvSpPr txBox="1">
            <a:spLocks noGrp="1"/>
          </p:cNvSpPr>
          <p:nvPr>
            <p:ph type="body" idx="4"/>
          </p:nvPr>
        </p:nvSpPr>
        <p:spPr>
          <a:xfrm>
            <a:off x="321548" y="2505075"/>
            <a:ext cx="5672851"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rgbClr val="1C9E4A"/>
              </a:buClr>
              <a:buSzPts val="1800"/>
              <a:buChar char="•"/>
              <a:defRPr/>
            </a:lvl1pPr>
            <a:lvl2pPr marL="914400" lvl="1" indent="-342900" algn="l">
              <a:lnSpc>
                <a:spcPct val="90000"/>
              </a:lnSpc>
              <a:spcBef>
                <a:spcPts val="500"/>
              </a:spcBef>
              <a:spcAft>
                <a:spcPts val="0"/>
              </a:spcAft>
              <a:buClr>
                <a:srgbClr val="1C9E4A"/>
              </a:buClr>
              <a:buSzPts val="1800"/>
              <a:buChar char="•"/>
              <a:defRPr/>
            </a:lvl2pPr>
            <a:lvl3pPr marL="1371600" lvl="2" indent="-342900" algn="l">
              <a:lnSpc>
                <a:spcPct val="90000"/>
              </a:lnSpc>
              <a:spcBef>
                <a:spcPts val="500"/>
              </a:spcBef>
              <a:spcAft>
                <a:spcPts val="0"/>
              </a:spcAft>
              <a:buClr>
                <a:srgbClr val="1C9E4A"/>
              </a:buClr>
              <a:buSzPts val="1800"/>
              <a:buChar char="•"/>
              <a:defRPr/>
            </a:lvl3pPr>
            <a:lvl4pPr marL="1828800" lvl="3" indent="-342900" algn="l">
              <a:lnSpc>
                <a:spcPct val="90000"/>
              </a:lnSpc>
              <a:spcBef>
                <a:spcPts val="500"/>
              </a:spcBef>
              <a:spcAft>
                <a:spcPts val="0"/>
              </a:spcAft>
              <a:buClr>
                <a:srgbClr val="1C9E4A"/>
              </a:buClr>
              <a:buSzPts val="1800"/>
              <a:buChar char="•"/>
              <a:defRPr/>
            </a:lvl4pPr>
            <a:lvl5pPr marL="2286000" lvl="4" indent="-342900" algn="l">
              <a:lnSpc>
                <a:spcPct val="90000"/>
              </a:lnSpc>
              <a:spcBef>
                <a:spcPts val="500"/>
              </a:spcBef>
              <a:spcAft>
                <a:spcPts val="0"/>
              </a:spcAft>
              <a:buClr>
                <a:srgbClr val="1C9E4A"/>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sak cím" type="titleOnly">
  <p:cSld name="TITLE_ONLY">
    <p:spTree>
      <p:nvGrpSpPr>
        <p:cNvPr id="1" name="Shape 35"/>
        <p:cNvGrpSpPr/>
        <p:nvPr/>
      </p:nvGrpSpPr>
      <p:grpSpPr>
        <a:xfrm>
          <a:off x="0" y="0"/>
          <a:ext cx="0" cy="0"/>
          <a:chOff x="0" y="0"/>
          <a:chExt cx="0" cy="0"/>
        </a:xfrm>
      </p:grpSpPr>
      <p:sp>
        <p:nvSpPr>
          <p:cNvPr id="36" name="Google Shape;36;p8"/>
          <p:cNvSpPr txBox="1">
            <a:spLocks noGrp="1"/>
          </p:cNvSpPr>
          <p:nvPr>
            <p:ph type="title"/>
          </p:nvPr>
        </p:nvSpPr>
        <p:spPr>
          <a:xfrm>
            <a:off x="321547" y="365125"/>
            <a:ext cx="11555605"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rgbClr val="1C9E4A"/>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7" name="Google Shape;37;p8"/>
          <p:cNvSpPr txBox="1">
            <a:spLocks noGrp="1"/>
          </p:cNvSpPr>
          <p:nvPr>
            <p:ph type="sldNum" idx="12"/>
          </p:nvPr>
        </p:nvSpPr>
        <p:spPr>
          <a:xfrm>
            <a:off x="11686233" y="6486974"/>
            <a:ext cx="50751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hu-HU"/>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Üres" type="blank">
  <p:cSld name="BLANK">
    <p:spTree>
      <p:nvGrpSpPr>
        <p:cNvPr id="1" name="Shape 38"/>
        <p:cNvGrpSpPr/>
        <p:nvPr/>
      </p:nvGrpSpPr>
      <p:grpSpPr>
        <a:xfrm>
          <a:off x="0" y="0"/>
          <a:ext cx="0" cy="0"/>
          <a:chOff x="0" y="0"/>
          <a:chExt cx="0" cy="0"/>
        </a:xfrm>
      </p:grpSpPr>
      <p:sp>
        <p:nvSpPr>
          <p:cNvPr id="39" name="Google Shape;39;p9"/>
          <p:cNvSpPr txBox="1">
            <a:spLocks noGrp="1"/>
          </p:cNvSpPr>
          <p:nvPr>
            <p:ph type="sldNum" idx="12"/>
          </p:nvPr>
        </p:nvSpPr>
        <p:spPr>
          <a:xfrm>
            <a:off x="11686233" y="6486974"/>
            <a:ext cx="50751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hu-HU"/>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artalomrész képaláírással" type="objTx">
  <p:cSld name="OBJECT_WITH_CAPTION_TEXT">
    <p:spTree>
      <p:nvGrpSpPr>
        <p:cNvPr id="1" name="Shape 40"/>
        <p:cNvGrpSpPr/>
        <p:nvPr/>
      </p:nvGrpSpPr>
      <p:grpSpPr>
        <a:xfrm>
          <a:off x="0" y="0"/>
          <a:ext cx="0" cy="0"/>
          <a:chOff x="0" y="0"/>
          <a:chExt cx="0" cy="0"/>
        </a:xfrm>
      </p:grpSpPr>
      <p:sp>
        <p:nvSpPr>
          <p:cNvPr id="41" name="Google Shape;41;p10"/>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rgbClr val="1C9E4A"/>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2" name="Google Shape;42;p10"/>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rgbClr val="1C9E4A"/>
              </a:buClr>
              <a:buSzPts val="3200"/>
              <a:buChar char="•"/>
              <a:defRPr sz="3200"/>
            </a:lvl1pPr>
            <a:lvl2pPr marL="914400" lvl="1" indent="-406400" algn="l">
              <a:lnSpc>
                <a:spcPct val="90000"/>
              </a:lnSpc>
              <a:spcBef>
                <a:spcPts val="500"/>
              </a:spcBef>
              <a:spcAft>
                <a:spcPts val="0"/>
              </a:spcAft>
              <a:buClr>
                <a:srgbClr val="1C9E4A"/>
              </a:buClr>
              <a:buSzPts val="2800"/>
              <a:buChar char="•"/>
              <a:defRPr sz="2800"/>
            </a:lvl2pPr>
            <a:lvl3pPr marL="1371600" lvl="2" indent="-381000" algn="l">
              <a:lnSpc>
                <a:spcPct val="90000"/>
              </a:lnSpc>
              <a:spcBef>
                <a:spcPts val="500"/>
              </a:spcBef>
              <a:spcAft>
                <a:spcPts val="0"/>
              </a:spcAft>
              <a:buClr>
                <a:srgbClr val="1C9E4A"/>
              </a:buClr>
              <a:buSzPts val="2400"/>
              <a:buChar char="•"/>
              <a:defRPr sz="2400"/>
            </a:lvl3pPr>
            <a:lvl4pPr marL="1828800" lvl="3" indent="-355600" algn="l">
              <a:lnSpc>
                <a:spcPct val="90000"/>
              </a:lnSpc>
              <a:spcBef>
                <a:spcPts val="500"/>
              </a:spcBef>
              <a:spcAft>
                <a:spcPts val="0"/>
              </a:spcAft>
              <a:buClr>
                <a:srgbClr val="1C9E4A"/>
              </a:buClr>
              <a:buSzPts val="2000"/>
              <a:buChar char="•"/>
              <a:defRPr sz="2000"/>
            </a:lvl4pPr>
            <a:lvl5pPr marL="2286000" lvl="4" indent="-355600" algn="l">
              <a:lnSpc>
                <a:spcPct val="90000"/>
              </a:lnSpc>
              <a:spcBef>
                <a:spcPts val="500"/>
              </a:spcBef>
              <a:spcAft>
                <a:spcPts val="0"/>
              </a:spcAft>
              <a:buClr>
                <a:srgbClr val="1C9E4A"/>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43" name="Google Shape;43;p10"/>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1C9E4A"/>
              </a:buClr>
              <a:buSzPts val="1600"/>
              <a:buNone/>
              <a:defRPr sz="1600"/>
            </a:lvl1pPr>
            <a:lvl2pPr marL="914400" lvl="1" indent="-228600" algn="l">
              <a:lnSpc>
                <a:spcPct val="90000"/>
              </a:lnSpc>
              <a:spcBef>
                <a:spcPts val="500"/>
              </a:spcBef>
              <a:spcAft>
                <a:spcPts val="0"/>
              </a:spcAft>
              <a:buClr>
                <a:srgbClr val="1C9E4A"/>
              </a:buClr>
              <a:buSzPts val="1400"/>
              <a:buNone/>
              <a:defRPr sz="1400"/>
            </a:lvl2pPr>
            <a:lvl3pPr marL="1371600" lvl="2" indent="-228600" algn="l">
              <a:lnSpc>
                <a:spcPct val="90000"/>
              </a:lnSpc>
              <a:spcBef>
                <a:spcPts val="500"/>
              </a:spcBef>
              <a:spcAft>
                <a:spcPts val="0"/>
              </a:spcAft>
              <a:buClr>
                <a:srgbClr val="1C9E4A"/>
              </a:buClr>
              <a:buSzPts val="1200"/>
              <a:buNone/>
              <a:defRPr sz="1200"/>
            </a:lvl3pPr>
            <a:lvl4pPr marL="1828800" lvl="3" indent="-228600" algn="l">
              <a:lnSpc>
                <a:spcPct val="90000"/>
              </a:lnSpc>
              <a:spcBef>
                <a:spcPts val="500"/>
              </a:spcBef>
              <a:spcAft>
                <a:spcPts val="0"/>
              </a:spcAft>
              <a:buClr>
                <a:srgbClr val="1C9E4A"/>
              </a:buClr>
              <a:buSzPts val="1000"/>
              <a:buNone/>
              <a:defRPr sz="1000"/>
            </a:lvl4pPr>
            <a:lvl5pPr marL="2286000" lvl="4" indent="-228600" algn="l">
              <a:lnSpc>
                <a:spcPct val="90000"/>
              </a:lnSpc>
              <a:spcBef>
                <a:spcPts val="500"/>
              </a:spcBef>
              <a:spcAft>
                <a:spcPts val="0"/>
              </a:spcAft>
              <a:buClr>
                <a:srgbClr val="1C9E4A"/>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44" name="Google Shape;44;p10"/>
          <p:cNvSpPr txBox="1">
            <a:spLocks noGrp="1"/>
          </p:cNvSpPr>
          <p:nvPr>
            <p:ph type="sldNum" idx="12"/>
          </p:nvPr>
        </p:nvSpPr>
        <p:spPr>
          <a:xfrm>
            <a:off x="11686233" y="6486974"/>
            <a:ext cx="50751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hu-HU"/>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Kép képaláírással" type="picTx">
  <p:cSld name="PICTURE_WITH_CAPTION_TEXT">
    <p:spTree>
      <p:nvGrpSpPr>
        <p:cNvPr id="1" name="Shape 45"/>
        <p:cNvGrpSpPr/>
        <p:nvPr/>
      </p:nvGrpSpPr>
      <p:grpSpPr>
        <a:xfrm>
          <a:off x="0" y="0"/>
          <a:ext cx="0" cy="0"/>
          <a:chOff x="0" y="0"/>
          <a:chExt cx="0" cy="0"/>
        </a:xfrm>
      </p:grpSpPr>
      <p:sp>
        <p:nvSpPr>
          <p:cNvPr id="46" name="Google Shape;46;p11"/>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rgbClr val="1C9E4A"/>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7" name="Google Shape;47;p11"/>
          <p:cNvSpPr>
            <a:spLocks noGrp="1"/>
          </p:cNvSpPr>
          <p:nvPr>
            <p:ph type="pic" idx="2"/>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R="0" lvl="0" algn="l" rtl="0">
              <a:lnSpc>
                <a:spcPct val="90000"/>
              </a:lnSpc>
              <a:spcBef>
                <a:spcPts val="1000"/>
              </a:spcBef>
              <a:spcAft>
                <a:spcPts val="0"/>
              </a:spcAft>
              <a:buClr>
                <a:srgbClr val="1C9E4A"/>
              </a:buClr>
              <a:buSzPts val="3200"/>
              <a:buFont typeface="Arial"/>
              <a:buNone/>
              <a:defRPr sz="3200" b="0" i="0" u="none" strike="noStrike" cap="none">
                <a:solidFill>
                  <a:srgbClr val="1C9E4A"/>
                </a:solidFill>
                <a:latin typeface="Calibri"/>
                <a:ea typeface="Calibri"/>
                <a:cs typeface="Calibri"/>
                <a:sym typeface="Calibri"/>
              </a:defRPr>
            </a:lvl1pPr>
            <a:lvl2pPr marR="0" lvl="1" algn="l" rtl="0">
              <a:lnSpc>
                <a:spcPct val="90000"/>
              </a:lnSpc>
              <a:spcBef>
                <a:spcPts val="500"/>
              </a:spcBef>
              <a:spcAft>
                <a:spcPts val="0"/>
              </a:spcAft>
              <a:buClr>
                <a:srgbClr val="1C9E4A"/>
              </a:buClr>
              <a:buSzPts val="2800"/>
              <a:buFont typeface="Arial"/>
              <a:buNone/>
              <a:defRPr sz="2800" b="0" i="0" u="none" strike="noStrike" cap="none">
                <a:solidFill>
                  <a:srgbClr val="1C9E4A"/>
                </a:solidFill>
                <a:latin typeface="Calibri"/>
                <a:ea typeface="Calibri"/>
                <a:cs typeface="Calibri"/>
                <a:sym typeface="Calibri"/>
              </a:defRPr>
            </a:lvl2pPr>
            <a:lvl3pPr marR="0" lvl="2" algn="l" rtl="0">
              <a:lnSpc>
                <a:spcPct val="90000"/>
              </a:lnSpc>
              <a:spcBef>
                <a:spcPts val="500"/>
              </a:spcBef>
              <a:spcAft>
                <a:spcPts val="0"/>
              </a:spcAft>
              <a:buClr>
                <a:srgbClr val="1C9E4A"/>
              </a:buClr>
              <a:buSzPts val="2400"/>
              <a:buFont typeface="Arial"/>
              <a:buNone/>
              <a:defRPr sz="2400" b="0" i="0" u="none" strike="noStrike" cap="none">
                <a:solidFill>
                  <a:srgbClr val="1C9E4A"/>
                </a:solidFill>
                <a:latin typeface="Calibri"/>
                <a:ea typeface="Calibri"/>
                <a:cs typeface="Calibri"/>
                <a:sym typeface="Calibri"/>
              </a:defRPr>
            </a:lvl3pPr>
            <a:lvl4pPr marR="0" lvl="3" algn="l" rtl="0">
              <a:lnSpc>
                <a:spcPct val="90000"/>
              </a:lnSpc>
              <a:spcBef>
                <a:spcPts val="500"/>
              </a:spcBef>
              <a:spcAft>
                <a:spcPts val="0"/>
              </a:spcAft>
              <a:buClr>
                <a:srgbClr val="1C9E4A"/>
              </a:buClr>
              <a:buSzPts val="2000"/>
              <a:buFont typeface="Arial"/>
              <a:buNone/>
              <a:defRPr sz="2000" b="0" i="0" u="none" strike="noStrike" cap="none">
                <a:solidFill>
                  <a:srgbClr val="1C9E4A"/>
                </a:solidFill>
                <a:latin typeface="Calibri"/>
                <a:ea typeface="Calibri"/>
                <a:cs typeface="Calibri"/>
                <a:sym typeface="Calibri"/>
              </a:defRPr>
            </a:lvl4pPr>
            <a:lvl5pPr marR="0" lvl="4" algn="l" rtl="0">
              <a:lnSpc>
                <a:spcPct val="90000"/>
              </a:lnSpc>
              <a:spcBef>
                <a:spcPts val="500"/>
              </a:spcBef>
              <a:spcAft>
                <a:spcPts val="0"/>
              </a:spcAft>
              <a:buClr>
                <a:srgbClr val="1C9E4A"/>
              </a:buClr>
              <a:buSzPts val="2000"/>
              <a:buFont typeface="Arial"/>
              <a:buNone/>
              <a:defRPr sz="2000" b="0" i="0" u="none" strike="noStrike" cap="none">
                <a:solidFill>
                  <a:srgbClr val="1C9E4A"/>
                </a:solidFill>
                <a:latin typeface="Calibri"/>
                <a:ea typeface="Calibri"/>
                <a:cs typeface="Calibri"/>
                <a:sym typeface="Calibri"/>
              </a:defRPr>
            </a:lvl5pPr>
            <a:lvl6pPr marR="0" lvl="5"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endParaRPr/>
          </a:p>
        </p:txBody>
      </p:sp>
      <p:sp>
        <p:nvSpPr>
          <p:cNvPr id="48" name="Google Shape;48;p11"/>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1C9E4A"/>
              </a:buClr>
              <a:buSzPts val="1600"/>
              <a:buNone/>
              <a:defRPr sz="1600"/>
            </a:lvl1pPr>
            <a:lvl2pPr marL="914400" lvl="1" indent="-228600" algn="l">
              <a:lnSpc>
                <a:spcPct val="90000"/>
              </a:lnSpc>
              <a:spcBef>
                <a:spcPts val="500"/>
              </a:spcBef>
              <a:spcAft>
                <a:spcPts val="0"/>
              </a:spcAft>
              <a:buClr>
                <a:srgbClr val="1C9E4A"/>
              </a:buClr>
              <a:buSzPts val="1400"/>
              <a:buNone/>
              <a:defRPr sz="1400"/>
            </a:lvl2pPr>
            <a:lvl3pPr marL="1371600" lvl="2" indent="-228600" algn="l">
              <a:lnSpc>
                <a:spcPct val="90000"/>
              </a:lnSpc>
              <a:spcBef>
                <a:spcPts val="500"/>
              </a:spcBef>
              <a:spcAft>
                <a:spcPts val="0"/>
              </a:spcAft>
              <a:buClr>
                <a:srgbClr val="1C9E4A"/>
              </a:buClr>
              <a:buSzPts val="1200"/>
              <a:buNone/>
              <a:defRPr sz="1200"/>
            </a:lvl3pPr>
            <a:lvl4pPr marL="1828800" lvl="3" indent="-228600" algn="l">
              <a:lnSpc>
                <a:spcPct val="90000"/>
              </a:lnSpc>
              <a:spcBef>
                <a:spcPts val="500"/>
              </a:spcBef>
              <a:spcAft>
                <a:spcPts val="0"/>
              </a:spcAft>
              <a:buClr>
                <a:srgbClr val="1C9E4A"/>
              </a:buClr>
              <a:buSzPts val="1000"/>
              <a:buNone/>
              <a:defRPr sz="1000"/>
            </a:lvl4pPr>
            <a:lvl5pPr marL="2286000" lvl="4" indent="-228600" algn="l">
              <a:lnSpc>
                <a:spcPct val="90000"/>
              </a:lnSpc>
              <a:spcBef>
                <a:spcPts val="500"/>
              </a:spcBef>
              <a:spcAft>
                <a:spcPts val="0"/>
              </a:spcAft>
              <a:buClr>
                <a:srgbClr val="1C9E4A"/>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49" name="Google Shape;49;p11"/>
          <p:cNvSpPr txBox="1">
            <a:spLocks noGrp="1"/>
          </p:cNvSpPr>
          <p:nvPr>
            <p:ph type="sldNum" idx="12"/>
          </p:nvPr>
        </p:nvSpPr>
        <p:spPr>
          <a:xfrm>
            <a:off x="11686233" y="6486974"/>
            <a:ext cx="50751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hu-HU"/>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2"/>
          <p:cNvSpPr txBox="1">
            <a:spLocks noGrp="1"/>
          </p:cNvSpPr>
          <p:nvPr>
            <p:ph type="title"/>
          </p:nvPr>
        </p:nvSpPr>
        <p:spPr>
          <a:xfrm>
            <a:off x="321547" y="365125"/>
            <a:ext cx="11555605"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rgbClr val="1C9E4A"/>
              </a:buClr>
              <a:buSzPts val="3600"/>
              <a:buFont typeface="Calibri"/>
              <a:buNone/>
              <a:defRPr sz="3600" b="1" i="0" u="none" strike="noStrike" cap="none">
                <a:solidFill>
                  <a:srgbClr val="1C9E4A"/>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2"/>
          <p:cNvSpPr txBox="1">
            <a:spLocks noGrp="1"/>
          </p:cNvSpPr>
          <p:nvPr>
            <p:ph type="body" idx="1"/>
          </p:nvPr>
        </p:nvSpPr>
        <p:spPr>
          <a:xfrm>
            <a:off x="321547" y="1825625"/>
            <a:ext cx="11555605"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rgbClr val="1C9E4A"/>
              </a:buClr>
              <a:buSzPts val="2800"/>
              <a:buFont typeface="Arial"/>
              <a:buChar char="•"/>
              <a:defRPr sz="2800" b="0" i="0" u="none" strike="noStrike" cap="none">
                <a:solidFill>
                  <a:srgbClr val="1C9E4A"/>
                </a:solidFill>
                <a:latin typeface="Calibri"/>
                <a:ea typeface="Calibri"/>
                <a:cs typeface="Calibri"/>
                <a:sym typeface="Calibri"/>
              </a:defRPr>
            </a:lvl1pPr>
            <a:lvl2pPr marL="914400" marR="0" lvl="1" indent="-381000" algn="l" rtl="0">
              <a:lnSpc>
                <a:spcPct val="90000"/>
              </a:lnSpc>
              <a:spcBef>
                <a:spcPts val="500"/>
              </a:spcBef>
              <a:spcAft>
                <a:spcPts val="0"/>
              </a:spcAft>
              <a:buClr>
                <a:srgbClr val="1C9E4A"/>
              </a:buClr>
              <a:buSzPts val="2400"/>
              <a:buFont typeface="Arial"/>
              <a:buChar char="•"/>
              <a:defRPr sz="2400" b="0" i="0" u="none" strike="noStrike" cap="none">
                <a:solidFill>
                  <a:srgbClr val="1C9E4A"/>
                </a:solidFill>
                <a:latin typeface="Calibri"/>
                <a:ea typeface="Calibri"/>
                <a:cs typeface="Calibri"/>
                <a:sym typeface="Calibri"/>
              </a:defRPr>
            </a:lvl2pPr>
            <a:lvl3pPr marL="1371600" marR="0" lvl="2" indent="-355600" algn="l" rtl="0">
              <a:lnSpc>
                <a:spcPct val="90000"/>
              </a:lnSpc>
              <a:spcBef>
                <a:spcPts val="500"/>
              </a:spcBef>
              <a:spcAft>
                <a:spcPts val="0"/>
              </a:spcAft>
              <a:buClr>
                <a:srgbClr val="1C9E4A"/>
              </a:buClr>
              <a:buSzPts val="2000"/>
              <a:buFont typeface="Arial"/>
              <a:buChar char="•"/>
              <a:defRPr sz="2000" b="0" i="0" u="none" strike="noStrike" cap="none">
                <a:solidFill>
                  <a:srgbClr val="1C9E4A"/>
                </a:solidFill>
                <a:latin typeface="Calibri"/>
                <a:ea typeface="Calibri"/>
                <a:cs typeface="Calibri"/>
                <a:sym typeface="Calibri"/>
              </a:defRPr>
            </a:lvl3pPr>
            <a:lvl4pPr marL="1828800" marR="0" lvl="3" indent="-342900" algn="l" rtl="0">
              <a:lnSpc>
                <a:spcPct val="90000"/>
              </a:lnSpc>
              <a:spcBef>
                <a:spcPts val="500"/>
              </a:spcBef>
              <a:spcAft>
                <a:spcPts val="0"/>
              </a:spcAft>
              <a:buClr>
                <a:srgbClr val="1C9E4A"/>
              </a:buClr>
              <a:buSzPts val="1800"/>
              <a:buFont typeface="Arial"/>
              <a:buChar char="•"/>
              <a:defRPr sz="1800" b="0" i="0" u="none" strike="noStrike" cap="none">
                <a:solidFill>
                  <a:srgbClr val="1C9E4A"/>
                </a:solidFill>
                <a:latin typeface="Calibri"/>
                <a:ea typeface="Calibri"/>
                <a:cs typeface="Calibri"/>
                <a:sym typeface="Calibri"/>
              </a:defRPr>
            </a:lvl4pPr>
            <a:lvl5pPr marL="2286000" marR="0" lvl="4" indent="-342900" algn="l" rtl="0">
              <a:lnSpc>
                <a:spcPct val="90000"/>
              </a:lnSpc>
              <a:spcBef>
                <a:spcPts val="500"/>
              </a:spcBef>
              <a:spcAft>
                <a:spcPts val="0"/>
              </a:spcAft>
              <a:buClr>
                <a:srgbClr val="1C9E4A"/>
              </a:buClr>
              <a:buSzPts val="1800"/>
              <a:buFont typeface="Arial"/>
              <a:buChar char="•"/>
              <a:defRPr sz="1800" b="0" i="0" u="none" strike="noStrike" cap="none">
                <a:solidFill>
                  <a:srgbClr val="1C9E4A"/>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 name="Google Shape;8;p2"/>
          <p:cNvSpPr txBox="1">
            <a:spLocks noGrp="1"/>
          </p:cNvSpPr>
          <p:nvPr>
            <p:ph type="sldNum" idx="12"/>
          </p:nvPr>
        </p:nvSpPr>
        <p:spPr>
          <a:xfrm>
            <a:off x="11686233" y="6486974"/>
            <a:ext cx="50751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1" i="0" u="none" strike="noStrike" cap="none">
                <a:solidFill>
                  <a:srgbClr val="1C9E4A"/>
                </a:solidFill>
                <a:latin typeface="Calibri"/>
                <a:ea typeface="Calibri"/>
                <a:cs typeface="Calibri"/>
                <a:sym typeface="Calibri"/>
              </a:defRPr>
            </a:lvl1pPr>
            <a:lvl2pPr marL="0" marR="0" lvl="1" indent="0" algn="r" rtl="0">
              <a:spcBef>
                <a:spcPts val="0"/>
              </a:spcBef>
              <a:buNone/>
              <a:defRPr sz="1200" b="1" i="0" u="none" strike="noStrike" cap="none">
                <a:solidFill>
                  <a:srgbClr val="1C9E4A"/>
                </a:solidFill>
                <a:latin typeface="Calibri"/>
                <a:ea typeface="Calibri"/>
                <a:cs typeface="Calibri"/>
                <a:sym typeface="Calibri"/>
              </a:defRPr>
            </a:lvl2pPr>
            <a:lvl3pPr marL="0" marR="0" lvl="2" indent="0" algn="r" rtl="0">
              <a:spcBef>
                <a:spcPts val="0"/>
              </a:spcBef>
              <a:buNone/>
              <a:defRPr sz="1200" b="1" i="0" u="none" strike="noStrike" cap="none">
                <a:solidFill>
                  <a:srgbClr val="1C9E4A"/>
                </a:solidFill>
                <a:latin typeface="Calibri"/>
                <a:ea typeface="Calibri"/>
                <a:cs typeface="Calibri"/>
                <a:sym typeface="Calibri"/>
              </a:defRPr>
            </a:lvl3pPr>
            <a:lvl4pPr marL="0" marR="0" lvl="3" indent="0" algn="r" rtl="0">
              <a:spcBef>
                <a:spcPts val="0"/>
              </a:spcBef>
              <a:buNone/>
              <a:defRPr sz="1200" b="1" i="0" u="none" strike="noStrike" cap="none">
                <a:solidFill>
                  <a:srgbClr val="1C9E4A"/>
                </a:solidFill>
                <a:latin typeface="Calibri"/>
                <a:ea typeface="Calibri"/>
                <a:cs typeface="Calibri"/>
                <a:sym typeface="Calibri"/>
              </a:defRPr>
            </a:lvl4pPr>
            <a:lvl5pPr marL="0" marR="0" lvl="4" indent="0" algn="r" rtl="0">
              <a:spcBef>
                <a:spcPts val="0"/>
              </a:spcBef>
              <a:buNone/>
              <a:defRPr sz="1200" b="1" i="0" u="none" strike="noStrike" cap="none">
                <a:solidFill>
                  <a:srgbClr val="1C9E4A"/>
                </a:solidFill>
                <a:latin typeface="Calibri"/>
                <a:ea typeface="Calibri"/>
                <a:cs typeface="Calibri"/>
                <a:sym typeface="Calibri"/>
              </a:defRPr>
            </a:lvl5pPr>
            <a:lvl6pPr marL="0" marR="0" lvl="5" indent="0" algn="r" rtl="0">
              <a:spcBef>
                <a:spcPts val="0"/>
              </a:spcBef>
              <a:buNone/>
              <a:defRPr sz="1200" b="1" i="0" u="none" strike="noStrike" cap="none">
                <a:solidFill>
                  <a:srgbClr val="1C9E4A"/>
                </a:solidFill>
                <a:latin typeface="Calibri"/>
                <a:ea typeface="Calibri"/>
                <a:cs typeface="Calibri"/>
                <a:sym typeface="Calibri"/>
              </a:defRPr>
            </a:lvl6pPr>
            <a:lvl7pPr marL="0" marR="0" lvl="6" indent="0" algn="r" rtl="0">
              <a:spcBef>
                <a:spcPts val="0"/>
              </a:spcBef>
              <a:buNone/>
              <a:defRPr sz="1200" b="1" i="0" u="none" strike="noStrike" cap="none">
                <a:solidFill>
                  <a:srgbClr val="1C9E4A"/>
                </a:solidFill>
                <a:latin typeface="Calibri"/>
                <a:ea typeface="Calibri"/>
                <a:cs typeface="Calibri"/>
                <a:sym typeface="Calibri"/>
              </a:defRPr>
            </a:lvl7pPr>
            <a:lvl8pPr marL="0" marR="0" lvl="7" indent="0" algn="r" rtl="0">
              <a:spcBef>
                <a:spcPts val="0"/>
              </a:spcBef>
              <a:buNone/>
              <a:defRPr sz="1200" b="1" i="0" u="none" strike="noStrike" cap="none">
                <a:solidFill>
                  <a:srgbClr val="1C9E4A"/>
                </a:solidFill>
                <a:latin typeface="Calibri"/>
                <a:ea typeface="Calibri"/>
                <a:cs typeface="Calibri"/>
                <a:sym typeface="Calibri"/>
              </a:defRPr>
            </a:lvl8pPr>
            <a:lvl9pPr marL="0" marR="0" lvl="8" indent="0" algn="r" rtl="0">
              <a:spcBef>
                <a:spcPts val="0"/>
              </a:spcBef>
              <a:buNone/>
              <a:defRPr sz="1200" b="1" i="0" u="none" strike="noStrike" cap="none">
                <a:solidFill>
                  <a:srgbClr val="1C9E4A"/>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hu-HU"/>
              <a:t>‹#›</a:t>
            </a:fld>
            <a:endParaRPr/>
          </a:p>
        </p:txBody>
      </p:sp>
      <p:pic>
        <p:nvPicPr>
          <p:cNvPr id="9" name="Google Shape;9;p2" descr="A képen szöveg látható&#10;&#10;Automatikusan generált leírás"/>
          <p:cNvPicPr preferRelativeResize="0"/>
          <p:nvPr/>
        </p:nvPicPr>
        <p:blipFill rotWithShape="1">
          <a:blip r:embed="rId13">
            <a:alphaModFix/>
          </a:blip>
          <a:srcRect/>
          <a:stretch/>
        </p:blipFill>
        <p:spPr>
          <a:xfrm>
            <a:off x="1019" y="6290227"/>
            <a:ext cx="2099090" cy="577821"/>
          </a:xfrm>
          <a:prstGeom prst="rect">
            <a:avLst/>
          </a:prstGeom>
          <a:noFill/>
          <a:ln>
            <a:noFill/>
          </a:ln>
        </p:spPr>
      </p:pic>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8" Type="http://schemas.openxmlformats.org/officeDocument/2006/relationships/hyperlink" Target="https://kreativkontroll.hu/egyeb/az-upsell-muveszete/" TargetMode="External"/><Relationship Id="rId13" Type="http://schemas.openxmlformats.org/officeDocument/2006/relationships/hyperlink" Target="https://webshark.hu/hirek/marketing-tolcser/" TargetMode="External"/><Relationship Id="rId3" Type="http://schemas.openxmlformats.org/officeDocument/2006/relationships/hyperlink" Target="https://salesautopilot.s3.amazonaws.com/newsletter/letter/c19064/uploads/Tartalommarketing-Kisokos_V2.pdf" TargetMode="External"/><Relationship Id="rId7" Type="http://schemas.openxmlformats.org/officeDocument/2006/relationships/hyperlink" Target="https://kreativkontroll.hu/marketing-szotar/" TargetMode="External"/><Relationship Id="rId12" Type="http://schemas.openxmlformats.org/officeDocument/2006/relationships/hyperlink" Target="https://daniellavarga.hu/ertekesitesi-tolcser/" TargetMode="External"/><Relationship Id="rId2" Type="http://schemas.openxmlformats.org/officeDocument/2006/relationships/notesSlide" Target="../notesSlides/notesSlide25.xml"/><Relationship Id="rId1" Type="http://schemas.openxmlformats.org/officeDocument/2006/relationships/slideLayout" Target="../slideLayouts/slideLayout2.xml"/><Relationship Id="rId6" Type="http://schemas.openxmlformats.org/officeDocument/2006/relationships/hyperlink" Target="https://www.shopngo.hu/cikk/mi-az-a-termekpiramis-es-miert-van-ra-szukseged/2" TargetMode="External"/><Relationship Id="rId11" Type="http://schemas.openxmlformats.org/officeDocument/2006/relationships/hyperlink" Target="https://www.klikkmarketing.hu/blog/email-marketing" TargetMode="External"/><Relationship Id="rId5" Type="http://schemas.openxmlformats.org/officeDocument/2006/relationships/hyperlink" Target="https://kreativkontroll.hu/szovegiras-otletek/hogyan-valaszd-ki-a-szovegirodat/" TargetMode="External"/><Relationship Id="rId10" Type="http://schemas.openxmlformats.org/officeDocument/2006/relationships/hyperlink" Target="https://www.klikkmarketing.hu/blog/3-eszeveszetten-jo-csali-otlet-melyeket-akar-mar-ma-megvalosithatsz" TargetMode="External"/><Relationship Id="rId4" Type="http://schemas.openxmlformats.org/officeDocument/2006/relationships/hyperlink" Target="https://kreativkontroll.hu/szovegiras-otletek/a-kampanyod-es-marketingstrategiad-sikere-mulhat-rajta-hogyan-valaszd-ki-a-szovegirodat/" TargetMode="External"/><Relationship Id="rId9" Type="http://schemas.openxmlformats.org/officeDocument/2006/relationships/hyperlink" Target="https://www.klikkmarketing.hu/blog/online-marketing-landing-page?gclid=EAIaIQobChMIo5e-h-mE-AIVjIxoCR0WUQv6EAAYASAAEgLv8_D_BwE" TargetMode="Externa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61"/>
        <p:cNvGrpSpPr/>
        <p:nvPr/>
      </p:nvGrpSpPr>
      <p:grpSpPr>
        <a:xfrm>
          <a:off x="0" y="0"/>
          <a:ext cx="0" cy="0"/>
          <a:chOff x="0" y="0"/>
          <a:chExt cx="0" cy="0"/>
        </a:xfrm>
      </p:grpSpPr>
      <p:sp>
        <p:nvSpPr>
          <p:cNvPr id="62" name="Google Shape;62;p1"/>
          <p:cNvSpPr txBox="1">
            <a:spLocks noGrp="1"/>
          </p:cNvSpPr>
          <p:nvPr>
            <p:ph type="ctrTitle"/>
          </p:nvPr>
        </p:nvSpPr>
        <p:spPr>
          <a:xfrm>
            <a:off x="1402977" y="1122363"/>
            <a:ext cx="9144000" cy="2387600"/>
          </a:xfrm>
          <a:prstGeom prst="rect">
            <a:avLst/>
          </a:prstGeom>
          <a:noFill/>
          <a:ln>
            <a:noFill/>
          </a:ln>
        </p:spPr>
        <p:txBody>
          <a:bodyPr spcFirstLastPara="1" wrap="square" lIns="91425" tIns="45700" rIns="91425" bIns="45700" anchor="b" anchorCtr="0">
            <a:normAutofit/>
          </a:bodyPr>
          <a:lstStyle/>
          <a:p>
            <a:pPr marL="0" lvl="0" indent="0" algn="ctr" rtl="0">
              <a:lnSpc>
                <a:spcPct val="90000"/>
              </a:lnSpc>
              <a:spcBef>
                <a:spcPts val="0"/>
              </a:spcBef>
              <a:spcAft>
                <a:spcPts val="0"/>
              </a:spcAft>
              <a:buClr>
                <a:srgbClr val="1C9E4A"/>
              </a:buClr>
              <a:buSzPts val="6000"/>
              <a:buFont typeface="Calibri"/>
              <a:buNone/>
            </a:pPr>
            <a:r>
              <a:rPr lang="hu-HU" dirty="0" smtClean="0"/>
              <a:t>Online Marketing</a:t>
            </a:r>
            <a:endParaRPr dirty="0"/>
          </a:p>
        </p:txBody>
      </p:sp>
      <p:sp>
        <p:nvSpPr>
          <p:cNvPr id="63" name="Google Shape;63;p1"/>
          <p:cNvSpPr txBox="1">
            <a:spLocks noGrp="1"/>
          </p:cNvSpPr>
          <p:nvPr>
            <p:ph type="subTitle" idx="1"/>
          </p:nvPr>
        </p:nvSpPr>
        <p:spPr>
          <a:xfrm>
            <a:off x="1389530" y="3602038"/>
            <a:ext cx="9144000" cy="432080"/>
          </a:xfrm>
          <a:prstGeom prst="rect">
            <a:avLst/>
          </a:prstGeom>
          <a:noFill/>
          <a:ln>
            <a:noFill/>
          </a:ln>
        </p:spPr>
        <p:txBody>
          <a:bodyPr spcFirstLastPara="1" wrap="square" lIns="91425" tIns="45700" rIns="91425" bIns="45700" anchor="t" anchorCtr="0">
            <a:normAutofit/>
          </a:bodyPr>
          <a:lstStyle/>
          <a:p>
            <a:pPr marL="0" lvl="0" indent="0" algn="ctr" rtl="0">
              <a:lnSpc>
                <a:spcPct val="90000"/>
              </a:lnSpc>
              <a:spcBef>
                <a:spcPts val="0"/>
              </a:spcBef>
              <a:spcAft>
                <a:spcPts val="0"/>
              </a:spcAft>
              <a:buClr>
                <a:srgbClr val="1C9E4A"/>
              </a:buClr>
              <a:buSzPts val="2400"/>
              <a:buNone/>
            </a:pPr>
            <a:r>
              <a:rPr lang="hu-HU" dirty="0" smtClean="0"/>
              <a:t>Összeállította: </a:t>
            </a:r>
            <a:r>
              <a:rPr lang="hu-HU" dirty="0" err="1" smtClean="0"/>
              <a:t>Brigán</a:t>
            </a:r>
            <a:r>
              <a:rPr lang="hu-HU" dirty="0" smtClean="0"/>
              <a:t> Dezső</a:t>
            </a:r>
            <a:endParaRP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73"/>
        <p:cNvGrpSpPr/>
        <p:nvPr/>
      </p:nvGrpSpPr>
      <p:grpSpPr>
        <a:xfrm>
          <a:off x="0" y="0"/>
          <a:ext cx="0" cy="0"/>
          <a:chOff x="0" y="0"/>
          <a:chExt cx="0" cy="0"/>
        </a:xfrm>
      </p:grpSpPr>
      <p:sp>
        <p:nvSpPr>
          <p:cNvPr id="74" name="Google Shape;74;gd03d5b2036_1_5"/>
          <p:cNvSpPr txBox="1">
            <a:spLocks noGrp="1"/>
          </p:cNvSpPr>
          <p:nvPr>
            <p:ph type="title"/>
          </p:nvPr>
        </p:nvSpPr>
        <p:spPr>
          <a:xfrm>
            <a:off x="321547" y="365125"/>
            <a:ext cx="11555700" cy="1325700"/>
          </a:xfrm>
          <a:prstGeom prst="rect">
            <a:avLst/>
          </a:prstGeom>
        </p:spPr>
        <p:txBody>
          <a:bodyPr spcFirstLastPara="1" wrap="square" lIns="91425" tIns="45700" rIns="91425" bIns="45700" anchor="ctr" anchorCtr="0">
            <a:normAutofit/>
          </a:bodyPr>
          <a:lstStyle/>
          <a:p>
            <a:r>
              <a:rPr lang="hu-HU" dirty="0" smtClean="0"/>
              <a:t>A termékpiramis</a:t>
            </a:r>
            <a:endParaRPr dirty="0"/>
          </a:p>
        </p:txBody>
      </p:sp>
      <p:sp>
        <p:nvSpPr>
          <p:cNvPr id="75" name="Google Shape;75;gd03d5b2036_1_5"/>
          <p:cNvSpPr txBox="1">
            <a:spLocks noGrp="1"/>
          </p:cNvSpPr>
          <p:nvPr>
            <p:ph type="body" idx="1"/>
          </p:nvPr>
        </p:nvSpPr>
        <p:spPr>
          <a:xfrm>
            <a:off x="321547" y="1825625"/>
            <a:ext cx="4319901" cy="4351200"/>
          </a:xfrm>
          <a:prstGeom prst="rect">
            <a:avLst/>
          </a:prstGeom>
        </p:spPr>
        <p:txBody>
          <a:bodyPr spcFirstLastPara="1" wrap="square" lIns="91425" tIns="45700" rIns="91425" bIns="45700" anchor="t" anchorCtr="0">
            <a:normAutofit/>
          </a:bodyPr>
          <a:lstStyle/>
          <a:p>
            <a:r>
              <a:rPr lang="hu-HU" dirty="0" smtClean="0"/>
              <a:t>Termékek és vagy szolgáltatások rendezése a legkisebb értékű terméktől/szolgáltatástól a </a:t>
            </a:r>
            <a:r>
              <a:rPr lang="hu-HU" dirty="0" err="1" smtClean="0"/>
              <a:t>legnagyobbik</a:t>
            </a:r>
            <a:endParaRPr lang="sk-SK" dirty="0"/>
          </a:p>
        </p:txBody>
      </p:sp>
      <p:pic>
        <p:nvPicPr>
          <p:cNvPr id="2" name="Obrázok 1"/>
          <p:cNvPicPr>
            <a:picLocks noChangeAspect="1"/>
          </p:cNvPicPr>
          <p:nvPr/>
        </p:nvPicPr>
        <p:blipFill>
          <a:blip r:embed="rId3"/>
          <a:stretch>
            <a:fillRect/>
          </a:stretch>
        </p:blipFill>
        <p:spPr>
          <a:xfrm>
            <a:off x="4955337" y="365125"/>
            <a:ext cx="6952313" cy="5811700"/>
          </a:xfrm>
          <a:prstGeom prst="rect">
            <a:avLst/>
          </a:prstGeom>
        </p:spPr>
      </p:pic>
      <p:sp>
        <p:nvSpPr>
          <p:cNvPr id="3" name="Obdĺžnik 2"/>
          <p:cNvSpPr/>
          <p:nvPr/>
        </p:nvSpPr>
        <p:spPr>
          <a:xfrm>
            <a:off x="4863764" y="6265421"/>
            <a:ext cx="1561646" cy="322845"/>
          </a:xfrm>
          <a:prstGeom prst="rect">
            <a:avLst/>
          </a:prstGeom>
        </p:spPr>
        <p:txBody>
          <a:bodyPr wrap="none">
            <a:spAutoFit/>
          </a:bodyPr>
          <a:lstStyle/>
          <a:p>
            <a:pPr>
              <a:lnSpc>
                <a:spcPct val="107000"/>
              </a:lnSpc>
              <a:spcAft>
                <a:spcPts val="800"/>
              </a:spcAft>
            </a:pPr>
            <a:r>
              <a:rPr lang="hu-HU" dirty="0">
                <a:latin typeface="Calibri" panose="020F0502020204030204" pitchFamily="34" charset="0"/>
                <a:ea typeface="Calibri" panose="020F0502020204030204" pitchFamily="34" charset="0"/>
                <a:cs typeface="Times New Roman" panose="02020603050405020304" pitchFamily="18" charset="0"/>
              </a:rPr>
              <a:t>Forrás: Saját forrás</a:t>
            </a:r>
            <a:endParaRPr lang="sk-SK" dirty="0">
              <a:latin typeface="Calibri" panose="020F0502020204030204" pitchFamily="34" charset="0"/>
              <a:ea typeface="Calibri" panose="020F0502020204030204" pitchFamily="34" charset="0"/>
              <a:cs typeface="Times New Roman" panose="02020603050405020304" pitchFamily="18" charset="0"/>
            </a:endParaRPr>
          </a:p>
        </p:txBody>
      </p:sp>
      <p:sp>
        <p:nvSpPr>
          <p:cNvPr id="4" name="Zástupný objekt pre číslo snímky 3"/>
          <p:cNvSpPr>
            <a:spLocks noGrp="1"/>
          </p:cNvSpPr>
          <p:nvPr>
            <p:ph type="sldNum" idx="12"/>
          </p:nvPr>
        </p:nvSpPr>
        <p:spPr/>
        <p:txBody>
          <a:bodyPr/>
          <a:lstStyle/>
          <a:p>
            <a:pPr marL="0" lvl="0" indent="0" algn="r" rtl="0">
              <a:spcBef>
                <a:spcPts val="0"/>
              </a:spcBef>
              <a:spcAft>
                <a:spcPts val="0"/>
              </a:spcAft>
              <a:buNone/>
            </a:pPr>
            <a:fld id="{00000000-1234-1234-1234-123412341234}" type="slidenum">
              <a:rPr lang="hu-HU" smtClean="0"/>
              <a:t>10</a:t>
            </a:fld>
            <a:endParaRPr lang="hu-HU"/>
          </a:p>
        </p:txBody>
      </p:sp>
    </p:spTree>
    <p:extLst>
      <p:ext uri="{BB962C8B-B14F-4D97-AF65-F5344CB8AC3E}">
        <p14:creationId xmlns:p14="http://schemas.microsoft.com/office/powerpoint/2010/main" val="35965255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73"/>
        <p:cNvGrpSpPr/>
        <p:nvPr/>
      </p:nvGrpSpPr>
      <p:grpSpPr>
        <a:xfrm>
          <a:off x="0" y="0"/>
          <a:ext cx="0" cy="0"/>
          <a:chOff x="0" y="0"/>
          <a:chExt cx="0" cy="0"/>
        </a:xfrm>
      </p:grpSpPr>
      <p:sp>
        <p:nvSpPr>
          <p:cNvPr id="74" name="Google Shape;74;gd03d5b2036_1_5"/>
          <p:cNvSpPr txBox="1">
            <a:spLocks noGrp="1"/>
          </p:cNvSpPr>
          <p:nvPr>
            <p:ph type="title"/>
          </p:nvPr>
        </p:nvSpPr>
        <p:spPr>
          <a:xfrm>
            <a:off x="321547" y="365125"/>
            <a:ext cx="3257395" cy="1325700"/>
          </a:xfrm>
          <a:prstGeom prst="rect">
            <a:avLst/>
          </a:prstGeom>
        </p:spPr>
        <p:txBody>
          <a:bodyPr spcFirstLastPara="1" wrap="square" lIns="91425" tIns="45700" rIns="91425" bIns="45700" anchor="ctr" anchorCtr="0">
            <a:normAutofit/>
          </a:bodyPr>
          <a:lstStyle/>
          <a:p>
            <a:r>
              <a:rPr lang="hu-HU" dirty="0" smtClean="0"/>
              <a:t>Értékesítési tölcsér</a:t>
            </a:r>
            <a:endParaRPr dirty="0"/>
          </a:p>
        </p:txBody>
      </p:sp>
      <p:sp>
        <p:nvSpPr>
          <p:cNvPr id="75" name="Google Shape;75;gd03d5b2036_1_5"/>
          <p:cNvSpPr txBox="1">
            <a:spLocks noGrp="1"/>
          </p:cNvSpPr>
          <p:nvPr>
            <p:ph type="body" idx="1"/>
          </p:nvPr>
        </p:nvSpPr>
        <p:spPr>
          <a:xfrm>
            <a:off x="321547" y="1825625"/>
            <a:ext cx="3704353" cy="4351200"/>
          </a:xfrm>
          <a:prstGeom prst="rect">
            <a:avLst/>
          </a:prstGeom>
        </p:spPr>
        <p:txBody>
          <a:bodyPr spcFirstLastPara="1" wrap="square" lIns="91425" tIns="45700" rIns="91425" bIns="45700" anchor="t" anchorCtr="0">
            <a:normAutofit/>
          </a:bodyPr>
          <a:lstStyle/>
          <a:p>
            <a:r>
              <a:rPr lang="hu-HU" b="1" dirty="0" smtClean="0"/>
              <a:t>Az </a:t>
            </a:r>
            <a:r>
              <a:rPr lang="hu-HU" b="1" dirty="0"/>
              <a:t>értékesítési </a:t>
            </a:r>
            <a:r>
              <a:rPr lang="hu-HU" b="1" dirty="0" smtClean="0"/>
              <a:t>tölcsér jelentése</a:t>
            </a:r>
            <a:endParaRPr lang="sk-SK" b="1" dirty="0"/>
          </a:p>
        </p:txBody>
      </p:sp>
      <p:sp>
        <p:nvSpPr>
          <p:cNvPr id="3" name="Obdĺžnik 2"/>
          <p:cNvSpPr/>
          <p:nvPr/>
        </p:nvSpPr>
        <p:spPr>
          <a:xfrm>
            <a:off x="4863764" y="6265421"/>
            <a:ext cx="1561646" cy="322845"/>
          </a:xfrm>
          <a:prstGeom prst="rect">
            <a:avLst/>
          </a:prstGeom>
        </p:spPr>
        <p:txBody>
          <a:bodyPr wrap="none">
            <a:spAutoFit/>
          </a:bodyPr>
          <a:lstStyle/>
          <a:p>
            <a:pPr>
              <a:lnSpc>
                <a:spcPct val="107000"/>
              </a:lnSpc>
              <a:spcAft>
                <a:spcPts val="800"/>
              </a:spcAft>
            </a:pPr>
            <a:r>
              <a:rPr lang="hu-HU" dirty="0">
                <a:latin typeface="Calibri" panose="020F0502020204030204" pitchFamily="34" charset="0"/>
                <a:ea typeface="Calibri" panose="020F0502020204030204" pitchFamily="34" charset="0"/>
                <a:cs typeface="Times New Roman" panose="02020603050405020304" pitchFamily="18" charset="0"/>
              </a:rPr>
              <a:t>Forrás: Saját forrás</a:t>
            </a:r>
            <a:endParaRPr lang="sk-SK" dirty="0">
              <a:latin typeface="Calibri" panose="020F0502020204030204" pitchFamily="34" charset="0"/>
              <a:ea typeface="Calibri" panose="020F0502020204030204" pitchFamily="34" charset="0"/>
              <a:cs typeface="Times New Roman" panose="02020603050405020304" pitchFamily="18" charset="0"/>
            </a:endParaRPr>
          </a:p>
        </p:txBody>
      </p:sp>
      <p:sp>
        <p:nvSpPr>
          <p:cNvPr id="4" name="Zástupný objekt pre číslo snímky 3"/>
          <p:cNvSpPr>
            <a:spLocks noGrp="1"/>
          </p:cNvSpPr>
          <p:nvPr>
            <p:ph type="sldNum" idx="12"/>
          </p:nvPr>
        </p:nvSpPr>
        <p:spPr/>
        <p:txBody>
          <a:bodyPr/>
          <a:lstStyle/>
          <a:p>
            <a:pPr marL="0" lvl="0" indent="0" algn="r" rtl="0">
              <a:spcBef>
                <a:spcPts val="0"/>
              </a:spcBef>
              <a:spcAft>
                <a:spcPts val="0"/>
              </a:spcAft>
              <a:buNone/>
            </a:pPr>
            <a:fld id="{00000000-1234-1234-1234-123412341234}" type="slidenum">
              <a:rPr lang="hu-HU" smtClean="0"/>
              <a:t>11</a:t>
            </a:fld>
            <a:endParaRPr lang="hu-HU"/>
          </a:p>
        </p:txBody>
      </p:sp>
      <p:pic>
        <p:nvPicPr>
          <p:cNvPr id="5" name="Obrázok 4"/>
          <p:cNvPicPr>
            <a:picLocks noChangeAspect="1"/>
          </p:cNvPicPr>
          <p:nvPr/>
        </p:nvPicPr>
        <p:blipFill>
          <a:blip r:embed="rId3"/>
          <a:stretch>
            <a:fillRect/>
          </a:stretch>
        </p:blipFill>
        <p:spPr>
          <a:xfrm>
            <a:off x="3670473" y="762504"/>
            <a:ext cx="8200689" cy="5140731"/>
          </a:xfrm>
          <a:prstGeom prst="rect">
            <a:avLst/>
          </a:prstGeom>
        </p:spPr>
      </p:pic>
    </p:spTree>
    <p:extLst>
      <p:ext uri="{BB962C8B-B14F-4D97-AF65-F5344CB8AC3E}">
        <p14:creationId xmlns:p14="http://schemas.microsoft.com/office/powerpoint/2010/main" val="57001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73"/>
        <p:cNvGrpSpPr/>
        <p:nvPr/>
      </p:nvGrpSpPr>
      <p:grpSpPr>
        <a:xfrm>
          <a:off x="0" y="0"/>
          <a:ext cx="0" cy="0"/>
          <a:chOff x="0" y="0"/>
          <a:chExt cx="0" cy="0"/>
        </a:xfrm>
      </p:grpSpPr>
      <p:sp>
        <p:nvSpPr>
          <p:cNvPr id="74" name="Google Shape;74;gd03d5b2036_1_5"/>
          <p:cNvSpPr txBox="1">
            <a:spLocks noGrp="1"/>
          </p:cNvSpPr>
          <p:nvPr>
            <p:ph type="title"/>
          </p:nvPr>
        </p:nvSpPr>
        <p:spPr>
          <a:xfrm>
            <a:off x="321547" y="365125"/>
            <a:ext cx="11555700" cy="1325700"/>
          </a:xfrm>
          <a:prstGeom prst="rect">
            <a:avLst/>
          </a:prstGeom>
        </p:spPr>
        <p:txBody>
          <a:bodyPr spcFirstLastPara="1" wrap="square" lIns="91425" tIns="45700" rIns="91425" bIns="45700" anchor="ctr" anchorCtr="0">
            <a:normAutofit/>
          </a:bodyPr>
          <a:lstStyle/>
          <a:p>
            <a:r>
              <a:rPr lang="hu-HU" dirty="0" smtClean="0"/>
              <a:t>Miért fontos az email marketing?</a:t>
            </a:r>
            <a:endParaRPr dirty="0"/>
          </a:p>
        </p:txBody>
      </p:sp>
      <p:sp>
        <p:nvSpPr>
          <p:cNvPr id="75" name="Google Shape;75;gd03d5b2036_1_5"/>
          <p:cNvSpPr txBox="1">
            <a:spLocks noGrp="1"/>
          </p:cNvSpPr>
          <p:nvPr>
            <p:ph type="body" idx="1"/>
          </p:nvPr>
        </p:nvSpPr>
        <p:spPr>
          <a:xfrm>
            <a:off x="321547" y="1825625"/>
            <a:ext cx="11555700" cy="4351200"/>
          </a:xfrm>
          <a:prstGeom prst="rect">
            <a:avLst/>
          </a:prstGeom>
        </p:spPr>
        <p:txBody>
          <a:bodyPr spcFirstLastPara="1" wrap="square" lIns="91425" tIns="45700" rIns="91425" bIns="45700" anchor="t" anchorCtr="0">
            <a:normAutofit/>
          </a:bodyPr>
          <a:lstStyle/>
          <a:p>
            <a:r>
              <a:rPr lang="hu-HU" dirty="0" smtClean="0"/>
              <a:t>Új vevőket szerezni</a:t>
            </a:r>
          </a:p>
          <a:p>
            <a:r>
              <a:rPr lang="hu-HU" dirty="0" smtClean="0"/>
              <a:t>A meglévő ügyfelek számára</a:t>
            </a:r>
          </a:p>
          <a:p>
            <a:pPr lvl="1"/>
            <a:r>
              <a:rPr lang="hu-HU" dirty="0" smtClean="0"/>
              <a:t>Újra eladni</a:t>
            </a:r>
          </a:p>
          <a:p>
            <a:pPr lvl="1"/>
            <a:r>
              <a:rPr lang="hu-HU" dirty="0" smtClean="0"/>
              <a:t>Információt adni nekik, kapcsolatot tartani velük</a:t>
            </a:r>
          </a:p>
        </p:txBody>
      </p:sp>
      <p:sp>
        <p:nvSpPr>
          <p:cNvPr id="2" name="Zástupný objekt pre číslo snímky 1"/>
          <p:cNvSpPr>
            <a:spLocks noGrp="1"/>
          </p:cNvSpPr>
          <p:nvPr>
            <p:ph type="sldNum" idx="12"/>
          </p:nvPr>
        </p:nvSpPr>
        <p:spPr/>
        <p:txBody>
          <a:bodyPr/>
          <a:lstStyle/>
          <a:p>
            <a:pPr marL="0" lvl="0" indent="0" algn="r" rtl="0">
              <a:spcBef>
                <a:spcPts val="0"/>
              </a:spcBef>
              <a:spcAft>
                <a:spcPts val="0"/>
              </a:spcAft>
              <a:buNone/>
            </a:pPr>
            <a:fld id="{00000000-1234-1234-1234-123412341234}" type="slidenum">
              <a:rPr lang="hu-HU" smtClean="0"/>
              <a:t>12</a:t>
            </a:fld>
            <a:endParaRPr lang="hu-HU"/>
          </a:p>
        </p:txBody>
      </p:sp>
    </p:spTree>
    <p:extLst>
      <p:ext uri="{BB962C8B-B14F-4D97-AF65-F5344CB8AC3E}">
        <p14:creationId xmlns:p14="http://schemas.microsoft.com/office/powerpoint/2010/main" val="1024517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73"/>
        <p:cNvGrpSpPr/>
        <p:nvPr/>
      </p:nvGrpSpPr>
      <p:grpSpPr>
        <a:xfrm>
          <a:off x="0" y="0"/>
          <a:ext cx="0" cy="0"/>
          <a:chOff x="0" y="0"/>
          <a:chExt cx="0" cy="0"/>
        </a:xfrm>
      </p:grpSpPr>
      <p:sp>
        <p:nvSpPr>
          <p:cNvPr id="74" name="Google Shape;74;gd03d5b2036_1_5"/>
          <p:cNvSpPr txBox="1">
            <a:spLocks noGrp="1"/>
          </p:cNvSpPr>
          <p:nvPr>
            <p:ph type="title"/>
          </p:nvPr>
        </p:nvSpPr>
        <p:spPr>
          <a:xfrm>
            <a:off x="321547" y="365125"/>
            <a:ext cx="11555700" cy="1325700"/>
          </a:xfrm>
          <a:prstGeom prst="rect">
            <a:avLst/>
          </a:prstGeom>
        </p:spPr>
        <p:txBody>
          <a:bodyPr spcFirstLastPara="1" wrap="square" lIns="91425" tIns="45700" rIns="91425" bIns="45700" anchor="ctr" anchorCtr="0">
            <a:normAutofit/>
          </a:bodyPr>
          <a:lstStyle/>
          <a:p>
            <a:r>
              <a:rPr lang="hu-HU" dirty="0" smtClean="0"/>
              <a:t>A csali</a:t>
            </a:r>
            <a:endParaRPr dirty="0"/>
          </a:p>
        </p:txBody>
      </p:sp>
      <p:sp>
        <p:nvSpPr>
          <p:cNvPr id="75" name="Google Shape;75;gd03d5b2036_1_5"/>
          <p:cNvSpPr txBox="1">
            <a:spLocks noGrp="1"/>
          </p:cNvSpPr>
          <p:nvPr>
            <p:ph type="body" idx="1"/>
          </p:nvPr>
        </p:nvSpPr>
        <p:spPr>
          <a:xfrm>
            <a:off x="321547" y="1825625"/>
            <a:ext cx="11364686" cy="4351200"/>
          </a:xfrm>
          <a:prstGeom prst="rect">
            <a:avLst/>
          </a:prstGeom>
        </p:spPr>
        <p:txBody>
          <a:bodyPr spcFirstLastPara="1" wrap="square" lIns="91425" tIns="45700" rIns="91425" bIns="45700" anchor="t" anchorCtr="0">
            <a:normAutofit/>
          </a:bodyPr>
          <a:lstStyle/>
          <a:p>
            <a:r>
              <a:rPr lang="hu-HU" dirty="0" smtClean="0"/>
              <a:t>Értékes tartalom</a:t>
            </a:r>
          </a:p>
          <a:p>
            <a:r>
              <a:rPr lang="hu-HU" dirty="0" smtClean="0"/>
              <a:t>Jellemzői</a:t>
            </a:r>
          </a:p>
          <a:p>
            <a:pPr lvl="1"/>
            <a:r>
              <a:rPr lang="hu-HU" dirty="0" smtClean="0"/>
              <a:t>Nagy ígéretet</a:t>
            </a:r>
          </a:p>
          <a:p>
            <a:pPr lvl="1"/>
            <a:r>
              <a:rPr lang="hu-HU" dirty="0" smtClean="0"/>
              <a:t>Specifikus</a:t>
            </a:r>
          </a:p>
          <a:p>
            <a:pPr lvl="1"/>
            <a:r>
              <a:rPr lang="hu-HU" dirty="0" smtClean="0"/>
              <a:t>Kapcsolódik</a:t>
            </a:r>
          </a:p>
          <a:p>
            <a:pPr lvl="2"/>
            <a:r>
              <a:rPr lang="hu-HU" dirty="0" smtClean="0"/>
              <a:t>Termékhez</a:t>
            </a:r>
          </a:p>
          <a:p>
            <a:pPr lvl="2"/>
            <a:r>
              <a:rPr lang="hu-HU" dirty="0" smtClean="0"/>
              <a:t>Szolgáltatáshoz</a:t>
            </a:r>
          </a:p>
          <a:p>
            <a:r>
              <a:rPr lang="hu-HU" dirty="0" smtClean="0"/>
              <a:t>Lehet</a:t>
            </a:r>
          </a:p>
          <a:p>
            <a:pPr lvl="1"/>
            <a:r>
              <a:rPr lang="hu-HU" dirty="0" smtClean="0"/>
              <a:t>letölthető </a:t>
            </a:r>
            <a:r>
              <a:rPr lang="hu-HU" dirty="0"/>
              <a:t>tanulmány, e-book, csekklista, hanganyag, videós tartalom, vagy mintatermék is</a:t>
            </a:r>
            <a:endParaRPr lang="hu-HU" dirty="0" smtClean="0"/>
          </a:p>
        </p:txBody>
      </p:sp>
      <p:sp>
        <p:nvSpPr>
          <p:cNvPr id="4" name="Zástupný objekt pre číslo snímky 3"/>
          <p:cNvSpPr>
            <a:spLocks noGrp="1"/>
          </p:cNvSpPr>
          <p:nvPr>
            <p:ph type="sldNum" idx="12"/>
          </p:nvPr>
        </p:nvSpPr>
        <p:spPr/>
        <p:txBody>
          <a:bodyPr/>
          <a:lstStyle/>
          <a:p>
            <a:pPr marL="0" lvl="0" indent="0" algn="r" rtl="0">
              <a:spcBef>
                <a:spcPts val="0"/>
              </a:spcBef>
              <a:spcAft>
                <a:spcPts val="0"/>
              </a:spcAft>
              <a:buNone/>
            </a:pPr>
            <a:fld id="{00000000-1234-1234-1234-123412341234}" type="slidenum">
              <a:rPr lang="hu-HU" smtClean="0"/>
              <a:t>13</a:t>
            </a:fld>
            <a:endParaRPr lang="hu-HU"/>
          </a:p>
        </p:txBody>
      </p:sp>
    </p:spTree>
    <p:extLst>
      <p:ext uri="{BB962C8B-B14F-4D97-AF65-F5344CB8AC3E}">
        <p14:creationId xmlns:p14="http://schemas.microsoft.com/office/powerpoint/2010/main" val="33013315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73"/>
        <p:cNvGrpSpPr/>
        <p:nvPr/>
      </p:nvGrpSpPr>
      <p:grpSpPr>
        <a:xfrm>
          <a:off x="0" y="0"/>
          <a:ext cx="0" cy="0"/>
          <a:chOff x="0" y="0"/>
          <a:chExt cx="0" cy="0"/>
        </a:xfrm>
      </p:grpSpPr>
      <p:sp>
        <p:nvSpPr>
          <p:cNvPr id="74" name="Google Shape;74;gd03d5b2036_1_5"/>
          <p:cNvSpPr txBox="1">
            <a:spLocks noGrp="1"/>
          </p:cNvSpPr>
          <p:nvPr>
            <p:ph type="title"/>
          </p:nvPr>
        </p:nvSpPr>
        <p:spPr>
          <a:xfrm>
            <a:off x="321547" y="365125"/>
            <a:ext cx="11555700" cy="1325700"/>
          </a:xfrm>
          <a:prstGeom prst="rect">
            <a:avLst/>
          </a:prstGeom>
        </p:spPr>
        <p:txBody>
          <a:bodyPr spcFirstLastPara="1" wrap="square" lIns="91425" tIns="45700" rIns="91425" bIns="45700" anchor="ctr" anchorCtr="0">
            <a:normAutofit/>
          </a:bodyPr>
          <a:lstStyle/>
          <a:p>
            <a:r>
              <a:rPr lang="hu-HU" dirty="0" smtClean="0"/>
              <a:t>Milyen e-mail típusok vannak?</a:t>
            </a:r>
            <a:endParaRPr dirty="0"/>
          </a:p>
        </p:txBody>
      </p:sp>
      <p:sp>
        <p:nvSpPr>
          <p:cNvPr id="75" name="Google Shape;75;gd03d5b2036_1_5"/>
          <p:cNvSpPr txBox="1">
            <a:spLocks noGrp="1"/>
          </p:cNvSpPr>
          <p:nvPr>
            <p:ph type="body" idx="1"/>
          </p:nvPr>
        </p:nvSpPr>
        <p:spPr>
          <a:xfrm>
            <a:off x="321547" y="1825625"/>
            <a:ext cx="11555700" cy="4351200"/>
          </a:xfrm>
          <a:prstGeom prst="rect">
            <a:avLst/>
          </a:prstGeom>
        </p:spPr>
        <p:txBody>
          <a:bodyPr spcFirstLastPara="1" wrap="square" lIns="91425" tIns="45700" rIns="91425" bIns="45700" anchor="t" anchorCtr="0">
            <a:normAutofit/>
          </a:bodyPr>
          <a:lstStyle/>
          <a:p>
            <a:r>
              <a:rPr lang="sk-SK" dirty="0" err="1" smtClean="0"/>
              <a:t>Tranzakciós</a:t>
            </a:r>
            <a:r>
              <a:rPr lang="sk-SK" dirty="0" smtClean="0"/>
              <a:t> e-</a:t>
            </a:r>
            <a:r>
              <a:rPr lang="sk-SK" dirty="0" err="1" smtClean="0"/>
              <a:t>mailek</a:t>
            </a:r>
            <a:endParaRPr lang="sk-SK" dirty="0"/>
          </a:p>
          <a:p>
            <a:r>
              <a:rPr lang="sk-SK" dirty="0" err="1" smtClean="0"/>
              <a:t>Értéket</a:t>
            </a:r>
            <a:r>
              <a:rPr lang="sk-SK" dirty="0" smtClean="0"/>
              <a:t> </a:t>
            </a:r>
            <a:r>
              <a:rPr lang="sk-SK" dirty="0" err="1" smtClean="0"/>
              <a:t>adó</a:t>
            </a:r>
            <a:r>
              <a:rPr lang="sk-SK" dirty="0" smtClean="0"/>
              <a:t> </a:t>
            </a:r>
            <a:r>
              <a:rPr lang="sk-SK" dirty="0" err="1"/>
              <a:t>levelek</a:t>
            </a:r>
            <a:endParaRPr lang="sk-SK" dirty="0"/>
          </a:p>
          <a:p>
            <a:r>
              <a:rPr lang="sk-SK" dirty="0" err="1" smtClean="0"/>
              <a:t>Elkötelezettséget</a:t>
            </a:r>
            <a:r>
              <a:rPr lang="sk-SK" dirty="0" smtClean="0"/>
              <a:t> </a:t>
            </a:r>
            <a:r>
              <a:rPr lang="sk-SK" dirty="0" err="1" smtClean="0"/>
              <a:t>építő</a:t>
            </a:r>
            <a:r>
              <a:rPr lang="sk-SK" dirty="0" smtClean="0"/>
              <a:t> </a:t>
            </a:r>
            <a:r>
              <a:rPr lang="sk-SK" dirty="0" err="1"/>
              <a:t>levelek</a:t>
            </a:r>
            <a:endParaRPr lang="sk-SK" dirty="0"/>
          </a:p>
          <a:p>
            <a:r>
              <a:rPr lang="sk-SK" dirty="0" err="1" smtClean="0"/>
              <a:t>Eladásra</a:t>
            </a:r>
            <a:r>
              <a:rPr lang="sk-SK" dirty="0" smtClean="0"/>
              <a:t> </a:t>
            </a:r>
            <a:r>
              <a:rPr lang="sk-SK" dirty="0" err="1" smtClean="0"/>
              <a:t>kiküldött</a:t>
            </a:r>
            <a:r>
              <a:rPr lang="sk-SK" dirty="0" smtClean="0"/>
              <a:t> </a:t>
            </a:r>
            <a:r>
              <a:rPr lang="sk-SK" dirty="0" err="1" smtClean="0"/>
              <a:t>levelek</a:t>
            </a:r>
            <a:endParaRPr lang="sk-SK" dirty="0"/>
          </a:p>
        </p:txBody>
      </p:sp>
      <p:sp>
        <p:nvSpPr>
          <p:cNvPr id="2" name="Zástupný objekt pre číslo snímky 1"/>
          <p:cNvSpPr>
            <a:spLocks noGrp="1"/>
          </p:cNvSpPr>
          <p:nvPr>
            <p:ph type="sldNum" idx="12"/>
          </p:nvPr>
        </p:nvSpPr>
        <p:spPr/>
        <p:txBody>
          <a:bodyPr/>
          <a:lstStyle/>
          <a:p>
            <a:pPr marL="0" lvl="0" indent="0" algn="r" rtl="0">
              <a:spcBef>
                <a:spcPts val="0"/>
              </a:spcBef>
              <a:spcAft>
                <a:spcPts val="0"/>
              </a:spcAft>
              <a:buNone/>
            </a:pPr>
            <a:fld id="{00000000-1234-1234-1234-123412341234}" type="slidenum">
              <a:rPr lang="hu-HU" smtClean="0"/>
              <a:t>14</a:t>
            </a:fld>
            <a:endParaRPr lang="hu-HU"/>
          </a:p>
        </p:txBody>
      </p:sp>
    </p:spTree>
    <p:extLst>
      <p:ext uri="{BB962C8B-B14F-4D97-AF65-F5344CB8AC3E}">
        <p14:creationId xmlns:p14="http://schemas.microsoft.com/office/powerpoint/2010/main" val="103907131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73"/>
        <p:cNvGrpSpPr/>
        <p:nvPr/>
      </p:nvGrpSpPr>
      <p:grpSpPr>
        <a:xfrm>
          <a:off x="0" y="0"/>
          <a:ext cx="0" cy="0"/>
          <a:chOff x="0" y="0"/>
          <a:chExt cx="0" cy="0"/>
        </a:xfrm>
      </p:grpSpPr>
      <p:sp>
        <p:nvSpPr>
          <p:cNvPr id="74" name="Google Shape;74;gd03d5b2036_1_5"/>
          <p:cNvSpPr txBox="1">
            <a:spLocks noGrp="1"/>
          </p:cNvSpPr>
          <p:nvPr>
            <p:ph type="title"/>
          </p:nvPr>
        </p:nvSpPr>
        <p:spPr>
          <a:xfrm>
            <a:off x="321547" y="365125"/>
            <a:ext cx="11555700" cy="1325700"/>
          </a:xfrm>
          <a:prstGeom prst="rect">
            <a:avLst/>
          </a:prstGeom>
        </p:spPr>
        <p:txBody>
          <a:bodyPr spcFirstLastPara="1" wrap="square" lIns="91425" tIns="45700" rIns="91425" bIns="45700" anchor="ctr" anchorCtr="0">
            <a:normAutofit/>
          </a:bodyPr>
          <a:lstStyle/>
          <a:p>
            <a:r>
              <a:rPr lang="sk-SK" dirty="0" err="1"/>
              <a:t>Tranzakciós</a:t>
            </a:r>
            <a:r>
              <a:rPr lang="sk-SK" dirty="0"/>
              <a:t> e-</a:t>
            </a:r>
            <a:r>
              <a:rPr lang="sk-SK" dirty="0" err="1"/>
              <a:t>mailek</a:t>
            </a:r>
            <a:endParaRPr lang="sk-SK" dirty="0"/>
          </a:p>
        </p:txBody>
      </p:sp>
      <p:sp>
        <p:nvSpPr>
          <p:cNvPr id="75" name="Google Shape;75;gd03d5b2036_1_5"/>
          <p:cNvSpPr txBox="1">
            <a:spLocks noGrp="1"/>
          </p:cNvSpPr>
          <p:nvPr>
            <p:ph type="body" idx="1"/>
          </p:nvPr>
        </p:nvSpPr>
        <p:spPr>
          <a:xfrm>
            <a:off x="321547" y="1825625"/>
            <a:ext cx="11555700" cy="4351200"/>
          </a:xfrm>
          <a:prstGeom prst="rect">
            <a:avLst/>
          </a:prstGeom>
        </p:spPr>
        <p:txBody>
          <a:bodyPr spcFirstLastPara="1" wrap="square" lIns="91425" tIns="45700" rIns="91425" bIns="45700" anchor="t" anchorCtr="0">
            <a:normAutofit/>
          </a:bodyPr>
          <a:lstStyle/>
          <a:p>
            <a:r>
              <a:rPr lang="sk-SK" dirty="0" err="1" smtClean="0"/>
              <a:t>Üdvözlőlevél</a:t>
            </a:r>
            <a:endParaRPr lang="sk-SK" dirty="0"/>
          </a:p>
          <a:p>
            <a:r>
              <a:rPr lang="sk-SK" dirty="0" err="1" smtClean="0"/>
              <a:t>Ajánlatkérés</a:t>
            </a:r>
            <a:endParaRPr lang="sk-SK" dirty="0" smtClean="0"/>
          </a:p>
          <a:p>
            <a:r>
              <a:rPr lang="sk-SK" dirty="0" err="1" smtClean="0"/>
              <a:t>Jelentkezés</a:t>
            </a:r>
            <a:r>
              <a:rPr lang="sk-SK" dirty="0" smtClean="0"/>
              <a:t> </a:t>
            </a:r>
            <a:r>
              <a:rPr lang="sk-SK" dirty="0" err="1"/>
              <a:t>egy</a:t>
            </a:r>
            <a:r>
              <a:rPr lang="sk-SK" dirty="0"/>
              <a:t> </a:t>
            </a:r>
            <a:r>
              <a:rPr lang="sk-SK" dirty="0" err="1"/>
              <a:t>rendezvényre</a:t>
            </a:r>
            <a:endParaRPr lang="sk-SK" dirty="0" smtClean="0"/>
          </a:p>
          <a:p>
            <a:r>
              <a:rPr lang="sk-SK" dirty="0" err="1" smtClean="0"/>
              <a:t>Vásárlás</a:t>
            </a:r>
            <a:r>
              <a:rPr lang="sk-SK" dirty="0" smtClean="0"/>
              <a:t>, </a:t>
            </a:r>
            <a:r>
              <a:rPr lang="sk-SK" dirty="0" err="1" smtClean="0"/>
              <a:t>rendelés</a:t>
            </a:r>
            <a:r>
              <a:rPr lang="sk-SK" dirty="0" smtClean="0"/>
              <a:t> </a:t>
            </a:r>
            <a:r>
              <a:rPr lang="sk-SK" dirty="0" err="1" smtClean="0"/>
              <a:t>állapotát</a:t>
            </a:r>
            <a:r>
              <a:rPr lang="sk-SK" dirty="0" smtClean="0"/>
              <a:t> </a:t>
            </a:r>
            <a:r>
              <a:rPr lang="sk-SK" dirty="0" err="1" smtClean="0"/>
              <a:t>igazoló</a:t>
            </a:r>
            <a:r>
              <a:rPr lang="sk-SK" dirty="0" smtClean="0"/>
              <a:t> email</a:t>
            </a:r>
          </a:p>
          <a:p>
            <a:r>
              <a:rPr lang="sk-SK" dirty="0" smtClean="0"/>
              <a:t>A </a:t>
            </a:r>
            <a:r>
              <a:rPr lang="sk-SK" dirty="0" err="1"/>
              <a:t>számla</a:t>
            </a:r>
            <a:r>
              <a:rPr lang="sk-SK" dirty="0"/>
              <a:t> </a:t>
            </a:r>
            <a:r>
              <a:rPr lang="sk-SK" dirty="0" err="1" smtClean="0"/>
              <a:t>elküldését</a:t>
            </a:r>
            <a:r>
              <a:rPr lang="sk-SK" dirty="0" smtClean="0"/>
              <a:t> </a:t>
            </a:r>
            <a:r>
              <a:rPr lang="sk-SK" dirty="0" err="1"/>
              <a:t>igazoló</a:t>
            </a:r>
            <a:r>
              <a:rPr lang="sk-SK" dirty="0"/>
              <a:t> email</a:t>
            </a:r>
            <a:endParaRPr lang="sk-SK" dirty="0" smtClean="0"/>
          </a:p>
          <a:p>
            <a:r>
              <a:rPr lang="sk-SK" dirty="0" err="1" smtClean="0"/>
              <a:t>Visszaigazoló</a:t>
            </a:r>
            <a:r>
              <a:rPr lang="sk-SK" dirty="0" smtClean="0"/>
              <a:t> </a:t>
            </a:r>
            <a:r>
              <a:rPr lang="sk-SK" dirty="0"/>
              <a:t>e-mail</a:t>
            </a:r>
          </a:p>
          <a:p>
            <a:r>
              <a:rPr lang="sk-SK" dirty="0" err="1" smtClean="0"/>
              <a:t>Leiratkozási</a:t>
            </a:r>
            <a:r>
              <a:rPr lang="sk-SK" dirty="0" smtClean="0"/>
              <a:t> </a:t>
            </a:r>
            <a:r>
              <a:rPr lang="sk-SK" dirty="0" err="1" smtClean="0"/>
              <a:t>oldal</a:t>
            </a:r>
            <a:endParaRPr lang="sk-SK" dirty="0" smtClean="0"/>
          </a:p>
        </p:txBody>
      </p:sp>
      <p:sp>
        <p:nvSpPr>
          <p:cNvPr id="2" name="Zástupný objekt pre číslo snímky 1"/>
          <p:cNvSpPr>
            <a:spLocks noGrp="1"/>
          </p:cNvSpPr>
          <p:nvPr>
            <p:ph type="sldNum" idx="12"/>
          </p:nvPr>
        </p:nvSpPr>
        <p:spPr/>
        <p:txBody>
          <a:bodyPr/>
          <a:lstStyle/>
          <a:p>
            <a:pPr marL="0" lvl="0" indent="0" algn="r" rtl="0">
              <a:spcBef>
                <a:spcPts val="0"/>
              </a:spcBef>
              <a:spcAft>
                <a:spcPts val="0"/>
              </a:spcAft>
              <a:buNone/>
            </a:pPr>
            <a:fld id="{00000000-1234-1234-1234-123412341234}" type="slidenum">
              <a:rPr lang="hu-HU" smtClean="0"/>
              <a:t>15</a:t>
            </a:fld>
            <a:endParaRPr lang="hu-HU"/>
          </a:p>
        </p:txBody>
      </p:sp>
    </p:spTree>
    <p:extLst>
      <p:ext uri="{BB962C8B-B14F-4D97-AF65-F5344CB8AC3E}">
        <p14:creationId xmlns:p14="http://schemas.microsoft.com/office/powerpoint/2010/main" val="163308967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73"/>
        <p:cNvGrpSpPr/>
        <p:nvPr/>
      </p:nvGrpSpPr>
      <p:grpSpPr>
        <a:xfrm>
          <a:off x="0" y="0"/>
          <a:ext cx="0" cy="0"/>
          <a:chOff x="0" y="0"/>
          <a:chExt cx="0" cy="0"/>
        </a:xfrm>
      </p:grpSpPr>
      <p:sp>
        <p:nvSpPr>
          <p:cNvPr id="74" name="Google Shape;74;gd03d5b2036_1_5"/>
          <p:cNvSpPr txBox="1">
            <a:spLocks noGrp="1"/>
          </p:cNvSpPr>
          <p:nvPr>
            <p:ph type="title"/>
          </p:nvPr>
        </p:nvSpPr>
        <p:spPr>
          <a:xfrm>
            <a:off x="321547" y="365125"/>
            <a:ext cx="11555700" cy="1325700"/>
          </a:xfrm>
          <a:prstGeom prst="rect">
            <a:avLst/>
          </a:prstGeom>
        </p:spPr>
        <p:txBody>
          <a:bodyPr spcFirstLastPara="1" wrap="square" lIns="91425" tIns="45700" rIns="91425" bIns="45700" anchor="ctr" anchorCtr="0">
            <a:normAutofit/>
          </a:bodyPr>
          <a:lstStyle/>
          <a:p>
            <a:r>
              <a:rPr lang="sk-SK" dirty="0" err="1"/>
              <a:t>Értéket</a:t>
            </a:r>
            <a:r>
              <a:rPr lang="sk-SK" dirty="0"/>
              <a:t> </a:t>
            </a:r>
            <a:r>
              <a:rPr lang="sk-SK" dirty="0" err="1"/>
              <a:t>adó</a:t>
            </a:r>
            <a:r>
              <a:rPr lang="sk-SK" dirty="0"/>
              <a:t> </a:t>
            </a:r>
            <a:r>
              <a:rPr lang="sk-SK" dirty="0" err="1"/>
              <a:t>levelek</a:t>
            </a:r>
            <a:endParaRPr lang="sk-SK" dirty="0"/>
          </a:p>
        </p:txBody>
      </p:sp>
      <p:sp>
        <p:nvSpPr>
          <p:cNvPr id="75" name="Google Shape;75;gd03d5b2036_1_5"/>
          <p:cNvSpPr txBox="1">
            <a:spLocks noGrp="1"/>
          </p:cNvSpPr>
          <p:nvPr>
            <p:ph type="body" idx="1"/>
          </p:nvPr>
        </p:nvSpPr>
        <p:spPr>
          <a:xfrm>
            <a:off x="321547" y="1825625"/>
            <a:ext cx="11555700" cy="4351200"/>
          </a:xfrm>
          <a:prstGeom prst="rect">
            <a:avLst/>
          </a:prstGeom>
        </p:spPr>
        <p:txBody>
          <a:bodyPr spcFirstLastPara="1" wrap="square" lIns="91425" tIns="45700" rIns="91425" bIns="45700" anchor="t" anchorCtr="0">
            <a:normAutofit/>
          </a:bodyPr>
          <a:lstStyle/>
          <a:p>
            <a:r>
              <a:rPr lang="pt-BR" dirty="0"/>
              <a:t>Edukációs e-mail </a:t>
            </a:r>
          </a:p>
          <a:p>
            <a:r>
              <a:rPr lang="pt-BR" dirty="0" smtClean="0"/>
              <a:t>Értékes </a:t>
            </a:r>
            <a:r>
              <a:rPr lang="pt-BR" dirty="0"/>
              <a:t>tartalom</a:t>
            </a:r>
          </a:p>
          <a:p>
            <a:r>
              <a:rPr lang="pt-BR" dirty="0" smtClean="0"/>
              <a:t>Hírlevél </a:t>
            </a:r>
            <a:endParaRPr lang="pt-BR" dirty="0"/>
          </a:p>
          <a:p>
            <a:endParaRPr lang="sk-SK" dirty="0"/>
          </a:p>
        </p:txBody>
      </p:sp>
      <p:sp>
        <p:nvSpPr>
          <p:cNvPr id="2" name="Zástupný objekt pre číslo snímky 1"/>
          <p:cNvSpPr>
            <a:spLocks noGrp="1"/>
          </p:cNvSpPr>
          <p:nvPr>
            <p:ph type="sldNum" idx="12"/>
          </p:nvPr>
        </p:nvSpPr>
        <p:spPr/>
        <p:txBody>
          <a:bodyPr/>
          <a:lstStyle/>
          <a:p>
            <a:pPr marL="0" lvl="0" indent="0" algn="r" rtl="0">
              <a:spcBef>
                <a:spcPts val="0"/>
              </a:spcBef>
              <a:spcAft>
                <a:spcPts val="0"/>
              </a:spcAft>
              <a:buNone/>
            </a:pPr>
            <a:fld id="{00000000-1234-1234-1234-123412341234}" type="slidenum">
              <a:rPr lang="hu-HU" smtClean="0"/>
              <a:t>16</a:t>
            </a:fld>
            <a:endParaRPr lang="hu-HU"/>
          </a:p>
        </p:txBody>
      </p:sp>
    </p:spTree>
    <p:extLst>
      <p:ext uri="{BB962C8B-B14F-4D97-AF65-F5344CB8AC3E}">
        <p14:creationId xmlns:p14="http://schemas.microsoft.com/office/powerpoint/2010/main" val="205285439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73"/>
        <p:cNvGrpSpPr/>
        <p:nvPr/>
      </p:nvGrpSpPr>
      <p:grpSpPr>
        <a:xfrm>
          <a:off x="0" y="0"/>
          <a:ext cx="0" cy="0"/>
          <a:chOff x="0" y="0"/>
          <a:chExt cx="0" cy="0"/>
        </a:xfrm>
      </p:grpSpPr>
      <p:sp>
        <p:nvSpPr>
          <p:cNvPr id="74" name="Google Shape;74;gd03d5b2036_1_5"/>
          <p:cNvSpPr txBox="1">
            <a:spLocks noGrp="1"/>
          </p:cNvSpPr>
          <p:nvPr>
            <p:ph type="title"/>
          </p:nvPr>
        </p:nvSpPr>
        <p:spPr>
          <a:xfrm>
            <a:off x="321547" y="365125"/>
            <a:ext cx="11555700" cy="1325700"/>
          </a:xfrm>
          <a:prstGeom prst="rect">
            <a:avLst/>
          </a:prstGeom>
        </p:spPr>
        <p:txBody>
          <a:bodyPr spcFirstLastPara="1" wrap="square" lIns="91425" tIns="45700" rIns="91425" bIns="45700" anchor="ctr" anchorCtr="0">
            <a:normAutofit/>
          </a:bodyPr>
          <a:lstStyle/>
          <a:p>
            <a:r>
              <a:rPr lang="sk-SK" dirty="0" err="1"/>
              <a:t>Elkötelezettséget</a:t>
            </a:r>
            <a:r>
              <a:rPr lang="sk-SK" dirty="0"/>
              <a:t> </a:t>
            </a:r>
            <a:r>
              <a:rPr lang="sk-SK" dirty="0" err="1"/>
              <a:t>építő</a:t>
            </a:r>
            <a:r>
              <a:rPr lang="sk-SK" dirty="0"/>
              <a:t> </a:t>
            </a:r>
            <a:r>
              <a:rPr lang="sk-SK" dirty="0" err="1"/>
              <a:t>levelek</a:t>
            </a:r>
            <a:endParaRPr lang="sk-SK" dirty="0"/>
          </a:p>
        </p:txBody>
      </p:sp>
      <p:sp>
        <p:nvSpPr>
          <p:cNvPr id="75" name="Google Shape;75;gd03d5b2036_1_5"/>
          <p:cNvSpPr txBox="1">
            <a:spLocks noGrp="1"/>
          </p:cNvSpPr>
          <p:nvPr>
            <p:ph type="body" idx="1"/>
          </p:nvPr>
        </p:nvSpPr>
        <p:spPr>
          <a:xfrm>
            <a:off x="321547" y="1825625"/>
            <a:ext cx="11555700" cy="4351200"/>
          </a:xfrm>
          <a:prstGeom prst="rect">
            <a:avLst/>
          </a:prstGeom>
        </p:spPr>
        <p:txBody>
          <a:bodyPr spcFirstLastPara="1" wrap="square" lIns="91425" tIns="45700" rIns="91425" bIns="45700" anchor="t" anchorCtr="0">
            <a:normAutofit/>
          </a:bodyPr>
          <a:lstStyle/>
          <a:p>
            <a:r>
              <a:rPr lang="sk-SK" dirty="0" err="1"/>
              <a:t>Felmérés</a:t>
            </a:r>
            <a:r>
              <a:rPr lang="sk-SK" dirty="0"/>
              <a:t>, </a:t>
            </a:r>
            <a:r>
              <a:rPr lang="sk-SK" dirty="0" err="1"/>
              <a:t>kutatás</a:t>
            </a:r>
            <a:endParaRPr lang="sk-SK" dirty="0"/>
          </a:p>
          <a:p>
            <a:r>
              <a:rPr lang="sk-SK" dirty="0" err="1" smtClean="0"/>
              <a:t>Értékelés</a:t>
            </a:r>
            <a:r>
              <a:rPr lang="sk-SK" dirty="0" smtClean="0"/>
              <a:t> </a:t>
            </a:r>
            <a:r>
              <a:rPr lang="sk-SK" dirty="0" err="1"/>
              <a:t>kérése</a:t>
            </a:r>
            <a:endParaRPr lang="sk-SK" dirty="0"/>
          </a:p>
          <a:p>
            <a:r>
              <a:rPr lang="sk-SK" dirty="0" err="1" smtClean="0"/>
              <a:t>Bejelentés</a:t>
            </a:r>
            <a:endParaRPr lang="sk-SK" dirty="0"/>
          </a:p>
          <a:p>
            <a:r>
              <a:rPr lang="sk-SK" dirty="0" err="1" smtClean="0"/>
              <a:t>Jeles</a:t>
            </a:r>
            <a:r>
              <a:rPr lang="sk-SK" dirty="0" smtClean="0"/>
              <a:t> </a:t>
            </a:r>
            <a:r>
              <a:rPr lang="sk-SK" dirty="0" err="1"/>
              <a:t>napok</a:t>
            </a:r>
            <a:r>
              <a:rPr lang="sk-SK" dirty="0"/>
              <a:t>, </a:t>
            </a:r>
            <a:r>
              <a:rPr lang="sk-SK" dirty="0" err="1"/>
              <a:t>évfordulók</a:t>
            </a:r>
            <a:endParaRPr lang="sk-SK" dirty="0"/>
          </a:p>
          <a:p>
            <a:endParaRPr lang="sk-SK" dirty="0"/>
          </a:p>
        </p:txBody>
      </p:sp>
      <p:sp>
        <p:nvSpPr>
          <p:cNvPr id="2" name="Zástupný objekt pre číslo snímky 1"/>
          <p:cNvSpPr>
            <a:spLocks noGrp="1"/>
          </p:cNvSpPr>
          <p:nvPr>
            <p:ph type="sldNum" idx="12"/>
          </p:nvPr>
        </p:nvSpPr>
        <p:spPr/>
        <p:txBody>
          <a:bodyPr/>
          <a:lstStyle/>
          <a:p>
            <a:pPr marL="0" lvl="0" indent="0" algn="r" rtl="0">
              <a:spcBef>
                <a:spcPts val="0"/>
              </a:spcBef>
              <a:spcAft>
                <a:spcPts val="0"/>
              </a:spcAft>
              <a:buNone/>
            </a:pPr>
            <a:fld id="{00000000-1234-1234-1234-123412341234}" type="slidenum">
              <a:rPr lang="hu-HU" smtClean="0"/>
              <a:t>17</a:t>
            </a:fld>
            <a:endParaRPr lang="hu-HU"/>
          </a:p>
        </p:txBody>
      </p:sp>
    </p:spTree>
    <p:extLst>
      <p:ext uri="{BB962C8B-B14F-4D97-AF65-F5344CB8AC3E}">
        <p14:creationId xmlns:p14="http://schemas.microsoft.com/office/powerpoint/2010/main" val="319178287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73"/>
        <p:cNvGrpSpPr/>
        <p:nvPr/>
      </p:nvGrpSpPr>
      <p:grpSpPr>
        <a:xfrm>
          <a:off x="0" y="0"/>
          <a:ext cx="0" cy="0"/>
          <a:chOff x="0" y="0"/>
          <a:chExt cx="0" cy="0"/>
        </a:xfrm>
      </p:grpSpPr>
      <p:sp>
        <p:nvSpPr>
          <p:cNvPr id="74" name="Google Shape;74;gd03d5b2036_1_5"/>
          <p:cNvSpPr txBox="1">
            <a:spLocks noGrp="1"/>
          </p:cNvSpPr>
          <p:nvPr>
            <p:ph type="title"/>
          </p:nvPr>
        </p:nvSpPr>
        <p:spPr>
          <a:xfrm>
            <a:off x="321547" y="365125"/>
            <a:ext cx="11555700" cy="1325700"/>
          </a:xfrm>
          <a:prstGeom prst="rect">
            <a:avLst/>
          </a:prstGeom>
        </p:spPr>
        <p:txBody>
          <a:bodyPr spcFirstLastPara="1" wrap="square" lIns="91425" tIns="45700" rIns="91425" bIns="45700" anchor="ctr" anchorCtr="0">
            <a:normAutofit/>
          </a:bodyPr>
          <a:lstStyle/>
          <a:p>
            <a:r>
              <a:rPr lang="sk-SK" dirty="0" err="1"/>
              <a:t>Eladásra</a:t>
            </a:r>
            <a:r>
              <a:rPr lang="sk-SK" dirty="0"/>
              <a:t> </a:t>
            </a:r>
            <a:r>
              <a:rPr lang="sk-SK" dirty="0" err="1"/>
              <a:t>kiküldött</a:t>
            </a:r>
            <a:r>
              <a:rPr lang="sk-SK" dirty="0"/>
              <a:t> </a:t>
            </a:r>
            <a:r>
              <a:rPr lang="sk-SK" dirty="0" err="1"/>
              <a:t>levelek</a:t>
            </a:r>
            <a:endParaRPr lang="sk-SK" dirty="0"/>
          </a:p>
        </p:txBody>
      </p:sp>
      <p:sp>
        <p:nvSpPr>
          <p:cNvPr id="75" name="Google Shape;75;gd03d5b2036_1_5"/>
          <p:cNvSpPr txBox="1">
            <a:spLocks noGrp="1"/>
          </p:cNvSpPr>
          <p:nvPr>
            <p:ph type="body" idx="1"/>
          </p:nvPr>
        </p:nvSpPr>
        <p:spPr>
          <a:xfrm>
            <a:off x="321547" y="1825625"/>
            <a:ext cx="11555700" cy="4351200"/>
          </a:xfrm>
          <a:prstGeom prst="rect">
            <a:avLst/>
          </a:prstGeom>
        </p:spPr>
        <p:txBody>
          <a:bodyPr spcFirstLastPara="1" wrap="square" lIns="91425" tIns="45700" rIns="91425" bIns="45700" anchor="t" anchorCtr="0">
            <a:normAutofit/>
          </a:bodyPr>
          <a:lstStyle/>
          <a:p>
            <a:r>
              <a:rPr lang="sk-SK" dirty="0" err="1" smtClean="0"/>
              <a:t>Kosárelhagyásnál</a:t>
            </a:r>
            <a:endParaRPr lang="sk-SK" dirty="0"/>
          </a:p>
          <a:p>
            <a:r>
              <a:rPr lang="sk-SK" dirty="0" err="1" smtClean="0"/>
              <a:t>Újrarendelés</a:t>
            </a:r>
            <a:r>
              <a:rPr lang="sk-SK" dirty="0" smtClean="0"/>
              <a:t> </a:t>
            </a:r>
            <a:endParaRPr lang="sk-SK" dirty="0"/>
          </a:p>
          <a:p>
            <a:r>
              <a:rPr lang="sk-SK" dirty="0" err="1" smtClean="0"/>
              <a:t>Különleges</a:t>
            </a:r>
            <a:r>
              <a:rPr lang="sk-SK" dirty="0" smtClean="0"/>
              <a:t> </a:t>
            </a:r>
            <a:r>
              <a:rPr lang="sk-SK" dirty="0" err="1"/>
              <a:t>ajánlat</a:t>
            </a:r>
            <a:endParaRPr lang="sk-SK" dirty="0"/>
          </a:p>
          <a:p>
            <a:r>
              <a:rPr lang="sk-SK" dirty="0" err="1" smtClean="0"/>
              <a:t>Újraaktiváló</a:t>
            </a:r>
            <a:endParaRPr lang="sk-SK" dirty="0"/>
          </a:p>
          <a:p>
            <a:endParaRPr lang="sk-SK" dirty="0"/>
          </a:p>
        </p:txBody>
      </p:sp>
      <p:sp>
        <p:nvSpPr>
          <p:cNvPr id="2" name="Zástupný objekt pre číslo snímky 1"/>
          <p:cNvSpPr>
            <a:spLocks noGrp="1"/>
          </p:cNvSpPr>
          <p:nvPr>
            <p:ph type="sldNum" idx="12"/>
          </p:nvPr>
        </p:nvSpPr>
        <p:spPr/>
        <p:txBody>
          <a:bodyPr/>
          <a:lstStyle/>
          <a:p>
            <a:pPr marL="0" lvl="0" indent="0" algn="r" rtl="0">
              <a:spcBef>
                <a:spcPts val="0"/>
              </a:spcBef>
              <a:spcAft>
                <a:spcPts val="0"/>
              </a:spcAft>
              <a:buNone/>
            </a:pPr>
            <a:fld id="{00000000-1234-1234-1234-123412341234}" type="slidenum">
              <a:rPr lang="hu-HU" smtClean="0"/>
              <a:t>18</a:t>
            </a:fld>
            <a:endParaRPr lang="hu-HU"/>
          </a:p>
        </p:txBody>
      </p:sp>
    </p:spTree>
    <p:extLst>
      <p:ext uri="{BB962C8B-B14F-4D97-AF65-F5344CB8AC3E}">
        <p14:creationId xmlns:p14="http://schemas.microsoft.com/office/powerpoint/2010/main" val="416806991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73"/>
        <p:cNvGrpSpPr/>
        <p:nvPr/>
      </p:nvGrpSpPr>
      <p:grpSpPr>
        <a:xfrm>
          <a:off x="0" y="0"/>
          <a:ext cx="0" cy="0"/>
          <a:chOff x="0" y="0"/>
          <a:chExt cx="0" cy="0"/>
        </a:xfrm>
      </p:grpSpPr>
      <p:sp>
        <p:nvSpPr>
          <p:cNvPr id="74" name="Google Shape;74;gd03d5b2036_1_5"/>
          <p:cNvSpPr txBox="1">
            <a:spLocks noGrp="1"/>
          </p:cNvSpPr>
          <p:nvPr>
            <p:ph type="title"/>
          </p:nvPr>
        </p:nvSpPr>
        <p:spPr>
          <a:xfrm>
            <a:off x="321547" y="365125"/>
            <a:ext cx="11555700" cy="1325700"/>
          </a:xfrm>
          <a:prstGeom prst="rect">
            <a:avLst/>
          </a:prstGeom>
        </p:spPr>
        <p:txBody>
          <a:bodyPr spcFirstLastPara="1" wrap="square" lIns="91425" tIns="45700" rIns="91425" bIns="45700" anchor="ctr" anchorCtr="0">
            <a:normAutofit/>
          </a:bodyPr>
          <a:lstStyle/>
          <a:p>
            <a:r>
              <a:rPr lang="hu-HU" dirty="0" smtClean="0"/>
              <a:t>A </a:t>
            </a:r>
            <a:r>
              <a:rPr lang="hu-HU" dirty="0" err="1" smtClean="0"/>
              <a:t>landing</a:t>
            </a:r>
            <a:r>
              <a:rPr lang="hu-HU" dirty="0" smtClean="0"/>
              <a:t> oldal</a:t>
            </a:r>
            <a:endParaRPr dirty="0"/>
          </a:p>
        </p:txBody>
      </p:sp>
      <p:sp>
        <p:nvSpPr>
          <p:cNvPr id="75" name="Google Shape;75;gd03d5b2036_1_5"/>
          <p:cNvSpPr txBox="1">
            <a:spLocks noGrp="1"/>
          </p:cNvSpPr>
          <p:nvPr>
            <p:ph type="body" idx="1"/>
          </p:nvPr>
        </p:nvSpPr>
        <p:spPr>
          <a:xfrm>
            <a:off x="321547" y="1825625"/>
            <a:ext cx="11555700" cy="4351200"/>
          </a:xfrm>
          <a:prstGeom prst="rect">
            <a:avLst/>
          </a:prstGeom>
        </p:spPr>
        <p:txBody>
          <a:bodyPr spcFirstLastPara="1" wrap="square" lIns="91425" tIns="45700" rIns="91425" bIns="45700" anchor="t" anchorCtr="0">
            <a:normAutofit/>
          </a:bodyPr>
          <a:lstStyle/>
          <a:p>
            <a:pPr marL="615950" indent="-457200"/>
            <a:r>
              <a:rPr lang="hu-HU" dirty="0" smtClean="0"/>
              <a:t>Mit nevezünk </a:t>
            </a:r>
            <a:r>
              <a:rPr lang="hu-HU" dirty="0" err="1" smtClean="0"/>
              <a:t>landing</a:t>
            </a:r>
            <a:r>
              <a:rPr lang="hu-HU" dirty="0" smtClean="0"/>
              <a:t> oldalnak</a:t>
            </a:r>
          </a:p>
          <a:p>
            <a:pPr marL="615950" indent="-457200"/>
            <a:r>
              <a:rPr lang="hu-HU" dirty="0" smtClean="0"/>
              <a:t>Mi a különbség a </a:t>
            </a:r>
            <a:r>
              <a:rPr lang="hu-HU" dirty="0" err="1" smtClean="0"/>
              <a:t>landing</a:t>
            </a:r>
            <a:r>
              <a:rPr lang="hu-HU" dirty="0" smtClean="0"/>
              <a:t> és az átlagos oldalak között</a:t>
            </a:r>
          </a:p>
          <a:p>
            <a:pPr marL="615950" indent="-457200"/>
            <a:r>
              <a:rPr lang="hu-HU" dirty="0" smtClean="0"/>
              <a:t>Miért konvertálhatnak olyan jól a </a:t>
            </a:r>
            <a:r>
              <a:rPr lang="hu-HU" dirty="0" err="1" smtClean="0"/>
              <a:t>landing</a:t>
            </a:r>
            <a:r>
              <a:rPr lang="hu-HU" dirty="0" smtClean="0"/>
              <a:t> oldalak</a:t>
            </a:r>
            <a:endParaRPr lang="hu-HU" dirty="0"/>
          </a:p>
          <a:p>
            <a:pPr marL="615950" indent="-457200"/>
            <a:r>
              <a:rPr lang="hu-HU" dirty="0" smtClean="0"/>
              <a:t>Mikor </a:t>
            </a:r>
            <a:r>
              <a:rPr lang="hu-HU" dirty="0"/>
              <a:t>segít egy </a:t>
            </a:r>
            <a:r>
              <a:rPr lang="hu-HU" dirty="0" err="1"/>
              <a:t>landing</a:t>
            </a:r>
            <a:r>
              <a:rPr lang="hu-HU" dirty="0"/>
              <a:t> oldal</a:t>
            </a:r>
            <a:r>
              <a:rPr lang="hu-HU" dirty="0" smtClean="0"/>
              <a:t>?</a:t>
            </a:r>
          </a:p>
          <a:p>
            <a:pPr marL="615950" indent="-457200"/>
            <a:r>
              <a:rPr lang="hu-HU" dirty="0" smtClean="0"/>
              <a:t>Milyen </a:t>
            </a:r>
            <a:r>
              <a:rPr lang="hu-HU" dirty="0"/>
              <a:t>típusai vannak a </a:t>
            </a:r>
            <a:r>
              <a:rPr lang="hu-HU" dirty="0" err="1"/>
              <a:t>landing</a:t>
            </a:r>
            <a:r>
              <a:rPr lang="hu-HU" dirty="0"/>
              <a:t> oldalaknak</a:t>
            </a:r>
            <a:r>
              <a:rPr lang="hu-HU" dirty="0" smtClean="0"/>
              <a:t>?</a:t>
            </a:r>
          </a:p>
          <a:p>
            <a:pPr marL="1073150" lvl="1" indent="-457200"/>
            <a:r>
              <a:rPr lang="en-US" dirty="0"/>
              <a:t>Standalone</a:t>
            </a:r>
          </a:p>
          <a:p>
            <a:pPr marL="1073150" lvl="1" indent="-457200"/>
            <a:r>
              <a:rPr lang="en-US" dirty="0"/>
              <a:t>Microsite</a:t>
            </a:r>
          </a:p>
          <a:p>
            <a:pPr marL="1073150" lvl="1" indent="-457200"/>
            <a:r>
              <a:rPr lang="en-US" dirty="0" err="1"/>
              <a:t>Belső</a:t>
            </a:r>
            <a:endParaRPr lang="en-US" dirty="0"/>
          </a:p>
          <a:p>
            <a:pPr marL="1073150" lvl="1" indent="-457200"/>
            <a:endParaRPr lang="en-US" dirty="0" smtClean="0"/>
          </a:p>
          <a:p>
            <a:endParaRPr lang="sk-SK" dirty="0"/>
          </a:p>
        </p:txBody>
      </p:sp>
      <p:sp>
        <p:nvSpPr>
          <p:cNvPr id="2" name="Zástupný objekt pre číslo snímky 1"/>
          <p:cNvSpPr>
            <a:spLocks noGrp="1"/>
          </p:cNvSpPr>
          <p:nvPr>
            <p:ph type="sldNum" idx="12"/>
          </p:nvPr>
        </p:nvSpPr>
        <p:spPr/>
        <p:txBody>
          <a:bodyPr/>
          <a:lstStyle/>
          <a:p>
            <a:pPr marL="0" lvl="0" indent="0" algn="r" rtl="0">
              <a:spcBef>
                <a:spcPts val="0"/>
              </a:spcBef>
              <a:spcAft>
                <a:spcPts val="0"/>
              </a:spcAft>
              <a:buNone/>
            </a:pPr>
            <a:fld id="{00000000-1234-1234-1234-123412341234}" type="slidenum">
              <a:rPr lang="hu-HU" smtClean="0"/>
              <a:t>19</a:t>
            </a:fld>
            <a:endParaRPr lang="hu-HU"/>
          </a:p>
        </p:txBody>
      </p:sp>
    </p:spTree>
    <p:extLst>
      <p:ext uri="{BB962C8B-B14F-4D97-AF65-F5344CB8AC3E}">
        <p14:creationId xmlns:p14="http://schemas.microsoft.com/office/powerpoint/2010/main" val="7443185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7"/>
        <p:cNvGrpSpPr/>
        <p:nvPr/>
      </p:nvGrpSpPr>
      <p:grpSpPr>
        <a:xfrm>
          <a:off x="0" y="0"/>
          <a:ext cx="0" cy="0"/>
          <a:chOff x="0" y="0"/>
          <a:chExt cx="0" cy="0"/>
        </a:xfrm>
      </p:grpSpPr>
      <p:sp>
        <p:nvSpPr>
          <p:cNvPr id="68" name="Google Shape;68;gd03d5b2036_1_0"/>
          <p:cNvSpPr txBox="1">
            <a:spLocks noGrp="1"/>
          </p:cNvSpPr>
          <p:nvPr>
            <p:ph type="title"/>
          </p:nvPr>
        </p:nvSpPr>
        <p:spPr>
          <a:xfrm>
            <a:off x="321547" y="365125"/>
            <a:ext cx="11555700" cy="13257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None/>
            </a:pPr>
            <a:r>
              <a:rPr lang="hu-HU" dirty="0" smtClean="0"/>
              <a:t>Tartalom</a:t>
            </a:r>
            <a:endParaRPr dirty="0"/>
          </a:p>
        </p:txBody>
      </p:sp>
      <p:sp>
        <p:nvSpPr>
          <p:cNvPr id="69" name="Google Shape;69;gd03d5b2036_1_0"/>
          <p:cNvSpPr txBox="1">
            <a:spLocks noGrp="1"/>
          </p:cNvSpPr>
          <p:nvPr>
            <p:ph type="body" idx="1"/>
          </p:nvPr>
        </p:nvSpPr>
        <p:spPr>
          <a:xfrm>
            <a:off x="321547" y="1825625"/>
            <a:ext cx="11555700" cy="4351200"/>
          </a:xfrm>
          <a:prstGeom prst="rect">
            <a:avLst/>
          </a:prstGeom>
        </p:spPr>
        <p:txBody>
          <a:bodyPr spcFirstLastPara="1" wrap="square" lIns="91425" tIns="45700" rIns="91425" bIns="45700" numCol="2" anchor="t" anchorCtr="0">
            <a:normAutofit fontScale="47500" lnSpcReduction="20000"/>
          </a:bodyPr>
          <a:lstStyle/>
          <a:p>
            <a:pPr marL="0" lvl="0" indent="0">
              <a:buNone/>
            </a:pPr>
            <a:r>
              <a:rPr lang="sk-SK" dirty="0"/>
              <a:t>A </a:t>
            </a:r>
            <a:r>
              <a:rPr lang="sk-SK" dirty="0" err="1"/>
              <a:t>marketingkommunikáció</a:t>
            </a:r>
            <a:r>
              <a:rPr lang="sk-SK" dirty="0"/>
              <a:t> </a:t>
            </a:r>
            <a:r>
              <a:rPr lang="sk-SK" dirty="0" err="1" smtClean="0"/>
              <a:t>átalakulása</a:t>
            </a:r>
            <a:r>
              <a:rPr lang="sk-SK" dirty="0" smtClean="0"/>
              <a:t>			3</a:t>
            </a:r>
            <a:endParaRPr lang="sk-SK" dirty="0"/>
          </a:p>
          <a:p>
            <a:pPr marL="0" lvl="0" indent="0">
              <a:buNone/>
            </a:pPr>
            <a:r>
              <a:rPr lang="sk-SK" dirty="0" err="1"/>
              <a:t>Témaspecifikus</a:t>
            </a:r>
            <a:r>
              <a:rPr lang="sk-SK" dirty="0"/>
              <a:t> </a:t>
            </a:r>
            <a:r>
              <a:rPr lang="sk-SK" dirty="0" err="1"/>
              <a:t>szakmai</a:t>
            </a:r>
            <a:r>
              <a:rPr lang="sk-SK" dirty="0"/>
              <a:t> </a:t>
            </a:r>
            <a:r>
              <a:rPr lang="sk-SK" dirty="0" err="1" smtClean="0"/>
              <a:t>kérdések</a:t>
            </a:r>
            <a:r>
              <a:rPr lang="sk-SK" dirty="0" smtClean="0"/>
              <a:t>			4</a:t>
            </a:r>
            <a:endParaRPr lang="sk-SK" dirty="0"/>
          </a:p>
          <a:p>
            <a:pPr marL="0" lvl="0" indent="0">
              <a:buNone/>
            </a:pPr>
            <a:r>
              <a:rPr lang="sk-SK" dirty="0" err="1"/>
              <a:t>Az</a:t>
            </a:r>
            <a:r>
              <a:rPr lang="sk-SK" dirty="0"/>
              <a:t> online </a:t>
            </a:r>
            <a:r>
              <a:rPr lang="sk-SK" dirty="0" smtClean="0"/>
              <a:t>marketing				5</a:t>
            </a:r>
            <a:endParaRPr lang="sk-SK" dirty="0"/>
          </a:p>
          <a:p>
            <a:pPr marL="0" lvl="0" indent="0">
              <a:buNone/>
            </a:pPr>
            <a:r>
              <a:rPr lang="sk-SK" dirty="0"/>
              <a:t>A </a:t>
            </a:r>
            <a:r>
              <a:rPr lang="sk-SK" dirty="0" err="1" smtClean="0"/>
              <a:t>tartalommarketing</a:t>
            </a:r>
            <a:r>
              <a:rPr lang="sk-SK" dirty="0" smtClean="0"/>
              <a:t>				6</a:t>
            </a:r>
            <a:endParaRPr lang="sk-SK" dirty="0"/>
          </a:p>
          <a:p>
            <a:pPr marL="0" lvl="0" indent="0">
              <a:buNone/>
            </a:pPr>
            <a:r>
              <a:rPr lang="sk-SK" dirty="0"/>
              <a:t>A marketing más </a:t>
            </a:r>
            <a:r>
              <a:rPr lang="sk-SK" dirty="0" err="1"/>
              <a:t>területeinek</a:t>
            </a:r>
            <a:r>
              <a:rPr lang="sk-SK" dirty="0"/>
              <a:t> </a:t>
            </a:r>
            <a:r>
              <a:rPr lang="sk-SK" dirty="0" err="1"/>
              <a:t>kapcsolata</a:t>
            </a:r>
            <a:r>
              <a:rPr lang="sk-SK" dirty="0"/>
              <a:t> a </a:t>
            </a:r>
            <a:r>
              <a:rPr lang="sk-SK" dirty="0" err="1" smtClean="0"/>
              <a:t>tartalommarketinggel</a:t>
            </a:r>
            <a:r>
              <a:rPr lang="sk-SK" dirty="0" smtClean="0"/>
              <a:t>	7</a:t>
            </a:r>
            <a:endParaRPr lang="sk-SK" dirty="0"/>
          </a:p>
          <a:p>
            <a:pPr marL="0" lvl="0" indent="0">
              <a:buNone/>
            </a:pPr>
            <a:r>
              <a:rPr lang="sk-SK" dirty="0"/>
              <a:t>A </a:t>
            </a:r>
            <a:r>
              <a:rPr lang="sk-SK" dirty="0" err="1"/>
              <a:t>szövegíró</a:t>
            </a:r>
            <a:r>
              <a:rPr lang="sk-SK" dirty="0"/>
              <a:t> </a:t>
            </a:r>
            <a:r>
              <a:rPr lang="sk-SK" dirty="0" smtClean="0"/>
              <a:t>– </a:t>
            </a:r>
            <a:r>
              <a:rPr lang="sk-SK" dirty="0" err="1" smtClean="0"/>
              <a:t>copywriter</a:t>
            </a:r>
            <a:r>
              <a:rPr lang="sk-SK" dirty="0" smtClean="0"/>
              <a:t>				8</a:t>
            </a:r>
            <a:endParaRPr lang="sk-SK" dirty="0"/>
          </a:p>
          <a:p>
            <a:pPr marL="0" lvl="0" indent="0">
              <a:buNone/>
            </a:pPr>
            <a:r>
              <a:rPr lang="sk-SK" dirty="0" err="1"/>
              <a:t>Miyen</a:t>
            </a:r>
            <a:r>
              <a:rPr lang="sk-SK" dirty="0"/>
              <a:t> </a:t>
            </a:r>
            <a:r>
              <a:rPr lang="sk-SK" dirty="0" err="1"/>
              <a:t>helyeken</a:t>
            </a:r>
            <a:r>
              <a:rPr lang="sk-SK" dirty="0"/>
              <a:t> </a:t>
            </a:r>
            <a:r>
              <a:rPr lang="sk-SK" dirty="0" err="1"/>
              <a:t>jelenhet</a:t>
            </a:r>
            <a:r>
              <a:rPr lang="sk-SK" dirty="0"/>
              <a:t> </a:t>
            </a:r>
            <a:r>
              <a:rPr lang="sk-SK" dirty="0" err="1"/>
              <a:t>meg</a:t>
            </a:r>
            <a:r>
              <a:rPr lang="sk-SK" dirty="0"/>
              <a:t> a </a:t>
            </a:r>
            <a:r>
              <a:rPr lang="sk-SK" dirty="0" err="1"/>
              <a:t>tartalom</a:t>
            </a:r>
            <a:r>
              <a:rPr lang="sk-SK" dirty="0"/>
              <a:t>?</a:t>
            </a:r>
            <a:r>
              <a:rPr lang="sk-SK" dirty="0" smtClean="0"/>
              <a:t>		9</a:t>
            </a:r>
            <a:endParaRPr lang="sk-SK" dirty="0"/>
          </a:p>
          <a:p>
            <a:pPr marL="0" lvl="0" indent="0">
              <a:buNone/>
            </a:pPr>
            <a:r>
              <a:rPr lang="sk-SK" dirty="0"/>
              <a:t>A </a:t>
            </a:r>
            <a:r>
              <a:rPr lang="sk-SK" dirty="0" err="1" smtClean="0"/>
              <a:t>termékpiramis</a:t>
            </a:r>
            <a:r>
              <a:rPr lang="sk-SK" dirty="0" smtClean="0"/>
              <a:t>				10</a:t>
            </a:r>
            <a:endParaRPr lang="sk-SK" dirty="0"/>
          </a:p>
          <a:p>
            <a:pPr marL="0" lvl="0" indent="0">
              <a:buNone/>
            </a:pPr>
            <a:r>
              <a:rPr lang="sk-SK" dirty="0" err="1"/>
              <a:t>Értékesítési</a:t>
            </a:r>
            <a:r>
              <a:rPr lang="sk-SK" dirty="0"/>
              <a:t> </a:t>
            </a:r>
            <a:r>
              <a:rPr lang="sk-SK" dirty="0" err="1" smtClean="0"/>
              <a:t>tölcsér</a:t>
            </a:r>
            <a:r>
              <a:rPr lang="sk-SK" dirty="0" smtClean="0"/>
              <a:t>				11</a:t>
            </a:r>
            <a:endParaRPr lang="sk-SK" dirty="0"/>
          </a:p>
          <a:p>
            <a:pPr marL="0" lvl="0" indent="0">
              <a:buNone/>
            </a:pPr>
            <a:r>
              <a:rPr lang="sk-SK" dirty="0" err="1"/>
              <a:t>Miért</a:t>
            </a:r>
            <a:r>
              <a:rPr lang="sk-SK" dirty="0"/>
              <a:t> </a:t>
            </a:r>
            <a:r>
              <a:rPr lang="sk-SK" dirty="0" err="1"/>
              <a:t>fontos</a:t>
            </a:r>
            <a:r>
              <a:rPr lang="sk-SK" dirty="0"/>
              <a:t> </a:t>
            </a:r>
            <a:r>
              <a:rPr lang="sk-SK" dirty="0" err="1"/>
              <a:t>az</a:t>
            </a:r>
            <a:r>
              <a:rPr lang="sk-SK" dirty="0"/>
              <a:t> email marketing</a:t>
            </a:r>
            <a:r>
              <a:rPr lang="sk-SK" dirty="0" smtClean="0"/>
              <a:t>?			12</a:t>
            </a:r>
            <a:endParaRPr lang="sk-SK" dirty="0"/>
          </a:p>
          <a:p>
            <a:pPr marL="0" lvl="0" indent="0">
              <a:buNone/>
            </a:pPr>
            <a:r>
              <a:rPr lang="sk-SK" dirty="0"/>
              <a:t>A </a:t>
            </a:r>
            <a:r>
              <a:rPr lang="sk-SK" dirty="0" err="1" smtClean="0"/>
              <a:t>csali</a:t>
            </a:r>
            <a:r>
              <a:rPr lang="sk-SK" dirty="0" smtClean="0"/>
              <a:t>					13</a:t>
            </a:r>
            <a:endParaRPr lang="sk-SK" dirty="0"/>
          </a:p>
          <a:p>
            <a:pPr marL="0" lvl="0" indent="0">
              <a:buNone/>
            </a:pPr>
            <a:r>
              <a:rPr lang="sk-SK" dirty="0" err="1"/>
              <a:t>Milyen</a:t>
            </a:r>
            <a:r>
              <a:rPr lang="sk-SK" dirty="0"/>
              <a:t> e-mail </a:t>
            </a:r>
            <a:r>
              <a:rPr lang="sk-SK" dirty="0" err="1"/>
              <a:t>típusok</a:t>
            </a:r>
            <a:r>
              <a:rPr lang="sk-SK" dirty="0"/>
              <a:t> </a:t>
            </a:r>
            <a:r>
              <a:rPr lang="sk-SK" dirty="0" err="1"/>
              <a:t>vannak</a:t>
            </a:r>
            <a:r>
              <a:rPr lang="sk-SK" dirty="0" smtClean="0"/>
              <a:t>?			14</a:t>
            </a:r>
            <a:endParaRPr lang="sk-SK" dirty="0"/>
          </a:p>
          <a:p>
            <a:pPr marL="0" lvl="0" indent="0">
              <a:buNone/>
            </a:pPr>
            <a:r>
              <a:rPr lang="sk-SK" dirty="0" err="1"/>
              <a:t>Tranzakciós</a:t>
            </a:r>
            <a:r>
              <a:rPr lang="sk-SK" dirty="0"/>
              <a:t> </a:t>
            </a:r>
            <a:r>
              <a:rPr lang="sk-SK" dirty="0" smtClean="0"/>
              <a:t>e-</a:t>
            </a:r>
            <a:r>
              <a:rPr lang="sk-SK" dirty="0" err="1" smtClean="0"/>
              <a:t>mailek</a:t>
            </a:r>
            <a:r>
              <a:rPr lang="sk-SK" dirty="0" smtClean="0"/>
              <a:t>				15</a:t>
            </a:r>
            <a:endParaRPr lang="sk-SK" dirty="0"/>
          </a:p>
          <a:p>
            <a:pPr marL="0" lvl="0" indent="0">
              <a:buNone/>
            </a:pPr>
            <a:r>
              <a:rPr lang="sk-SK" dirty="0" err="1"/>
              <a:t>Értéket</a:t>
            </a:r>
            <a:r>
              <a:rPr lang="sk-SK" dirty="0"/>
              <a:t> </a:t>
            </a:r>
            <a:r>
              <a:rPr lang="sk-SK" dirty="0" err="1"/>
              <a:t>adó</a:t>
            </a:r>
            <a:r>
              <a:rPr lang="sk-SK" dirty="0"/>
              <a:t> </a:t>
            </a:r>
            <a:r>
              <a:rPr lang="sk-SK" dirty="0" err="1" smtClean="0"/>
              <a:t>levelek</a:t>
            </a:r>
            <a:r>
              <a:rPr lang="sk-SK" dirty="0" smtClean="0"/>
              <a:t>				16</a:t>
            </a:r>
            <a:endParaRPr lang="sk-SK" dirty="0"/>
          </a:p>
          <a:p>
            <a:pPr marL="0" lvl="0" indent="0">
              <a:buNone/>
            </a:pPr>
            <a:r>
              <a:rPr lang="sk-SK" dirty="0" err="1"/>
              <a:t>Elkötelezettséget</a:t>
            </a:r>
            <a:r>
              <a:rPr lang="sk-SK" dirty="0"/>
              <a:t> </a:t>
            </a:r>
            <a:r>
              <a:rPr lang="sk-SK" dirty="0" err="1"/>
              <a:t>építő</a:t>
            </a:r>
            <a:r>
              <a:rPr lang="sk-SK" dirty="0"/>
              <a:t> </a:t>
            </a:r>
            <a:r>
              <a:rPr lang="sk-SK" dirty="0" err="1" smtClean="0"/>
              <a:t>levelek</a:t>
            </a:r>
            <a:r>
              <a:rPr lang="sk-SK" dirty="0" smtClean="0"/>
              <a:t>			17</a:t>
            </a:r>
            <a:endParaRPr lang="sk-SK" dirty="0"/>
          </a:p>
          <a:p>
            <a:pPr marL="0" lvl="0" indent="0">
              <a:buNone/>
            </a:pPr>
            <a:r>
              <a:rPr lang="sk-SK" dirty="0" err="1"/>
              <a:t>Eladásra</a:t>
            </a:r>
            <a:r>
              <a:rPr lang="sk-SK" dirty="0"/>
              <a:t> </a:t>
            </a:r>
            <a:r>
              <a:rPr lang="sk-SK" dirty="0" err="1"/>
              <a:t>kiküldött</a:t>
            </a:r>
            <a:r>
              <a:rPr lang="sk-SK" dirty="0"/>
              <a:t> </a:t>
            </a:r>
            <a:r>
              <a:rPr lang="sk-SK" dirty="0" err="1" smtClean="0"/>
              <a:t>levelek</a:t>
            </a:r>
            <a:r>
              <a:rPr lang="sk-SK" dirty="0" smtClean="0"/>
              <a:t>				18</a:t>
            </a:r>
            <a:endParaRPr lang="sk-SK" dirty="0"/>
          </a:p>
          <a:p>
            <a:pPr marL="0" lvl="0" indent="0">
              <a:buNone/>
            </a:pPr>
            <a:r>
              <a:rPr lang="sk-SK" dirty="0"/>
              <a:t>A </a:t>
            </a:r>
            <a:r>
              <a:rPr lang="sk-SK" dirty="0" err="1"/>
              <a:t>landing</a:t>
            </a:r>
            <a:r>
              <a:rPr lang="sk-SK" dirty="0"/>
              <a:t> </a:t>
            </a:r>
            <a:r>
              <a:rPr lang="sk-SK" dirty="0" err="1" smtClean="0"/>
              <a:t>oldal</a:t>
            </a:r>
            <a:r>
              <a:rPr lang="sk-SK" dirty="0" smtClean="0"/>
              <a:t>				19</a:t>
            </a:r>
            <a:endParaRPr lang="sk-SK" dirty="0"/>
          </a:p>
          <a:p>
            <a:pPr marL="0" lvl="0" indent="0">
              <a:buNone/>
            </a:pPr>
            <a:r>
              <a:rPr lang="sk-SK" dirty="0"/>
              <a:t>A </a:t>
            </a:r>
            <a:r>
              <a:rPr lang="sk-SK" dirty="0" err="1"/>
              <a:t>landing</a:t>
            </a:r>
            <a:r>
              <a:rPr lang="sk-SK" dirty="0"/>
              <a:t> </a:t>
            </a:r>
            <a:r>
              <a:rPr lang="sk-SK" dirty="0" err="1"/>
              <a:t>oldal</a:t>
            </a:r>
            <a:r>
              <a:rPr lang="sk-SK" dirty="0"/>
              <a:t> </a:t>
            </a:r>
            <a:r>
              <a:rPr lang="sk-SK" dirty="0" err="1" smtClean="0"/>
              <a:t>típusok</a:t>
            </a:r>
            <a:r>
              <a:rPr lang="sk-SK" dirty="0" smtClean="0"/>
              <a:t>				20-22</a:t>
            </a:r>
            <a:endParaRPr lang="sk-SK" dirty="0"/>
          </a:p>
          <a:p>
            <a:pPr marL="0" lvl="0" indent="0">
              <a:buNone/>
            </a:pPr>
            <a:r>
              <a:rPr lang="sk-SK" dirty="0"/>
              <a:t>A </a:t>
            </a:r>
            <a:r>
              <a:rPr lang="sk-SK" dirty="0" err="1"/>
              <a:t>kosárértéket</a:t>
            </a:r>
            <a:r>
              <a:rPr lang="sk-SK" dirty="0"/>
              <a:t> </a:t>
            </a:r>
            <a:r>
              <a:rPr lang="sk-SK" dirty="0" err="1"/>
              <a:t>befolyásoló</a:t>
            </a:r>
            <a:r>
              <a:rPr lang="sk-SK" dirty="0"/>
              <a:t> </a:t>
            </a:r>
            <a:r>
              <a:rPr lang="sk-SK" dirty="0" err="1"/>
              <a:t>további</a:t>
            </a:r>
            <a:r>
              <a:rPr lang="sk-SK" dirty="0"/>
              <a:t> </a:t>
            </a:r>
            <a:r>
              <a:rPr lang="sk-SK" dirty="0" err="1" smtClean="0"/>
              <a:t>értékesítések</a:t>
            </a:r>
            <a:r>
              <a:rPr lang="sk-SK" dirty="0" smtClean="0"/>
              <a:t>		23</a:t>
            </a:r>
            <a:endParaRPr lang="sk-SK" dirty="0"/>
          </a:p>
          <a:p>
            <a:pPr marL="0" lvl="0" indent="0">
              <a:buNone/>
            </a:pPr>
            <a:r>
              <a:rPr lang="sk-SK" dirty="0" err="1"/>
              <a:t>Gyakorló</a:t>
            </a:r>
            <a:r>
              <a:rPr lang="sk-SK" dirty="0"/>
              <a:t> </a:t>
            </a:r>
            <a:r>
              <a:rPr lang="sk-SK" dirty="0" err="1" smtClean="0"/>
              <a:t>kérdések</a:t>
            </a:r>
            <a:r>
              <a:rPr lang="sk-SK" dirty="0" smtClean="0"/>
              <a:t>				24</a:t>
            </a:r>
            <a:endParaRPr lang="sk-SK" dirty="0"/>
          </a:p>
          <a:p>
            <a:pPr marL="0" lvl="0" indent="0">
              <a:buNone/>
            </a:pPr>
            <a:r>
              <a:rPr lang="sk-SK" dirty="0" err="1"/>
              <a:t>Felhasznált</a:t>
            </a:r>
            <a:r>
              <a:rPr lang="sk-SK" dirty="0"/>
              <a:t> </a:t>
            </a:r>
            <a:r>
              <a:rPr lang="sk-SK" dirty="0" err="1" smtClean="0"/>
              <a:t>irodalom</a:t>
            </a:r>
            <a:r>
              <a:rPr lang="sk-SK" dirty="0" smtClean="0"/>
              <a:t>				25</a:t>
            </a:r>
            <a:endParaRPr lang="sk-SK" dirty="0"/>
          </a:p>
          <a:p>
            <a:pPr marL="0" lvl="0" indent="0">
              <a:buNone/>
            </a:pPr>
            <a:r>
              <a:rPr lang="sk-SK" dirty="0" smtClean="0"/>
              <a:t>TAG-</a:t>
            </a:r>
            <a:r>
              <a:rPr lang="sk-SK" dirty="0" err="1" smtClean="0"/>
              <a:t>ek</a:t>
            </a:r>
            <a:r>
              <a:rPr lang="sk-SK" dirty="0" smtClean="0"/>
              <a:t>					26</a:t>
            </a:r>
          </a:p>
          <a:p>
            <a:pPr marL="0" lvl="0" indent="0">
              <a:buNone/>
            </a:pPr>
            <a:endParaRPr lang="hu-HU" dirty="0" smtClean="0"/>
          </a:p>
          <a:p>
            <a:pPr marL="0" lvl="0" indent="0">
              <a:buNone/>
            </a:pPr>
            <a:endParaRPr lang="hu-HU" dirty="0"/>
          </a:p>
          <a:p>
            <a:pPr marL="0" lvl="0" indent="0">
              <a:buNone/>
            </a:pPr>
            <a:endParaRPr lang="hu-HU" dirty="0" smtClean="0"/>
          </a:p>
          <a:p>
            <a:pPr marL="0" lvl="0" indent="0">
              <a:buNone/>
            </a:pPr>
            <a:endParaRPr lang="hu-HU" dirty="0"/>
          </a:p>
          <a:p>
            <a:pPr marL="0" lvl="0" indent="0">
              <a:buNone/>
            </a:pPr>
            <a:endParaRPr lang="hu-HU" dirty="0" smtClean="0"/>
          </a:p>
          <a:p>
            <a:pPr marL="0" lvl="0" indent="0">
              <a:buNone/>
            </a:pPr>
            <a:endParaRPr lang="hu-HU" dirty="0"/>
          </a:p>
          <a:p>
            <a:pPr marL="0" lvl="0" indent="0">
              <a:buNone/>
            </a:pPr>
            <a:endParaRPr dirty="0"/>
          </a:p>
        </p:txBody>
      </p:sp>
      <p:sp>
        <p:nvSpPr>
          <p:cNvPr id="2" name="Zástupný objekt pre číslo snímky 1"/>
          <p:cNvSpPr>
            <a:spLocks noGrp="1"/>
          </p:cNvSpPr>
          <p:nvPr>
            <p:ph type="sldNum" idx="12"/>
          </p:nvPr>
        </p:nvSpPr>
        <p:spPr/>
        <p:txBody>
          <a:bodyPr/>
          <a:lstStyle/>
          <a:p>
            <a:pPr marL="0" lvl="0" indent="0" algn="r" rtl="0">
              <a:spcBef>
                <a:spcPts val="0"/>
              </a:spcBef>
              <a:spcAft>
                <a:spcPts val="0"/>
              </a:spcAft>
              <a:buNone/>
            </a:pPr>
            <a:fld id="{00000000-1234-1234-1234-123412341234}" type="slidenum">
              <a:rPr lang="hu-HU" smtClean="0"/>
              <a:t>2</a:t>
            </a:fld>
            <a:endParaRPr lang="hu-HU"/>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73"/>
        <p:cNvGrpSpPr/>
        <p:nvPr/>
      </p:nvGrpSpPr>
      <p:grpSpPr>
        <a:xfrm>
          <a:off x="0" y="0"/>
          <a:ext cx="0" cy="0"/>
          <a:chOff x="0" y="0"/>
          <a:chExt cx="0" cy="0"/>
        </a:xfrm>
      </p:grpSpPr>
      <p:sp>
        <p:nvSpPr>
          <p:cNvPr id="74" name="Google Shape;74;gd03d5b2036_1_5"/>
          <p:cNvSpPr txBox="1">
            <a:spLocks noGrp="1"/>
          </p:cNvSpPr>
          <p:nvPr>
            <p:ph type="title"/>
          </p:nvPr>
        </p:nvSpPr>
        <p:spPr>
          <a:xfrm>
            <a:off x="321547" y="365125"/>
            <a:ext cx="11555700" cy="1325700"/>
          </a:xfrm>
          <a:prstGeom prst="rect">
            <a:avLst/>
          </a:prstGeom>
        </p:spPr>
        <p:txBody>
          <a:bodyPr spcFirstLastPara="1" wrap="square" lIns="91425" tIns="45700" rIns="91425" bIns="45700" anchor="ctr" anchorCtr="0">
            <a:normAutofit/>
          </a:bodyPr>
          <a:lstStyle/>
          <a:p>
            <a:r>
              <a:rPr lang="hu-HU" dirty="0" smtClean="0"/>
              <a:t>A </a:t>
            </a:r>
            <a:r>
              <a:rPr lang="hu-HU" dirty="0" err="1" smtClean="0"/>
              <a:t>landing</a:t>
            </a:r>
            <a:r>
              <a:rPr lang="hu-HU" dirty="0" smtClean="0"/>
              <a:t> oldal típusok</a:t>
            </a:r>
            <a:endParaRPr dirty="0"/>
          </a:p>
        </p:txBody>
      </p:sp>
      <p:sp>
        <p:nvSpPr>
          <p:cNvPr id="75" name="Google Shape;75;gd03d5b2036_1_5"/>
          <p:cNvSpPr txBox="1">
            <a:spLocks noGrp="1"/>
          </p:cNvSpPr>
          <p:nvPr>
            <p:ph type="body" idx="1"/>
          </p:nvPr>
        </p:nvSpPr>
        <p:spPr>
          <a:xfrm>
            <a:off x="321547" y="1825625"/>
            <a:ext cx="11555700" cy="4351200"/>
          </a:xfrm>
          <a:prstGeom prst="rect">
            <a:avLst/>
          </a:prstGeom>
        </p:spPr>
        <p:txBody>
          <a:bodyPr spcFirstLastPara="1" wrap="square" lIns="91425" tIns="45700" rIns="91425" bIns="45700" anchor="t" anchorCtr="0">
            <a:normAutofit/>
          </a:bodyPr>
          <a:lstStyle/>
          <a:p>
            <a:r>
              <a:rPr lang="en-US" dirty="0" smtClean="0"/>
              <a:t>Standalone</a:t>
            </a:r>
            <a:endParaRPr lang="hu-HU" dirty="0" smtClean="0"/>
          </a:p>
          <a:p>
            <a:pPr lvl="1"/>
            <a:r>
              <a:rPr lang="en-US" dirty="0" smtClean="0"/>
              <a:t>Click-through</a:t>
            </a:r>
            <a:endParaRPr lang="en-US" dirty="0"/>
          </a:p>
          <a:p>
            <a:pPr lvl="1"/>
            <a:r>
              <a:rPr lang="en-US" dirty="0"/>
              <a:t>Opt-in</a:t>
            </a:r>
          </a:p>
          <a:p>
            <a:pPr lvl="1"/>
            <a:r>
              <a:rPr lang="en-US" dirty="0"/>
              <a:t>Infomercial</a:t>
            </a:r>
          </a:p>
          <a:p>
            <a:pPr lvl="1"/>
            <a:r>
              <a:rPr lang="en-US" dirty="0"/>
              <a:t>Viral</a:t>
            </a:r>
          </a:p>
          <a:p>
            <a:endParaRPr lang="sk-SK" dirty="0"/>
          </a:p>
        </p:txBody>
      </p:sp>
      <p:sp>
        <p:nvSpPr>
          <p:cNvPr id="2" name="Zástupný objekt pre číslo snímky 1"/>
          <p:cNvSpPr>
            <a:spLocks noGrp="1"/>
          </p:cNvSpPr>
          <p:nvPr>
            <p:ph type="sldNum" idx="12"/>
          </p:nvPr>
        </p:nvSpPr>
        <p:spPr/>
        <p:txBody>
          <a:bodyPr/>
          <a:lstStyle/>
          <a:p>
            <a:pPr marL="0" lvl="0" indent="0" algn="r" rtl="0">
              <a:spcBef>
                <a:spcPts val="0"/>
              </a:spcBef>
              <a:spcAft>
                <a:spcPts val="0"/>
              </a:spcAft>
              <a:buNone/>
            </a:pPr>
            <a:fld id="{00000000-1234-1234-1234-123412341234}" type="slidenum">
              <a:rPr lang="hu-HU" smtClean="0"/>
              <a:t>20</a:t>
            </a:fld>
            <a:endParaRPr lang="hu-HU"/>
          </a:p>
        </p:txBody>
      </p:sp>
    </p:spTree>
    <p:extLst>
      <p:ext uri="{BB962C8B-B14F-4D97-AF65-F5344CB8AC3E}">
        <p14:creationId xmlns:p14="http://schemas.microsoft.com/office/powerpoint/2010/main" val="150440795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73"/>
        <p:cNvGrpSpPr/>
        <p:nvPr/>
      </p:nvGrpSpPr>
      <p:grpSpPr>
        <a:xfrm>
          <a:off x="0" y="0"/>
          <a:ext cx="0" cy="0"/>
          <a:chOff x="0" y="0"/>
          <a:chExt cx="0" cy="0"/>
        </a:xfrm>
      </p:grpSpPr>
      <p:sp>
        <p:nvSpPr>
          <p:cNvPr id="74" name="Google Shape;74;gd03d5b2036_1_5"/>
          <p:cNvSpPr txBox="1">
            <a:spLocks noGrp="1"/>
          </p:cNvSpPr>
          <p:nvPr>
            <p:ph type="title"/>
          </p:nvPr>
        </p:nvSpPr>
        <p:spPr>
          <a:xfrm>
            <a:off x="321547" y="365125"/>
            <a:ext cx="11555700" cy="1325700"/>
          </a:xfrm>
          <a:prstGeom prst="rect">
            <a:avLst/>
          </a:prstGeom>
        </p:spPr>
        <p:txBody>
          <a:bodyPr spcFirstLastPara="1" wrap="square" lIns="91425" tIns="45700" rIns="91425" bIns="45700" anchor="ctr" anchorCtr="0">
            <a:normAutofit/>
          </a:bodyPr>
          <a:lstStyle/>
          <a:p>
            <a:r>
              <a:rPr lang="hu-HU" dirty="0" smtClean="0"/>
              <a:t>A </a:t>
            </a:r>
            <a:r>
              <a:rPr lang="hu-HU" dirty="0" err="1" smtClean="0"/>
              <a:t>landing</a:t>
            </a:r>
            <a:r>
              <a:rPr lang="hu-HU" dirty="0" smtClean="0"/>
              <a:t> oldal típusok</a:t>
            </a:r>
            <a:endParaRPr dirty="0"/>
          </a:p>
        </p:txBody>
      </p:sp>
      <p:sp>
        <p:nvSpPr>
          <p:cNvPr id="75" name="Google Shape;75;gd03d5b2036_1_5"/>
          <p:cNvSpPr txBox="1">
            <a:spLocks noGrp="1"/>
          </p:cNvSpPr>
          <p:nvPr>
            <p:ph type="body" idx="1"/>
          </p:nvPr>
        </p:nvSpPr>
        <p:spPr>
          <a:xfrm>
            <a:off x="321547" y="1825625"/>
            <a:ext cx="11555700" cy="4351200"/>
          </a:xfrm>
          <a:prstGeom prst="rect">
            <a:avLst/>
          </a:prstGeom>
        </p:spPr>
        <p:txBody>
          <a:bodyPr spcFirstLastPara="1" wrap="square" lIns="91425" tIns="45700" rIns="91425" bIns="45700" anchor="t" anchorCtr="0">
            <a:normAutofit/>
          </a:bodyPr>
          <a:lstStyle/>
          <a:p>
            <a:r>
              <a:rPr lang="sk-SK" dirty="0" err="1" smtClean="0"/>
              <a:t>Microsite</a:t>
            </a:r>
            <a:endParaRPr lang="sk-SK" dirty="0" smtClean="0"/>
          </a:p>
          <a:p>
            <a:pPr lvl="1"/>
            <a:r>
              <a:rPr lang="sk-SK" dirty="0" err="1" smtClean="0"/>
              <a:t>Szegmentálás</a:t>
            </a:r>
            <a:r>
              <a:rPr lang="sk-SK" dirty="0" smtClean="0"/>
              <a:t>, </a:t>
            </a:r>
            <a:r>
              <a:rPr lang="sk-SK" dirty="0" err="1" smtClean="0"/>
              <a:t>Szórakoztatás</a:t>
            </a:r>
            <a:r>
              <a:rPr lang="sk-SK" dirty="0" smtClean="0"/>
              <a:t>, </a:t>
            </a:r>
            <a:r>
              <a:rPr lang="sk-SK" dirty="0" err="1" smtClean="0"/>
              <a:t>Brandépítés</a:t>
            </a:r>
            <a:r>
              <a:rPr lang="sk-SK" dirty="0" smtClean="0"/>
              <a:t>, </a:t>
            </a:r>
            <a:r>
              <a:rPr lang="sk-SK" dirty="0" err="1" smtClean="0"/>
              <a:t>Eladás</a:t>
            </a:r>
            <a:r>
              <a:rPr lang="sk-SK" dirty="0"/>
              <a:t>.</a:t>
            </a:r>
          </a:p>
          <a:p>
            <a:pPr lvl="1"/>
            <a:r>
              <a:rPr lang="sk-SK" dirty="0" err="1" smtClean="0"/>
              <a:t>Adott</a:t>
            </a:r>
            <a:r>
              <a:rPr lang="sk-SK" dirty="0" smtClean="0"/>
              <a:t> </a:t>
            </a:r>
            <a:r>
              <a:rPr lang="sk-SK" dirty="0" err="1"/>
              <a:t>időszakra</a:t>
            </a:r>
            <a:r>
              <a:rPr lang="sk-SK" dirty="0"/>
              <a:t> </a:t>
            </a:r>
            <a:r>
              <a:rPr lang="sk-SK" dirty="0" err="1"/>
              <a:t>vagy</a:t>
            </a:r>
            <a:r>
              <a:rPr lang="sk-SK" dirty="0"/>
              <a:t> a </a:t>
            </a:r>
            <a:r>
              <a:rPr lang="sk-SK" dirty="0" err="1"/>
              <a:t>weboldaltól</a:t>
            </a:r>
            <a:r>
              <a:rPr lang="sk-SK" dirty="0"/>
              <a:t> </a:t>
            </a:r>
            <a:r>
              <a:rPr lang="sk-SK" dirty="0" err="1"/>
              <a:t>eltérő</a:t>
            </a:r>
            <a:r>
              <a:rPr lang="sk-SK" dirty="0"/>
              <a:t> </a:t>
            </a:r>
            <a:r>
              <a:rPr lang="sk-SK" dirty="0" err="1"/>
              <a:t>tartalomhoz</a:t>
            </a:r>
            <a:r>
              <a:rPr lang="sk-SK" dirty="0"/>
              <a:t>.</a:t>
            </a:r>
          </a:p>
          <a:p>
            <a:endParaRPr lang="sk-SK" dirty="0"/>
          </a:p>
        </p:txBody>
      </p:sp>
      <p:sp>
        <p:nvSpPr>
          <p:cNvPr id="2" name="Zástupný objekt pre číslo snímky 1"/>
          <p:cNvSpPr>
            <a:spLocks noGrp="1"/>
          </p:cNvSpPr>
          <p:nvPr>
            <p:ph type="sldNum" idx="12"/>
          </p:nvPr>
        </p:nvSpPr>
        <p:spPr/>
        <p:txBody>
          <a:bodyPr/>
          <a:lstStyle/>
          <a:p>
            <a:pPr marL="0" lvl="0" indent="0" algn="r" rtl="0">
              <a:spcBef>
                <a:spcPts val="0"/>
              </a:spcBef>
              <a:spcAft>
                <a:spcPts val="0"/>
              </a:spcAft>
              <a:buNone/>
            </a:pPr>
            <a:fld id="{00000000-1234-1234-1234-123412341234}" type="slidenum">
              <a:rPr lang="hu-HU" smtClean="0"/>
              <a:t>21</a:t>
            </a:fld>
            <a:endParaRPr lang="hu-HU"/>
          </a:p>
        </p:txBody>
      </p:sp>
    </p:spTree>
    <p:extLst>
      <p:ext uri="{BB962C8B-B14F-4D97-AF65-F5344CB8AC3E}">
        <p14:creationId xmlns:p14="http://schemas.microsoft.com/office/powerpoint/2010/main" val="390441986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73"/>
        <p:cNvGrpSpPr/>
        <p:nvPr/>
      </p:nvGrpSpPr>
      <p:grpSpPr>
        <a:xfrm>
          <a:off x="0" y="0"/>
          <a:ext cx="0" cy="0"/>
          <a:chOff x="0" y="0"/>
          <a:chExt cx="0" cy="0"/>
        </a:xfrm>
      </p:grpSpPr>
      <p:sp>
        <p:nvSpPr>
          <p:cNvPr id="74" name="Google Shape;74;gd03d5b2036_1_5"/>
          <p:cNvSpPr txBox="1">
            <a:spLocks noGrp="1"/>
          </p:cNvSpPr>
          <p:nvPr>
            <p:ph type="title"/>
          </p:nvPr>
        </p:nvSpPr>
        <p:spPr>
          <a:xfrm>
            <a:off x="321547" y="365125"/>
            <a:ext cx="11555700" cy="1325700"/>
          </a:xfrm>
          <a:prstGeom prst="rect">
            <a:avLst/>
          </a:prstGeom>
        </p:spPr>
        <p:txBody>
          <a:bodyPr spcFirstLastPara="1" wrap="square" lIns="91425" tIns="45700" rIns="91425" bIns="45700" anchor="ctr" anchorCtr="0">
            <a:normAutofit/>
          </a:bodyPr>
          <a:lstStyle/>
          <a:p>
            <a:r>
              <a:rPr lang="hu-HU" dirty="0" smtClean="0"/>
              <a:t>A </a:t>
            </a:r>
            <a:r>
              <a:rPr lang="hu-HU" dirty="0" err="1" smtClean="0"/>
              <a:t>landing</a:t>
            </a:r>
            <a:r>
              <a:rPr lang="hu-HU" dirty="0" smtClean="0"/>
              <a:t> oldal típusok</a:t>
            </a:r>
            <a:endParaRPr dirty="0"/>
          </a:p>
        </p:txBody>
      </p:sp>
      <p:sp>
        <p:nvSpPr>
          <p:cNvPr id="75" name="Google Shape;75;gd03d5b2036_1_5"/>
          <p:cNvSpPr txBox="1">
            <a:spLocks noGrp="1"/>
          </p:cNvSpPr>
          <p:nvPr>
            <p:ph type="body" idx="1"/>
          </p:nvPr>
        </p:nvSpPr>
        <p:spPr>
          <a:xfrm>
            <a:off x="321547" y="1825625"/>
            <a:ext cx="11555700" cy="4351200"/>
          </a:xfrm>
          <a:prstGeom prst="rect">
            <a:avLst/>
          </a:prstGeom>
        </p:spPr>
        <p:txBody>
          <a:bodyPr spcFirstLastPara="1" wrap="square" lIns="91425" tIns="45700" rIns="91425" bIns="45700" anchor="t" anchorCtr="0">
            <a:normAutofit/>
          </a:bodyPr>
          <a:lstStyle/>
          <a:p>
            <a:r>
              <a:rPr lang="sk-SK" dirty="0" err="1" smtClean="0"/>
              <a:t>Belső</a:t>
            </a:r>
            <a:endParaRPr lang="sk-SK" dirty="0"/>
          </a:p>
          <a:p>
            <a:pPr lvl="1"/>
            <a:r>
              <a:rPr lang="sk-SK" dirty="0" err="1" smtClean="0"/>
              <a:t>Termékoldal</a:t>
            </a:r>
            <a:endParaRPr lang="sk-SK" dirty="0"/>
          </a:p>
          <a:p>
            <a:pPr lvl="1"/>
            <a:r>
              <a:rPr lang="sk-SK" dirty="0" err="1"/>
              <a:t>Specifikus</a:t>
            </a:r>
            <a:r>
              <a:rPr lang="sk-SK" dirty="0"/>
              <a:t> </a:t>
            </a:r>
            <a:r>
              <a:rPr lang="sk-SK" dirty="0" err="1"/>
              <a:t>érkeztető</a:t>
            </a:r>
            <a:endParaRPr lang="sk-SK" dirty="0"/>
          </a:p>
          <a:p>
            <a:pPr lvl="1"/>
            <a:r>
              <a:rPr lang="sk-SK" dirty="0" err="1"/>
              <a:t>Start</a:t>
            </a:r>
            <a:r>
              <a:rPr lang="sk-SK" dirty="0"/>
              <a:t> </a:t>
            </a:r>
            <a:r>
              <a:rPr lang="sk-SK" dirty="0" err="1"/>
              <a:t>here</a:t>
            </a:r>
            <a:endParaRPr lang="sk-SK" dirty="0"/>
          </a:p>
          <a:p>
            <a:pPr lvl="1"/>
            <a:r>
              <a:rPr lang="sk-SK" dirty="0" err="1"/>
              <a:t>Köszönőoldal</a:t>
            </a:r>
            <a:endParaRPr lang="sk-SK" dirty="0"/>
          </a:p>
          <a:p>
            <a:pPr lvl="1"/>
            <a:r>
              <a:rPr lang="sk-SK" dirty="0" err="1"/>
              <a:t>Leiratkoztató</a:t>
            </a:r>
            <a:r>
              <a:rPr lang="sk-SK" dirty="0"/>
              <a:t> </a:t>
            </a:r>
            <a:r>
              <a:rPr lang="sk-SK" dirty="0" err="1"/>
              <a:t>oldal</a:t>
            </a:r>
            <a:endParaRPr lang="sk-SK" dirty="0"/>
          </a:p>
          <a:p>
            <a:endParaRPr lang="sk-SK" dirty="0"/>
          </a:p>
        </p:txBody>
      </p:sp>
      <p:sp>
        <p:nvSpPr>
          <p:cNvPr id="2" name="Zástupný objekt pre číslo snímky 1"/>
          <p:cNvSpPr>
            <a:spLocks noGrp="1"/>
          </p:cNvSpPr>
          <p:nvPr>
            <p:ph type="sldNum" idx="12"/>
          </p:nvPr>
        </p:nvSpPr>
        <p:spPr/>
        <p:txBody>
          <a:bodyPr/>
          <a:lstStyle/>
          <a:p>
            <a:pPr marL="0" lvl="0" indent="0" algn="r" rtl="0">
              <a:spcBef>
                <a:spcPts val="0"/>
              </a:spcBef>
              <a:spcAft>
                <a:spcPts val="0"/>
              </a:spcAft>
              <a:buNone/>
            </a:pPr>
            <a:fld id="{00000000-1234-1234-1234-123412341234}" type="slidenum">
              <a:rPr lang="hu-HU" smtClean="0"/>
              <a:t>22</a:t>
            </a:fld>
            <a:endParaRPr lang="hu-HU"/>
          </a:p>
        </p:txBody>
      </p:sp>
    </p:spTree>
    <p:extLst>
      <p:ext uri="{BB962C8B-B14F-4D97-AF65-F5344CB8AC3E}">
        <p14:creationId xmlns:p14="http://schemas.microsoft.com/office/powerpoint/2010/main" val="423384097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73"/>
        <p:cNvGrpSpPr/>
        <p:nvPr/>
      </p:nvGrpSpPr>
      <p:grpSpPr>
        <a:xfrm>
          <a:off x="0" y="0"/>
          <a:ext cx="0" cy="0"/>
          <a:chOff x="0" y="0"/>
          <a:chExt cx="0" cy="0"/>
        </a:xfrm>
      </p:grpSpPr>
      <p:sp>
        <p:nvSpPr>
          <p:cNvPr id="74" name="Google Shape;74;gd03d5b2036_1_5"/>
          <p:cNvSpPr txBox="1">
            <a:spLocks noGrp="1"/>
          </p:cNvSpPr>
          <p:nvPr>
            <p:ph type="title"/>
          </p:nvPr>
        </p:nvSpPr>
        <p:spPr>
          <a:xfrm>
            <a:off x="321547" y="365125"/>
            <a:ext cx="11555700" cy="1325700"/>
          </a:xfrm>
          <a:prstGeom prst="rect">
            <a:avLst/>
          </a:prstGeom>
        </p:spPr>
        <p:txBody>
          <a:bodyPr spcFirstLastPara="1" wrap="square" lIns="91425" tIns="45700" rIns="91425" bIns="45700" anchor="ctr" anchorCtr="0">
            <a:normAutofit/>
          </a:bodyPr>
          <a:lstStyle/>
          <a:p>
            <a:r>
              <a:rPr lang="hu-HU" dirty="0" smtClean="0"/>
              <a:t>A kosárértéket befolyásoló további értékesítések</a:t>
            </a:r>
            <a:endParaRPr dirty="0"/>
          </a:p>
        </p:txBody>
      </p:sp>
      <p:sp>
        <p:nvSpPr>
          <p:cNvPr id="75" name="Google Shape;75;gd03d5b2036_1_5"/>
          <p:cNvSpPr txBox="1">
            <a:spLocks noGrp="1"/>
          </p:cNvSpPr>
          <p:nvPr>
            <p:ph type="body" idx="1"/>
          </p:nvPr>
        </p:nvSpPr>
        <p:spPr>
          <a:xfrm>
            <a:off x="321547" y="1825625"/>
            <a:ext cx="11555700" cy="4351200"/>
          </a:xfrm>
          <a:prstGeom prst="rect">
            <a:avLst/>
          </a:prstGeom>
        </p:spPr>
        <p:txBody>
          <a:bodyPr spcFirstLastPara="1" wrap="square" lIns="91425" tIns="45700" rIns="91425" bIns="45700" anchor="t" anchorCtr="0">
            <a:normAutofit/>
          </a:bodyPr>
          <a:lstStyle/>
          <a:p>
            <a:r>
              <a:rPr lang="hu-HU" dirty="0" err="1" smtClean="0"/>
              <a:t>Upsell</a:t>
            </a:r>
            <a:r>
              <a:rPr lang="hu-HU" dirty="0"/>
              <a:t> </a:t>
            </a:r>
            <a:r>
              <a:rPr lang="hu-HU" dirty="0" smtClean="0"/>
              <a:t>– Felülértékesítés</a:t>
            </a:r>
          </a:p>
          <a:p>
            <a:pPr lvl="1"/>
            <a:r>
              <a:rPr lang="hu-HU" dirty="0" err="1"/>
              <a:t>Salestechnika</a:t>
            </a:r>
            <a:r>
              <a:rPr lang="hu-HU" dirty="0"/>
              <a:t>, amikor az eladó a vevőnek drágább termékeket és kiegészítőket ajánl azért, hogy az eladáson még több profitja legyen.</a:t>
            </a:r>
            <a:endParaRPr lang="sk-SK" dirty="0"/>
          </a:p>
          <a:p>
            <a:r>
              <a:rPr lang="hu-HU" dirty="0" err="1" smtClean="0"/>
              <a:t>Cross-sell</a:t>
            </a:r>
            <a:r>
              <a:rPr lang="hu-HU" dirty="0" smtClean="0"/>
              <a:t> - </a:t>
            </a:r>
            <a:r>
              <a:rPr lang="sk-SK" dirty="0" err="1" smtClean="0"/>
              <a:t>Keresztértékesítés</a:t>
            </a:r>
            <a:endParaRPr lang="hu-HU" dirty="0" smtClean="0"/>
          </a:p>
          <a:p>
            <a:r>
              <a:rPr lang="hu-HU" dirty="0" err="1" smtClean="0"/>
              <a:t>Downsell</a:t>
            </a:r>
            <a:r>
              <a:rPr lang="hu-HU" dirty="0" smtClean="0"/>
              <a:t> - </a:t>
            </a:r>
            <a:r>
              <a:rPr lang="hu-HU" dirty="0"/>
              <a:t>az </a:t>
            </a:r>
            <a:r>
              <a:rPr lang="hu-HU" dirty="0" err="1"/>
              <a:t>upsell</a:t>
            </a:r>
            <a:r>
              <a:rPr lang="hu-HU" dirty="0"/>
              <a:t> ellentéte</a:t>
            </a:r>
            <a:endParaRPr lang="hu-HU" dirty="0" smtClean="0"/>
          </a:p>
        </p:txBody>
      </p:sp>
      <p:sp>
        <p:nvSpPr>
          <p:cNvPr id="2" name="Zástupný objekt pre číslo snímky 1"/>
          <p:cNvSpPr>
            <a:spLocks noGrp="1"/>
          </p:cNvSpPr>
          <p:nvPr>
            <p:ph type="sldNum" idx="12"/>
          </p:nvPr>
        </p:nvSpPr>
        <p:spPr/>
        <p:txBody>
          <a:bodyPr/>
          <a:lstStyle/>
          <a:p>
            <a:pPr marL="0" lvl="0" indent="0" algn="r" rtl="0">
              <a:spcBef>
                <a:spcPts val="0"/>
              </a:spcBef>
              <a:spcAft>
                <a:spcPts val="0"/>
              </a:spcAft>
              <a:buNone/>
            </a:pPr>
            <a:fld id="{00000000-1234-1234-1234-123412341234}" type="slidenum">
              <a:rPr lang="hu-HU" smtClean="0"/>
              <a:t>23</a:t>
            </a:fld>
            <a:endParaRPr lang="hu-HU"/>
          </a:p>
        </p:txBody>
      </p:sp>
    </p:spTree>
    <p:extLst>
      <p:ext uri="{BB962C8B-B14F-4D97-AF65-F5344CB8AC3E}">
        <p14:creationId xmlns:p14="http://schemas.microsoft.com/office/powerpoint/2010/main" val="233862643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73"/>
        <p:cNvGrpSpPr/>
        <p:nvPr/>
      </p:nvGrpSpPr>
      <p:grpSpPr>
        <a:xfrm>
          <a:off x="0" y="0"/>
          <a:ext cx="0" cy="0"/>
          <a:chOff x="0" y="0"/>
          <a:chExt cx="0" cy="0"/>
        </a:xfrm>
      </p:grpSpPr>
      <p:sp>
        <p:nvSpPr>
          <p:cNvPr id="74" name="Google Shape;74;gd03d5b2036_1_5"/>
          <p:cNvSpPr txBox="1">
            <a:spLocks noGrp="1"/>
          </p:cNvSpPr>
          <p:nvPr>
            <p:ph type="title"/>
          </p:nvPr>
        </p:nvSpPr>
        <p:spPr>
          <a:xfrm>
            <a:off x="321547" y="365125"/>
            <a:ext cx="11555700" cy="1325700"/>
          </a:xfrm>
          <a:prstGeom prst="rect">
            <a:avLst/>
          </a:prstGeom>
        </p:spPr>
        <p:txBody>
          <a:bodyPr spcFirstLastPara="1" wrap="square" lIns="91425" tIns="45700" rIns="91425" bIns="45700" anchor="ctr" anchorCtr="0">
            <a:normAutofit/>
          </a:bodyPr>
          <a:lstStyle/>
          <a:p>
            <a:r>
              <a:rPr lang="hu-HU" dirty="0"/>
              <a:t>Gyakorló kérdések</a:t>
            </a:r>
            <a:endParaRPr dirty="0"/>
          </a:p>
        </p:txBody>
      </p:sp>
      <p:sp>
        <p:nvSpPr>
          <p:cNvPr id="75" name="Google Shape;75;gd03d5b2036_1_5"/>
          <p:cNvSpPr txBox="1">
            <a:spLocks noGrp="1"/>
          </p:cNvSpPr>
          <p:nvPr>
            <p:ph type="body" idx="1"/>
          </p:nvPr>
        </p:nvSpPr>
        <p:spPr>
          <a:xfrm>
            <a:off x="321547" y="1825625"/>
            <a:ext cx="11555700" cy="4351200"/>
          </a:xfrm>
          <a:prstGeom prst="rect">
            <a:avLst/>
          </a:prstGeom>
        </p:spPr>
        <p:txBody>
          <a:bodyPr spcFirstLastPara="1" wrap="square" lIns="91425" tIns="45700" rIns="91425" bIns="45700" anchor="t" anchorCtr="0">
            <a:normAutofit/>
          </a:bodyPr>
          <a:lstStyle/>
          <a:p>
            <a:r>
              <a:rPr lang="hu-HU" dirty="0" smtClean="0"/>
              <a:t>Mi az az értékesítési tölcsér?</a:t>
            </a:r>
          </a:p>
          <a:p>
            <a:r>
              <a:rPr lang="hu-HU" dirty="0" smtClean="0"/>
              <a:t>Hogyan befolyásolja a tartalommarketing egy cég bevételeit?</a:t>
            </a:r>
          </a:p>
          <a:p>
            <a:r>
              <a:rPr lang="hu-HU" dirty="0" smtClean="0"/>
              <a:t>Ki írja meg a tartalmakat a szöveget és mi jellemző erre a személyre?</a:t>
            </a:r>
          </a:p>
          <a:p>
            <a:r>
              <a:rPr lang="hu-HU" dirty="0" smtClean="0"/>
              <a:t>Miért van szükség termék/szolgáltatás piramisra?</a:t>
            </a:r>
          </a:p>
          <a:p>
            <a:r>
              <a:rPr lang="hu-HU" dirty="0" smtClean="0"/>
              <a:t>Mit jelent a </a:t>
            </a:r>
            <a:r>
              <a:rPr lang="hu-HU" dirty="0" err="1" smtClean="0"/>
              <a:t>downsell</a:t>
            </a:r>
            <a:r>
              <a:rPr lang="hu-HU" dirty="0" smtClean="0"/>
              <a:t>?</a:t>
            </a:r>
          </a:p>
          <a:p>
            <a:r>
              <a:rPr lang="hu-HU" dirty="0" smtClean="0"/>
              <a:t>Miért van szükség csalira és milyen csalikat ismer?</a:t>
            </a:r>
          </a:p>
          <a:p>
            <a:r>
              <a:rPr lang="hu-HU" dirty="0" smtClean="0"/>
              <a:t>Mi az a </a:t>
            </a:r>
            <a:r>
              <a:rPr lang="hu-HU" dirty="0" err="1" smtClean="0"/>
              <a:t>landing</a:t>
            </a:r>
            <a:r>
              <a:rPr lang="hu-HU" dirty="0" smtClean="0"/>
              <a:t> oldal, milyen típusait ismerünk?</a:t>
            </a:r>
          </a:p>
          <a:p>
            <a:r>
              <a:rPr lang="hu-HU" dirty="0" smtClean="0"/>
              <a:t>Milyen email típusokat ismerünk az email marketingben?</a:t>
            </a:r>
            <a:endParaRPr lang="sk-SK" dirty="0"/>
          </a:p>
        </p:txBody>
      </p:sp>
      <p:sp>
        <p:nvSpPr>
          <p:cNvPr id="2" name="Zástupný objekt pre číslo snímky 1"/>
          <p:cNvSpPr>
            <a:spLocks noGrp="1"/>
          </p:cNvSpPr>
          <p:nvPr>
            <p:ph type="sldNum" idx="12"/>
          </p:nvPr>
        </p:nvSpPr>
        <p:spPr/>
        <p:txBody>
          <a:bodyPr/>
          <a:lstStyle/>
          <a:p>
            <a:pPr marL="0" lvl="0" indent="0" algn="r" rtl="0">
              <a:spcBef>
                <a:spcPts val="0"/>
              </a:spcBef>
              <a:spcAft>
                <a:spcPts val="0"/>
              </a:spcAft>
              <a:buNone/>
            </a:pPr>
            <a:fld id="{00000000-1234-1234-1234-123412341234}" type="slidenum">
              <a:rPr lang="hu-HU" smtClean="0"/>
              <a:t>24</a:t>
            </a:fld>
            <a:endParaRPr lang="hu-HU"/>
          </a:p>
        </p:txBody>
      </p:sp>
    </p:spTree>
    <p:extLst>
      <p:ext uri="{BB962C8B-B14F-4D97-AF65-F5344CB8AC3E}">
        <p14:creationId xmlns:p14="http://schemas.microsoft.com/office/powerpoint/2010/main" val="39847695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73"/>
        <p:cNvGrpSpPr/>
        <p:nvPr/>
      </p:nvGrpSpPr>
      <p:grpSpPr>
        <a:xfrm>
          <a:off x="0" y="0"/>
          <a:ext cx="0" cy="0"/>
          <a:chOff x="0" y="0"/>
          <a:chExt cx="0" cy="0"/>
        </a:xfrm>
      </p:grpSpPr>
      <p:sp>
        <p:nvSpPr>
          <p:cNvPr id="74" name="Google Shape;74;gd03d5b2036_1_5"/>
          <p:cNvSpPr txBox="1">
            <a:spLocks noGrp="1"/>
          </p:cNvSpPr>
          <p:nvPr>
            <p:ph type="title"/>
          </p:nvPr>
        </p:nvSpPr>
        <p:spPr>
          <a:xfrm>
            <a:off x="321547" y="365125"/>
            <a:ext cx="11555700" cy="1325700"/>
          </a:xfrm>
          <a:prstGeom prst="rect">
            <a:avLst/>
          </a:prstGeom>
        </p:spPr>
        <p:txBody>
          <a:bodyPr spcFirstLastPara="1" wrap="square" lIns="91425" tIns="45700" rIns="91425" bIns="45700" anchor="ctr" anchorCtr="0">
            <a:normAutofit/>
          </a:bodyPr>
          <a:lstStyle/>
          <a:p>
            <a:r>
              <a:rPr lang="hu-HU" dirty="0" smtClean="0"/>
              <a:t>Felhasznált irodalom</a:t>
            </a:r>
            <a:endParaRPr dirty="0"/>
          </a:p>
        </p:txBody>
      </p:sp>
      <p:sp>
        <p:nvSpPr>
          <p:cNvPr id="75" name="Google Shape;75;gd03d5b2036_1_5"/>
          <p:cNvSpPr txBox="1">
            <a:spLocks noGrp="1"/>
          </p:cNvSpPr>
          <p:nvPr>
            <p:ph type="body" idx="1"/>
          </p:nvPr>
        </p:nvSpPr>
        <p:spPr>
          <a:xfrm>
            <a:off x="321547" y="1825625"/>
            <a:ext cx="11555700" cy="4351200"/>
          </a:xfrm>
          <a:prstGeom prst="rect">
            <a:avLst/>
          </a:prstGeom>
        </p:spPr>
        <p:txBody>
          <a:bodyPr spcFirstLastPara="1" wrap="square" lIns="91425" tIns="45700" rIns="91425" bIns="45700" anchor="t" anchorCtr="0">
            <a:normAutofit fontScale="62500" lnSpcReduction="20000"/>
          </a:bodyPr>
          <a:lstStyle/>
          <a:p>
            <a:r>
              <a:rPr lang="sk-SK" dirty="0">
                <a:hlinkClick r:id="rId3"/>
              </a:rPr>
              <a:t>https://</a:t>
            </a:r>
            <a:r>
              <a:rPr lang="sk-SK" dirty="0" smtClean="0">
                <a:hlinkClick r:id="rId3"/>
              </a:rPr>
              <a:t>salesautopilot.s3.amazonaws.com/newsletter/letter/c19064/uploads/Tartalommarketing-Kisokos_V2.pdf</a:t>
            </a:r>
            <a:endParaRPr lang="sk-SK" dirty="0" smtClean="0"/>
          </a:p>
          <a:p>
            <a:r>
              <a:rPr lang="sk-SK" dirty="0" smtClean="0">
                <a:hlinkClick r:id="rId4"/>
              </a:rPr>
              <a:t>https</a:t>
            </a:r>
            <a:r>
              <a:rPr lang="sk-SK" dirty="0">
                <a:hlinkClick r:id="rId4"/>
              </a:rPr>
              <a:t>://kreativkontroll.hu/szovegiras-otletek/a-kampanyod-es-marketingstrategiad-sikere-mulhat-rajta-hogyan-valaszd-ki-a-szovegirodat</a:t>
            </a:r>
            <a:r>
              <a:rPr lang="sk-SK" dirty="0" smtClean="0">
                <a:hlinkClick r:id="rId4"/>
              </a:rPr>
              <a:t>/</a:t>
            </a:r>
            <a:endParaRPr lang="sk-SK" dirty="0" smtClean="0"/>
          </a:p>
          <a:p>
            <a:r>
              <a:rPr lang="sk-SK" dirty="0">
                <a:hlinkClick r:id="rId5"/>
              </a:rPr>
              <a:t>https://kreativkontroll.hu/szovegiras-otletek/hogyan-valaszd-ki-a-szovegirodat</a:t>
            </a:r>
            <a:r>
              <a:rPr lang="sk-SK" dirty="0" smtClean="0">
                <a:hlinkClick r:id="rId5"/>
              </a:rPr>
              <a:t>/</a:t>
            </a:r>
            <a:endParaRPr lang="sk-SK" dirty="0"/>
          </a:p>
          <a:p>
            <a:r>
              <a:rPr lang="hu-HU" u="sng" dirty="0">
                <a:hlinkClick r:id="rId6"/>
              </a:rPr>
              <a:t>https://</a:t>
            </a:r>
            <a:r>
              <a:rPr lang="hu-HU" u="sng" dirty="0" smtClean="0">
                <a:hlinkClick r:id="rId6"/>
              </a:rPr>
              <a:t>www.shopngo.hu/cikk/mi-az-a-termekpiramis-es-miert-van-ra-szukseged/2</a:t>
            </a:r>
            <a:endParaRPr lang="hu-HU" u="sng" dirty="0"/>
          </a:p>
          <a:p>
            <a:r>
              <a:rPr lang="sk-SK" dirty="0">
                <a:hlinkClick r:id="rId7"/>
              </a:rPr>
              <a:t>https://kreativkontroll.hu/marketing-szotar</a:t>
            </a:r>
            <a:r>
              <a:rPr lang="sk-SK" dirty="0" smtClean="0">
                <a:hlinkClick r:id="rId7"/>
              </a:rPr>
              <a:t>/</a:t>
            </a:r>
            <a:endParaRPr lang="sk-SK" dirty="0" smtClean="0"/>
          </a:p>
          <a:p>
            <a:r>
              <a:rPr lang="sk-SK" dirty="0">
                <a:hlinkClick r:id="rId8"/>
              </a:rPr>
              <a:t>https://kreativkontroll.hu/egyeb/az-upsell-muveszete</a:t>
            </a:r>
            <a:r>
              <a:rPr lang="sk-SK" dirty="0" smtClean="0">
                <a:hlinkClick r:id="rId8"/>
              </a:rPr>
              <a:t>/</a:t>
            </a:r>
            <a:endParaRPr lang="sk-SK" dirty="0" smtClean="0"/>
          </a:p>
          <a:p>
            <a:r>
              <a:rPr lang="sk-SK" dirty="0">
                <a:hlinkClick r:id="rId9"/>
              </a:rPr>
              <a:t>https://</a:t>
            </a:r>
            <a:r>
              <a:rPr lang="sk-SK" dirty="0" smtClean="0">
                <a:hlinkClick r:id="rId9"/>
              </a:rPr>
              <a:t>www.klikkmarketing.hu/blog/online-marketing-landing-page?gclid=EAIaIQobChMIo5e-h-mE-AIVjIxoCR0WUQv6EAAYASAAEgLv8_D_BwE</a:t>
            </a:r>
            <a:endParaRPr lang="sk-SK" dirty="0" smtClean="0"/>
          </a:p>
          <a:p>
            <a:r>
              <a:rPr lang="sk-SK" dirty="0">
                <a:hlinkClick r:id="rId10"/>
              </a:rPr>
              <a:t>https://</a:t>
            </a:r>
            <a:r>
              <a:rPr lang="sk-SK" dirty="0" smtClean="0">
                <a:hlinkClick r:id="rId10"/>
              </a:rPr>
              <a:t>www.klikkmarketing.hu/blog/3-eszeveszetten-jo-csali-otlet-melyeket-akar-mar-ma-megvalosithatsz</a:t>
            </a:r>
            <a:endParaRPr lang="sk-SK" dirty="0" smtClean="0"/>
          </a:p>
          <a:p>
            <a:r>
              <a:rPr lang="sk-SK" dirty="0">
                <a:hlinkClick r:id="rId11"/>
              </a:rPr>
              <a:t>https://</a:t>
            </a:r>
            <a:r>
              <a:rPr lang="sk-SK" dirty="0" smtClean="0">
                <a:hlinkClick r:id="rId11"/>
              </a:rPr>
              <a:t>www.klikkmarketing.hu/blog/email-marketing</a:t>
            </a:r>
            <a:endParaRPr lang="sk-SK" dirty="0" smtClean="0"/>
          </a:p>
          <a:p>
            <a:r>
              <a:rPr lang="sk-SK" dirty="0">
                <a:hlinkClick r:id="rId12"/>
              </a:rPr>
              <a:t>https://daniellavarga.hu/ertekesitesi-tolcser</a:t>
            </a:r>
            <a:r>
              <a:rPr lang="sk-SK" dirty="0" smtClean="0">
                <a:hlinkClick r:id="rId12"/>
              </a:rPr>
              <a:t>/</a:t>
            </a:r>
            <a:endParaRPr lang="sk-SK" dirty="0" smtClean="0"/>
          </a:p>
          <a:p>
            <a:r>
              <a:rPr lang="sk-SK" dirty="0">
                <a:hlinkClick r:id="rId13"/>
              </a:rPr>
              <a:t>https://webshark.hu/hirek/marketing-tolcser</a:t>
            </a:r>
            <a:r>
              <a:rPr lang="sk-SK" dirty="0" smtClean="0">
                <a:hlinkClick r:id="rId13"/>
              </a:rPr>
              <a:t>/</a:t>
            </a:r>
            <a:endParaRPr lang="sk-SK" dirty="0" smtClean="0"/>
          </a:p>
          <a:p>
            <a:endParaRPr lang="sk-SK" dirty="0" smtClean="0"/>
          </a:p>
          <a:p>
            <a:endParaRPr lang="hu-HU" dirty="0"/>
          </a:p>
          <a:p>
            <a:endParaRPr lang="sk-SK" dirty="0"/>
          </a:p>
          <a:p>
            <a:endParaRPr lang="sk-SK" dirty="0" smtClean="0"/>
          </a:p>
          <a:p>
            <a:endParaRPr lang="sk-SK" dirty="0" smtClean="0"/>
          </a:p>
          <a:p>
            <a:endParaRPr lang="sk-SK" dirty="0" smtClean="0"/>
          </a:p>
          <a:p>
            <a:endParaRPr lang="sk-SK" dirty="0" smtClean="0"/>
          </a:p>
          <a:p>
            <a:endParaRPr lang="sk-SK" dirty="0" smtClean="0"/>
          </a:p>
          <a:p>
            <a:endParaRPr lang="sk-SK" dirty="0" smtClean="0"/>
          </a:p>
          <a:p>
            <a:endParaRPr lang="sk-SK" dirty="0" smtClean="0"/>
          </a:p>
        </p:txBody>
      </p:sp>
      <p:sp>
        <p:nvSpPr>
          <p:cNvPr id="2" name="Zástupný objekt pre číslo snímky 1"/>
          <p:cNvSpPr>
            <a:spLocks noGrp="1"/>
          </p:cNvSpPr>
          <p:nvPr>
            <p:ph type="sldNum" idx="12"/>
          </p:nvPr>
        </p:nvSpPr>
        <p:spPr/>
        <p:txBody>
          <a:bodyPr/>
          <a:lstStyle/>
          <a:p>
            <a:pPr marL="0" lvl="0" indent="0" algn="r" rtl="0">
              <a:spcBef>
                <a:spcPts val="0"/>
              </a:spcBef>
              <a:spcAft>
                <a:spcPts val="0"/>
              </a:spcAft>
              <a:buNone/>
            </a:pPr>
            <a:fld id="{00000000-1234-1234-1234-123412341234}" type="slidenum">
              <a:rPr lang="hu-HU" smtClean="0"/>
              <a:t>25</a:t>
            </a:fld>
            <a:endParaRPr lang="hu-HU"/>
          </a:p>
        </p:txBody>
      </p:sp>
    </p:spTree>
    <p:extLst>
      <p:ext uri="{BB962C8B-B14F-4D97-AF65-F5344CB8AC3E}">
        <p14:creationId xmlns:p14="http://schemas.microsoft.com/office/powerpoint/2010/main" val="225444563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73"/>
        <p:cNvGrpSpPr/>
        <p:nvPr/>
      </p:nvGrpSpPr>
      <p:grpSpPr>
        <a:xfrm>
          <a:off x="0" y="0"/>
          <a:ext cx="0" cy="0"/>
          <a:chOff x="0" y="0"/>
          <a:chExt cx="0" cy="0"/>
        </a:xfrm>
      </p:grpSpPr>
      <p:sp>
        <p:nvSpPr>
          <p:cNvPr id="74" name="Google Shape;74;gd03d5b2036_1_5"/>
          <p:cNvSpPr txBox="1">
            <a:spLocks noGrp="1"/>
          </p:cNvSpPr>
          <p:nvPr>
            <p:ph type="title"/>
          </p:nvPr>
        </p:nvSpPr>
        <p:spPr>
          <a:xfrm>
            <a:off x="321547" y="365125"/>
            <a:ext cx="11555700" cy="1325700"/>
          </a:xfrm>
          <a:prstGeom prst="rect">
            <a:avLst/>
          </a:prstGeom>
        </p:spPr>
        <p:txBody>
          <a:bodyPr spcFirstLastPara="1" wrap="square" lIns="91425" tIns="45700" rIns="91425" bIns="45700" anchor="ctr" anchorCtr="0">
            <a:normAutofit/>
          </a:bodyPr>
          <a:lstStyle/>
          <a:p>
            <a:r>
              <a:rPr lang="hu-HU" dirty="0" smtClean="0"/>
              <a:t>TAG-</a:t>
            </a:r>
            <a:r>
              <a:rPr lang="hu-HU" dirty="0" err="1" smtClean="0"/>
              <a:t>ek</a:t>
            </a:r>
            <a:endParaRPr dirty="0"/>
          </a:p>
        </p:txBody>
      </p:sp>
      <p:sp>
        <p:nvSpPr>
          <p:cNvPr id="75" name="Google Shape;75;gd03d5b2036_1_5"/>
          <p:cNvSpPr txBox="1">
            <a:spLocks noGrp="1"/>
          </p:cNvSpPr>
          <p:nvPr>
            <p:ph type="body" idx="1"/>
          </p:nvPr>
        </p:nvSpPr>
        <p:spPr>
          <a:xfrm>
            <a:off x="321547" y="1825625"/>
            <a:ext cx="11555700" cy="4351200"/>
          </a:xfrm>
          <a:prstGeom prst="rect">
            <a:avLst/>
          </a:prstGeom>
        </p:spPr>
        <p:txBody>
          <a:bodyPr spcFirstLastPara="1" wrap="square" lIns="91425" tIns="45700" rIns="91425" bIns="45700" anchor="t" anchorCtr="0">
            <a:normAutofit/>
          </a:bodyPr>
          <a:lstStyle/>
          <a:p>
            <a:r>
              <a:rPr lang="hu-HU" dirty="0" err="1" smtClean="0"/>
              <a:t>Cross-sell</a:t>
            </a:r>
            <a:endParaRPr lang="hu-HU" dirty="0" smtClean="0"/>
          </a:p>
          <a:p>
            <a:r>
              <a:rPr lang="hu-HU" dirty="0" err="1" smtClean="0"/>
              <a:t>Downsell</a:t>
            </a:r>
            <a:endParaRPr lang="hu-HU" dirty="0" smtClean="0"/>
          </a:p>
          <a:p>
            <a:r>
              <a:rPr lang="hu-HU" dirty="0" smtClean="0"/>
              <a:t>Email marketing</a:t>
            </a:r>
          </a:p>
          <a:p>
            <a:r>
              <a:rPr lang="hu-HU" dirty="0"/>
              <a:t>Értékesítési </a:t>
            </a:r>
            <a:r>
              <a:rPr lang="hu-HU" dirty="0" smtClean="0"/>
              <a:t>tölcsér</a:t>
            </a:r>
          </a:p>
          <a:p>
            <a:r>
              <a:rPr lang="hu-HU" dirty="0" err="1" smtClean="0"/>
              <a:t>Landing</a:t>
            </a:r>
            <a:r>
              <a:rPr lang="hu-HU" dirty="0" smtClean="0"/>
              <a:t> oldal</a:t>
            </a:r>
          </a:p>
          <a:p>
            <a:r>
              <a:rPr lang="hu-HU" dirty="0" err="1" smtClean="0"/>
              <a:t>Landing</a:t>
            </a:r>
            <a:r>
              <a:rPr lang="hu-HU" dirty="0" smtClean="0"/>
              <a:t> </a:t>
            </a:r>
            <a:r>
              <a:rPr lang="hu-HU" dirty="0" err="1" smtClean="0"/>
              <a:t>page</a:t>
            </a:r>
            <a:endParaRPr lang="hu-HU" dirty="0"/>
          </a:p>
          <a:p>
            <a:r>
              <a:rPr lang="hu-HU" dirty="0" err="1" smtClean="0"/>
              <a:t>Sales</a:t>
            </a:r>
            <a:r>
              <a:rPr lang="hu-HU" dirty="0" smtClean="0"/>
              <a:t> </a:t>
            </a:r>
            <a:r>
              <a:rPr lang="hu-HU" dirty="0" err="1" smtClean="0"/>
              <a:t>funnel</a:t>
            </a:r>
            <a:endParaRPr lang="hu-HU" dirty="0" smtClean="0"/>
          </a:p>
          <a:p>
            <a:r>
              <a:rPr lang="hu-HU" dirty="0" err="1" smtClean="0"/>
              <a:t>Upsell</a:t>
            </a:r>
            <a:endParaRPr lang="hu-HU" dirty="0" smtClean="0"/>
          </a:p>
          <a:p>
            <a:pPr marL="114300" indent="0">
              <a:buNone/>
            </a:pPr>
            <a:endParaRPr lang="sk-SK" dirty="0" smtClean="0"/>
          </a:p>
        </p:txBody>
      </p:sp>
      <p:sp>
        <p:nvSpPr>
          <p:cNvPr id="2" name="Zástupný objekt pre číslo snímky 1"/>
          <p:cNvSpPr>
            <a:spLocks noGrp="1"/>
          </p:cNvSpPr>
          <p:nvPr>
            <p:ph type="sldNum" idx="12"/>
          </p:nvPr>
        </p:nvSpPr>
        <p:spPr/>
        <p:txBody>
          <a:bodyPr/>
          <a:lstStyle/>
          <a:p>
            <a:pPr marL="0" lvl="0" indent="0" algn="r" rtl="0">
              <a:spcBef>
                <a:spcPts val="0"/>
              </a:spcBef>
              <a:spcAft>
                <a:spcPts val="0"/>
              </a:spcAft>
              <a:buNone/>
            </a:pPr>
            <a:fld id="{00000000-1234-1234-1234-123412341234}" type="slidenum">
              <a:rPr lang="hu-HU" smtClean="0"/>
              <a:t>26</a:t>
            </a:fld>
            <a:endParaRPr lang="hu-HU"/>
          </a:p>
        </p:txBody>
      </p:sp>
    </p:spTree>
    <p:extLst>
      <p:ext uri="{BB962C8B-B14F-4D97-AF65-F5344CB8AC3E}">
        <p14:creationId xmlns:p14="http://schemas.microsoft.com/office/powerpoint/2010/main" val="11456358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3"/>
        <p:cNvGrpSpPr/>
        <p:nvPr/>
      </p:nvGrpSpPr>
      <p:grpSpPr>
        <a:xfrm>
          <a:off x="0" y="0"/>
          <a:ext cx="0" cy="0"/>
          <a:chOff x="0" y="0"/>
          <a:chExt cx="0" cy="0"/>
        </a:xfrm>
      </p:grpSpPr>
      <p:sp>
        <p:nvSpPr>
          <p:cNvPr id="74" name="Google Shape;74;gd03d5b2036_1_5"/>
          <p:cNvSpPr txBox="1">
            <a:spLocks noGrp="1"/>
          </p:cNvSpPr>
          <p:nvPr>
            <p:ph type="title"/>
          </p:nvPr>
        </p:nvSpPr>
        <p:spPr>
          <a:xfrm>
            <a:off x="321547" y="365125"/>
            <a:ext cx="11555700" cy="1325700"/>
          </a:xfrm>
          <a:prstGeom prst="rect">
            <a:avLst/>
          </a:prstGeom>
        </p:spPr>
        <p:txBody>
          <a:bodyPr spcFirstLastPara="1" wrap="square" lIns="91425" tIns="45700" rIns="91425" bIns="45700" anchor="ctr" anchorCtr="0">
            <a:normAutofit/>
          </a:bodyPr>
          <a:lstStyle/>
          <a:p>
            <a:pPr lvl="0"/>
            <a:r>
              <a:rPr lang="hu-HU" dirty="0" smtClean="0"/>
              <a:t>A marketingkommunikáció átalakulása</a:t>
            </a:r>
            <a:endParaRPr dirty="0"/>
          </a:p>
        </p:txBody>
      </p:sp>
      <p:sp>
        <p:nvSpPr>
          <p:cNvPr id="75" name="Google Shape;75;gd03d5b2036_1_5"/>
          <p:cNvSpPr txBox="1">
            <a:spLocks noGrp="1"/>
          </p:cNvSpPr>
          <p:nvPr>
            <p:ph type="body" idx="1"/>
          </p:nvPr>
        </p:nvSpPr>
        <p:spPr>
          <a:xfrm>
            <a:off x="321547" y="1825625"/>
            <a:ext cx="11555700" cy="4351200"/>
          </a:xfrm>
          <a:prstGeom prst="rect">
            <a:avLst/>
          </a:prstGeom>
        </p:spPr>
        <p:txBody>
          <a:bodyPr spcFirstLastPara="1" wrap="square" lIns="91425" tIns="45700" rIns="91425" bIns="45700" anchor="t" anchorCtr="0">
            <a:normAutofit/>
          </a:bodyPr>
          <a:lstStyle/>
          <a:p>
            <a:pPr marL="114300" indent="0">
              <a:buNone/>
            </a:pPr>
            <a:r>
              <a:rPr lang="hu-HU" dirty="0" smtClean="0"/>
              <a:t>A tömegkommunikáció kora lejárt</a:t>
            </a:r>
          </a:p>
          <a:p>
            <a:pPr marL="114300" indent="0">
              <a:buNone/>
            </a:pPr>
            <a:r>
              <a:rPr lang="hu-HU" dirty="0" smtClean="0"/>
              <a:t>Célirányos kommunikáció</a:t>
            </a:r>
          </a:p>
          <a:p>
            <a:r>
              <a:rPr lang="hu-HU" dirty="0" smtClean="0"/>
              <a:t>a vásárlási szokások alapján</a:t>
            </a:r>
          </a:p>
          <a:p>
            <a:r>
              <a:rPr lang="hu-HU" dirty="0" smtClean="0"/>
              <a:t>A közösségi hálózatok adatai alapján</a:t>
            </a:r>
          </a:p>
          <a:p>
            <a:pPr marL="114300" indent="0">
              <a:buNone/>
            </a:pPr>
            <a:r>
              <a:rPr lang="hu-HU" dirty="0" smtClean="0"/>
              <a:t>A célközönség megtalálása</a:t>
            </a:r>
          </a:p>
          <a:p>
            <a:r>
              <a:rPr lang="hu-HU" dirty="0" smtClean="0"/>
              <a:t>Avatar vagy </a:t>
            </a:r>
            <a:r>
              <a:rPr lang="hu-HU" dirty="0" err="1" smtClean="0"/>
              <a:t>Buyer</a:t>
            </a:r>
            <a:r>
              <a:rPr lang="hu-HU" dirty="0" smtClean="0"/>
              <a:t> Persona kialakításával </a:t>
            </a:r>
            <a:endParaRPr lang="sk-SK" dirty="0"/>
          </a:p>
        </p:txBody>
      </p:sp>
      <p:sp>
        <p:nvSpPr>
          <p:cNvPr id="2" name="Zástupný objekt pre číslo snímky 1"/>
          <p:cNvSpPr>
            <a:spLocks noGrp="1"/>
          </p:cNvSpPr>
          <p:nvPr>
            <p:ph type="sldNum" idx="12"/>
          </p:nvPr>
        </p:nvSpPr>
        <p:spPr/>
        <p:txBody>
          <a:bodyPr/>
          <a:lstStyle/>
          <a:p>
            <a:pPr marL="0" lvl="0" indent="0" algn="r" rtl="0">
              <a:spcBef>
                <a:spcPts val="0"/>
              </a:spcBef>
              <a:spcAft>
                <a:spcPts val="0"/>
              </a:spcAft>
              <a:buNone/>
            </a:pPr>
            <a:fld id="{00000000-1234-1234-1234-123412341234}" type="slidenum">
              <a:rPr lang="hu-HU" smtClean="0"/>
              <a:t>3</a:t>
            </a:fld>
            <a:endParaRPr lang="hu-HU"/>
          </a:p>
        </p:txBody>
      </p:sp>
    </p:spTree>
    <p:extLst>
      <p:ext uri="{BB962C8B-B14F-4D97-AF65-F5344CB8AC3E}">
        <p14:creationId xmlns:p14="http://schemas.microsoft.com/office/powerpoint/2010/main" val="4336554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3"/>
        <p:cNvGrpSpPr/>
        <p:nvPr/>
      </p:nvGrpSpPr>
      <p:grpSpPr>
        <a:xfrm>
          <a:off x="0" y="0"/>
          <a:ext cx="0" cy="0"/>
          <a:chOff x="0" y="0"/>
          <a:chExt cx="0" cy="0"/>
        </a:xfrm>
      </p:grpSpPr>
      <p:sp>
        <p:nvSpPr>
          <p:cNvPr id="74" name="Google Shape;74;gd03d5b2036_1_5"/>
          <p:cNvSpPr txBox="1">
            <a:spLocks noGrp="1"/>
          </p:cNvSpPr>
          <p:nvPr>
            <p:ph type="title"/>
          </p:nvPr>
        </p:nvSpPr>
        <p:spPr>
          <a:xfrm>
            <a:off x="321547" y="365125"/>
            <a:ext cx="11555700" cy="1325700"/>
          </a:xfrm>
          <a:prstGeom prst="rect">
            <a:avLst/>
          </a:prstGeom>
        </p:spPr>
        <p:txBody>
          <a:bodyPr spcFirstLastPara="1" wrap="square" lIns="91425" tIns="45700" rIns="91425" bIns="45700" anchor="ctr" anchorCtr="0">
            <a:normAutofit/>
          </a:bodyPr>
          <a:lstStyle/>
          <a:p>
            <a:pPr lvl="0"/>
            <a:r>
              <a:rPr lang="hu-HU" dirty="0"/>
              <a:t>Témaspecifikus szakmai kérdések</a:t>
            </a:r>
            <a:endParaRPr dirty="0"/>
          </a:p>
        </p:txBody>
      </p:sp>
      <p:sp>
        <p:nvSpPr>
          <p:cNvPr id="75" name="Google Shape;75;gd03d5b2036_1_5"/>
          <p:cNvSpPr txBox="1">
            <a:spLocks noGrp="1"/>
          </p:cNvSpPr>
          <p:nvPr>
            <p:ph type="body" idx="1"/>
          </p:nvPr>
        </p:nvSpPr>
        <p:spPr>
          <a:xfrm>
            <a:off x="321547" y="1825625"/>
            <a:ext cx="11555700" cy="4351200"/>
          </a:xfrm>
          <a:prstGeom prst="rect">
            <a:avLst/>
          </a:prstGeom>
        </p:spPr>
        <p:txBody>
          <a:bodyPr spcFirstLastPara="1" wrap="square" lIns="91425" tIns="45700" rIns="91425" bIns="45700" anchor="t" anchorCtr="0">
            <a:normAutofit/>
          </a:bodyPr>
          <a:lstStyle/>
          <a:p>
            <a:pPr marL="114300" indent="0">
              <a:buNone/>
            </a:pPr>
            <a:r>
              <a:rPr lang="hu-HU" dirty="0" smtClean="0"/>
              <a:t>Mi az online marketing?</a:t>
            </a:r>
          </a:p>
          <a:p>
            <a:pPr marL="114300" indent="0">
              <a:buNone/>
            </a:pPr>
            <a:r>
              <a:rPr lang="hu-HU" dirty="0" smtClean="0"/>
              <a:t>Hogyan lehet az online marketinggel több vevőt elérni?</a:t>
            </a:r>
          </a:p>
          <a:p>
            <a:pPr marL="114300" indent="0">
              <a:buNone/>
            </a:pPr>
            <a:r>
              <a:rPr lang="hu-HU" dirty="0" smtClean="0"/>
              <a:t>Miért fontos a tartalommarketing?</a:t>
            </a:r>
          </a:p>
          <a:p>
            <a:pPr marL="114300" indent="0">
              <a:buNone/>
            </a:pPr>
            <a:r>
              <a:rPr lang="hu-HU" dirty="0" smtClean="0"/>
              <a:t>Mi az az értékesítési tölcsér?</a:t>
            </a:r>
          </a:p>
          <a:p>
            <a:pPr marL="114300" indent="0">
              <a:buNone/>
            </a:pPr>
            <a:r>
              <a:rPr lang="hu-HU" dirty="0" smtClean="0"/>
              <a:t>Minek a segítségével</a:t>
            </a:r>
            <a:r>
              <a:rPr lang="hu-HU" dirty="0" smtClean="0"/>
              <a:t> tudunk hatékonyan vásárlásra, </a:t>
            </a:r>
            <a:r>
              <a:rPr lang="hu-HU" dirty="0" err="1" smtClean="0"/>
              <a:t>újravásárlásra</a:t>
            </a:r>
            <a:r>
              <a:rPr lang="hu-HU" dirty="0" smtClean="0"/>
              <a:t> </a:t>
            </a:r>
            <a:r>
              <a:rPr lang="hu-HU" dirty="0"/>
              <a:t>bírni a leendő és meglévő </a:t>
            </a:r>
            <a:r>
              <a:rPr lang="hu-HU" dirty="0" smtClean="0"/>
              <a:t>ügyfeleinket </a:t>
            </a:r>
            <a:r>
              <a:rPr lang="hu-HU" dirty="0"/>
              <a:t>az </a:t>
            </a:r>
            <a:r>
              <a:rPr lang="hu-HU" dirty="0" smtClean="0"/>
              <a:t>email segítségével?</a:t>
            </a:r>
            <a:endParaRPr lang="sk-SK" dirty="0"/>
          </a:p>
        </p:txBody>
      </p:sp>
      <p:sp>
        <p:nvSpPr>
          <p:cNvPr id="2" name="Zástupný objekt pre číslo snímky 1"/>
          <p:cNvSpPr>
            <a:spLocks noGrp="1"/>
          </p:cNvSpPr>
          <p:nvPr>
            <p:ph type="sldNum" idx="12"/>
          </p:nvPr>
        </p:nvSpPr>
        <p:spPr/>
        <p:txBody>
          <a:bodyPr/>
          <a:lstStyle/>
          <a:p>
            <a:pPr marL="0" lvl="0" indent="0" algn="r" rtl="0">
              <a:spcBef>
                <a:spcPts val="0"/>
              </a:spcBef>
              <a:spcAft>
                <a:spcPts val="0"/>
              </a:spcAft>
              <a:buNone/>
            </a:pPr>
            <a:fld id="{00000000-1234-1234-1234-123412341234}" type="slidenum">
              <a:rPr lang="hu-HU" smtClean="0"/>
              <a:t>4</a:t>
            </a:fld>
            <a:endParaRPr lang="hu-HU"/>
          </a:p>
        </p:txBody>
      </p:sp>
    </p:spTree>
    <p:extLst>
      <p:ext uri="{BB962C8B-B14F-4D97-AF65-F5344CB8AC3E}">
        <p14:creationId xmlns:p14="http://schemas.microsoft.com/office/powerpoint/2010/main" val="10349571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3"/>
        <p:cNvGrpSpPr/>
        <p:nvPr/>
      </p:nvGrpSpPr>
      <p:grpSpPr>
        <a:xfrm>
          <a:off x="0" y="0"/>
          <a:ext cx="0" cy="0"/>
          <a:chOff x="0" y="0"/>
          <a:chExt cx="0" cy="0"/>
        </a:xfrm>
      </p:grpSpPr>
      <p:sp>
        <p:nvSpPr>
          <p:cNvPr id="74" name="Google Shape;74;gd03d5b2036_1_5"/>
          <p:cNvSpPr txBox="1">
            <a:spLocks noGrp="1"/>
          </p:cNvSpPr>
          <p:nvPr>
            <p:ph type="title"/>
          </p:nvPr>
        </p:nvSpPr>
        <p:spPr>
          <a:xfrm>
            <a:off x="321547" y="365125"/>
            <a:ext cx="11555700" cy="1325700"/>
          </a:xfrm>
          <a:prstGeom prst="rect">
            <a:avLst/>
          </a:prstGeom>
        </p:spPr>
        <p:txBody>
          <a:bodyPr spcFirstLastPara="1" wrap="square" lIns="91425" tIns="45700" rIns="91425" bIns="45700" anchor="ctr" anchorCtr="0">
            <a:normAutofit/>
          </a:bodyPr>
          <a:lstStyle/>
          <a:p>
            <a:pPr lvl="0"/>
            <a:r>
              <a:rPr lang="sk-SK" dirty="0" err="1" smtClean="0"/>
              <a:t>Az</a:t>
            </a:r>
            <a:r>
              <a:rPr lang="sk-SK" dirty="0" smtClean="0"/>
              <a:t> online marketing</a:t>
            </a:r>
            <a:endParaRPr dirty="0"/>
          </a:p>
        </p:txBody>
      </p:sp>
      <p:sp>
        <p:nvSpPr>
          <p:cNvPr id="75" name="Google Shape;75;gd03d5b2036_1_5"/>
          <p:cNvSpPr txBox="1">
            <a:spLocks noGrp="1"/>
          </p:cNvSpPr>
          <p:nvPr>
            <p:ph type="body" idx="1"/>
          </p:nvPr>
        </p:nvSpPr>
        <p:spPr>
          <a:xfrm>
            <a:off x="321547" y="1825625"/>
            <a:ext cx="11555700" cy="4351200"/>
          </a:xfrm>
          <a:prstGeom prst="rect">
            <a:avLst/>
          </a:prstGeom>
        </p:spPr>
        <p:txBody>
          <a:bodyPr spcFirstLastPara="1" wrap="square" lIns="91425" tIns="45700" rIns="91425" bIns="45700" anchor="t" anchorCtr="0">
            <a:normAutofit/>
          </a:bodyPr>
          <a:lstStyle/>
          <a:p>
            <a:pPr marL="0" lvl="0" indent="0">
              <a:buNone/>
            </a:pPr>
            <a:r>
              <a:rPr lang="hu-HU" dirty="0" smtClean="0"/>
              <a:t>Mi az az online marketing?</a:t>
            </a:r>
          </a:p>
          <a:p>
            <a:pPr marL="0" indent="0">
              <a:buNone/>
            </a:pPr>
            <a:r>
              <a:rPr lang="sk-SK" dirty="0" err="1" smtClean="0"/>
              <a:t>Az</a:t>
            </a:r>
            <a:r>
              <a:rPr lang="sk-SK" dirty="0" smtClean="0"/>
              <a:t> </a:t>
            </a:r>
            <a:r>
              <a:rPr lang="sk-SK" dirty="0"/>
              <a:t>online marketing </a:t>
            </a:r>
            <a:r>
              <a:rPr lang="sk-SK" dirty="0" err="1"/>
              <a:t>legfontosabb</a:t>
            </a:r>
            <a:r>
              <a:rPr lang="sk-SK" dirty="0"/>
              <a:t> </a:t>
            </a:r>
            <a:r>
              <a:rPr lang="sk-SK" dirty="0" err="1" smtClean="0"/>
              <a:t>elemei</a:t>
            </a:r>
            <a:endParaRPr lang="sk-SK" dirty="0" smtClean="0"/>
          </a:p>
          <a:p>
            <a:pPr indent="-457200"/>
            <a:r>
              <a:rPr lang="sk-SK" dirty="0" err="1" smtClean="0"/>
              <a:t>Webhely</a:t>
            </a:r>
            <a:r>
              <a:rPr lang="sk-SK" dirty="0" smtClean="0"/>
              <a:t> </a:t>
            </a:r>
            <a:r>
              <a:rPr lang="sk-SK" dirty="0" err="1" smtClean="0"/>
              <a:t>készítés</a:t>
            </a:r>
            <a:endParaRPr lang="sk-SK" dirty="0" smtClean="0"/>
          </a:p>
          <a:p>
            <a:pPr indent="-457200"/>
            <a:r>
              <a:rPr lang="sk-SK" dirty="0" err="1" smtClean="0"/>
              <a:t>Keresőoptimalizálás</a:t>
            </a:r>
            <a:endParaRPr lang="sk-SK" dirty="0" smtClean="0"/>
          </a:p>
          <a:p>
            <a:pPr indent="-457200"/>
            <a:r>
              <a:rPr lang="hu-HU" dirty="0" smtClean="0"/>
              <a:t>Tartalommarketing</a:t>
            </a:r>
          </a:p>
          <a:p>
            <a:pPr indent="-457200"/>
            <a:r>
              <a:rPr lang="sk-SK" dirty="0" err="1"/>
              <a:t>Közösségi</a:t>
            </a:r>
            <a:r>
              <a:rPr lang="sk-SK" dirty="0"/>
              <a:t> média </a:t>
            </a:r>
            <a:r>
              <a:rPr lang="sk-SK" dirty="0" smtClean="0"/>
              <a:t>marketing</a:t>
            </a:r>
          </a:p>
          <a:p>
            <a:pPr indent="-457200"/>
            <a:r>
              <a:rPr lang="hu-HU" dirty="0" smtClean="0"/>
              <a:t>PPC hirdetések</a:t>
            </a:r>
          </a:p>
          <a:p>
            <a:pPr indent="-457200"/>
            <a:r>
              <a:rPr lang="hu-HU" dirty="0" smtClean="0"/>
              <a:t>Email marketing</a:t>
            </a:r>
            <a:endParaRPr lang="sk-SK" dirty="0"/>
          </a:p>
          <a:p>
            <a:pPr marL="0" lvl="0" indent="0">
              <a:buNone/>
            </a:pPr>
            <a:endParaRPr lang="hu-HU" dirty="0"/>
          </a:p>
        </p:txBody>
      </p:sp>
      <p:sp>
        <p:nvSpPr>
          <p:cNvPr id="2" name="Zástupný objekt pre číslo snímky 1"/>
          <p:cNvSpPr>
            <a:spLocks noGrp="1"/>
          </p:cNvSpPr>
          <p:nvPr>
            <p:ph type="sldNum" idx="12"/>
          </p:nvPr>
        </p:nvSpPr>
        <p:spPr/>
        <p:txBody>
          <a:bodyPr/>
          <a:lstStyle/>
          <a:p>
            <a:pPr marL="0" lvl="0" indent="0" algn="r" rtl="0">
              <a:spcBef>
                <a:spcPts val="0"/>
              </a:spcBef>
              <a:spcAft>
                <a:spcPts val="0"/>
              </a:spcAft>
              <a:buNone/>
            </a:pPr>
            <a:fld id="{00000000-1234-1234-1234-123412341234}" type="slidenum">
              <a:rPr lang="hu-HU" smtClean="0"/>
              <a:t>5</a:t>
            </a:fld>
            <a:endParaRPr lang="hu-HU"/>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73"/>
        <p:cNvGrpSpPr/>
        <p:nvPr/>
      </p:nvGrpSpPr>
      <p:grpSpPr>
        <a:xfrm>
          <a:off x="0" y="0"/>
          <a:ext cx="0" cy="0"/>
          <a:chOff x="0" y="0"/>
          <a:chExt cx="0" cy="0"/>
        </a:xfrm>
      </p:grpSpPr>
      <p:sp>
        <p:nvSpPr>
          <p:cNvPr id="74" name="Google Shape;74;gd03d5b2036_1_5"/>
          <p:cNvSpPr txBox="1">
            <a:spLocks noGrp="1"/>
          </p:cNvSpPr>
          <p:nvPr>
            <p:ph type="title"/>
          </p:nvPr>
        </p:nvSpPr>
        <p:spPr>
          <a:xfrm>
            <a:off x="321547" y="365125"/>
            <a:ext cx="11555700" cy="1325700"/>
          </a:xfrm>
          <a:prstGeom prst="rect">
            <a:avLst/>
          </a:prstGeom>
        </p:spPr>
        <p:txBody>
          <a:bodyPr spcFirstLastPara="1" wrap="square" lIns="91425" tIns="45700" rIns="91425" bIns="45700" anchor="ctr" anchorCtr="0">
            <a:normAutofit/>
          </a:bodyPr>
          <a:lstStyle/>
          <a:p>
            <a:pPr lvl="0"/>
            <a:r>
              <a:rPr lang="sk-SK" dirty="0" smtClean="0"/>
              <a:t>A </a:t>
            </a:r>
            <a:r>
              <a:rPr lang="sk-SK" dirty="0" err="1" smtClean="0"/>
              <a:t>tartalommarketing</a:t>
            </a:r>
            <a:endParaRPr dirty="0"/>
          </a:p>
        </p:txBody>
      </p:sp>
      <p:sp>
        <p:nvSpPr>
          <p:cNvPr id="75" name="Google Shape;75;gd03d5b2036_1_5"/>
          <p:cNvSpPr txBox="1">
            <a:spLocks noGrp="1"/>
          </p:cNvSpPr>
          <p:nvPr>
            <p:ph type="body" idx="1"/>
          </p:nvPr>
        </p:nvSpPr>
        <p:spPr>
          <a:xfrm>
            <a:off x="321547" y="1825625"/>
            <a:ext cx="11555700" cy="4351200"/>
          </a:xfrm>
          <a:prstGeom prst="rect">
            <a:avLst/>
          </a:prstGeom>
        </p:spPr>
        <p:txBody>
          <a:bodyPr spcFirstLastPara="1" wrap="square" lIns="91425" tIns="45700" rIns="91425" bIns="45700" anchor="t" anchorCtr="0">
            <a:normAutofit/>
          </a:bodyPr>
          <a:lstStyle/>
          <a:p>
            <a:pPr marL="0" lvl="0" indent="0">
              <a:buNone/>
            </a:pPr>
            <a:r>
              <a:rPr lang="hu-HU" dirty="0" smtClean="0"/>
              <a:t>Stratégia</a:t>
            </a:r>
          </a:p>
          <a:p>
            <a:pPr marL="0" lvl="0" indent="0">
              <a:buNone/>
            </a:pPr>
            <a:r>
              <a:rPr lang="hu-HU" dirty="0" smtClean="0"/>
              <a:t>Hasznos értékes meghatározó tartalmak terjesztése</a:t>
            </a:r>
          </a:p>
          <a:p>
            <a:pPr marL="0" lvl="0" indent="0">
              <a:buNone/>
            </a:pPr>
            <a:r>
              <a:rPr lang="hu-HU" dirty="0" smtClean="0"/>
              <a:t>Célcsoportnak szól</a:t>
            </a:r>
          </a:p>
          <a:p>
            <a:pPr marL="0" lvl="0" indent="0">
              <a:buNone/>
            </a:pPr>
            <a:r>
              <a:rPr lang="hu-HU" dirty="0" smtClean="0"/>
              <a:t>A figyelmet </a:t>
            </a:r>
            <a:r>
              <a:rPr lang="hu-HU" dirty="0" err="1" smtClean="0"/>
              <a:t>kiérdemli</a:t>
            </a:r>
            <a:r>
              <a:rPr lang="hu-HU" dirty="0" smtClean="0"/>
              <a:t>, nem kierőszakolja</a:t>
            </a:r>
            <a:endParaRPr lang="hu-HU" dirty="0" smtClean="0"/>
          </a:p>
          <a:p>
            <a:pPr marL="0" lvl="0" indent="0">
              <a:buNone/>
            </a:pPr>
            <a:r>
              <a:rPr lang="hu-HU" dirty="0" smtClean="0"/>
              <a:t>Célja </a:t>
            </a:r>
            <a:r>
              <a:rPr lang="hu-HU" dirty="0"/>
              <a:t>folyamatosan </a:t>
            </a:r>
            <a:r>
              <a:rPr lang="hu-HU" dirty="0" smtClean="0"/>
              <a:t>tanítani a vevőt a tartalmak által és a vevővé konvertálás </a:t>
            </a:r>
            <a:endParaRPr lang="hu-HU" dirty="0" smtClean="0"/>
          </a:p>
          <a:p>
            <a:pPr marL="0" lvl="0" indent="0">
              <a:buNone/>
            </a:pPr>
            <a:endParaRPr dirty="0"/>
          </a:p>
        </p:txBody>
      </p:sp>
      <p:sp>
        <p:nvSpPr>
          <p:cNvPr id="2" name="Zástupný objekt pre číslo snímky 1"/>
          <p:cNvSpPr>
            <a:spLocks noGrp="1"/>
          </p:cNvSpPr>
          <p:nvPr>
            <p:ph type="sldNum" idx="12"/>
          </p:nvPr>
        </p:nvSpPr>
        <p:spPr/>
        <p:txBody>
          <a:bodyPr/>
          <a:lstStyle/>
          <a:p>
            <a:pPr marL="0" lvl="0" indent="0" algn="r" rtl="0">
              <a:spcBef>
                <a:spcPts val="0"/>
              </a:spcBef>
              <a:spcAft>
                <a:spcPts val="0"/>
              </a:spcAft>
              <a:buNone/>
            </a:pPr>
            <a:fld id="{00000000-1234-1234-1234-123412341234}" type="slidenum">
              <a:rPr lang="hu-HU" smtClean="0"/>
              <a:t>6</a:t>
            </a:fld>
            <a:endParaRPr lang="hu-HU"/>
          </a:p>
        </p:txBody>
      </p:sp>
    </p:spTree>
    <p:extLst>
      <p:ext uri="{BB962C8B-B14F-4D97-AF65-F5344CB8AC3E}">
        <p14:creationId xmlns:p14="http://schemas.microsoft.com/office/powerpoint/2010/main" val="38552458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73"/>
        <p:cNvGrpSpPr/>
        <p:nvPr/>
      </p:nvGrpSpPr>
      <p:grpSpPr>
        <a:xfrm>
          <a:off x="0" y="0"/>
          <a:ext cx="0" cy="0"/>
          <a:chOff x="0" y="0"/>
          <a:chExt cx="0" cy="0"/>
        </a:xfrm>
      </p:grpSpPr>
      <p:sp>
        <p:nvSpPr>
          <p:cNvPr id="74" name="Google Shape;74;gd03d5b2036_1_5"/>
          <p:cNvSpPr txBox="1">
            <a:spLocks noGrp="1"/>
          </p:cNvSpPr>
          <p:nvPr>
            <p:ph type="title"/>
          </p:nvPr>
        </p:nvSpPr>
        <p:spPr>
          <a:xfrm>
            <a:off x="321547" y="365125"/>
            <a:ext cx="11555700" cy="1325700"/>
          </a:xfrm>
          <a:prstGeom prst="rect">
            <a:avLst/>
          </a:prstGeom>
        </p:spPr>
        <p:txBody>
          <a:bodyPr spcFirstLastPara="1" wrap="square" lIns="91425" tIns="45700" rIns="91425" bIns="45700" anchor="ctr" anchorCtr="0">
            <a:normAutofit/>
          </a:bodyPr>
          <a:lstStyle/>
          <a:p>
            <a:pPr lvl="0"/>
            <a:r>
              <a:rPr lang="hu-HU" dirty="0"/>
              <a:t>A marketing más területeinek kapcsolata a tartalommarketinggel</a:t>
            </a:r>
            <a:endParaRPr dirty="0"/>
          </a:p>
        </p:txBody>
      </p:sp>
      <p:sp>
        <p:nvSpPr>
          <p:cNvPr id="75" name="Google Shape;75;gd03d5b2036_1_5"/>
          <p:cNvSpPr txBox="1">
            <a:spLocks noGrp="1"/>
          </p:cNvSpPr>
          <p:nvPr>
            <p:ph type="body" idx="1"/>
          </p:nvPr>
        </p:nvSpPr>
        <p:spPr>
          <a:xfrm>
            <a:off x="321547" y="1825625"/>
            <a:ext cx="11555700" cy="4351200"/>
          </a:xfrm>
          <a:prstGeom prst="rect">
            <a:avLst/>
          </a:prstGeom>
        </p:spPr>
        <p:txBody>
          <a:bodyPr spcFirstLastPara="1" wrap="square" lIns="91425" tIns="45700" rIns="91425" bIns="45700" anchor="t" anchorCtr="0">
            <a:normAutofit/>
          </a:bodyPr>
          <a:lstStyle/>
          <a:p>
            <a:pPr indent="-457200"/>
            <a:r>
              <a:rPr lang="sk-SK" dirty="0"/>
              <a:t>PR</a:t>
            </a:r>
          </a:p>
          <a:p>
            <a:pPr indent="-457200"/>
            <a:r>
              <a:rPr lang="sk-SK" dirty="0"/>
              <a:t>A </a:t>
            </a:r>
            <a:r>
              <a:rPr lang="sk-SK" dirty="0" err="1"/>
              <a:t>keresőoptimalizálás</a:t>
            </a:r>
            <a:r>
              <a:rPr lang="sk-SK" dirty="0"/>
              <a:t> (SEO)</a:t>
            </a:r>
          </a:p>
          <a:p>
            <a:pPr indent="-457200"/>
            <a:r>
              <a:rPr lang="sk-SK" dirty="0"/>
              <a:t>A </a:t>
            </a:r>
            <a:r>
              <a:rPr lang="sk-SK" dirty="0" err="1"/>
              <a:t>közösségimédia</a:t>
            </a:r>
            <a:r>
              <a:rPr lang="sk-SK" dirty="0"/>
              <a:t>-marketing</a:t>
            </a:r>
          </a:p>
          <a:p>
            <a:pPr indent="-457200"/>
            <a:r>
              <a:rPr lang="sk-SK" dirty="0" err="1"/>
              <a:t>Az</a:t>
            </a:r>
            <a:r>
              <a:rPr lang="sk-SK" dirty="0"/>
              <a:t> </a:t>
            </a:r>
            <a:r>
              <a:rPr lang="sk-SK" dirty="0" err="1"/>
              <a:t>inbound</a:t>
            </a:r>
            <a:r>
              <a:rPr lang="sk-SK" dirty="0"/>
              <a:t> marketing</a:t>
            </a:r>
          </a:p>
          <a:p>
            <a:pPr indent="-457200"/>
            <a:r>
              <a:rPr lang="sk-SK" dirty="0" err="1"/>
              <a:t>Az</a:t>
            </a:r>
            <a:r>
              <a:rPr lang="sk-SK" dirty="0"/>
              <a:t> e-mail marketing</a:t>
            </a:r>
          </a:p>
          <a:p>
            <a:pPr indent="-457200"/>
            <a:r>
              <a:rPr lang="sk-SK" dirty="0" err="1"/>
              <a:t>Az</a:t>
            </a:r>
            <a:r>
              <a:rPr lang="sk-SK" dirty="0"/>
              <a:t> </a:t>
            </a:r>
            <a:r>
              <a:rPr lang="sk-SK" dirty="0" err="1"/>
              <a:t>influencer</a:t>
            </a:r>
            <a:r>
              <a:rPr lang="sk-SK" dirty="0"/>
              <a:t> marketing</a:t>
            </a:r>
          </a:p>
          <a:p>
            <a:pPr indent="-457200"/>
            <a:r>
              <a:rPr lang="sk-SK" dirty="0" err="1"/>
              <a:t>Videomarketing</a:t>
            </a:r>
            <a:endParaRPr lang="sk-SK" dirty="0"/>
          </a:p>
          <a:p>
            <a:pPr indent="-457200"/>
            <a:r>
              <a:rPr lang="sk-SK" dirty="0" err="1"/>
              <a:t>Az</a:t>
            </a:r>
            <a:r>
              <a:rPr lang="sk-SK" dirty="0"/>
              <a:t> </a:t>
            </a:r>
            <a:r>
              <a:rPr lang="sk-SK" dirty="0" err="1"/>
              <a:t>affiliate</a:t>
            </a:r>
            <a:r>
              <a:rPr lang="sk-SK" dirty="0"/>
              <a:t> marketing</a:t>
            </a:r>
            <a:endParaRPr dirty="0"/>
          </a:p>
        </p:txBody>
      </p:sp>
      <p:sp>
        <p:nvSpPr>
          <p:cNvPr id="2" name="Zástupný objekt pre číslo snímky 1"/>
          <p:cNvSpPr>
            <a:spLocks noGrp="1"/>
          </p:cNvSpPr>
          <p:nvPr>
            <p:ph type="sldNum" idx="12"/>
          </p:nvPr>
        </p:nvSpPr>
        <p:spPr/>
        <p:txBody>
          <a:bodyPr/>
          <a:lstStyle/>
          <a:p>
            <a:pPr marL="0" lvl="0" indent="0" algn="r" rtl="0">
              <a:spcBef>
                <a:spcPts val="0"/>
              </a:spcBef>
              <a:spcAft>
                <a:spcPts val="0"/>
              </a:spcAft>
              <a:buNone/>
            </a:pPr>
            <a:fld id="{00000000-1234-1234-1234-123412341234}" type="slidenum">
              <a:rPr lang="hu-HU" smtClean="0"/>
              <a:t>7</a:t>
            </a:fld>
            <a:endParaRPr lang="hu-HU"/>
          </a:p>
        </p:txBody>
      </p:sp>
    </p:spTree>
    <p:extLst>
      <p:ext uri="{BB962C8B-B14F-4D97-AF65-F5344CB8AC3E}">
        <p14:creationId xmlns:p14="http://schemas.microsoft.com/office/powerpoint/2010/main" val="34835275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73"/>
        <p:cNvGrpSpPr/>
        <p:nvPr/>
      </p:nvGrpSpPr>
      <p:grpSpPr>
        <a:xfrm>
          <a:off x="0" y="0"/>
          <a:ext cx="0" cy="0"/>
          <a:chOff x="0" y="0"/>
          <a:chExt cx="0" cy="0"/>
        </a:xfrm>
      </p:grpSpPr>
      <p:sp>
        <p:nvSpPr>
          <p:cNvPr id="74" name="Google Shape;74;gd03d5b2036_1_5"/>
          <p:cNvSpPr txBox="1">
            <a:spLocks noGrp="1"/>
          </p:cNvSpPr>
          <p:nvPr>
            <p:ph type="title"/>
          </p:nvPr>
        </p:nvSpPr>
        <p:spPr>
          <a:xfrm>
            <a:off x="321547" y="365125"/>
            <a:ext cx="11555700" cy="1325700"/>
          </a:xfrm>
          <a:prstGeom prst="rect">
            <a:avLst/>
          </a:prstGeom>
        </p:spPr>
        <p:txBody>
          <a:bodyPr spcFirstLastPara="1" wrap="square" lIns="91425" tIns="45700" rIns="91425" bIns="45700" anchor="ctr" anchorCtr="0">
            <a:normAutofit/>
          </a:bodyPr>
          <a:lstStyle/>
          <a:p>
            <a:pPr lvl="0"/>
            <a:r>
              <a:rPr lang="hu-HU" dirty="0" smtClean="0"/>
              <a:t>A szövegíró - </a:t>
            </a:r>
            <a:r>
              <a:rPr lang="hu-HU" dirty="0" err="1">
                <a:solidFill>
                  <a:srgbClr val="C00000"/>
                </a:solidFill>
              </a:rPr>
              <a:t>copywriter</a:t>
            </a:r>
            <a:endParaRPr dirty="0"/>
          </a:p>
        </p:txBody>
      </p:sp>
      <p:sp>
        <p:nvSpPr>
          <p:cNvPr id="75" name="Google Shape;75;gd03d5b2036_1_5"/>
          <p:cNvSpPr txBox="1">
            <a:spLocks noGrp="1"/>
          </p:cNvSpPr>
          <p:nvPr>
            <p:ph type="body" idx="1"/>
          </p:nvPr>
        </p:nvSpPr>
        <p:spPr>
          <a:xfrm>
            <a:off x="321547" y="1825625"/>
            <a:ext cx="11555700" cy="4351200"/>
          </a:xfrm>
          <a:prstGeom prst="rect">
            <a:avLst/>
          </a:prstGeom>
        </p:spPr>
        <p:txBody>
          <a:bodyPr spcFirstLastPara="1" wrap="square" lIns="91425" tIns="45700" rIns="91425" bIns="45700" anchor="t" anchorCtr="0">
            <a:normAutofit/>
          </a:bodyPr>
          <a:lstStyle/>
          <a:p>
            <a:r>
              <a:rPr lang="hu-HU" dirty="0" smtClean="0"/>
              <a:t>A szövegíró szerepe</a:t>
            </a:r>
          </a:p>
          <a:p>
            <a:r>
              <a:rPr lang="sk-SK" dirty="0" smtClean="0"/>
              <a:t>A </a:t>
            </a:r>
            <a:r>
              <a:rPr lang="sk-SK" dirty="0" err="1" smtClean="0"/>
              <a:t>megfelelő</a:t>
            </a:r>
            <a:r>
              <a:rPr lang="sk-SK" dirty="0" smtClean="0"/>
              <a:t> </a:t>
            </a:r>
            <a:r>
              <a:rPr lang="sk-SK" dirty="0" err="1" smtClean="0"/>
              <a:t>szövegíró</a:t>
            </a:r>
            <a:r>
              <a:rPr lang="sk-SK" dirty="0" smtClean="0"/>
              <a:t> </a:t>
            </a:r>
            <a:r>
              <a:rPr lang="sk-SK" dirty="0" err="1" smtClean="0"/>
              <a:t>ismérvei</a:t>
            </a:r>
            <a:endParaRPr lang="sk-SK" dirty="0" smtClean="0"/>
          </a:p>
          <a:p>
            <a:pPr lvl="1"/>
            <a:r>
              <a:rPr lang="hu-HU" dirty="0" smtClean="0"/>
              <a:t>Pontosság</a:t>
            </a:r>
          </a:p>
          <a:p>
            <a:pPr lvl="1"/>
            <a:r>
              <a:rPr lang="hu-HU" dirty="0"/>
              <a:t>Tehetség és szakmai </a:t>
            </a:r>
            <a:r>
              <a:rPr lang="hu-HU" dirty="0" smtClean="0"/>
              <a:t>felkészültség</a:t>
            </a:r>
          </a:p>
          <a:p>
            <a:pPr lvl="1"/>
            <a:r>
              <a:rPr lang="hu-HU" dirty="0" smtClean="0"/>
              <a:t>Monotonitás tűrése</a:t>
            </a:r>
          </a:p>
          <a:p>
            <a:pPr lvl="1"/>
            <a:r>
              <a:rPr lang="hu-HU" dirty="0" smtClean="0"/>
              <a:t>Gondolkodásmód</a:t>
            </a:r>
          </a:p>
          <a:p>
            <a:pPr lvl="1"/>
            <a:r>
              <a:rPr lang="hu-HU" dirty="0" smtClean="0"/>
              <a:t>Nyitottság</a:t>
            </a:r>
            <a:endParaRPr lang="hu-HU" dirty="0" smtClean="0"/>
          </a:p>
          <a:p>
            <a:endParaRPr lang="sk-SK" dirty="0"/>
          </a:p>
        </p:txBody>
      </p:sp>
      <p:sp>
        <p:nvSpPr>
          <p:cNvPr id="2" name="Zástupný objekt pre číslo snímky 1"/>
          <p:cNvSpPr>
            <a:spLocks noGrp="1"/>
          </p:cNvSpPr>
          <p:nvPr>
            <p:ph type="sldNum" idx="12"/>
          </p:nvPr>
        </p:nvSpPr>
        <p:spPr/>
        <p:txBody>
          <a:bodyPr/>
          <a:lstStyle/>
          <a:p>
            <a:pPr marL="0" lvl="0" indent="0" algn="r" rtl="0">
              <a:spcBef>
                <a:spcPts val="0"/>
              </a:spcBef>
              <a:spcAft>
                <a:spcPts val="0"/>
              </a:spcAft>
              <a:buNone/>
            </a:pPr>
            <a:fld id="{00000000-1234-1234-1234-123412341234}" type="slidenum">
              <a:rPr lang="hu-HU" smtClean="0"/>
              <a:t>8</a:t>
            </a:fld>
            <a:endParaRPr lang="hu-HU"/>
          </a:p>
        </p:txBody>
      </p:sp>
    </p:spTree>
    <p:extLst>
      <p:ext uri="{BB962C8B-B14F-4D97-AF65-F5344CB8AC3E}">
        <p14:creationId xmlns:p14="http://schemas.microsoft.com/office/powerpoint/2010/main" val="23361971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73"/>
        <p:cNvGrpSpPr/>
        <p:nvPr/>
      </p:nvGrpSpPr>
      <p:grpSpPr>
        <a:xfrm>
          <a:off x="0" y="0"/>
          <a:ext cx="0" cy="0"/>
          <a:chOff x="0" y="0"/>
          <a:chExt cx="0" cy="0"/>
        </a:xfrm>
      </p:grpSpPr>
      <p:sp>
        <p:nvSpPr>
          <p:cNvPr id="74" name="Google Shape;74;gd03d5b2036_1_5"/>
          <p:cNvSpPr txBox="1">
            <a:spLocks noGrp="1"/>
          </p:cNvSpPr>
          <p:nvPr>
            <p:ph type="title"/>
          </p:nvPr>
        </p:nvSpPr>
        <p:spPr>
          <a:xfrm>
            <a:off x="321547" y="365125"/>
            <a:ext cx="11555700" cy="1325700"/>
          </a:xfrm>
          <a:prstGeom prst="rect">
            <a:avLst/>
          </a:prstGeom>
        </p:spPr>
        <p:txBody>
          <a:bodyPr spcFirstLastPara="1" wrap="square" lIns="91425" tIns="45700" rIns="91425" bIns="45700" anchor="ctr" anchorCtr="0">
            <a:normAutofit/>
          </a:bodyPr>
          <a:lstStyle/>
          <a:p>
            <a:pPr lvl="0"/>
            <a:r>
              <a:rPr lang="sk-SK" dirty="0" err="1" smtClean="0"/>
              <a:t>Miyen</a:t>
            </a:r>
            <a:r>
              <a:rPr lang="sk-SK" dirty="0" smtClean="0"/>
              <a:t> </a:t>
            </a:r>
            <a:r>
              <a:rPr lang="sk-SK" dirty="0" err="1" smtClean="0"/>
              <a:t>helyeken</a:t>
            </a:r>
            <a:r>
              <a:rPr lang="sk-SK" dirty="0" smtClean="0"/>
              <a:t> </a:t>
            </a:r>
            <a:r>
              <a:rPr lang="sk-SK" dirty="0" err="1" smtClean="0"/>
              <a:t>jelenhet</a:t>
            </a:r>
            <a:r>
              <a:rPr lang="sk-SK" dirty="0" smtClean="0"/>
              <a:t> </a:t>
            </a:r>
            <a:r>
              <a:rPr lang="sk-SK" dirty="0" err="1" smtClean="0"/>
              <a:t>meg</a:t>
            </a:r>
            <a:r>
              <a:rPr lang="sk-SK" dirty="0" smtClean="0"/>
              <a:t> a </a:t>
            </a:r>
            <a:r>
              <a:rPr lang="sk-SK" dirty="0" err="1" smtClean="0"/>
              <a:t>tartalom</a:t>
            </a:r>
            <a:r>
              <a:rPr lang="sk-SK" dirty="0" smtClean="0"/>
              <a:t>?</a:t>
            </a:r>
            <a:endParaRPr dirty="0"/>
          </a:p>
        </p:txBody>
      </p:sp>
      <p:sp>
        <p:nvSpPr>
          <p:cNvPr id="75" name="Google Shape;75;gd03d5b2036_1_5"/>
          <p:cNvSpPr txBox="1">
            <a:spLocks noGrp="1"/>
          </p:cNvSpPr>
          <p:nvPr>
            <p:ph type="body" idx="1"/>
          </p:nvPr>
        </p:nvSpPr>
        <p:spPr>
          <a:xfrm>
            <a:off x="321547" y="1825625"/>
            <a:ext cx="11555700" cy="4351200"/>
          </a:xfrm>
          <a:prstGeom prst="rect">
            <a:avLst/>
          </a:prstGeom>
        </p:spPr>
        <p:txBody>
          <a:bodyPr spcFirstLastPara="1" wrap="square" lIns="91425" tIns="45700" rIns="91425" bIns="45700" anchor="t" anchorCtr="0">
            <a:normAutofit fontScale="85000" lnSpcReduction="20000"/>
          </a:bodyPr>
          <a:lstStyle/>
          <a:p>
            <a:pPr marL="0" lvl="0" indent="0">
              <a:buNone/>
            </a:pPr>
            <a:r>
              <a:rPr lang="hu-HU" dirty="0" smtClean="0"/>
              <a:t>Saját online csatornák preferálása</a:t>
            </a:r>
          </a:p>
          <a:p>
            <a:pPr indent="-457200"/>
            <a:r>
              <a:rPr lang="hu-HU" dirty="0" smtClean="0"/>
              <a:t>Webhely</a:t>
            </a:r>
          </a:p>
          <a:p>
            <a:pPr indent="-457200"/>
            <a:r>
              <a:rPr lang="hu-HU" dirty="0" smtClean="0"/>
              <a:t>Blog</a:t>
            </a:r>
          </a:p>
          <a:p>
            <a:pPr indent="-457200"/>
            <a:r>
              <a:rPr lang="hu-HU" dirty="0" smtClean="0"/>
              <a:t>Magazin</a:t>
            </a:r>
          </a:p>
          <a:p>
            <a:pPr indent="-457200"/>
            <a:r>
              <a:rPr lang="hu-HU" dirty="0" smtClean="0"/>
              <a:t>Újság</a:t>
            </a:r>
          </a:p>
          <a:p>
            <a:pPr marL="0" indent="0">
              <a:buNone/>
            </a:pPr>
            <a:r>
              <a:rPr lang="hu-HU" dirty="0" smtClean="0"/>
              <a:t>Segítenek a harmadik fél által működtetett online csatornák is</a:t>
            </a:r>
          </a:p>
          <a:p>
            <a:pPr indent="-457200"/>
            <a:r>
              <a:rPr lang="hu-HU" dirty="0" smtClean="0"/>
              <a:t>Facebook</a:t>
            </a:r>
          </a:p>
          <a:p>
            <a:pPr indent="-457200"/>
            <a:r>
              <a:rPr lang="hu-HU" dirty="0" err="1" smtClean="0"/>
              <a:t>Youtube</a:t>
            </a:r>
            <a:endParaRPr lang="hu-HU" dirty="0"/>
          </a:p>
          <a:p>
            <a:pPr indent="-457200"/>
            <a:r>
              <a:rPr lang="hu-HU" dirty="0" err="1" smtClean="0"/>
              <a:t>TikTok</a:t>
            </a:r>
            <a:endParaRPr lang="hu-HU" dirty="0" smtClean="0"/>
          </a:p>
          <a:p>
            <a:pPr indent="-457200"/>
            <a:r>
              <a:rPr lang="hu-HU" dirty="0" err="1" smtClean="0"/>
              <a:t>Instagram</a:t>
            </a:r>
            <a:endParaRPr lang="hu-HU" dirty="0" smtClean="0"/>
          </a:p>
          <a:p>
            <a:pPr indent="-457200"/>
            <a:r>
              <a:rPr lang="hu-HU" dirty="0" err="1" smtClean="0"/>
              <a:t>Twitter</a:t>
            </a:r>
            <a:endParaRPr dirty="0"/>
          </a:p>
        </p:txBody>
      </p:sp>
      <p:sp>
        <p:nvSpPr>
          <p:cNvPr id="2" name="Zástupný objekt pre číslo snímky 1"/>
          <p:cNvSpPr>
            <a:spLocks noGrp="1"/>
          </p:cNvSpPr>
          <p:nvPr>
            <p:ph type="sldNum" idx="12"/>
          </p:nvPr>
        </p:nvSpPr>
        <p:spPr/>
        <p:txBody>
          <a:bodyPr/>
          <a:lstStyle/>
          <a:p>
            <a:pPr marL="0" lvl="0" indent="0" algn="r" rtl="0">
              <a:spcBef>
                <a:spcPts val="0"/>
              </a:spcBef>
              <a:spcAft>
                <a:spcPts val="0"/>
              </a:spcAft>
              <a:buNone/>
            </a:pPr>
            <a:fld id="{00000000-1234-1234-1234-123412341234}" type="slidenum">
              <a:rPr lang="hu-HU" smtClean="0"/>
              <a:t>9</a:t>
            </a:fld>
            <a:endParaRPr lang="hu-HU"/>
          </a:p>
        </p:txBody>
      </p:sp>
    </p:spTree>
    <p:extLst>
      <p:ext uri="{BB962C8B-B14F-4D97-AF65-F5344CB8AC3E}">
        <p14:creationId xmlns:p14="http://schemas.microsoft.com/office/powerpoint/2010/main" val="1805138150"/>
      </p:ext>
    </p:extLst>
  </p:cSld>
  <p:clrMapOvr>
    <a:masterClrMapping/>
  </p:clrMapOvr>
</p:sld>
</file>

<file path=ppt/theme/theme1.xml><?xml version="1.0" encoding="utf-8"?>
<a:theme xmlns:a="http://schemas.openxmlformats.org/drawingml/2006/main" name="Office-téma">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kumentum" ma:contentTypeID="0x010100007163C1C645B94D8E521A1898767248" ma:contentTypeVersion="11" ma:contentTypeDescription="Új dokumentum létrehozása." ma:contentTypeScope="" ma:versionID="523d133b0b592fcd2819b0ba439e566f">
  <xsd:schema xmlns:xsd="http://www.w3.org/2001/XMLSchema" xmlns:xs="http://www.w3.org/2001/XMLSchema" xmlns:p="http://schemas.microsoft.com/office/2006/metadata/properties" xmlns:ns2="e6853852-eb57-441c-843a-3a7fdc021782" targetNamespace="http://schemas.microsoft.com/office/2006/metadata/properties" ma:root="true" ma:fieldsID="21fa4be1042ec3cb8adf42c5af74b258" ns2:_="">
    <xsd:import namespace="e6853852-eb57-441c-843a-3a7fdc021782"/>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LengthInSeconds" minOccurs="0"/>
                <xsd:element ref="ns2:MediaServiceGenerationTime" minOccurs="0"/>
                <xsd:element ref="ns2:MediaServiceEventHashCode" minOccurs="0"/>
                <xsd:element ref="ns2:MediaServiceOCR" minOccurs="0"/>
                <xsd:element ref="ns2:MediaServiceLocation"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6853852-eb57-441c-843a-3a7fdc02178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LengthInSeconds" ma:index="12" nillable="true" ma:displayName="MediaLengthInSeconds" ma:hidden="true" ma:internalName="MediaLengthInSeconds" ma:readOnly="true">
      <xsd:simpleType>
        <xsd:restriction base="dms:Unknow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Location" ma:index="16" nillable="true" ma:displayName="Location" ma:internalName="MediaServiceLocation"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artalomtípus"/>
        <xsd:element ref="dc:title" minOccurs="0" maxOccurs="1" ma:index="4" ma:displayName="Cím"/>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9F27FE5-5B88-4515-8879-426D48B64685}">
  <ds:schemaRefs>
    <ds:schemaRef ds:uri="http://schemas.microsoft.com/sharepoint/v3/contenttype/forms"/>
  </ds:schemaRefs>
</ds:datastoreItem>
</file>

<file path=customXml/itemProps2.xml><?xml version="1.0" encoding="utf-8"?>
<ds:datastoreItem xmlns:ds="http://schemas.openxmlformats.org/officeDocument/2006/customXml" ds:itemID="{DCCA60C9-A035-4AD5-A455-114E98934C09}">
  <ds:schemaRefs>
    <ds:schemaRef ds:uri="http://purl.org/dc/dcmitype/"/>
    <ds:schemaRef ds:uri="http://purl.org/dc/elements/1.1/"/>
    <ds:schemaRef ds:uri="http://schemas.microsoft.com/office/2006/metadata/properties"/>
    <ds:schemaRef ds:uri="http://schemas.openxmlformats.org/package/2006/metadata/core-properties"/>
    <ds:schemaRef ds:uri="http://schemas.microsoft.com/office/2006/documentManagement/types"/>
    <ds:schemaRef ds:uri="e6853852-eb57-441c-843a-3a7fdc021782"/>
    <ds:schemaRef ds:uri="http://schemas.microsoft.com/office/infopath/2007/PartnerControls"/>
    <ds:schemaRef ds:uri="http://www.w3.org/XML/1998/namespace"/>
    <ds:schemaRef ds:uri="http://purl.org/dc/terms/"/>
  </ds:schemaRefs>
</ds:datastoreItem>
</file>

<file path=customXml/itemProps3.xml><?xml version="1.0" encoding="utf-8"?>
<ds:datastoreItem xmlns:ds="http://schemas.openxmlformats.org/officeDocument/2006/customXml" ds:itemID="{D489701E-4C9A-481F-B435-D887CDC9AF6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6853852-eb57-441c-843a-3a7fdc02178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4379</TotalTime>
  <Words>4654</Words>
  <Application>Microsoft Office PowerPoint</Application>
  <PresentationFormat>Širokouhlá</PresentationFormat>
  <Paragraphs>401</Paragraphs>
  <Slides>26</Slides>
  <Notes>26</Notes>
  <HiddenSlides>0</HiddenSlides>
  <MMClips>0</MMClips>
  <ScaleCrop>false</ScaleCrop>
  <HeadingPairs>
    <vt:vector size="6" baseType="variant">
      <vt:variant>
        <vt:lpstr>Použité písma</vt:lpstr>
      </vt:variant>
      <vt:variant>
        <vt:i4>3</vt:i4>
      </vt:variant>
      <vt:variant>
        <vt:lpstr>Motív</vt:lpstr>
      </vt:variant>
      <vt:variant>
        <vt:i4>1</vt:i4>
      </vt:variant>
      <vt:variant>
        <vt:lpstr>Nadpisy snímok</vt:lpstr>
      </vt:variant>
      <vt:variant>
        <vt:i4>26</vt:i4>
      </vt:variant>
    </vt:vector>
  </HeadingPairs>
  <TitlesOfParts>
    <vt:vector size="30" baseType="lpstr">
      <vt:lpstr>Arial</vt:lpstr>
      <vt:lpstr>Calibri</vt:lpstr>
      <vt:lpstr>Times New Roman</vt:lpstr>
      <vt:lpstr>Office-téma</vt:lpstr>
      <vt:lpstr>Online Marketing</vt:lpstr>
      <vt:lpstr>Tartalom</vt:lpstr>
      <vt:lpstr>A marketingkommunikáció átalakulása</vt:lpstr>
      <vt:lpstr>Témaspecifikus szakmai kérdések</vt:lpstr>
      <vt:lpstr>Az online marketing</vt:lpstr>
      <vt:lpstr>A tartalommarketing</vt:lpstr>
      <vt:lpstr>A marketing más területeinek kapcsolata a tartalommarketinggel</vt:lpstr>
      <vt:lpstr>A szövegíró - copywriter</vt:lpstr>
      <vt:lpstr>Miyen helyeken jelenhet meg a tartalom?</vt:lpstr>
      <vt:lpstr>A termékpiramis</vt:lpstr>
      <vt:lpstr>Értékesítési tölcsér</vt:lpstr>
      <vt:lpstr>Miért fontos az email marketing?</vt:lpstr>
      <vt:lpstr>A csali</vt:lpstr>
      <vt:lpstr>Milyen e-mail típusok vannak?</vt:lpstr>
      <vt:lpstr>Tranzakciós e-mailek</vt:lpstr>
      <vt:lpstr>Értéket adó levelek</vt:lpstr>
      <vt:lpstr>Elkötelezettséget építő levelek</vt:lpstr>
      <vt:lpstr>Eladásra kiküldött levelek</vt:lpstr>
      <vt:lpstr>A landing oldal</vt:lpstr>
      <vt:lpstr>A landing oldal típusok</vt:lpstr>
      <vt:lpstr>A landing oldal típusok</vt:lpstr>
      <vt:lpstr>A landing oldal típusok</vt:lpstr>
      <vt:lpstr>A kosárértéket befolyásoló további értékesítések</vt:lpstr>
      <vt:lpstr>Gyakorló kérdések</vt:lpstr>
      <vt:lpstr>Felhasznált irodalom</vt:lpstr>
      <vt:lpstr>TAG-ek</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Drónok jogszerű használata Szlovákiában</dc:title>
  <dc:creator>Péter Varga</dc:creator>
  <cp:lastModifiedBy>Halasi</cp:lastModifiedBy>
  <cp:revision>53</cp:revision>
  <cp:lastPrinted>2022-05-30T09:20:15Z</cp:lastPrinted>
  <dcterms:created xsi:type="dcterms:W3CDTF">2021-04-21T15:27:09Z</dcterms:created>
  <dcterms:modified xsi:type="dcterms:W3CDTF">2022-05-30T09:45:24Z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0x010100007163C1C645B94D8E521A1898767248</vt:lpwstr>
  </property>
</Properties>
</file>