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27"/>
  </p:notesMasterIdLst>
  <p:sldIdLst>
    <p:sldId id="256" r:id="rId5"/>
    <p:sldId id="259" r:id="rId6"/>
    <p:sldId id="257" r:id="rId7"/>
    <p:sldId id="279" r:id="rId8"/>
    <p:sldId id="260" r:id="rId9"/>
    <p:sldId id="261" r:id="rId10"/>
    <p:sldId id="262" r:id="rId11"/>
    <p:sldId id="278" r:id="rId12"/>
    <p:sldId id="258" r:id="rId13"/>
    <p:sldId id="263" r:id="rId14"/>
    <p:sldId id="264" r:id="rId15"/>
    <p:sldId id="265" r:id="rId16"/>
    <p:sldId id="277" r:id="rId17"/>
    <p:sldId id="266" r:id="rId18"/>
    <p:sldId id="267" r:id="rId19"/>
    <p:sldId id="280" r:id="rId20"/>
    <p:sldId id="268" r:id="rId21"/>
    <p:sldId id="271" r:id="rId22"/>
    <p:sldId id="276" r:id="rId23"/>
    <p:sldId id="270" r:id="rId24"/>
    <p:sldId id="269" r:id="rId25"/>
    <p:sldId id="272" r:id="rId2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8" roundtripDataSignature="AMtx7mj/YgChDxrHdlbjqiZlReiv6js5N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434" autoAdjust="0"/>
  </p:normalViewPr>
  <p:slideViewPr>
    <p:cSldViewPr>
      <p:cViewPr>
        <p:scale>
          <a:sx n="76" d="100"/>
          <a:sy n="76" d="100"/>
        </p:scale>
        <p:origin x="-480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2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customschemas.google.com/relationships/presentationmetadata" Target="meta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Munkaf&#252;zet1" TargetMode="External"/><Relationship Id="rId1" Type="http://schemas.openxmlformats.org/officeDocument/2006/relationships/image" Target="../media/image8.jp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Munka1!$A$1</c:f>
              <c:strCache>
                <c:ptCount val="1"/>
                <c:pt idx="0">
                  <c:v>Szőlőültetvény nagysága (hektár)</c:v>
                </c:pt>
              </c:strCache>
            </c:strRef>
          </c:tx>
          <c:spPr>
            <a:ln>
              <a:solidFill>
                <a:srgbClr val="002060"/>
              </a:solidFill>
            </a:ln>
          </c:spPr>
          <c:marker>
            <c:spPr>
              <a:ln>
                <a:solidFill>
                  <a:srgbClr val="002060"/>
                </a:solidFill>
              </a:ln>
            </c:spPr>
          </c:marker>
          <c:val>
            <c:numRef>
              <c:f>Munka1!$A$2:$A$16</c:f>
              <c:numCache>
                <c:formatCode>General</c:formatCode>
                <c:ptCount val="15"/>
                <c:pt idx="0">
                  <c:v>3.5</c:v>
                </c:pt>
                <c:pt idx="1">
                  <c:v>2</c:v>
                </c:pt>
                <c:pt idx="2">
                  <c:v>2</c:v>
                </c:pt>
                <c:pt idx="3">
                  <c:v>0.3</c:v>
                </c:pt>
                <c:pt idx="4">
                  <c:v>4</c:v>
                </c:pt>
                <c:pt idx="5">
                  <c:v>0.5</c:v>
                </c:pt>
                <c:pt idx="6">
                  <c:v>1.5</c:v>
                </c:pt>
                <c:pt idx="7">
                  <c:v>1.5</c:v>
                </c:pt>
                <c:pt idx="8">
                  <c:v>0.5</c:v>
                </c:pt>
                <c:pt idx="9">
                  <c:v>1.5</c:v>
                </c:pt>
                <c:pt idx="10">
                  <c:v>6</c:v>
                </c:pt>
                <c:pt idx="11">
                  <c:v>3</c:v>
                </c:pt>
                <c:pt idx="12">
                  <c:v>2</c:v>
                </c:pt>
                <c:pt idx="13">
                  <c:v>4</c:v>
                </c:pt>
                <c:pt idx="14">
                  <c:v>1.5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1119872"/>
        <c:axId val="141121408"/>
      </c:lineChart>
      <c:catAx>
        <c:axId val="14111987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hu-HU"/>
          </a:p>
        </c:txPr>
        <c:crossAx val="141121408"/>
        <c:crosses val="autoZero"/>
        <c:auto val="1"/>
        <c:lblAlgn val="ctr"/>
        <c:lblOffset val="100"/>
        <c:noMultiLvlLbl val="0"/>
      </c:catAx>
      <c:valAx>
        <c:axId val="1411214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spPr>
          <a:ln w="19050"/>
        </c:spPr>
        <c:txPr>
          <a:bodyPr/>
          <a:lstStyle/>
          <a:p>
            <a:pPr>
              <a:defRPr sz="1400" b="1">
                <a:solidFill>
                  <a:schemeClr val="bg1"/>
                </a:solidFill>
                <a:effectLst/>
              </a:defRPr>
            </a:pPr>
            <a:endParaRPr lang="hu-HU"/>
          </a:p>
        </c:txPr>
        <c:crossAx val="141119872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blipFill>
      <a:blip xmlns:r="http://schemas.openxmlformats.org/officeDocument/2006/relationships" r:embed="rId1"/>
      <a:stretch>
        <a:fillRect/>
      </a:stretch>
    </a:blipFill>
  </c:sp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950606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Kép forrása: </a:t>
            </a:r>
            <a:r>
              <a:rPr lang="hu-HU" dirty="0" err="1" smtClean="0"/>
              <a:t>Grow</a:t>
            </a:r>
            <a:r>
              <a:rPr lang="hu-HU" dirty="0" smtClean="0"/>
              <a:t> Talajszenzor Használati útmutató;</a:t>
            </a:r>
          </a:p>
          <a:p>
            <a:r>
              <a:rPr lang="hu-HU" dirty="0" smtClean="0"/>
              <a:t>A</a:t>
            </a:r>
            <a:r>
              <a:rPr lang="hu-HU" baseline="0" dirty="0" smtClean="0"/>
              <a:t> talajszenzorok használata egyszerűnek tűnt, az alkalmazást segítséggel letöltötték a gazdák, néhány kivételével működött is. </a:t>
            </a:r>
          </a:p>
          <a:p>
            <a:r>
              <a:rPr lang="hu-HU" baseline="0" dirty="0" smtClean="0"/>
              <a:t>Amint látszik, a képen is egy viszonylag jól használható alkalmazásról van szó.</a:t>
            </a:r>
          </a:p>
          <a:p>
            <a:r>
              <a:rPr lang="hu-HU" baseline="0" dirty="0" smtClean="0"/>
              <a:t>A tapasztalat az lett, hogy az adatok frissítését és felhőbe való felküldését csak néhányan végezték el rendszeresen. Nem látták még a gazdák akkor az ebben rejlő lehetőséget és a kapott információk felhasználásának lehetőségeit. </a:t>
            </a:r>
          </a:p>
          <a:p>
            <a:r>
              <a:rPr lang="hu-HU" baseline="0" dirty="0" smtClean="0"/>
              <a:t>A program előnye az volt, hogy felhívta a gazdák figyelmét arra, hogy milyen digitális lehetőségek vannak, ingyenes hozzáféréssel is. Az a néhány gazda, aki megfelelően tudta használni az alkalmazást, pozitív visszajelzéseket adott.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014633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Kép forrása: http://www.csalomon.shp.hu/hpc</a:t>
            </a:r>
          </a:p>
          <a:p>
            <a:pPr marL="158750" indent="0">
              <a:buNone/>
            </a:pPr>
            <a:endParaRPr lang="hu-HU" dirty="0" smtClean="0"/>
          </a:p>
          <a:p>
            <a:r>
              <a:rPr lang="hu-HU" dirty="0" smtClean="0"/>
              <a:t>A Kárpátaljai</a:t>
            </a:r>
            <a:r>
              <a:rPr lang="hu-HU" baseline="0" dirty="0" smtClean="0"/>
              <a:t> Magyar Vállalkozók Szövetségének látókörébe a 2019-es évben kerültek be a </a:t>
            </a:r>
            <a:r>
              <a:rPr lang="hu-HU" baseline="0" dirty="0" err="1" smtClean="0"/>
              <a:t>feromon</a:t>
            </a:r>
            <a:r>
              <a:rPr lang="hu-HU" baseline="0" dirty="0" smtClean="0"/>
              <a:t> csapdás előrejelzési szolgáltatások, Kárpátalján már a korábbi években is használták. A </a:t>
            </a:r>
            <a:r>
              <a:rPr lang="hu-HU" dirty="0" err="1" smtClean="0"/>
              <a:t>feromoncsapdák</a:t>
            </a:r>
            <a:r>
              <a:rPr lang="hu-HU" dirty="0" smtClean="0"/>
              <a:t> elsősorban a kártevők előrejelzésére szolgálnak. A</a:t>
            </a:r>
            <a:r>
              <a:rPr lang="hu-HU" baseline="0" dirty="0" smtClean="0"/>
              <a:t> szövetség falugazdászai közül néhány részt vette a csapda használati programban, a növényvédelmi szakértő azóta is rendszeresen használja a rovarcsapdákat az előrejelzésekhez több területen, melyről informálja a tagságba tartozó gazdákat.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136245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Kép forrása: http://www.csalomoncsapdak.hu/</a:t>
            </a:r>
          </a:p>
          <a:p>
            <a:r>
              <a:rPr lang="hu-HU" dirty="0" smtClean="0"/>
              <a:t>Az előrejelzések</a:t>
            </a:r>
            <a:r>
              <a:rPr lang="hu-HU" baseline="0" dirty="0" smtClean="0"/>
              <a:t> széleskörűen alkalmazhatók a szőlőtermesztésben is.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995548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hu-HU" baseline="0" dirty="0" smtClean="0"/>
              <a:t>Kép forrása: </a:t>
            </a:r>
            <a:r>
              <a:rPr lang="hu-HU" u="sng" dirty="0" smtClean="0">
                <a:solidFill>
                  <a:srgbClr val="00B0F0"/>
                </a:solidFill>
              </a:rPr>
              <a:t>https://karpataljalap.net/2020/05/01/okotudatos-gazdalkodas</a:t>
            </a:r>
          </a:p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u-HU" baseline="0" dirty="0" smtClean="0"/>
          </a:p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hu-HU" baseline="0" dirty="0" smtClean="0"/>
              <a:t>A tapasztalat, hogy a gazdák saját költségükön nehezen vállalják be a csapdák használatát, pénzkidobásnak tartották, de a kapott szolgáltatást szívesen igénybe veszik. A program ugyancsak figyelemfelkeltésnek és első lépésnek kiváló. Azon gazdák, akik rendszeresen használják jó tapasztalatokról számolnak be. Összességében itt is elmondható, hogy a digitális lehetőségek kihasználásának ösztönzésére nagy szükség van a kárpátaljai gazdák körében.</a:t>
            </a:r>
            <a:endParaRPr lang="hu-HU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570163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Kép forrása: https://www.vingis.hu/index.php/mapserver</a:t>
            </a:r>
          </a:p>
          <a:p>
            <a:pPr marL="158750" indent="0">
              <a:buNone/>
            </a:pPr>
            <a:endParaRPr lang="hu-HU" dirty="0" smtClean="0"/>
          </a:p>
          <a:p>
            <a:r>
              <a:rPr lang="hu-HU" dirty="0" smtClean="0"/>
              <a:t>A </a:t>
            </a:r>
            <a:r>
              <a:rPr lang="hu-HU" dirty="0" err="1" smtClean="0"/>
              <a:t>VINGIS-hez</a:t>
            </a:r>
            <a:r>
              <a:rPr lang="hu-HU" dirty="0" smtClean="0"/>
              <a:t> hasonló térinformatikai rendszer nem működik Ukrajnában.</a:t>
            </a:r>
            <a:r>
              <a:rPr lang="hu-HU" baseline="0" dirty="0" smtClean="0"/>
              <a:t> Oka, hogy Ukrajna n</a:t>
            </a:r>
            <a:r>
              <a:rPr lang="hu-HU" dirty="0" smtClean="0"/>
              <a:t>em EU tagország.</a:t>
            </a:r>
            <a:r>
              <a:rPr lang="hu-HU" baseline="0" dirty="0" smtClean="0"/>
              <a:t> A borászok korábban nem használtak zárjegyet sem. Információ hiány és bürokráciai okok miatt nehézkes folyamat volt. </a:t>
            </a:r>
            <a:endParaRPr lang="hu-HU" dirty="0" smtClean="0"/>
          </a:p>
          <a:p>
            <a:r>
              <a:rPr lang="hu-HU" dirty="0" smtClean="0"/>
              <a:t>2020-tól van lehetősége a borászoknak a zárjegy használat egyszerűsített kérelmezésére (</a:t>
            </a:r>
            <a:r>
              <a:rPr lang="hu-HU" dirty="0" err="1" smtClean="0"/>
              <a:t>licenzálásra</a:t>
            </a:r>
            <a:r>
              <a:rPr lang="hu-HU" dirty="0" smtClean="0"/>
              <a:t>).</a:t>
            </a:r>
            <a:r>
              <a:rPr lang="hu-HU" baseline="0" dirty="0" smtClean="0"/>
              <a:t> Ez még most is költséges és hosszadalmas eljárás, de átláthatóbb lett a könnyítésnek köszönhetően. </a:t>
            </a:r>
            <a:endParaRPr lang="hu-HU" dirty="0" smtClean="0"/>
          </a:p>
          <a:p>
            <a:r>
              <a:rPr lang="hu-HU" dirty="0" smtClean="0"/>
              <a:t>Ukrajnában eredetvédelmi rendszer nem működik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527491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Kép forrása: https://zemlevporyadnik.com.ua/publichna-kadastrova-karta.html</a:t>
            </a:r>
          </a:p>
          <a:p>
            <a:r>
              <a:rPr lang="hu-HU" dirty="0" smtClean="0"/>
              <a:t>Ukrajnában a földterületek</a:t>
            </a:r>
            <a:r>
              <a:rPr lang="hu-HU" baseline="0" dirty="0" smtClean="0"/>
              <a:t> nyilvántartására </a:t>
            </a:r>
            <a:r>
              <a:rPr lang="hu-HU" baseline="0" dirty="0" err="1" smtClean="0"/>
              <a:t>földkadaszteri</a:t>
            </a:r>
            <a:r>
              <a:rPr lang="hu-HU" baseline="0" dirty="0" smtClean="0"/>
              <a:t> rendszert használnak. Ez műholdas helymeghatározáson alapul. A rendszer nyilvános, mindenki számára hozzáférhető. </a:t>
            </a:r>
          </a:p>
          <a:p>
            <a:r>
              <a:rPr lang="hu-HU" baseline="0" dirty="0" smtClean="0"/>
              <a:t>Kataszteri nyilvántartási szám alapján is van lehetőség a keresésére. </a:t>
            </a:r>
          </a:p>
          <a:p>
            <a:r>
              <a:rPr lang="hu-HU" baseline="0" dirty="0" smtClean="0"/>
              <a:t>Ugyanilyen formában vannak nyilvántartva a szőlő ültetvények területei is. </a:t>
            </a:r>
          </a:p>
          <a:p>
            <a:r>
              <a:rPr lang="hu-HU" baseline="0" dirty="0" smtClean="0"/>
              <a:t>Sajnos nem minden terület van </a:t>
            </a:r>
            <a:r>
              <a:rPr lang="hu-HU" baseline="0" dirty="0" err="1" smtClean="0"/>
              <a:t>kadaszterizálva</a:t>
            </a:r>
            <a:r>
              <a:rPr lang="hu-HU" baseline="0" dirty="0" smtClean="0"/>
              <a:t>. Erre minden jogi háttér megvan, csupán a tulajdonosok hanyagsága okán nem teljes a regisztráltság. </a:t>
            </a:r>
          </a:p>
          <a:p>
            <a:r>
              <a:rPr lang="hu-HU" baseline="0" dirty="0" smtClean="0"/>
              <a:t>A rendszer jelenleg a háborús helyzet miatt nem elérhető, így további bemutatására nincs lehetőség jelenleg.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137831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hu-HU" dirty="0" smtClean="0"/>
              <a:t>Kép</a:t>
            </a:r>
            <a:r>
              <a:rPr lang="hu-HU" baseline="0" dirty="0" smtClean="0"/>
              <a:t> forrása: https://play.google.com/store/apps</a:t>
            </a:r>
          </a:p>
          <a:p>
            <a:pPr marL="15875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955598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hu-HU" dirty="0" smtClean="0"/>
              <a:t>Kép forrása: https://business.esa.int/projects/grapelook</a:t>
            </a:r>
          </a:p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u-HU" dirty="0" smtClean="0"/>
          </a:p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hu-HU" dirty="0" smtClean="0"/>
              <a:t>Az</a:t>
            </a:r>
            <a:r>
              <a:rPr lang="hu-HU" baseline="0" dirty="0" smtClean="0"/>
              <a:t> eredeti cél, hogy a projekt</a:t>
            </a:r>
            <a:r>
              <a:rPr lang="hu-HU" dirty="0" smtClean="0"/>
              <a:t> segítse a szőlőtermesztőket a szűkös öntözési vízkészletek gazdaságos kihasználásában, illetve a nitrogén felhasználás optimalizálásában</a:t>
            </a:r>
            <a:r>
              <a:rPr lang="hu-HU" baseline="0" dirty="0" smtClean="0"/>
              <a:t> </a:t>
            </a:r>
            <a:r>
              <a:rPr lang="hu-HU" dirty="0" smtClean="0"/>
              <a:t>működő műholdas technológiák segítségével. </a:t>
            </a:r>
          </a:p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hu-HU" dirty="0" smtClean="0"/>
              <a:t>Ezzel jelentősen</a:t>
            </a:r>
            <a:r>
              <a:rPr lang="hu-HU" baseline="0" dirty="0" smtClean="0"/>
              <a:t> növelhető a költséghatékonyság és csökkenthető a környezeti terhelés. </a:t>
            </a:r>
            <a:endParaRPr lang="hu-HU" dirty="0" smtClean="0"/>
          </a:p>
          <a:p>
            <a:r>
              <a:rPr lang="hu-HU" dirty="0" smtClean="0"/>
              <a:t>A rendszer alkalmazása</a:t>
            </a:r>
            <a:r>
              <a:rPr lang="hu-HU" baseline="0" dirty="0" smtClean="0"/>
              <a:t> ingyenes, csupán regisztrációhoz kötött, de Kárpátalján jelenleg a hasonló digitális megoldások még nem jellemzőek</a:t>
            </a:r>
          </a:p>
          <a:p>
            <a:r>
              <a:rPr lang="hu-HU" baseline="0" dirty="0" smtClean="0"/>
              <a:t>A helyi alkalmazásában azonban jelentős potenciál van; nem jelent különösebb többletköltséget</a:t>
            </a:r>
          </a:p>
          <a:p>
            <a:r>
              <a:rPr lang="hu-HU" baseline="0" dirty="0" smtClean="0"/>
              <a:t>Az alkalmazása megtanulható</a:t>
            </a:r>
          </a:p>
          <a:p>
            <a:pPr marL="158750" indent="0">
              <a:buNone/>
            </a:pPr>
            <a:endParaRPr lang="hu-HU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2910840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Kép forrása:</a:t>
            </a:r>
            <a:r>
              <a:rPr lang="hu-HU" baseline="0" dirty="0" smtClean="0"/>
              <a:t> https://fruitlook.co.za/portal/signup/</a:t>
            </a:r>
          </a:p>
          <a:p>
            <a:r>
              <a:rPr lang="hu-HU" baseline="0" dirty="0" smtClean="0"/>
              <a:t>A rendszer ingyenes használata egy viszonylag egyszerű regisztrációval megoldható az alábbi felületen keresztül. </a:t>
            </a:r>
          </a:p>
          <a:p>
            <a:pPr marL="15875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768103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Kép forrása: https://fruitlook.co.za/portal/my-fields/</a:t>
            </a:r>
          </a:p>
          <a:p>
            <a:r>
              <a:rPr lang="hu-HU" dirty="0" smtClean="0"/>
              <a:t>A rendszer működése demó</a:t>
            </a:r>
            <a:r>
              <a:rPr lang="hu-HU" baseline="0" dirty="0" smtClean="0"/>
              <a:t> verzióval megismerhető; Információt ad a biomassza termelésről, a vegetációs indexről, a nedvességi mutatókról és a nitrogén tartalomról is.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18063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u-HU" dirty="0" smtClean="0"/>
              <a:t>Kép:</a:t>
            </a:r>
            <a:r>
              <a:rPr lang="hu-HU" baseline="0" dirty="0" smtClean="0"/>
              <a:t> Kárpátalja területe, forrás:</a:t>
            </a:r>
            <a:r>
              <a:rPr lang="hu-HU" baseline="0" dirty="0" err="1" smtClean="0"/>
              <a:t>https</a:t>
            </a:r>
            <a:r>
              <a:rPr lang="hu-HU" baseline="0" dirty="0" smtClean="0"/>
              <a:t>://</a:t>
            </a:r>
            <a:r>
              <a:rPr lang="hu-HU" baseline="0" dirty="0" err="1" smtClean="0"/>
              <a:t>www.google.com</a:t>
            </a:r>
            <a:r>
              <a:rPr lang="hu-HU" baseline="0" dirty="0" smtClean="0"/>
              <a:t>/</a:t>
            </a:r>
            <a:r>
              <a:rPr lang="hu-HU" baseline="0" dirty="0" err="1" smtClean="0"/>
              <a:t>maps</a:t>
            </a:r>
            <a:endParaRPr lang="hu-HU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u-HU" dirty="0" smtClean="0"/>
              <a:t>Az ukrajnai szőlőültetvények teljes területéből a kárpátaljai régió 4,8 ezer hektárt tesz ki. Ez az Ukrajnai teljes terület 4,1%-át teszi ki. Ezzel a területnagysággal az ötödik helyen van méretét tekintve  Ukrajna hat borvidéke között.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u-HU" dirty="0" smtClean="0"/>
              <a:t>Kárpátalján a szőlőtermesztés évszázados hagyományokkal rendelkezik, azonban a történelmi változások,</a:t>
            </a:r>
            <a:r>
              <a:rPr lang="hu-HU" baseline="0" dirty="0" smtClean="0"/>
              <a:t> a trianoni szerződés, majd a szovjet rendszer miatt az ültetvények egy része állami utasításra kivágásra került. A megmaradtak közül, sok ültetvényen magántermő fajtákat termesztettek. Ennek okán a rendszerváltást követően a kárpátaljai szőlőtermesztés hátrányos helyzetből indult el. </a:t>
            </a:r>
            <a:endParaRPr lang="hu-HU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Kép forrása:</a:t>
            </a:r>
            <a:r>
              <a:rPr lang="hu-HU" baseline="0" dirty="0" smtClean="0"/>
              <a:t> https://fruitlook.co.za/portal/breeder-field/?fieldId=27&amp;timestamp=</a:t>
            </a:r>
          </a:p>
          <a:p>
            <a:r>
              <a:rPr lang="hu-HU" baseline="0" dirty="0" smtClean="0"/>
              <a:t>Az alkalmazás használatára lehetőség nyílhat a helyi gazdaságoknak is, a rendszer működéséhez egy helyi talajszenzoros rendszer kiépítésére is szükség lenne, mely a pontosabb helyi adatokat biztosítaná. Borvidékenként több helyre, esetleg dűlőként ki lehetne építeni a szenzorok rendszerét. </a:t>
            </a:r>
          </a:p>
          <a:p>
            <a:endParaRPr lang="hu-HU" baseline="0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31412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u-HU" dirty="0" smtClean="0"/>
              <a:t>A kárpátaljai szőlőültetvények nagy részére sajnos jellemző az elöregedés</a:t>
            </a:r>
            <a:r>
              <a:rPr lang="hu-HU" baseline="0" dirty="0" smtClean="0"/>
              <a:t> és a gondozás hiánya. </a:t>
            </a:r>
            <a:r>
              <a:rPr lang="hu-HU" dirty="0" smtClean="0"/>
              <a:t>Több ültetvényt, mely a TSZ- </a:t>
            </a:r>
            <a:r>
              <a:rPr lang="hu-HU" dirty="0" err="1" smtClean="0"/>
              <a:t>ek</a:t>
            </a:r>
            <a:r>
              <a:rPr lang="hu-HU" dirty="0" smtClean="0"/>
              <a:t> feloszlását követően  vagyonjegy alapján lett kiosztva családok</a:t>
            </a:r>
            <a:r>
              <a:rPr lang="hu-HU" baseline="0" dirty="0" smtClean="0"/>
              <a:t> részére, nem gondoznak megfelelően. A birtokszerkezet elaprózott, mely további nehézségeket okoz. </a:t>
            </a:r>
            <a:endParaRPr lang="hu-HU" dirty="0" smtClean="0"/>
          </a:p>
          <a:p>
            <a:pPr marL="114300" indent="0">
              <a:buNone/>
            </a:pPr>
            <a:r>
              <a:rPr lang="hu-HU" dirty="0" smtClean="0"/>
              <a:t>Az alábbi műholdképeken látszanak az </a:t>
            </a:r>
            <a:r>
              <a:rPr lang="hu-HU" dirty="0" err="1" smtClean="0"/>
              <a:t>Ardai</a:t>
            </a:r>
            <a:r>
              <a:rPr lang="hu-HU" dirty="0" smtClean="0"/>
              <a:t> </a:t>
            </a:r>
            <a:r>
              <a:rPr lang="hu-HU" dirty="0" err="1" smtClean="0"/>
              <a:t>-és</a:t>
            </a:r>
            <a:r>
              <a:rPr lang="hu-HU" dirty="0" smtClean="0"/>
              <a:t> a </a:t>
            </a:r>
            <a:r>
              <a:rPr lang="hu-HU" dirty="0" err="1" smtClean="0"/>
              <a:t>Kigyósi</a:t>
            </a:r>
            <a:r>
              <a:rPr lang="hu-HU" dirty="0" smtClean="0"/>
              <a:t> </a:t>
            </a:r>
            <a:r>
              <a:rPr lang="hu-HU" dirty="0" err="1" smtClean="0"/>
              <a:t>-hegy</a:t>
            </a:r>
            <a:r>
              <a:rPr lang="hu-HU" dirty="0" smtClean="0"/>
              <a:t> dűlői.</a:t>
            </a:r>
            <a:r>
              <a:rPr lang="hu-HU" baseline="0" dirty="0" smtClean="0"/>
              <a:t> Itt kis területű magánültetvények találhatóak. Ahogyan azt a műholdas kép is mutatja. Több terület esetében is jól kivehető az elhanyagoltság. </a:t>
            </a:r>
          </a:p>
          <a:p>
            <a:pPr marL="114300" indent="0">
              <a:buNone/>
            </a:pPr>
            <a:r>
              <a:rPr lang="hu-HU" baseline="0" dirty="0" smtClean="0"/>
              <a:t>A </a:t>
            </a:r>
            <a:r>
              <a:rPr lang="hu-HU" baseline="0" dirty="0" err="1" smtClean="0"/>
              <a:t>Chizay</a:t>
            </a:r>
            <a:r>
              <a:rPr lang="hu-HU" baseline="0" dirty="0" smtClean="0"/>
              <a:t> szőlőbirtok látható a harmadik képen. A közel 300 hektáron gazdálkodó borászat képviseli az egyik legfejlettebb technológiai színvonalat helyi viszonylatban. Ezzel azt szeretnénk érzékeltetni, hogy a kis birtokokon való gazdálkodás nem tesz lehetővé jelenleg ilyen szintű technológiai fejlesztést, melyet a mai </a:t>
            </a:r>
            <a:r>
              <a:rPr lang="hu-HU" baseline="0" dirty="0" err="1" smtClean="0"/>
              <a:t>agrárdigitalizáció</a:t>
            </a:r>
            <a:r>
              <a:rPr lang="hu-HU" baseline="0" dirty="0" smtClean="0"/>
              <a:t> már megkívánna. A kárpátaljai szint még jóval elmarad a magyarországitól is. Fontos kiemelni, hogy a helyi kisebb családi borászatok is jelentős fejlődésen mentek keresztül az elmúlt években. Azok tudnak sikeresek lenni, amelyek a területi bővítést is meg tudták oldani.</a:t>
            </a:r>
          </a:p>
          <a:p>
            <a:pPr marL="114300" indent="0">
              <a:buNone/>
            </a:pPr>
            <a:endParaRPr lang="hu-HU" dirty="0" smtClean="0"/>
          </a:p>
          <a:p>
            <a:pPr marL="15875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09662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hu-HU" dirty="0" smtClean="0"/>
              <a:t>Kép:</a:t>
            </a:r>
            <a:r>
              <a:rPr lang="hu-HU" baseline="0" dirty="0" smtClean="0"/>
              <a:t> </a:t>
            </a:r>
            <a:r>
              <a:rPr lang="hu-HU" baseline="0" dirty="0" err="1" smtClean="0"/>
              <a:t>Ardai-hegy</a:t>
            </a:r>
            <a:r>
              <a:rPr lang="hu-HU" baseline="0" dirty="0" smtClean="0"/>
              <a:t>, forrás:</a:t>
            </a:r>
            <a:r>
              <a:rPr lang="hu-HU" baseline="0" dirty="0" err="1" smtClean="0"/>
              <a:t>https</a:t>
            </a:r>
            <a:r>
              <a:rPr lang="hu-HU" baseline="0" dirty="0" smtClean="0"/>
              <a:t>://</a:t>
            </a:r>
            <a:r>
              <a:rPr lang="hu-HU" baseline="0" dirty="0" err="1" smtClean="0"/>
              <a:t>www.google.com</a:t>
            </a:r>
            <a:r>
              <a:rPr lang="hu-HU" baseline="0" dirty="0" smtClean="0"/>
              <a:t>/</a:t>
            </a:r>
            <a:r>
              <a:rPr lang="hu-HU" baseline="0" dirty="0" err="1" smtClean="0"/>
              <a:t>maps</a:t>
            </a:r>
            <a:endParaRPr lang="hu-HU" baseline="0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78602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u-HU" dirty="0" smtClean="0"/>
              <a:t>Kép:</a:t>
            </a:r>
            <a:r>
              <a:rPr lang="hu-HU" baseline="0" dirty="0" smtClean="0"/>
              <a:t> </a:t>
            </a:r>
            <a:r>
              <a:rPr lang="hu-HU" baseline="0" dirty="0" err="1" smtClean="0"/>
              <a:t>Kígyósi-</a:t>
            </a:r>
            <a:r>
              <a:rPr lang="hu-HU" baseline="0" dirty="0" smtClean="0"/>
              <a:t> hegy, forrás:</a:t>
            </a:r>
            <a:r>
              <a:rPr lang="hu-HU" baseline="0" dirty="0" err="1" smtClean="0"/>
              <a:t>https</a:t>
            </a:r>
            <a:r>
              <a:rPr lang="hu-HU" baseline="0" dirty="0" smtClean="0"/>
              <a:t>://</a:t>
            </a:r>
            <a:r>
              <a:rPr lang="hu-HU" baseline="0" dirty="0" err="1" smtClean="0"/>
              <a:t>www.google.com</a:t>
            </a:r>
            <a:r>
              <a:rPr lang="hu-HU" baseline="0" dirty="0" smtClean="0"/>
              <a:t>/</a:t>
            </a:r>
            <a:r>
              <a:rPr lang="hu-HU" baseline="0" dirty="0" err="1" smtClean="0"/>
              <a:t>maps</a:t>
            </a:r>
            <a:endParaRPr lang="hu-HU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168727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hu-HU" dirty="0" smtClean="0"/>
              <a:t>Kép:</a:t>
            </a:r>
            <a:r>
              <a:rPr lang="hu-HU" baseline="0" dirty="0" smtClean="0"/>
              <a:t> </a:t>
            </a:r>
            <a:r>
              <a:rPr lang="hu-HU" baseline="0" dirty="0" err="1" smtClean="0"/>
              <a:t>Sato</a:t>
            </a:r>
            <a:r>
              <a:rPr lang="hu-HU" baseline="0" dirty="0" smtClean="0"/>
              <a:t> </a:t>
            </a:r>
            <a:r>
              <a:rPr lang="hu-HU" baseline="0" dirty="0" err="1" smtClean="0"/>
              <a:t>Chizay</a:t>
            </a:r>
            <a:r>
              <a:rPr lang="hu-HU" baseline="0" dirty="0" smtClean="0"/>
              <a:t>, forrás:</a:t>
            </a:r>
            <a:r>
              <a:rPr lang="hu-HU" baseline="0" dirty="0" err="1" smtClean="0"/>
              <a:t>https</a:t>
            </a:r>
            <a:r>
              <a:rPr lang="hu-HU" baseline="0" dirty="0" smtClean="0"/>
              <a:t>://</a:t>
            </a:r>
            <a:r>
              <a:rPr lang="hu-HU" baseline="0" dirty="0" err="1" smtClean="0"/>
              <a:t>www.google.com</a:t>
            </a:r>
            <a:r>
              <a:rPr lang="hu-HU" baseline="0" dirty="0" smtClean="0"/>
              <a:t>/</a:t>
            </a:r>
            <a:r>
              <a:rPr lang="hu-HU" baseline="0" dirty="0" err="1" smtClean="0"/>
              <a:t>maps</a:t>
            </a:r>
            <a:endParaRPr lang="hu-HU" baseline="0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34142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hu-HU" dirty="0" smtClean="0"/>
              <a:t>A Beregszászi Borvidék borászataira jellemző a viszonylag kicsi birtokméret</a:t>
            </a:r>
          </a:p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hu-HU" dirty="0" smtClean="0"/>
              <a:t>A</a:t>
            </a:r>
            <a:r>
              <a:rPr lang="hu-HU" baseline="0" dirty="0" smtClean="0"/>
              <a:t> Kárpátaljai Fiatal Magyar Vállalkozók Szövetsége által 2019-ben végzett felmérés alapján, a helyi magyar </a:t>
            </a:r>
            <a:r>
              <a:rPr lang="hu-HU" baseline="0" dirty="0" err="1" smtClean="0"/>
              <a:t>beregvidéki</a:t>
            </a:r>
            <a:r>
              <a:rPr lang="hu-HU" baseline="0" dirty="0" smtClean="0"/>
              <a:t> borászatok között a legnagyobb birtok a hat hektáros volt.</a:t>
            </a:r>
          </a:p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u-HU" dirty="0" smtClean="0"/>
              <a:t>Forrás: KFMVSZ kutatás,</a:t>
            </a:r>
            <a:r>
              <a:rPr lang="hu-HU" baseline="0" dirty="0" smtClean="0"/>
              <a:t> adatbázis frissítés; 2019; saját szerkesztés</a:t>
            </a:r>
            <a:endParaRPr lang="hu-HU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0350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03d5b203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03d5b203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 smtClean="0"/>
              <a:t>Kép forrása: https://chizay.com/en/mini-hotel/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 smtClean="0"/>
              <a:t>Kép forrása: https://www.uabestwine.com/vynorobnia-cotnar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 smtClean="0"/>
              <a:t>A kárpátaljai szőlőtermesztés évszázados</a:t>
            </a:r>
            <a:r>
              <a:rPr lang="hu-HU" baseline="0" dirty="0" smtClean="0"/>
              <a:t> múltra tekint vissza. A földrajzi adottságoknak köszönhetően a különböző szőlőfajták szép termést hoznak.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baseline="0" dirty="0" smtClean="0"/>
              <a:t>A technológiai szint azonban még messze elmarad az európai színvonaltól. A digitális lehetőségeket a kárpátaljai gazdák még nagyon kezdetleges szinten használják ki. </a:t>
            </a:r>
            <a:r>
              <a:rPr lang="hu-HU" dirty="0" smtClean="0"/>
              <a:t>Jelenleg Kárpátalján a hagyományos termesztési technológia van jelen. A</a:t>
            </a:r>
            <a:r>
              <a:rPr lang="hu-HU" baseline="0" dirty="0" smtClean="0"/>
              <a:t>z ültetvényekben a munkafolyamatok gépesítve vannak, de egyes esetekben még mindig magas humán munkaerő igényesek. (nem jellemző a gépi előmetszés, a zöldmunka gépesítése és a szüret gépesítése sem)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baseline="0" dirty="0" smtClean="0"/>
              <a:t>A nagy birtokok esetében jellemző a borászati technológia fejlettebb szintje, de az ültetvények esetében itt sem alkalmaznak modernebb digitális megoldásokat.</a:t>
            </a:r>
          </a:p>
          <a:p>
            <a:r>
              <a:rPr lang="hu-HU" b="1" dirty="0" err="1" smtClean="0"/>
              <a:t>Cotnar</a:t>
            </a:r>
            <a:r>
              <a:rPr lang="hu-HU" b="1" dirty="0" smtClean="0"/>
              <a:t>  </a:t>
            </a:r>
            <a:r>
              <a:rPr lang="hu-HU" dirty="0" smtClean="0"/>
              <a:t> 200 hektár saját szőlőültetvény primer pincészet (ahol szőlőt dolgoznak fel és borokat készítenek), másodlagos pincészet (ahol a készterméket palackozzák). </a:t>
            </a:r>
          </a:p>
          <a:p>
            <a:r>
              <a:rPr lang="hu-HU" b="1" dirty="0" err="1" smtClean="0"/>
              <a:t>Chateau</a:t>
            </a:r>
            <a:r>
              <a:rPr lang="hu-HU" b="1" dirty="0" smtClean="0"/>
              <a:t> "</a:t>
            </a:r>
            <a:r>
              <a:rPr lang="hu-HU" b="1" dirty="0" err="1" smtClean="0"/>
              <a:t>Chizai</a:t>
            </a:r>
            <a:r>
              <a:rPr lang="hu-HU" b="1" dirty="0" smtClean="0"/>
              <a:t>". </a:t>
            </a:r>
            <a:r>
              <a:rPr lang="hu-HU" b="0" dirty="0" smtClean="0"/>
              <a:t>Közel</a:t>
            </a:r>
            <a:r>
              <a:rPr lang="hu-HU" b="0" baseline="0" dirty="0" smtClean="0"/>
              <a:t> 300 hektár saját ültetvény, </a:t>
            </a:r>
            <a:r>
              <a:rPr lang="hu-HU" b="0" baseline="0" dirty="0" err="1" smtClean="0"/>
              <a:t>moder</a:t>
            </a:r>
            <a:r>
              <a:rPr lang="hu-HU" b="0" baseline="0" dirty="0" smtClean="0"/>
              <a:t> borászati eszközök.</a:t>
            </a:r>
            <a:endParaRPr lang="hu-HU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 Kárpátaljai Magyar</a:t>
            </a:r>
            <a:r>
              <a:rPr lang="hu-HU" baseline="0" dirty="0" smtClean="0"/>
              <a:t> </a:t>
            </a:r>
            <a:r>
              <a:rPr lang="hu-HU" dirty="0" smtClean="0"/>
              <a:t>Vállalkozók Szövetsége koordinálásával 2019</a:t>
            </a:r>
            <a:r>
              <a:rPr lang="hu-HU" baseline="0" dirty="0" smtClean="0"/>
              <a:t> tavaszán indult el egy kezdeményezés a  </a:t>
            </a:r>
            <a:r>
              <a:rPr lang="hu-HU" baseline="0" dirty="0" err="1" smtClean="0"/>
              <a:t>Grow</a:t>
            </a:r>
            <a:r>
              <a:rPr lang="hu-HU" baseline="0" dirty="0" smtClean="0"/>
              <a:t> talajszenzorok használatával kapcsolatosan. A talajszenzorok regionálisan arányos számban lettek kiosztva a gazdák részére</a:t>
            </a:r>
            <a:r>
              <a:rPr lang="hu-HU" baseline="0" dirty="0" smtClean="0"/>
              <a:t>, Kárpátalja magyarok lakta településein, </a:t>
            </a:r>
            <a:r>
              <a:rPr lang="hu-HU" baseline="0" dirty="0" smtClean="0"/>
              <a:t>összesen ötven darab</a:t>
            </a:r>
            <a:r>
              <a:rPr lang="hu-HU" baseline="0" dirty="0" smtClean="0"/>
              <a:t>.</a:t>
            </a:r>
          </a:p>
          <a:p>
            <a:r>
              <a:rPr lang="hu-HU" baseline="0" dirty="0" smtClean="0"/>
              <a:t>A </a:t>
            </a:r>
            <a:r>
              <a:rPr lang="hu-HU" baseline="0" dirty="0" smtClean="0"/>
              <a:t>szenzorokhoz a </a:t>
            </a:r>
            <a:r>
              <a:rPr lang="hu-HU" dirty="0" err="1" smtClean="0"/>
              <a:t>Parrot</a:t>
            </a:r>
            <a:r>
              <a:rPr lang="hu-HU" dirty="0" smtClean="0"/>
              <a:t> </a:t>
            </a:r>
            <a:r>
              <a:rPr lang="hu-HU" dirty="0" err="1" smtClean="0"/>
              <a:t>Flower</a:t>
            </a:r>
            <a:r>
              <a:rPr lang="hu-HU" dirty="0" smtClean="0"/>
              <a:t> </a:t>
            </a:r>
            <a:r>
              <a:rPr lang="hu-HU" dirty="0" err="1" smtClean="0"/>
              <a:t>Power</a:t>
            </a:r>
            <a:r>
              <a:rPr lang="hu-HU" dirty="0" smtClean="0"/>
              <a:t> alkalmazás volt használandó,</a:t>
            </a:r>
            <a:r>
              <a:rPr lang="hu-HU" baseline="0" dirty="0" smtClean="0"/>
              <a:t> melyet telefonra, </a:t>
            </a:r>
            <a:r>
              <a:rPr lang="hu-HU" baseline="0" dirty="0" err="1" smtClean="0"/>
              <a:t>tablettre</a:t>
            </a:r>
            <a:r>
              <a:rPr lang="hu-HU" baseline="0" dirty="0" smtClean="0"/>
              <a:t> tölthettek le a gazdák. </a:t>
            </a:r>
          </a:p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hu-HU" baseline="0" dirty="0" smtClean="0"/>
              <a:t>A vizsgálatok célja </a:t>
            </a:r>
            <a:r>
              <a:rPr lang="hu-HU" dirty="0" smtClean="0"/>
              <a:t>GROW Változó éghajlat vizsgálata; talajnedvességet, talajborítást, földhasználatot és a talaj adott paramétereit vizsgáló kutatások közül a legszélesebb körű, amely Európa nagy kiterjedésű területeit érintette.</a:t>
            </a:r>
          </a:p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hu-HU" dirty="0" smtClean="0"/>
              <a:t>Link</a:t>
            </a:r>
            <a:r>
              <a:rPr lang="hu-HU" baseline="0" dirty="0" smtClean="0"/>
              <a:t> a szenzorhasználat bemutatására</a:t>
            </a:r>
            <a:r>
              <a:rPr lang="hu-HU" baseline="0" dirty="0" smtClean="0"/>
              <a:t>; </a:t>
            </a:r>
            <a:endParaRPr lang="hu-HU" dirty="0" smtClean="0"/>
          </a:p>
          <a:p>
            <a:pPr marL="15875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02208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ímdia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>
            <a:spLocks noGrp="1"/>
          </p:cNvSpPr>
          <p:nvPr>
            <p:ph type="ctrTitle"/>
          </p:nvPr>
        </p:nvSpPr>
        <p:spPr>
          <a:xfrm>
            <a:off x="1363227" y="1416819"/>
            <a:ext cx="9144000" cy="1982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3"/>
          <p:cNvSpPr txBox="1">
            <a:spLocks noGrp="1"/>
          </p:cNvSpPr>
          <p:nvPr>
            <p:ph type="subTitle" idx="1"/>
          </p:nvPr>
        </p:nvSpPr>
        <p:spPr>
          <a:xfrm>
            <a:off x="1363230" y="3491508"/>
            <a:ext cx="9144000" cy="53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pic>
        <p:nvPicPr>
          <p:cNvPr id="14" name="Google Shape;14;p3" descr="A képen szöveg látható&#10;&#10;Automatikusan generált leírá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48" y="10049"/>
            <a:ext cx="3295859" cy="907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body" idx="1"/>
          </p:nvPr>
        </p:nvSpPr>
        <p:spPr>
          <a:xfrm rot="5400000">
            <a:off x="3923681" y="-1776509"/>
            <a:ext cx="4351338" cy="11555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831850" y="996307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831850" y="3876032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569825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70495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>
  <p:cSld name="Összehasonlítá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21548" y="365125"/>
            <a:ext cx="1152350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172200" y="1909187"/>
            <a:ext cx="5672850" cy="58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2"/>
          </p:nvPr>
        </p:nvSpPr>
        <p:spPr>
          <a:xfrm>
            <a:off x="6172200" y="2505075"/>
            <a:ext cx="567285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3"/>
          </p:nvPr>
        </p:nvSpPr>
        <p:spPr>
          <a:xfrm>
            <a:off x="321548" y="1909187"/>
            <a:ext cx="5672852" cy="595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4"/>
          </p:nvPr>
        </p:nvSpPr>
        <p:spPr>
          <a:xfrm>
            <a:off x="321548" y="2505075"/>
            <a:ext cx="567285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pic>
        <p:nvPicPr>
          <p:cNvPr id="9" name="Google Shape;9;p2" descr="A képen szöveg látható&#10;&#10;Automatikusan generált leírás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19" y="6290227"/>
            <a:ext cx="2099090" cy="57782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karpataljalap.net/2020/05/01/okotudatos-gazdalkodas" TargetMode="External"/><Relationship Id="rId7" Type="http://schemas.openxmlformats.org/officeDocument/2006/relationships/hyperlink" Target="https://fruitlook.co.za/portal/breeder-field" TargetMode="External"/><Relationship Id="rId2" Type="http://schemas.openxmlformats.org/officeDocument/2006/relationships/hyperlink" Target="http://www.csalomoncsapdak.h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usiness.esa.int/projects/grapelook" TargetMode="External"/><Relationship Id="rId5" Type="http://schemas.openxmlformats.org/officeDocument/2006/relationships/hyperlink" Target="https://zemlevporyadnik.com.ua/publichna-kadastrova-karta.html" TargetMode="External"/><Relationship Id="rId4" Type="http://schemas.openxmlformats.org/officeDocument/2006/relationships/hyperlink" Target="https://www.vingis.hu/index.php/mapserver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"/>
          <p:cNvSpPr txBox="1">
            <a:spLocks noGrp="1"/>
          </p:cNvSpPr>
          <p:nvPr>
            <p:ph type="ctrTitle"/>
          </p:nvPr>
        </p:nvSpPr>
        <p:spPr>
          <a:xfrm>
            <a:off x="1402977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hu-HU" dirty="0" smtClean="0"/>
              <a:t>A precíziós szőlőtermesztés kárpátaljai lehetőségei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Digitalizációs</a:t>
            </a:r>
            <a:r>
              <a:rPr lang="hu-HU" dirty="0" smtClean="0"/>
              <a:t> kezdeményezések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 err="1" smtClean="0"/>
              <a:t>Grow</a:t>
            </a:r>
            <a:r>
              <a:rPr lang="hu-HU" dirty="0" smtClean="0"/>
              <a:t> talajszenzorok Kárpátalján</a:t>
            </a:r>
          </a:p>
          <a:p>
            <a:r>
              <a:rPr lang="hu-HU" dirty="0" err="1"/>
              <a:t>Parrot</a:t>
            </a:r>
            <a:r>
              <a:rPr lang="hu-HU" dirty="0"/>
              <a:t> </a:t>
            </a:r>
            <a:r>
              <a:rPr lang="hu-HU" dirty="0" err="1"/>
              <a:t>Flower</a:t>
            </a:r>
            <a:r>
              <a:rPr lang="hu-HU" dirty="0"/>
              <a:t> </a:t>
            </a:r>
            <a:r>
              <a:rPr lang="hu-HU" dirty="0" err="1" smtClean="0"/>
              <a:t>Power</a:t>
            </a:r>
            <a:r>
              <a:rPr lang="hu-HU" dirty="0" smtClean="0"/>
              <a:t> alkalmazás</a:t>
            </a:r>
          </a:p>
          <a:p>
            <a:r>
              <a:rPr lang="hu-HU" dirty="0" smtClean="0"/>
              <a:t>2019 tavasza</a:t>
            </a:r>
          </a:p>
          <a:p>
            <a:pPr marL="114300" indent="0">
              <a:buNone/>
            </a:pPr>
            <a:endParaRPr lang="hu-HU" dirty="0" smtClean="0"/>
          </a:p>
          <a:p>
            <a:pPr algn="just"/>
            <a:r>
              <a:rPr lang="hu-HU" dirty="0" smtClean="0"/>
              <a:t>CÉL: </a:t>
            </a:r>
            <a:r>
              <a:rPr lang="hu-HU" dirty="0"/>
              <a:t>GROW Változó </a:t>
            </a:r>
            <a:r>
              <a:rPr lang="hu-HU" dirty="0" smtClean="0"/>
              <a:t>éghajlat vizsgálata; talajnedvességet</a:t>
            </a:r>
            <a:r>
              <a:rPr lang="hu-HU" dirty="0"/>
              <a:t>, talajborítást, földhasználatot és a talaj adott paramétereit vizsgáló kutatások közül a legszélesebb körű, amely </a:t>
            </a:r>
            <a:r>
              <a:rPr lang="hu-HU" dirty="0" smtClean="0"/>
              <a:t>Európa </a:t>
            </a:r>
            <a:r>
              <a:rPr lang="hu-HU" dirty="0"/>
              <a:t>nagy kiterjedésű területeit </a:t>
            </a:r>
            <a:r>
              <a:rPr lang="hu-HU" dirty="0" smtClean="0"/>
              <a:t>érintette.</a:t>
            </a:r>
          </a:p>
          <a:p>
            <a:r>
              <a:rPr lang="hu-HU" b="1" dirty="0" smtClean="0">
                <a:solidFill>
                  <a:srgbClr val="00B050"/>
                </a:solidFill>
              </a:rPr>
              <a:t>Bemutató videó: </a:t>
            </a:r>
          </a:p>
          <a:p>
            <a:r>
              <a:rPr lang="hu-HU" u="sng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https</a:t>
            </a:r>
            <a:r>
              <a:rPr lang="hu-HU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://www.youtube.com/watch?v=q_5F4w3rWFQ</a:t>
            </a:r>
            <a:endParaRPr lang="hu-HU" u="sng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hu-HU" dirty="0" smtClean="0"/>
          </a:p>
          <a:p>
            <a:endParaRPr lang="hu-HU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4" t="18178" r="38601" b="62752"/>
          <a:stretch/>
        </p:blipFill>
        <p:spPr bwMode="auto">
          <a:xfrm>
            <a:off x="7968208" y="548680"/>
            <a:ext cx="3264174" cy="1537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288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Talajszenzor alkalmazás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 szonda érzékelésének lépései</a:t>
            </a:r>
          </a:p>
          <a:p>
            <a:pPr marL="114300" indent="0">
              <a:buNone/>
            </a:pPr>
            <a:endParaRPr lang="hu-HU" dirty="0" smtClean="0"/>
          </a:p>
          <a:p>
            <a:r>
              <a:rPr lang="hu-HU" dirty="0" smtClean="0"/>
              <a:t>Telefonos alkalmazás </a:t>
            </a:r>
            <a:r>
              <a:rPr lang="hu-HU" dirty="0" smtClean="0"/>
              <a:t>használata</a:t>
            </a:r>
          </a:p>
          <a:p>
            <a:endParaRPr lang="hu-HU" dirty="0"/>
          </a:p>
          <a:p>
            <a:r>
              <a:rPr lang="hu-HU" dirty="0" smtClean="0"/>
              <a:t>Használati nehézségek</a:t>
            </a:r>
            <a:endParaRPr lang="hu-HU" dirty="0" smtClean="0"/>
          </a:p>
          <a:p>
            <a:pPr marL="114300" indent="0">
              <a:buNone/>
            </a:pPr>
            <a:endParaRPr lang="hu-HU" dirty="0" smtClean="0"/>
          </a:p>
          <a:p>
            <a:r>
              <a:rPr lang="hu-HU" dirty="0" smtClean="0"/>
              <a:t>Eredmények</a:t>
            </a:r>
          </a:p>
          <a:p>
            <a:endParaRPr lang="hu-H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1" t="16884" r="29844" b="5202"/>
          <a:stretch/>
        </p:blipFill>
        <p:spPr bwMode="auto">
          <a:xfrm>
            <a:off x="5951984" y="404664"/>
            <a:ext cx="5907177" cy="6225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7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Digitalizációs</a:t>
            </a:r>
            <a:r>
              <a:rPr lang="hu-HU" dirty="0"/>
              <a:t> </a:t>
            </a:r>
            <a:r>
              <a:rPr lang="hu-HU" dirty="0" smtClean="0"/>
              <a:t>kezdeményezések- </a:t>
            </a:r>
            <a:r>
              <a:rPr lang="hu-HU" dirty="0" err="1" smtClean="0"/>
              <a:t>Csalamon</a:t>
            </a:r>
            <a:r>
              <a:rPr lang="hu-HU" dirty="0" smtClean="0"/>
              <a:t> csapda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263352" y="1484784"/>
            <a:ext cx="11555605" cy="4351338"/>
          </a:xfrm>
        </p:spPr>
        <p:txBody>
          <a:bodyPr>
            <a:normAutofit/>
          </a:bodyPr>
          <a:lstStyle/>
          <a:p>
            <a:r>
              <a:rPr lang="hu-HU" dirty="0" smtClean="0"/>
              <a:t>Kárpátaljai megjelenés</a:t>
            </a:r>
          </a:p>
          <a:p>
            <a:r>
              <a:rPr lang="hu-HU" dirty="0" smtClean="0"/>
              <a:t>Rovarcsapda alkalmazásának elterjedése</a:t>
            </a:r>
          </a:p>
          <a:p>
            <a:pPr marL="114300" indent="0">
              <a:buNone/>
            </a:pPr>
            <a:endParaRPr lang="hu-H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3078288"/>
            <a:ext cx="9038444" cy="26692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994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Csalamon</a:t>
            </a:r>
            <a:r>
              <a:rPr lang="hu-HU" dirty="0" smtClean="0"/>
              <a:t> csapda alkalmazása a szőlészetben</a:t>
            </a:r>
            <a:endParaRPr lang="hu-H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1" r="1348" b="10088"/>
          <a:stretch/>
        </p:blipFill>
        <p:spPr bwMode="auto">
          <a:xfrm>
            <a:off x="181339" y="1340768"/>
            <a:ext cx="11737304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776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Feromon</a:t>
            </a:r>
            <a:r>
              <a:rPr lang="hu-HU" dirty="0" smtClean="0"/>
              <a:t> csapda- tapasztalatok a gyakorlatban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321547" y="2420887"/>
            <a:ext cx="11555605" cy="3756075"/>
          </a:xfrm>
        </p:spPr>
        <p:txBody>
          <a:bodyPr>
            <a:normAutofit/>
          </a:bodyPr>
          <a:lstStyle/>
          <a:p>
            <a:r>
              <a:rPr lang="hu-HU" dirty="0" smtClean="0"/>
              <a:t>Kezdeti tartózkodó hozzáállás</a:t>
            </a:r>
          </a:p>
          <a:p>
            <a:r>
              <a:rPr lang="hu-HU" dirty="0" smtClean="0"/>
              <a:t>Költségvonzat a gazdák esetében</a:t>
            </a:r>
          </a:p>
          <a:p>
            <a:r>
              <a:rPr lang="hu-HU" dirty="0" smtClean="0"/>
              <a:t>Lassan bővülő alkalmazás</a:t>
            </a:r>
          </a:p>
          <a:p>
            <a:r>
              <a:rPr lang="hu-HU" dirty="0" smtClean="0"/>
              <a:t>Falugazdász szolgáltatás</a:t>
            </a:r>
          </a:p>
          <a:p>
            <a:endParaRPr lang="hu-H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4" t="30788" r="38517" b="17393"/>
          <a:stretch/>
        </p:blipFill>
        <p:spPr bwMode="auto">
          <a:xfrm>
            <a:off x="5674831" y="1916832"/>
            <a:ext cx="6116203" cy="34070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332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VINGIS  </a:t>
            </a:r>
            <a:r>
              <a:rPr lang="hu-HU" dirty="0" smtClean="0"/>
              <a:t>- szőlő térinformatikai rendszer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321547" y="1412776"/>
            <a:ext cx="11555605" cy="4764187"/>
          </a:xfrm>
        </p:spPr>
        <p:txBody>
          <a:bodyPr/>
          <a:lstStyle/>
          <a:p>
            <a:r>
              <a:rPr lang="hu-HU" dirty="0" smtClean="0"/>
              <a:t>A </a:t>
            </a:r>
            <a:r>
              <a:rPr lang="hu-HU" dirty="0" err="1" smtClean="0"/>
              <a:t>VINGIS-hez</a:t>
            </a:r>
            <a:r>
              <a:rPr lang="hu-HU" dirty="0" smtClean="0"/>
              <a:t> hasonló térinformatikai rendszer nem működik Ukrajnában</a:t>
            </a:r>
          </a:p>
          <a:p>
            <a:r>
              <a:rPr lang="hu-HU" dirty="0" smtClean="0"/>
              <a:t>Nem EU tagország</a:t>
            </a:r>
          </a:p>
          <a:p>
            <a:r>
              <a:rPr lang="hu-HU" dirty="0" smtClean="0"/>
              <a:t>2020-tól - zárjegyhasználat egyszerűsített kérelmezésére (</a:t>
            </a:r>
            <a:r>
              <a:rPr lang="hu-HU" dirty="0" err="1" smtClean="0"/>
              <a:t>licenzálásra</a:t>
            </a:r>
            <a:r>
              <a:rPr lang="hu-HU" dirty="0" smtClean="0"/>
              <a:t>) </a:t>
            </a:r>
          </a:p>
          <a:p>
            <a:r>
              <a:rPr lang="hu-HU" dirty="0" smtClean="0"/>
              <a:t>Ukrajnában eredetvédelmi rendszer nem működik</a:t>
            </a:r>
            <a:endParaRPr lang="hu-H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9" t="3210" r="21043" b="61591"/>
          <a:stretch/>
        </p:blipFill>
        <p:spPr bwMode="auto">
          <a:xfrm>
            <a:off x="1631504" y="3643133"/>
            <a:ext cx="8983892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626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Ukrajnai </a:t>
            </a:r>
            <a:r>
              <a:rPr lang="hu-HU" dirty="0" err="1" smtClean="0"/>
              <a:t>földkadaszteri</a:t>
            </a:r>
            <a:r>
              <a:rPr lang="hu-HU" dirty="0" smtClean="0"/>
              <a:t> </a:t>
            </a:r>
            <a:r>
              <a:rPr lang="hu-HU" dirty="0"/>
              <a:t>rendszer – műholdas helymeghatározás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7" r="4141" b="20813"/>
          <a:stretch/>
        </p:blipFill>
        <p:spPr bwMode="auto">
          <a:xfrm>
            <a:off x="983432" y="1853852"/>
            <a:ext cx="10139680" cy="4196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937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Ukrajnai földkataszteri rendszer – műholdas helymeghatározás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335360" y="2420888"/>
            <a:ext cx="5270397" cy="4351338"/>
          </a:xfrm>
        </p:spPr>
        <p:txBody>
          <a:bodyPr/>
          <a:lstStyle/>
          <a:p>
            <a:r>
              <a:rPr lang="hu-HU" dirty="0" smtClean="0"/>
              <a:t>A </a:t>
            </a:r>
            <a:r>
              <a:rPr lang="hu-HU" dirty="0" err="1" smtClean="0"/>
              <a:t>kadaszteri</a:t>
            </a:r>
            <a:r>
              <a:rPr lang="hu-HU" dirty="0" smtClean="0"/>
              <a:t> nyilvántartás </a:t>
            </a:r>
            <a:r>
              <a:rPr lang="hu-HU" dirty="0" smtClean="0"/>
              <a:t>mobil applikációval is elérhető</a:t>
            </a:r>
          </a:p>
          <a:p>
            <a:r>
              <a:rPr lang="hu-HU" dirty="0" smtClean="0"/>
              <a:t>Könnyen alkalmazható</a:t>
            </a:r>
          </a:p>
          <a:p>
            <a:r>
              <a:rPr lang="hu-HU" dirty="0" smtClean="0"/>
              <a:t>Jelenleg nem teljes még</a:t>
            </a:r>
            <a:endParaRPr lang="hu-HU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5" t="5265" r="28084" b="8001"/>
          <a:stretch/>
        </p:blipFill>
        <p:spPr bwMode="auto">
          <a:xfrm>
            <a:off x="6888088" y="1844824"/>
            <a:ext cx="4747364" cy="4221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693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GrapeLook</a:t>
            </a:r>
            <a:r>
              <a:rPr lang="hu-HU" dirty="0" smtClean="0"/>
              <a:t> rendszer alkalmazásának lehetősége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CÉL:  segítse </a:t>
            </a:r>
            <a:r>
              <a:rPr lang="hu-HU" dirty="0"/>
              <a:t>a szőlőtermesztőket a szűkös öntözési vízkészletek gazdaságos kihasználásában, illetve a nitrogén felhasználás </a:t>
            </a:r>
            <a:r>
              <a:rPr lang="hu-HU" dirty="0" smtClean="0"/>
              <a:t>optimalizálásában</a:t>
            </a:r>
          </a:p>
          <a:p>
            <a:r>
              <a:rPr lang="hu-HU" dirty="0" smtClean="0"/>
              <a:t> </a:t>
            </a:r>
            <a:r>
              <a:rPr lang="hu-HU" dirty="0"/>
              <a:t>műholdas </a:t>
            </a:r>
            <a:r>
              <a:rPr lang="hu-HU" dirty="0" smtClean="0"/>
              <a:t>technológia</a:t>
            </a:r>
          </a:p>
          <a:p>
            <a:endParaRPr lang="hu-H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4" b="16765"/>
          <a:stretch/>
        </p:blipFill>
        <p:spPr bwMode="auto">
          <a:xfrm>
            <a:off x="2135560" y="3429000"/>
            <a:ext cx="9168848" cy="2871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575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Ingyenes regisztrációhoz kötött használat</a:t>
            </a:r>
            <a:endParaRPr lang="hu-H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3" b="5102"/>
          <a:stretch/>
        </p:blipFill>
        <p:spPr bwMode="auto">
          <a:xfrm>
            <a:off x="1055440" y="1412776"/>
            <a:ext cx="10130830" cy="4882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118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Tartalom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/>
              <a:t>Kárpátaljai szőlőtermesztés </a:t>
            </a:r>
            <a:r>
              <a:rPr lang="hu-HU" dirty="0" smtClean="0"/>
              <a:t>sajátosságai</a:t>
            </a:r>
          </a:p>
          <a:p>
            <a:r>
              <a:rPr lang="hu-HU" dirty="0"/>
              <a:t>A kárpátaljai ültetvények – technológiai </a:t>
            </a:r>
            <a:r>
              <a:rPr lang="hu-HU" dirty="0" smtClean="0"/>
              <a:t>elmaradottság</a:t>
            </a:r>
          </a:p>
          <a:p>
            <a:r>
              <a:rPr lang="hu-HU" dirty="0" smtClean="0"/>
              <a:t>Ültetvényméret</a:t>
            </a:r>
          </a:p>
          <a:p>
            <a:r>
              <a:rPr lang="hu-HU" dirty="0"/>
              <a:t>A kárpátaljai szőlőtermesztés technológiai </a:t>
            </a:r>
            <a:r>
              <a:rPr lang="hu-HU" dirty="0" smtClean="0"/>
              <a:t>szintje</a:t>
            </a:r>
          </a:p>
          <a:p>
            <a:r>
              <a:rPr lang="hu-HU" dirty="0" err="1"/>
              <a:t>Digitalizációs</a:t>
            </a:r>
            <a:r>
              <a:rPr lang="hu-HU" dirty="0"/>
              <a:t> </a:t>
            </a:r>
            <a:r>
              <a:rPr lang="hu-HU" dirty="0" smtClean="0"/>
              <a:t>kezdeményezések Kárpátalján- talajszenzor és rovarcsapda</a:t>
            </a:r>
          </a:p>
          <a:p>
            <a:r>
              <a:rPr lang="hu-HU" dirty="0" smtClean="0"/>
              <a:t>Ukrajnai </a:t>
            </a:r>
            <a:r>
              <a:rPr lang="hu-HU" dirty="0" err="1" smtClean="0"/>
              <a:t>földkadaszteri</a:t>
            </a:r>
            <a:r>
              <a:rPr lang="hu-HU" dirty="0" smtClean="0"/>
              <a:t> rendszer</a:t>
            </a:r>
          </a:p>
          <a:p>
            <a:r>
              <a:rPr lang="hu-HU" dirty="0" err="1" smtClean="0"/>
              <a:t>GrapeLook</a:t>
            </a:r>
            <a:r>
              <a:rPr lang="hu-HU" dirty="0" smtClean="0"/>
              <a:t> ukrajnai alkalmazásának lehetőségei</a:t>
            </a:r>
            <a:r>
              <a:rPr lang="hu-HU" dirty="0"/>
              <a:t/>
            </a:r>
            <a:br>
              <a:rPr lang="hu-HU" dirty="0"/>
            </a:br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368647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Alkalmazási lehetőségek</a:t>
            </a:r>
            <a:endParaRPr lang="hu-H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7" b="5853"/>
          <a:stretch/>
        </p:blipFill>
        <p:spPr bwMode="auto">
          <a:xfrm>
            <a:off x="335360" y="1772817"/>
            <a:ext cx="11161240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06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0" b="5944"/>
          <a:stretch/>
        </p:blipFill>
        <p:spPr bwMode="auto">
          <a:xfrm>
            <a:off x="479373" y="548680"/>
            <a:ext cx="10705769" cy="5091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303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3352" y="188640"/>
            <a:ext cx="11555605" cy="1325563"/>
          </a:xfrm>
        </p:spPr>
        <p:txBody>
          <a:bodyPr/>
          <a:lstStyle/>
          <a:p>
            <a:r>
              <a:rPr lang="hu-HU" dirty="0" smtClean="0"/>
              <a:t>Felhasznált források: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263352" y="1484784"/>
            <a:ext cx="10461672" cy="4351338"/>
          </a:xfrm>
        </p:spPr>
        <p:txBody>
          <a:bodyPr/>
          <a:lstStyle/>
          <a:p>
            <a:pPr marL="114300" indent="0">
              <a:buNone/>
            </a:pPr>
            <a:endParaRPr lang="hu-HU" b="1" dirty="0" smtClean="0">
              <a:solidFill>
                <a:schemeClr val="bg2"/>
              </a:solidFill>
              <a:latin typeface="Berlin Sans FB" pitchFamily="34" charset="0"/>
              <a:hlinkClick r:id="rId2"/>
            </a:endParaRPr>
          </a:p>
          <a:p>
            <a:r>
              <a:rPr lang="hu-HU" dirty="0" smtClean="0">
                <a:hlinkClick r:id="rId2"/>
              </a:rPr>
              <a:t>http</a:t>
            </a:r>
            <a:r>
              <a:rPr lang="hu-HU" dirty="0">
                <a:hlinkClick r:id="rId2"/>
              </a:rPr>
              <a:t>://www.csalomoncsapdak.hu</a:t>
            </a:r>
            <a:r>
              <a:rPr lang="hu-HU" dirty="0" smtClean="0">
                <a:hlinkClick r:id="rId2"/>
              </a:rPr>
              <a:t>/</a:t>
            </a:r>
            <a:endParaRPr lang="hu-HU" dirty="0" smtClean="0"/>
          </a:p>
          <a:p>
            <a:r>
              <a:rPr lang="hu-HU" u="sng" dirty="0">
                <a:solidFill>
                  <a:srgbClr val="00B0F0"/>
                </a:solidFill>
                <a:hlinkClick r:id="rId3"/>
              </a:rPr>
              <a:t>https://</a:t>
            </a:r>
            <a:r>
              <a:rPr lang="hu-HU" u="sng" dirty="0" smtClean="0">
                <a:solidFill>
                  <a:srgbClr val="00B0F0"/>
                </a:solidFill>
                <a:hlinkClick r:id="rId3"/>
              </a:rPr>
              <a:t>karpataljalap.net/2020/05/01/okotudatos-gazdalkodas</a:t>
            </a:r>
            <a:endParaRPr lang="hu-HU" u="sng" dirty="0" smtClean="0">
              <a:solidFill>
                <a:srgbClr val="00B0F0"/>
              </a:solidFill>
            </a:endParaRPr>
          </a:p>
          <a:p>
            <a:r>
              <a:rPr lang="hu-HU" dirty="0">
                <a:hlinkClick r:id="rId4"/>
              </a:rPr>
              <a:t>https://</a:t>
            </a:r>
            <a:r>
              <a:rPr lang="hu-HU" dirty="0" smtClean="0">
                <a:hlinkClick r:id="rId4"/>
              </a:rPr>
              <a:t>www.vingis.hu/index.php/mapserver</a:t>
            </a:r>
            <a:endParaRPr lang="hu-HU" dirty="0" smtClean="0"/>
          </a:p>
          <a:p>
            <a:r>
              <a:rPr lang="hu-HU" dirty="0">
                <a:hlinkClick r:id="rId5"/>
              </a:rPr>
              <a:t>https://</a:t>
            </a:r>
            <a:r>
              <a:rPr lang="hu-HU" dirty="0" smtClean="0">
                <a:hlinkClick r:id="rId5"/>
              </a:rPr>
              <a:t>zemlevporyadnik.com.ua/publichna-kadastrova-karta.html</a:t>
            </a:r>
            <a:endParaRPr lang="hu-HU" dirty="0" smtClean="0"/>
          </a:p>
          <a:p>
            <a:r>
              <a:rPr lang="hu-HU" dirty="0">
                <a:hlinkClick r:id="rId6"/>
              </a:rPr>
              <a:t>https://</a:t>
            </a:r>
            <a:r>
              <a:rPr lang="hu-HU" dirty="0" smtClean="0">
                <a:hlinkClick r:id="rId6"/>
              </a:rPr>
              <a:t>business.esa.int/projects/grapelook</a:t>
            </a:r>
            <a:endParaRPr lang="hu-HU" dirty="0" smtClean="0"/>
          </a:p>
          <a:p>
            <a:r>
              <a:rPr lang="hu-HU" dirty="0">
                <a:hlinkClick r:id="rId7"/>
              </a:rPr>
              <a:t>https://</a:t>
            </a:r>
            <a:r>
              <a:rPr lang="hu-HU" dirty="0" smtClean="0">
                <a:hlinkClick r:id="rId7"/>
              </a:rPr>
              <a:t>fruitlook.co.za/portal/breeder-field</a:t>
            </a:r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u="sng" dirty="0">
              <a:solidFill>
                <a:srgbClr val="00B0F0"/>
              </a:solidFill>
            </a:endParaRPr>
          </a:p>
          <a:p>
            <a:pPr marL="114300" indent="0">
              <a:buNone/>
            </a:pPr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7131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hu-HU" dirty="0"/>
              <a:t>Kárpátaljai szőlőtermesztés </a:t>
            </a:r>
            <a:r>
              <a:rPr lang="hu-HU" dirty="0" smtClean="0"/>
              <a:t>sajátosságai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hu-HU" dirty="0" smtClean="0"/>
              <a:t>A kárpátaljai szőlőültetvények összterülete </a:t>
            </a:r>
            <a:r>
              <a:rPr lang="hu-HU" dirty="0"/>
              <a:t>4,8 ezer </a:t>
            </a:r>
            <a:r>
              <a:rPr lang="hu-HU" dirty="0" smtClean="0"/>
              <a:t>hektár</a:t>
            </a:r>
          </a:p>
          <a:p>
            <a:r>
              <a:rPr lang="hu-HU" dirty="0" smtClean="0"/>
              <a:t>Ez az ukrajnai </a:t>
            </a:r>
            <a:r>
              <a:rPr lang="hu-HU" dirty="0"/>
              <a:t>szőlőültetvények </a:t>
            </a:r>
            <a:r>
              <a:rPr lang="hu-HU" dirty="0" smtClean="0"/>
              <a:t>területének  </a:t>
            </a:r>
            <a:r>
              <a:rPr lang="hu-HU" dirty="0"/>
              <a:t>4,1%-át teszi </a:t>
            </a:r>
            <a:r>
              <a:rPr lang="hu-HU" dirty="0" smtClean="0"/>
              <a:t>ki</a:t>
            </a:r>
          </a:p>
          <a:p>
            <a:pPr marL="114300" indent="0">
              <a:buNone/>
            </a:pPr>
            <a:endParaRPr lang="hu-HU" dirty="0" smtClean="0"/>
          </a:p>
          <a:p>
            <a:pPr marL="114300" indent="0">
              <a:buNone/>
            </a:pPr>
            <a:r>
              <a:rPr lang="hu-HU" dirty="0" smtClean="0"/>
              <a:t>A közel 5 ezer hektáros ültetvény </a:t>
            </a:r>
          </a:p>
          <a:p>
            <a:pPr marL="114300" indent="0">
              <a:buNone/>
            </a:pPr>
            <a:r>
              <a:rPr lang="hu-HU" dirty="0" smtClean="0"/>
              <a:t>területtel Kárpátalja Ukrajna hat</a:t>
            </a:r>
          </a:p>
          <a:p>
            <a:pPr marL="114300" indent="0">
              <a:buNone/>
            </a:pPr>
            <a:r>
              <a:rPr lang="hu-HU" dirty="0" smtClean="0"/>
              <a:t>borvidéke között az 5. helyen </a:t>
            </a:r>
          </a:p>
          <a:p>
            <a:pPr marL="114300" indent="0">
              <a:buNone/>
            </a:pPr>
            <a:r>
              <a:rPr lang="hu-HU" dirty="0" smtClean="0"/>
              <a:t>van méretét tekintve.</a:t>
            </a:r>
          </a:p>
          <a:p>
            <a:endParaRPr lang="hu-HU" dirty="0" smtClean="0"/>
          </a:p>
          <a:p>
            <a:endParaRPr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2949813"/>
            <a:ext cx="4962575" cy="3327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kárpátaljai ültetvények </a:t>
            </a:r>
            <a:r>
              <a:rPr lang="hu-HU" dirty="0" smtClean="0"/>
              <a:t>– technológiai elmaradottság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hu-HU" dirty="0" smtClean="0"/>
              <a:t>Jellemző az ültetvények elöregedése</a:t>
            </a:r>
          </a:p>
          <a:p>
            <a:pPr>
              <a:buFontTx/>
              <a:buChar char="-"/>
            </a:pPr>
            <a:r>
              <a:rPr lang="hu-HU" dirty="0" smtClean="0"/>
              <a:t>Történelmi okok- szakértelem és technológiai elmaradottság</a:t>
            </a:r>
          </a:p>
          <a:p>
            <a:pPr>
              <a:buFontTx/>
              <a:buChar char="-"/>
            </a:pPr>
            <a:r>
              <a:rPr lang="hu-HU" dirty="0" smtClean="0"/>
              <a:t>Gondozatlanság, elhanyagoltság</a:t>
            </a:r>
          </a:p>
          <a:p>
            <a:pPr>
              <a:buFontTx/>
              <a:buChar char="-"/>
            </a:pPr>
            <a:r>
              <a:rPr lang="hu-HU" dirty="0" smtClean="0"/>
              <a:t>Birtokszerkezet és birtokméret </a:t>
            </a:r>
          </a:p>
          <a:p>
            <a:pPr>
              <a:buFontTx/>
              <a:buChar char="-"/>
            </a:pPr>
            <a:endParaRPr lang="hu-HU" dirty="0" smtClean="0"/>
          </a:p>
          <a:p>
            <a:pPr marL="11430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0529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Ardai</a:t>
            </a:r>
            <a:r>
              <a:rPr lang="hu-HU" dirty="0" smtClean="0"/>
              <a:t> </a:t>
            </a:r>
            <a:r>
              <a:rPr lang="hu-HU" dirty="0" err="1" smtClean="0"/>
              <a:t>-hegy</a:t>
            </a:r>
            <a:r>
              <a:rPr lang="hu-HU" dirty="0" smtClean="0"/>
              <a:t> szőlőültetvényei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8" t="16088" b="6764"/>
          <a:stretch/>
        </p:blipFill>
        <p:spPr bwMode="auto">
          <a:xfrm>
            <a:off x="263352" y="1268760"/>
            <a:ext cx="11593288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2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Kígyósi</a:t>
            </a:r>
            <a:r>
              <a:rPr lang="hu-HU" dirty="0" smtClean="0"/>
              <a:t> </a:t>
            </a:r>
            <a:r>
              <a:rPr lang="hu-HU" dirty="0" err="1" smtClean="0"/>
              <a:t>-hegy</a:t>
            </a:r>
            <a:r>
              <a:rPr lang="hu-HU" dirty="0" smtClean="0"/>
              <a:t> szőlő ültetvényei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5" t="16934" b="6838"/>
          <a:stretch/>
        </p:blipFill>
        <p:spPr bwMode="auto">
          <a:xfrm>
            <a:off x="263352" y="1340768"/>
            <a:ext cx="11521280" cy="4762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798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Sato</a:t>
            </a:r>
            <a:r>
              <a:rPr lang="hu-HU" dirty="0" smtClean="0"/>
              <a:t> </a:t>
            </a:r>
            <a:r>
              <a:rPr lang="hu-HU" dirty="0" err="1" smtClean="0"/>
              <a:t>Chizay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0" t="16654" r="1334" b="6763"/>
          <a:stretch/>
        </p:blipFill>
        <p:spPr bwMode="auto">
          <a:xfrm>
            <a:off x="303917" y="1268760"/>
            <a:ext cx="11552723" cy="4609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353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r>
              <a:rPr lang="hu-HU" dirty="0"/>
              <a:t>Ü</a:t>
            </a:r>
            <a:r>
              <a:rPr lang="hu-HU" dirty="0" smtClean="0"/>
              <a:t>ltetvényméret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graphicFrame>
        <p:nvGraphicFramePr>
          <p:cNvPr id="4" name="Diagram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4210398"/>
              </p:ext>
            </p:extLst>
          </p:nvPr>
        </p:nvGraphicFramePr>
        <p:xfrm>
          <a:off x="911424" y="2057400"/>
          <a:ext cx="9577064" cy="4035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8047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03d5b2036_1_5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 smtClean="0"/>
              <a:t>A kárpátaljai szőlőtermesztés technológiai szintje</a:t>
            </a:r>
            <a:endParaRPr dirty="0"/>
          </a:p>
        </p:txBody>
      </p:sp>
      <p:sp>
        <p:nvSpPr>
          <p:cNvPr id="75" name="Google Shape;75;gd03d5b2036_1_5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 indent="-457200" algn="l" rtl="0">
              <a:spcBef>
                <a:spcPts val="1000"/>
              </a:spcBef>
              <a:spcAft>
                <a:spcPts val="0"/>
              </a:spcAft>
              <a:buFontTx/>
              <a:buChar char="-"/>
            </a:pPr>
            <a:r>
              <a:rPr lang="hu-HU" dirty="0" smtClean="0"/>
              <a:t>Technológiai elmaradottság</a:t>
            </a:r>
          </a:p>
          <a:p>
            <a:pPr lvl="0" indent="-457200" algn="l" rtl="0">
              <a:spcBef>
                <a:spcPts val="1000"/>
              </a:spcBef>
              <a:spcAft>
                <a:spcPts val="0"/>
              </a:spcAft>
              <a:buFontTx/>
              <a:buChar char="-"/>
            </a:pPr>
            <a:r>
              <a:rPr lang="hu-HU" dirty="0" smtClean="0"/>
              <a:t>Hagyományos termesztéstechnológia – mind a nagy, mind a kis birtok esetében jellemző</a:t>
            </a:r>
          </a:p>
          <a:p>
            <a:pPr lvl="0" indent="-457200" algn="l" rtl="0">
              <a:spcBef>
                <a:spcPts val="1000"/>
              </a:spcBef>
              <a:spcAft>
                <a:spcPts val="0"/>
              </a:spcAft>
              <a:buFontTx/>
              <a:buChar char="-"/>
            </a:pPr>
            <a:r>
              <a:rPr lang="hu-HU" dirty="0" smtClean="0"/>
              <a:t>A két legnagyobb:</a:t>
            </a:r>
          </a:p>
          <a:p>
            <a:pPr marL="114300" indent="0">
              <a:buNone/>
            </a:pPr>
            <a:r>
              <a:rPr lang="hu-HU" b="1" dirty="0" err="1" smtClean="0"/>
              <a:t>Cotnar</a:t>
            </a:r>
            <a:r>
              <a:rPr lang="hu-HU" b="1" dirty="0"/>
              <a:t>  </a:t>
            </a:r>
            <a:r>
              <a:rPr lang="hu-HU" dirty="0" smtClean="0"/>
              <a:t> </a:t>
            </a:r>
            <a:r>
              <a:rPr lang="hu-HU" dirty="0"/>
              <a:t>200 hektár saját </a:t>
            </a:r>
            <a:r>
              <a:rPr lang="hu-HU" dirty="0" smtClean="0"/>
              <a:t>szőlőültetvény </a:t>
            </a:r>
          </a:p>
          <a:p>
            <a:pPr marL="114300" indent="0">
              <a:buNone/>
            </a:pPr>
            <a:r>
              <a:rPr lang="hu-HU" b="1" dirty="0" err="1" smtClean="0"/>
              <a:t>Sato</a:t>
            </a:r>
            <a:r>
              <a:rPr lang="hu-HU" b="1" dirty="0" smtClean="0"/>
              <a:t> </a:t>
            </a:r>
            <a:r>
              <a:rPr lang="hu-HU" b="1" dirty="0"/>
              <a:t>"</a:t>
            </a:r>
            <a:r>
              <a:rPr lang="hu-HU" b="1" dirty="0" err="1" smtClean="0"/>
              <a:t>Chizay</a:t>
            </a:r>
            <a:r>
              <a:rPr lang="hu-HU" b="1" dirty="0" smtClean="0"/>
              <a:t>".</a:t>
            </a:r>
            <a:r>
              <a:rPr lang="hu-HU" b="1" dirty="0"/>
              <a:t> </a:t>
            </a:r>
            <a:r>
              <a:rPr lang="hu-HU" dirty="0" smtClean="0"/>
              <a:t>Közel </a:t>
            </a:r>
            <a:r>
              <a:rPr lang="hu-HU" dirty="0"/>
              <a:t>3</a:t>
            </a:r>
            <a:r>
              <a:rPr lang="hu-HU" dirty="0" smtClean="0"/>
              <a:t>00 hektár </a:t>
            </a:r>
          </a:p>
          <a:p>
            <a:pPr lvl="0" indent="-457200" algn="l" rtl="0">
              <a:spcBef>
                <a:spcPts val="1000"/>
              </a:spcBef>
              <a:spcAft>
                <a:spcPts val="0"/>
              </a:spcAft>
              <a:buFontTx/>
              <a:buChar char="-"/>
            </a:pPr>
            <a:endParaRPr lang="hu-HU" dirty="0" smtClean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u-HU" dirty="0" smtClean="0"/>
              <a:t> </a:t>
            </a:r>
            <a:endParaRPr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2924944"/>
            <a:ext cx="5535591" cy="17028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4437112"/>
            <a:ext cx="4024329" cy="22793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007163C1C645B94D8E521A1898767248" ma:contentTypeVersion="11" ma:contentTypeDescription="Új dokumentum létrehozása." ma:contentTypeScope="" ma:versionID="523d133b0b592fcd2819b0ba439e566f">
  <xsd:schema xmlns:xsd="http://www.w3.org/2001/XMLSchema" xmlns:xs="http://www.w3.org/2001/XMLSchema" xmlns:p="http://schemas.microsoft.com/office/2006/metadata/properties" xmlns:ns2="e6853852-eb57-441c-843a-3a7fdc021782" targetNamespace="http://schemas.microsoft.com/office/2006/metadata/properties" ma:root="true" ma:fieldsID="21fa4be1042ec3cb8adf42c5af74b258" ns2:_="">
    <xsd:import namespace="e6853852-eb57-441c-843a-3a7fdc0217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853852-eb57-441c-843a-3a7fdc0217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489701E-4C9A-481F-B435-D887CDC9AF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853852-eb57-441c-843a-3a7fdc0217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9F27FE5-5B88-4515-8879-426D48B646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CCA60C9-A035-4AD5-A455-114E98934C09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694</TotalTime>
  <Words>1515</Words>
  <Application>Microsoft Office PowerPoint</Application>
  <PresentationFormat>Egyéni</PresentationFormat>
  <Paragraphs>148</Paragraphs>
  <Slides>22</Slides>
  <Notes>20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22</vt:i4>
      </vt:variant>
    </vt:vector>
  </HeadingPairs>
  <TitlesOfParts>
    <vt:vector size="23" baseType="lpstr">
      <vt:lpstr>Office-téma</vt:lpstr>
      <vt:lpstr>A precíziós szőlőtermesztés kárpátaljai lehetőségei</vt:lpstr>
      <vt:lpstr>Tartalom</vt:lpstr>
      <vt:lpstr>Kárpátaljai szőlőtermesztés sajátosságai</vt:lpstr>
      <vt:lpstr>A kárpátaljai ültetvények – technológiai elmaradottság</vt:lpstr>
      <vt:lpstr>Ardai -hegy szőlőültetvényei</vt:lpstr>
      <vt:lpstr>Kígyósi -hegy szőlő ültetvényei</vt:lpstr>
      <vt:lpstr>Sato Chizay</vt:lpstr>
      <vt:lpstr>  Ültetvényméret </vt:lpstr>
      <vt:lpstr>A kárpátaljai szőlőtermesztés technológiai szintje</vt:lpstr>
      <vt:lpstr>Digitalizációs kezdeményezések</vt:lpstr>
      <vt:lpstr>Talajszenzor alkalmazás</vt:lpstr>
      <vt:lpstr>Digitalizációs kezdeményezések- Csalamon csapda</vt:lpstr>
      <vt:lpstr>Csalamon csapda alkalmazása a szőlészetben</vt:lpstr>
      <vt:lpstr>Feromon csapda- tapasztalatok a gyakorlatban</vt:lpstr>
      <vt:lpstr>VINGIS  - szőlő térinformatikai rendszer </vt:lpstr>
      <vt:lpstr>Ukrajnai földkadaszteri rendszer – műholdas helymeghatározás</vt:lpstr>
      <vt:lpstr>Ukrajnai földkataszteri rendszer – műholdas helymeghatározás</vt:lpstr>
      <vt:lpstr>GrapeLook rendszer alkalmazásának lehetősége</vt:lpstr>
      <vt:lpstr>Ingyenes regisztrációhoz kötött használat</vt:lpstr>
      <vt:lpstr>Alkalmazási lehetőségek</vt:lpstr>
      <vt:lpstr>PowerPoint bemutató</vt:lpstr>
      <vt:lpstr>Felhasznált források: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precíziós szőlőtermesztés kárpátaljai gyakorlata</dc:title>
  <dc:creator>Péter Varga</dc:creator>
  <cp:lastModifiedBy>Andrea</cp:lastModifiedBy>
  <cp:revision>127</cp:revision>
  <dcterms:created xsi:type="dcterms:W3CDTF">2021-04-21T15:27:09Z</dcterms:created>
  <dcterms:modified xsi:type="dcterms:W3CDTF">2022-04-28T09:44:13Z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0x010100007163C1C645B94D8E521A1898767248</vt:lpwstr>
  </property>
</Properties>
</file>