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metadata" ContentType="application/binary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22"/>
  </p:notesMasterIdLst>
  <p:sldIdLst>
    <p:sldId id="256" r:id="rId5"/>
    <p:sldId id="257" r:id="rId6"/>
    <p:sldId id="262" r:id="rId7"/>
    <p:sldId id="258" r:id="rId8"/>
    <p:sldId id="263" r:id="rId9"/>
    <p:sldId id="260" r:id="rId10"/>
    <p:sldId id="264" r:id="rId11"/>
    <p:sldId id="265" r:id="rId12"/>
    <p:sldId id="261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3" roundtripDataSignature="AMtx7mj/YgChDxrHdlbjqiZlReiv6js5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7530" autoAdjust="0"/>
  </p:normalViewPr>
  <p:slideViewPr>
    <p:cSldViewPr>
      <p:cViewPr>
        <p:scale>
          <a:sx n="76" d="100"/>
          <a:sy n="76" d="100"/>
        </p:scale>
        <p:origin x="-917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customschemas.google.com/relationships/presentationmetadata" Target="meta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176094124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hu-HU" dirty="0" smtClean="0"/>
              <a:t>Kép forrása: https://www.optforhome.com/</a:t>
            </a:r>
          </a:p>
          <a:p>
            <a:endParaRPr lang="hu-H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hu-HU" dirty="0" smtClean="0"/>
              <a:t>Kép forrása: https://www.optforhome.com/</a:t>
            </a:r>
          </a:p>
          <a:p>
            <a:endParaRPr lang="hu-H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A Privátbank mobil</a:t>
            </a:r>
            <a:r>
              <a:rPr lang="hu-HU" baseline="0" dirty="0" smtClean="0"/>
              <a:t> bankár alkalmazás</a:t>
            </a:r>
          </a:p>
          <a:p>
            <a:r>
              <a:rPr lang="hu-HU" baseline="0" dirty="0" smtClean="0"/>
              <a:t>Lehetőség van kártyás, valamint számlaszára történő utalásra.</a:t>
            </a:r>
          </a:p>
          <a:p>
            <a:r>
              <a:rPr lang="hu-HU" baseline="0" dirty="0" smtClean="0"/>
              <a:t>Lehetőség van a rezsi sablonok beállítására, amelyen keresztül a szolgáltatók automatikusan frissítik az tartozást.</a:t>
            </a:r>
          </a:p>
          <a:p>
            <a:r>
              <a:rPr lang="hu-HU" baseline="0" dirty="0" smtClean="0"/>
              <a:t>Az alkalmazás diagramot készít a havi kiadásokról. </a:t>
            </a:r>
            <a:endParaRPr lang="hu-H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Kép forrása: saját netbank</a:t>
            </a:r>
            <a:r>
              <a:rPr lang="hu-HU" baseline="0" dirty="0" smtClean="0"/>
              <a:t> felület </a:t>
            </a:r>
            <a:endParaRPr lang="hu-HU" dirty="0" smtClean="0"/>
          </a:p>
          <a:p>
            <a:r>
              <a:rPr lang="hu-HU" dirty="0" smtClean="0"/>
              <a:t>Az</a:t>
            </a:r>
            <a:r>
              <a:rPr lang="hu-HU" baseline="0" dirty="0" smtClean="0"/>
              <a:t> </a:t>
            </a:r>
            <a:r>
              <a:rPr lang="hu-HU" baseline="0" dirty="0" err="1" smtClean="0"/>
              <a:t>UkrsibBank</a:t>
            </a:r>
            <a:r>
              <a:rPr lang="hu-HU" baseline="0" dirty="0" smtClean="0"/>
              <a:t> üzleti kezelő felülete</a:t>
            </a:r>
          </a:p>
          <a:p>
            <a:r>
              <a:rPr lang="hu-HU" baseline="0" dirty="0" smtClean="0"/>
              <a:t>Lehetőség van valutás számlaszámok vezetésére</a:t>
            </a:r>
          </a:p>
          <a:p>
            <a:r>
              <a:rPr lang="hu-HU" baseline="0" dirty="0" smtClean="0"/>
              <a:t>Valuta vásárlásra valamint eladásra</a:t>
            </a:r>
          </a:p>
          <a:p>
            <a:r>
              <a:rPr lang="hu-HU" baseline="0" dirty="0" smtClean="0"/>
              <a:t>Deviza alapú utalásokra</a:t>
            </a:r>
          </a:p>
          <a:p>
            <a:r>
              <a:rPr lang="hu-HU" baseline="0" dirty="0" smtClean="0"/>
              <a:t>A vállalkozás alkalmazottai munkabérének automatikus kifizetése</a:t>
            </a:r>
            <a:endParaRPr lang="hu-H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A kép forrása: https://prom.ua/search</a:t>
            </a:r>
          </a:p>
          <a:p>
            <a:pPr>
              <a:buNone/>
            </a:pPr>
            <a:endParaRPr lang="hu-HU" dirty="0" smtClean="0"/>
          </a:p>
          <a:p>
            <a:r>
              <a:rPr lang="hu-HU" dirty="0" smtClean="0"/>
              <a:t>A </a:t>
            </a:r>
            <a:r>
              <a:rPr lang="hu-HU" dirty="0" err="1" smtClean="0"/>
              <a:t>prom.ua</a:t>
            </a:r>
            <a:r>
              <a:rPr lang="hu-HU" dirty="0" smtClean="0"/>
              <a:t> honlap különböző oldalak ajánlatait hasonlítja össze a lehető legjobb ár kiválasztásához.</a:t>
            </a:r>
          </a:p>
          <a:p>
            <a:r>
              <a:rPr lang="hu-HU" dirty="0" smtClean="0"/>
              <a:t>Lehetőség</a:t>
            </a:r>
            <a:r>
              <a:rPr lang="hu-HU" baseline="0" dirty="0" smtClean="0"/>
              <a:t> van a logisztikai cég kiválasztására</a:t>
            </a:r>
          </a:p>
          <a:p>
            <a:r>
              <a:rPr lang="hu-HU" baseline="0" dirty="0" smtClean="0"/>
              <a:t>Házhoz szállításra vagy személyes átvételre</a:t>
            </a:r>
          </a:p>
          <a:p>
            <a:r>
              <a:rPr lang="hu-HU" baseline="0" dirty="0" smtClean="0"/>
              <a:t>Fizetési mód kiválasztására</a:t>
            </a:r>
            <a:endParaRPr lang="hu-HU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Kép forrása: https://novaposhta.ua/</a:t>
            </a:r>
          </a:p>
          <a:p>
            <a:r>
              <a:rPr lang="hu-HU" dirty="0" smtClean="0"/>
              <a:t>Az</a:t>
            </a:r>
            <a:r>
              <a:rPr lang="hu-HU" baseline="0" dirty="0" smtClean="0"/>
              <a:t> Új Posta elnevezésű logisztikai cég, amely gyakorlatilag az állami posta leépítése következtében jött létre kihasználva az adódó piaci rést.</a:t>
            </a:r>
          </a:p>
          <a:p>
            <a:r>
              <a:rPr lang="hu-HU" baseline="0" dirty="0" smtClean="0"/>
              <a:t>Komplex szolgáltatást nyújt az ország egész területén.</a:t>
            </a:r>
          </a:p>
          <a:p>
            <a:r>
              <a:rPr lang="hu-HU" baseline="0" dirty="0" smtClean="0"/>
              <a:t>Gyors, precíz és megbízható így piacvezetővé vált konkurens híján nagyon rövid idő alatt.</a:t>
            </a:r>
          </a:p>
          <a:p>
            <a:r>
              <a:rPr lang="hu-HU" baseline="0" dirty="0" smtClean="0"/>
              <a:t>Minden fizetési mód alkalmazható  a saját rendszeren belül.</a:t>
            </a:r>
          </a:p>
          <a:p>
            <a:endParaRPr lang="hu-H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hu-HU" dirty="0" smtClean="0"/>
              <a:t>Kép forrása:</a:t>
            </a:r>
            <a:r>
              <a:rPr lang="hu-HU" baseline="0" dirty="0" smtClean="0"/>
              <a:t> https://www.delivery-auto.com/uk-UA/Representatives/Index</a:t>
            </a:r>
            <a:endParaRPr lang="hu-HU" dirty="0" smtClean="0"/>
          </a:p>
          <a:p>
            <a:pPr>
              <a:buNone/>
            </a:pPr>
            <a:endParaRPr lang="hu-HU" dirty="0" smtClean="0"/>
          </a:p>
          <a:p>
            <a:r>
              <a:rPr lang="hu-HU" dirty="0" smtClean="0"/>
              <a:t>A</a:t>
            </a:r>
            <a:r>
              <a:rPr lang="hu-HU" baseline="0" dirty="0" smtClean="0"/>
              <a:t> </a:t>
            </a:r>
            <a:r>
              <a:rPr lang="hu-HU" baseline="0" dirty="0" err="1" smtClean="0"/>
              <a:t>Delivery</a:t>
            </a:r>
            <a:r>
              <a:rPr lang="hu-HU" baseline="0" dirty="0" smtClean="0"/>
              <a:t> posta szolgálat inkább a nagyobb rakományok szállítására specializálódott</a:t>
            </a:r>
          </a:p>
          <a:p>
            <a:r>
              <a:rPr lang="hu-HU" baseline="0" dirty="0" smtClean="0"/>
              <a:t>Kedvezményes ár kategóriába tartozik</a:t>
            </a:r>
          </a:p>
          <a:p>
            <a:r>
              <a:rPr lang="hu-HU" baseline="0" dirty="0" smtClean="0"/>
              <a:t>Kicsivel lassabb mint a versenytárs</a:t>
            </a:r>
          </a:p>
          <a:p>
            <a:r>
              <a:rPr lang="hu-HU" baseline="0" dirty="0" smtClean="0"/>
              <a:t>A képen a kárpátaljai átvevő pontok láthatók </a:t>
            </a:r>
            <a:endParaRPr lang="hu-H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i="1" dirty="0" smtClean="0"/>
              <a:t>Kép forrása:</a:t>
            </a:r>
            <a:r>
              <a:rPr lang="hu-HU" i="1" baseline="0" dirty="0" smtClean="0"/>
              <a:t> https://kisshonlapkeszites.hu/weboldal-keszites-alapjai</a:t>
            </a:r>
          </a:p>
          <a:p>
            <a:pPr marL="158750" indent="0">
              <a:buNone/>
            </a:pPr>
            <a:endParaRPr lang="hu-HU" dirty="0" smtClean="0"/>
          </a:p>
          <a:p>
            <a:r>
              <a:rPr lang="hu-HU" dirty="0" smtClean="0"/>
              <a:t>A kárpátaljai vállalkozások</a:t>
            </a:r>
            <a:r>
              <a:rPr lang="hu-HU" baseline="0" dirty="0" smtClean="0"/>
              <a:t> általános jellemzője volt néhány évvel ez </a:t>
            </a:r>
            <a:r>
              <a:rPr lang="hu-HU" baseline="0" dirty="0" err="1" smtClean="0"/>
              <a:t>előttig</a:t>
            </a:r>
            <a:r>
              <a:rPr lang="hu-HU" baseline="0" dirty="0" smtClean="0"/>
              <a:t>, hogy nagyon kis számban voltak jelen az online térben. A kisebb termelők esetében előfordult, hogy még </a:t>
            </a:r>
            <a:r>
              <a:rPr lang="hu-HU" baseline="0" dirty="0" err="1" smtClean="0"/>
              <a:t>facebook</a:t>
            </a:r>
            <a:r>
              <a:rPr lang="hu-HU" baseline="0" dirty="0" smtClean="0"/>
              <a:t> profillal, esetenként e-mail címmel sem rendelkeztek. </a:t>
            </a:r>
          </a:p>
          <a:p>
            <a:r>
              <a:rPr lang="hu-HU" baseline="0" dirty="0" smtClean="0"/>
              <a:t>Ebben a helyzetben a digitális lehetőségek ezen vállalkozók előtt szinte teljesen kihasználatlanok maradtak. </a:t>
            </a:r>
          </a:p>
          <a:p>
            <a:r>
              <a:rPr lang="hu-HU" baseline="0" dirty="0" smtClean="0"/>
              <a:t>Változást hoztak a kárpátaljai gazdaságfejlesztési program, illetve a Nemzetpolitikai Államtitkárság által 2016-tól megnyíló pályázati lehetőségek. </a:t>
            </a:r>
          </a:p>
          <a:p>
            <a:r>
              <a:rPr lang="hu-HU" baseline="0" dirty="0" smtClean="0"/>
              <a:t>A változás többoldalú volt:</a:t>
            </a:r>
          </a:p>
          <a:p>
            <a:pPr marL="457200" indent="-298450">
              <a:buFontTx/>
              <a:buChar char="-"/>
            </a:pPr>
            <a:r>
              <a:rPr lang="hu-HU" baseline="0" dirty="0" smtClean="0"/>
              <a:t>A beadás online felületen történt, szükség volt e-mail használatra</a:t>
            </a:r>
          </a:p>
          <a:p>
            <a:pPr marL="457200" indent="-298450">
              <a:buFontTx/>
              <a:buChar char="-"/>
            </a:pPr>
            <a:r>
              <a:rPr lang="hu-HU" baseline="0" dirty="0" smtClean="0"/>
              <a:t>Hivatalos bejegyzésre kerültek a vállalkozások</a:t>
            </a:r>
          </a:p>
          <a:p>
            <a:pPr marL="457200" indent="-298450">
              <a:buFontTx/>
              <a:buChar char="-"/>
            </a:pPr>
            <a:r>
              <a:rPr lang="hu-HU" baseline="0" dirty="0" smtClean="0"/>
              <a:t>Több esetben az weboldal létrehozása is kötelező feltétel volt a vállalkozások számára</a:t>
            </a:r>
          </a:p>
          <a:p>
            <a:pPr marL="158750" indent="0">
              <a:buFontTx/>
              <a:buNone/>
            </a:pPr>
            <a:r>
              <a:rPr lang="hu-HU" baseline="0" dirty="0" smtClean="0"/>
              <a:t>Az online kereskedelem lehetőségeinek kihasználása sem volt jellemző a helyi vállalkozások körében. Ez esetben a </a:t>
            </a:r>
            <a:r>
              <a:rPr lang="hu-HU" baseline="0" dirty="0" err="1" smtClean="0"/>
              <a:t>pandémiás</a:t>
            </a:r>
            <a:r>
              <a:rPr lang="hu-HU" baseline="0" dirty="0" smtClean="0"/>
              <a:t> helyzet 2020-as kialakulása hozott nagyobb léptékű változást, hiszen a termékek értékesítési nehézségeire ez lehetett a megoldás.</a:t>
            </a:r>
          </a:p>
          <a:p>
            <a:pPr marL="457200" indent="-298450">
              <a:buFontTx/>
              <a:buChar char="-"/>
            </a:pPr>
            <a:endParaRPr lang="hu-HU" dirty="0"/>
          </a:p>
        </p:txBody>
      </p:sp>
    </p:spTree>
    <p:extLst>
      <p:ext uri="{BB962C8B-B14F-4D97-AF65-F5344CB8AC3E}">
        <p14:creationId xmlns="" xmlns:p14="http://schemas.microsoft.com/office/powerpoint/2010/main" val="2002345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hu-HU" dirty="0" smtClean="0"/>
              <a:t>A Kárpátaljai Magyar Vállalkozók Szövetsége tagságának</a:t>
            </a:r>
            <a:r>
              <a:rPr lang="hu-HU" baseline="0" dirty="0" smtClean="0"/>
              <a:t> gyors bővülését figyelemmel kisérve az elnökség észre vette</a:t>
            </a:r>
            <a:r>
              <a:rPr lang="hu-HU" dirty="0" smtClean="0"/>
              <a:t>  a termékpaletta bővülését</a:t>
            </a:r>
            <a:r>
              <a:rPr lang="hu-HU" baseline="0" dirty="0" smtClean="0"/>
              <a:t> is. így</a:t>
            </a:r>
            <a:r>
              <a:rPr lang="hu-HU" dirty="0" smtClean="0"/>
              <a:t> merült fel egy egységes kárpátaljai márka kialakításának terve 2018-ban</a:t>
            </a:r>
            <a:r>
              <a:rPr lang="hu-HU" baseline="0" dirty="0" smtClean="0"/>
              <a:t>. Ebben az </a:t>
            </a:r>
            <a:r>
              <a:rPr lang="hu-HU" dirty="0" smtClean="0"/>
              <a:t>évben el is kezdődött a márkacsalád logójának levédetési</a:t>
            </a:r>
            <a:r>
              <a:rPr lang="hu-HU" baseline="0" dirty="0" smtClean="0"/>
              <a:t> folyamata is. Mára a szövetség egy hivatalosan levédetett terméklogóval rendelkezik.</a:t>
            </a:r>
          </a:p>
          <a:p>
            <a:pPr marL="158750" indent="0">
              <a:buNone/>
            </a:pPr>
            <a:r>
              <a:rPr lang="hu-HU" baseline="0" dirty="0" smtClean="0"/>
              <a:t>Az egységes márka létrehozásának céljai a következők voltak:</a:t>
            </a:r>
            <a:endParaRPr lang="hu-HU" dirty="0" smtClean="0"/>
          </a:p>
          <a:p>
            <a:pPr lvl="0" indent="-457200">
              <a:buFontTx/>
              <a:buChar char="-"/>
            </a:pPr>
            <a:r>
              <a:rPr lang="hu-HU" dirty="0" smtClean="0"/>
              <a:t>helyi termékek értékesítésének segítése</a:t>
            </a:r>
          </a:p>
          <a:p>
            <a:pPr lvl="0" indent="-457200">
              <a:buFontTx/>
              <a:buChar char="-"/>
            </a:pPr>
            <a:r>
              <a:rPr lang="hu-HU" dirty="0" smtClean="0"/>
              <a:t>minőségi garancia</a:t>
            </a:r>
          </a:p>
          <a:p>
            <a:pPr lvl="0" indent="-457200">
              <a:buFontTx/>
              <a:buChar char="-"/>
            </a:pPr>
            <a:r>
              <a:rPr lang="hu-HU" dirty="0" smtClean="0"/>
              <a:t>egységes </a:t>
            </a:r>
            <a:r>
              <a:rPr lang="hu-HU" dirty="0" err="1" smtClean="0"/>
              <a:t>brand</a:t>
            </a:r>
            <a:r>
              <a:rPr lang="hu-HU" dirty="0" smtClean="0"/>
              <a:t> kialakítása</a:t>
            </a:r>
          </a:p>
          <a:p>
            <a:pPr lvl="0" indent="-457200">
              <a:buFontTx/>
              <a:buChar char="-"/>
            </a:pPr>
            <a:r>
              <a:rPr lang="hu-HU" dirty="0" smtClean="0"/>
              <a:t>termelők integrálása, érdekképviselete és segítése</a:t>
            </a:r>
          </a:p>
          <a:p>
            <a:pPr lvl="0" indent="-457200">
              <a:buFontTx/>
              <a:buChar char="-"/>
            </a:pPr>
            <a:r>
              <a:rPr lang="hu-HU" dirty="0" smtClean="0"/>
              <a:t>online termék értékesítés elősegítése</a:t>
            </a:r>
          </a:p>
          <a:p>
            <a:endParaRPr lang="hu-HU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u-HU" dirty="0" smtClean="0"/>
              <a:t>A szövetségek a bejelentést a Beregszászi Vásárra időzítette. Ott egy kiemelt standon voltak megtekinthetőek és megvásárolhatóak</a:t>
            </a:r>
          </a:p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u-HU" dirty="0" smtClean="0"/>
              <a:t>a márkacsalád termékei. Itt</a:t>
            </a:r>
            <a:r>
              <a:rPr lang="hu-HU" baseline="0" dirty="0" smtClean="0"/>
              <a:t> voltak első alkalommal egy helyen bemutatva a kárpátaljai márkacsaládba tartozó vállalkozók, termelők és szolgáltatók. </a:t>
            </a:r>
          </a:p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u-HU" baseline="0" dirty="0" smtClean="0"/>
              <a:t>A projekt jelentősége abban áll, hogy Kárpátalján úttörő kezdeményezésként jött létre a márkacsalád, mely a helyi magyar termékeket és szolgáltatásokat foglalja magába. </a:t>
            </a:r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="" xmlns:p14="http://schemas.microsoft.com/office/powerpoint/2010/main" val="4275817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Kárpátaljai Fiatal Magyar Vállalkozók Szövetsége (</a:t>
            </a:r>
            <a:r>
              <a:rPr lang="hu-HU" dirty="0" err="1" smtClean="0"/>
              <a:t>KFMVSz</a:t>
            </a:r>
            <a:r>
              <a:rPr lang="hu-HU" dirty="0" smtClean="0"/>
              <a:t>) a márkacsalád  </a:t>
            </a:r>
            <a:r>
              <a:rPr lang="hu-HU" dirty="0" err="1" smtClean="0"/>
              <a:t>brandépítési</a:t>
            </a:r>
            <a:r>
              <a:rPr lang="hu-HU" dirty="0" smtClean="0"/>
              <a:t> projektjének megálmodója,kivitelezője</a:t>
            </a:r>
            <a:r>
              <a:rPr lang="hu-HU" baseline="0" dirty="0" smtClean="0"/>
              <a:t> és finanszírozója </a:t>
            </a:r>
            <a:r>
              <a:rPr lang="hu-HU" dirty="0" smtClean="0"/>
              <a:t>. </a:t>
            </a:r>
          </a:p>
          <a:p>
            <a:r>
              <a:rPr lang="hu-HU" dirty="0" smtClean="0"/>
              <a:t>A helyi Pulzus Rádióban és a magyar nyomtatott</a:t>
            </a:r>
            <a:r>
              <a:rPr lang="hu-HU" baseline="0" dirty="0" smtClean="0"/>
              <a:t> és online sajtófelületeken</a:t>
            </a:r>
            <a:r>
              <a:rPr lang="hu-HU" dirty="0" smtClean="0"/>
              <a:t> is reklámozzuk a kárpátaljai helyi megbízható termékeket.  </a:t>
            </a:r>
          </a:p>
          <a:p>
            <a:r>
              <a:rPr lang="hu-HU" dirty="0" smtClean="0"/>
              <a:t>A termékek minél szélesebb körű értékesítése céljából partnerbolt-hálózat</a:t>
            </a:r>
            <a:r>
              <a:rPr lang="hu-HU" baseline="0" dirty="0" smtClean="0"/>
              <a:t> került kiépítésre</a:t>
            </a:r>
            <a:r>
              <a:rPr lang="hu-HU" dirty="0" smtClean="0"/>
              <a:t>. </a:t>
            </a:r>
          </a:p>
          <a:p>
            <a:r>
              <a:rPr lang="hu-HU" dirty="0" smtClean="0"/>
              <a:t>Az első partner üzlet a beregszászi </a:t>
            </a:r>
            <a:r>
              <a:rPr lang="hu-HU" dirty="0" err="1" smtClean="0"/>
              <a:t>DeLuxe</a:t>
            </a:r>
            <a:r>
              <a:rPr lang="hu-HU" dirty="0" smtClean="0"/>
              <a:t> ABC, ahol 2021 júniusában állították fel a márkacsalád első polcát. Ezt követte a </a:t>
            </a:r>
            <a:r>
              <a:rPr lang="hu-HU" dirty="0" err="1" smtClean="0"/>
              <a:t>salánki</a:t>
            </a:r>
            <a:r>
              <a:rPr lang="hu-HU" dirty="0" smtClean="0"/>
              <a:t> Kész család üzlete, a </a:t>
            </a:r>
            <a:r>
              <a:rPr lang="hu-HU" dirty="0" err="1" smtClean="0"/>
              <a:t>kígyósi</a:t>
            </a:r>
            <a:r>
              <a:rPr lang="hu-HU" dirty="0" smtClean="0"/>
              <a:t> Molnár ABC, a </a:t>
            </a:r>
            <a:r>
              <a:rPr lang="hu-HU" dirty="0" err="1" smtClean="0"/>
              <a:t>szernyei</a:t>
            </a:r>
            <a:r>
              <a:rPr lang="hu-HU" dirty="0" smtClean="0"/>
              <a:t> D&amp;D bolt. </a:t>
            </a:r>
          </a:p>
          <a:p>
            <a:r>
              <a:rPr lang="hu-HU" dirty="0" smtClean="0"/>
              <a:t>A termékek polcra jutását a fiatal vállalkozók szövetsége koordinálja. </a:t>
            </a:r>
          </a:p>
          <a:p>
            <a:r>
              <a:rPr lang="hu-HU" dirty="0" smtClean="0"/>
              <a:t>A polcokon a termelők és kézművesek esetében a termékek, szolgáltatások esetén szóróanyagok találhatók. </a:t>
            </a:r>
          </a:p>
          <a:p>
            <a:r>
              <a:rPr lang="hu-HU" dirty="0" smtClean="0"/>
              <a:t>A tervek szerint a partnerboltok számát tízre növelik, illetve az üzletek profiljához igazítják a márkapolc kínálatát. </a:t>
            </a:r>
          </a:p>
          <a:p>
            <a:r>
              <a:rPr lang="hu-HU" dirty="0" smtClean="0"/>
              <a:t>A márkacsaládot az</a:t>
            </a:r>
            <a:r>
              <a:rPr lang="hu-HU" baseline="0" dirty="0" smtClean="0"/>
              <a:t> idei évben</a:t>
            </a:r>
            <a:r>
              <a:rPr lang="hu-HU" dirty="0" smtClean="0"/>
              <a:t> további vállalkozásokkal</a:t>
            </a:r>
            <a:r>
              <a:rPr lang="hu-HU" baseline="0" dirty="0" smtClean="0"/>
              <a:t> is bővül</a:t>
            </a:r>
          </a:p>
          <a:p>
            <a:r>
              <a:rPr lang="hu-HU" baseline="0" dirty="0" smtClean="0"/>
              <a:t>A tervek között szerepel</a:t>
            </a:r>
            <a:r>
              <a:rPr lang="hu-HU" dirty="0" smtClean="0"/>
              <a:t> az egységes kárpátaljai termelői méz kialakítása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="" xmlns:p14="http://schemas.microsoft.com/office/powerpoint/2010/main" val="3225632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riportfilm csatoltan</a:t>
            </a:r>
            <a:r>
              <a:rPr lang="hu-HU" baseline="0" dirty="0" smtClean="0"/>
              <a:t> található mp4 formátumban</a:t>
            </a:r>
          </a:p>
        </p:txBody>
      </p:sp>
    </p:spTree>
    <p:extLst>
      <p:ext uri="{BB962C8B-B14F-4D97-AF65-F5344CB8AC3E}">
        <p14:creationId xmlns="" xmlns:p14="http://schemas.microsoft.com/office/powerpoint/2010/main" val="813493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Kép forrása: https://economic.karpat.in.ua/?p=7315&amp;lang=hu</a:t>
            </a:r>
          </a:p>
          <a:p>
            <a:r>
              <a:rPr lang="hu-HU" dirty="0" smtClean="0"/>
              <a:t>A Kárpátaljai</a:t>
            </a:r>
            <a:r>
              <a:rPr lang="hu-HU" baseline="0" dirty="0" smtClean="0"/>
              <a:t> Fiatal Magyar Vállalkozók Szövetsége a </a:t>
            </a:r>
            <a:r>
              <a:rPr lang="hu-HU" baseline="0" dirty="0" err="1" smtClean="0"/>
              <a:t>pandémiás</a:t>
            </a:r>
            <a:r>
              <a:rPr lang="hu-HU" baseline="0" dirty="0" smtClean="0"/>
              <a:t> helyzet kialakulásával egyre inkább szükségesnek látta az online piactér kialakítását a kárpátaljai helyi termékek értékesítésének előremozdítása céljából. Az online piactéren külön termékkategóriákban lehet regisztrálni a vállalkozásoknak. </a:t>
            </a:r>
          </a:p>
          <a:p>
            <a:r>
              <a:rPr lang="hu-HU" baseline="0" dirty="0" smtClean="0"/>
              <a:t>A keresés megkönnyítése céljából ipari, kereskedelmi, mezőgazdasági, szolgáltató és turisztikai vállalkozások külön fő kategóriákban találhatóak. </a:t>
            </a:r>
          </a:p>
          <a:p>
            <a:r>
              <a:rPr lang="hu-HU" baseline="0" dirty="0" smtClean="0"/>
              <a:t>A szövetség tagsága az adatbázis alapján saját felhasználói fiókot kapott, előre regisztrálva, ezzel is ösztönözve a használatot. </a:t>
            </a:r>
          </a:p>
          <a:p>
            <a:r>
              <a:rPr lang="hu-HU" baseline="0" dirty="0" smtClean="0"/>
              <a:t>A </a:t>
            </a:r>
            <a:r>
              <a:rPr lang="hu-HU" baseline="0" dirty="0" err="1" smtClean="0"/>
              <a:t>pandémia</a:t>
            </a:r>
            <a:r>
              <a:rPr lang="hu-HU" baseline="0" dirty="0" smtClean="0"/>
              <a:t> jelentős lökést adott a kárpátaljai online kereskedelem elindulásának. </a:t>
            </a:r>
          </a:p>
          <a:p>
            <a:pPr>
              <a:buNone/>
            </a:pPr>
            <a:endParaRPr lang="hu-HU" dirty="0" smtClean="0"/>
          </a:p>
          <a:p>
            <a:pPr>
              <a:buNone/>
            </a:pPr>
            <a:endParaRPr lang="hu-H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hu-HU" dirty="0" smtClean="0"/>
              <a:t>Kép forrása: https://www.optforhome.com/</a:t>
            </a:r>
          </a:p>
          <a:p>
            <a:pPr>
              <a:buNone/>
            </a:pPr>
            <a:endParaRPr lang="hu-HU" dirty="0" smtClean="0"/>
          </a:p>
          <a:p>
            <a:r>
              <a:rPr lang="hu-HU" dirty="0" smtClean="0"/>
              <a:t>A</a:t>
            </a:r>
            <a:r>
              <a:rPr lang="hu-HU" baseline="0" dirty="0" smtClean="0"/>
              <a:t> Beregi Pék megnevezésű pékség kihasználva a meglévő flottát valamint sofőröket párhuzamos online boltot üzemeltet.</a:t>
            </a:r>
          </a:p>
          <a:p>
            <a:r>
              <a:rPr lang="hu-HU" baseline="0" dirty="0" smtClean="0"/>
              <a:t>Az árukínálat rendkívül sokszínű.</a:t>
            </a:r>
          </a:p>
          <a:p>
            <a:r>
              <a:rPr lang="hu-HU" baseline="0" dirty="0" smtClean="0"/>
              <a:t>Személyes átvétel partner boltban, vagy akár házhoz szállítással.</a:t>
            </a:r>
          </a:p>
          <a:p>
            <a:r>
              <a:rPr lang="hu-HU" baseline="0" dirty="0" smtClean="0"/>
              <a:t>On-line fizetés vagy kézpénzes elszámolás az áru valós átadásakor.</a:t>
            </a:r>
          </a:p>
          <a:p>
            <a:r>
              <a:rPr lang="hu-HU" baseline="0" dirty="0" smtClean="0"/>
              <a:t>Időpontra történő szállítás. </a:t>
            </a:r>
          </a:p>
          <a:p>
            <a:pPr>
              <a:buNone/>
            </a:pPr>
            <a:endParaRPr lang="hu-H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ímdia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ctrTitle"/>
          </p:nvPr>
        </p:nvSpPr>
        <p:spPr>
          <a:xfrm>
            <a:off x="1363227" y="1416819"/>
            <a:ext cx="9144000" cy="1982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subTitle" idx="1"/>
          </p:nvPr>
        </p:nvSpPr>
        <p:spPr>
          <a:xfrm>
            <a:off x="1363230" y="3491508"/>
            <a:ext cx="9144000" cy="53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14" name="Google Shape;14;p3" descr="A képen szöveg látható&#10;&#10;Automatikusan generált leírá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48" y="10049"/>
            <a:ext cx="3295859" cy="907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1"/>
          </p:nvPr>
        </p:nvSpPr>
        <p:spPr>
          <a:xfrm rot="5400000">
            <a:off x="3923681" y="-1776509"/>
            <a:ext cx="4351338" cy="1155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831850" y="996307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831850" y="3876032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569825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70495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>
  <p:cSld name="Összehasonlítá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21548" y="365125"/>
            <a:ext cx="1152350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172200" y="1909187"/>
            <a:ext cx="5672850" cy="58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2"/>
          </p:nvPr>
        </p:nvSpPr>
        <p:spPr>
          <a:xfrm>
            <a:off x="6172200" y="2505075"/>
            <a:ext cx="567285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3"/>
          </p:nvPr>
        </p:nvSpPr>
        <p:spPr>
          <a:xfrm>
            <a:off x="321548" y="1909187"/>
            <a:ext cx="5672852" cy="595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4"/>
          </p:nvPr>
        </p:nvSpPr>
        <p:spPr>
          <a:xfrm>
            <a:off x="321548" y="2505075"/>
            <a:ext cx="567285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9" name="Google Shape;9;p2" descr="A képen szöveg látható&#10;&#10;Automatikusan generált leírás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19" y="6290227"/>
            <a:ext cx="2099090" cy="57782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economic.karpat.in.ua/?p=7315&amp;lang=hu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delivery-auto.com/uk-UA/Representatives/Index" TargetMode="External"/><Relationship Id="rId4" Type="http://schemas.openxmlformats.org/officeDocument/2006/relationships/hyperlink" Target="https://www.optforhome.c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"/>
          <p:cNvSpPr txBox="1">
            <a:spLocks noGrp="1"/>
          </p:cNvSpPr>
          <p:nvPr>
            <p:ph type="ctrTitle"/>
          </p:nvPr>
        </p:nvSpPr>
        <p:spPr>
          <a:xfrm>
            <a:off x="1402977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</a:pPr>
            <a:r>
              <a:rPr lang="hu-HU" dirty="0" smtClean="0"/>
              <a:t>E-kereskedelem kárpátaljai viszonylatban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789" r="8126" b="16992"/>
          <a:stretch>
            <a:fillRect/>
          </a:stretch>
        </p:blipFill>
        <p:spPr bwMode="auto">
          <a:xfrm>
            <a:off x="309522" y="642918"/>
            <a:ext cx="11644394" cy="542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651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766" r="6296" b="17968"/>
          <a:stretch>
            <a:fillRect/>
          </a:stretch>
        </p:blipFill>
        <p:spPr bwMode="auto">
          <a:xfrm>
            <a:off x="0" y="571480"/>
            <a:ext cx="12192000" cy="528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451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Online fizetési rendszerek, megoldások, lehetőségek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t="9375" r="1367" b="4166"/>
          <a:stretch>
            <a:fillRect/>
          </a:stretch>
        </p:blipFill>
        <p:spPr bwMode="auto">
          <a:xfrm>
            <a:off x="309522" y="1500174"/>
            <a:ext cx="11644394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Online fizetési rendszerek, megoldások, lehetőségek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321547" y="1825624"/>
            <a:ext cx="11555605" cy="4389457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6" name="Kép 5" descr="e-ker.sharing_ec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22" y="1714488"/>
            <a:ext cx="11572956" cy="4429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084" y="214290"/>
            <a:ext cx="11555605" cy="1325563"/>
          </a:xfrm>
        </p:spPr>
        <p:txBody>
          <a:bodyPr/>
          <a:lstStyle/>
          <a:p>
            <a:r>
              <a:rPr lang="hu-HU" dirty="0" smtClean="0"/>
              <a:t>E- kereskedelem Ukrajnában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0959" y="1190624"/>
            <a:ext cx="11430081" cy="4953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t="8333" r="2539" b="4166"/>
          <a:stretch>
            <a:fillRect/>
          </a:stretch>
        </p:blipFill>
        <p:spPr bwMode="auto">
          <a:xfrm>
            <a:off x="0" y="357166"/>
            <a:ext cx="11882478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t="13541" b="4166"/>
          <a:stretch>
            <a:fillRect/>
          </a:stretch>
        </p:blipFill>
        <p:spPr bwMode="auto">
          <a:xfrm>
            <a:off x="0" y="0"/>
            <a:ext cx="12192000" cy="621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Felhasznált források: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>
                <a:hlinkClick r:id="rId3"/>
              </a:rPr>
              <a:t>https://economic.karpat.in.ua/?p=7315&amp;lang=hu</a:t>
            </a:r>
            <a:endParaRPr lang="hu-HU" dirty="0" smtClean="0"/>
          </a:p>
          <a:p>
            <a:r>
              <a:rPr lang="hu-HU" dirty="0" smtClean="0">
                <a:hlinkClick r:id="rId4"/>
              </a:rPr>
              <a:t>https://www.optforhome.com/</a:t>
            </a:r>
            <a:endParaRPr lang="hu-HU" dirty="0" smtClean="0"/>
          </a:p>
          <a:p>
            <a:r>
              <a:rPr lang="hu-HU" dirty="0" smtClean="0">
                <a:hlinkClick r:id="rId5"/>
              </a:rPr>
              <a:t>https://www.delivery-auto.com/uk-UA/Representatives/Index</a:t>
            </a:r>
            <a:endParaRPr lang="hu-HU" dirty="0" smtClean="0"/>
          </a:p>
          <a:p>
            <a:r>
              <a:rPr lang="hu-HU" dirty="0" smtClean="0"/>
              <a:t>https://novaposhta.ua/</a:t>
            </a:r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 smtClean="0"/>
              <a:t>Tartalom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/>
            <a:r>
              <a:rPr lang="hu-HU" dirty="0" smtClean="0"/>
              <a:t>Kárpátaljai helyzetkép</a:t>
            </a:r>
          </a:p>
          <a:p>
            <a:pPr marL="0" indent="0"/>
            <a:r>
              <a:rPr lang="hu-HU" dirty="0" smtClean="0"/>
              <a:t>A Kárpátaljai márkacsalád létrejötte</a:t>
            </a:r>
          </a:p>
          <a:p>
            <a:pPr marL="0" indent="0"/>
            <a:r>
              <a:rPr lang="hu-HU" dirty="0" smtClean="0"/>
              <a:t>Márkapolc rendszer kiépítése- áruellátási logisztika szervezése</a:t>
            </a:r>
          </a:p>
          <a:p>
            <a:pPr marL="0" indent="0"/>
            <a:r>
              <a:rPr lang="hu-HU" dirty="0" smtClean="0"/>
              <a:t>Jó gyakorlat- Online értékesítés Kárpátalján</a:t>
            </a:r>
          </a:p>
          <a:p>
            <a:pPr marL="0" indent="0"/>
            <a:r>
              <a:rPr lang="hu-HU" dirty="0" smtClean="0"/>
              <a:t>Jó gyakorlat- Beregi Pék- OPT4HOME</a:t>
            </a:r>
          </a:p>
          <a:p>
            <a:pPr marL="0" indent="0"/>
            <a:r>
              <a:rPr lang="hu-HU" dirty="0" smtClean="0"/>
              <a:t>Online fizetési rendszerek, megoldások, lehetőségek</a:t>
            </a:r>
          </a:p>
          <a:p>
            <a:pPr marL="0" indent="0"/>
            <a:r>
              <a:rPr lang="hu-HU" dirty="0" smtClean="0"/>
              <a:t>E- kereskedelem Ukrajnában</a:t>
            </a:r>
          </a:p>
          <a:p>
            <a:pPr marL="0" lvl="0" indent="0">
              <a:buNone/>
            </a:pPr>
            <a:endParaRPr lang="hu-HU" dirty="0" smtClean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Helyzetkép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Digitális lehetőségek kihasználatlansága</a:t>
            </a:r>
          </a:p>
          <a:p>
            <a:r>
              <a:rPr lang="hu-HU" dirty="0" smtClean="0"/>
              <a:t>Kezdeti bizalmatlanság </a:t>
            </a:r>
          </a:p>
          <a:p>
            <a:r>
              <a:rPr lang="hu-HU" dirty="0" smtClean="0"/>
              <a:t>Az online tér kihasználatlansága</a:t>
            </a:r>
          </a:p>
          <a:p>
            <a:r>
              <a:rPr lang="hu-HU" dirty="0"/>
              <a:t>E-kereskedelem helyzete</a:t>
            </a:r>
          </a:p>
          <a:p>
            <a:pPr marL="114300" indent="0">
              <a:buNone/>
            </a:pPr>
            <a:endParaRPr lang="hu-H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3284984"/>
            <a:ext cx="4584387" cy="2607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7176120" y="1124744"/>
            <a:ext cx="316835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9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?</a:t>
            </a:r>
          </a:p>
        </p:txBody>
      </p:sp>
    </p:spTree>
    <p:extLst>
      <p:ext uri="{BB962C8B-B14F-4D97-AF65-F5344CB8AC3E}">
        <p14:creationId xmlns="" xmlns:p14="http://schemas.microsoft.com/office/powerpoint/2010/main" val="428352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 smtClean="0"/>
              <a:t>A kárpátaljai márkacsalád létrejötte</a:t>
            </a:r>
            <a:endParaRPr dirty="0"/>
          </a:p>
        </p:txBody>
      </p:sp>
      <p:sp>
        <p:nvSpPr>
          <p:cNvPr id="75" name="Google Shape;75;gd03d5b2036_1_5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 dirty="0" smtClean="0"/>
              <a:t>Az egységes kárpátaljai márka kiépítésének kezdete; 2018</a:t>
            </a:r>
          </a:p>
          <a:p>
            <a:pPr marL="0" lvl="0" indent="0">
              <a:buNone/>
            </a:pPr>
            <a:r>
              <a:rPr lang="hu-HU" dirty="0"/>
              <a:t>Célok:</a:t>
            </a:r>
          </a:p>
          <a:p>
            <a:pPr lvl="0" indent="-457200">
              <a:buFontTx/>
              <a:buChar char="-"/>
            </a:pPr>
            <a:r>
              <a:rPr lang="hu-HU" dirty="0"/>
              <a:t>helyi termékek értékesítésének segítése</a:t>
            </a:r>
          </a:p>
          <a:p>
            <a:pPr lvl="0" indent="-457200">
              <a:buFontTx/>
              <a:buChar char="-"/>
            </a:pPr>
            <a:r>
              <a:rPr lang="hu-HU" dirty="0"/>
              <a:t>minőségi garancia</a:t>
            </a:r>
          </a:p>
          <a:p>
            <a:pPr lvl="0" indent="-457200">
              <a:buFontTx/>
              <a:buChar char="-"/>
            </a:pPr>
            <a:r>
              <a:rPr lang="hu-HU" dirty="0"/>
              <a:t>egységes </a:t>
            </a:r>
            <a:r>
              <a:rPr lang="hu-HU" dirty="0" err="1"/>
              <a:t>brand</a:t>
            </a:r>
            <a:r>
              <a:rPr lang="hu-HU" dirty="0"/>
              <a:t> kialakítása</a:t>
            </a:r>
          </a:p>
          <a:p>
            <a:pPr lvl="0" indent="-457200">
              <a:buFontTx/>
              <a:buChar char="-"/>
            </a:pPr>
            <a:r>
              <a:rPr lang="hu-HU" dirty="0"/>
              <a:t>termelők integrálása, érdekképviselete és segítése</a:t>
            </a:r>
          </a:p>
          <a:p>
            <a:pPr lvl="0" indent="-457200">
              <a:buFontTx/>
              <a:buChar char="-"/>
            </a:pPr>
            <a:r>
              <a:rPr lang="hu-HU" dirty="0"/>
              <a:t>online termék értékesítés elősegítése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lang="hu-HU" dirty="0" smtClean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 dirty="0" smtClean="0"/>
              <a:t>Kárpátaljai terméklogó: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00" cy="381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2780928"/>
            <a:ext cx="4322762" cy="432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márkacsalád megalakulásának bejelentése</a:t>
            </a:r>
            <a:br>
              <a:rPr lang="hu-HU" dirty="0" smtClean="0"/>
            </a:br>
            <a:endParaRPr lang="hu-H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1340768"/>
            <a:ext cx="5327234" cy="35516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586" y="2348880"/>
            <a:ext cx="6096000" cy="4067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1702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Márkapolc rendszer kiépítése- áruellátási logisztika szervezése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partnerbolt-hálózat kiépítése 2021 júniusától</a:t>
            </a:r>
          </a:p>
          <a:p>
            <a:r>
              <a:rPr lang="hu-HU" dirty="0" smtClean="0"/>
              <a:t>a </a:t>
            </a:r>
            <a:r>
              <a:rPr lang="hu-HU" dirty="0"/>
              <a:t>termékek polcra jutását a fiatal </a:t>
            </a:r>
            <a:endParaRPr lang="hu-HU" dirty="0" smtClean="0"/>
          </a:p>
          <a:p>
            <a:pPr marL="114300" indent="0">
              <a:buNone/>
            </a:pPr>
            <a:r>
              <a:rPr lang="hu-HU" dirty="0" smtClean="0"/>
              <a:t>vállalkozók </a:t>
            </a:r>
            <a:r>
              <a:rPr lang="hu-HU" dirty="0"/>
              <a:t>szövetsége </a:t>
            </a:r>
            <a:r>
              <a:rPr lang="hu-HU" dirty="0" smtClean="0"/>
              <a:t>koordinálja</a:t>
            </a:r>
          </a:p>
          <a:p>
            <a:r>
              <a:rPr lang="hu-HU" dirty="0"/>
              <a:t>f</a:t>
            </a:r>
            <a:r>
              <a:rPr lang="hu-HU" dirty="0" smtClean="0"/>
              <a:t>olyamatos áruellátás, kiszállítás</a:t>
            </a:r>
          </a:p>
          <a:p>
            <a:pPr marL="114300" indent="0">
              <a:buNone/>
            </a:pPr>
            <a:endParaRPr lang="hu-HU" dirty="0" smtClean="0"/>
          </a:p>
          <a:p>
            <a:endParaRPr lang="hu-HU" dirty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190" r="16203"/>
          <a:stretch/>
        </p:blipFill>
        <p:spPr>
          <a:xfrm>
            <a:off x="8091812" y="1719314"/>
            <a:ext cx="3144033" cy="486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03569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Márkacsalád riportfilm</a:t>
            </a: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4030370" y="3275112"/>
            <a:ext cx="41312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https://www.youtube.com/watch?v=q5yqGtzDwZ4</a:t>
            </a:r>
          </a:p>
        </p:txBody>
      </p:sp>
    </p:spTree>
    <p:extLst>
      <p:ext uri="{BB962C8B-B14F-4D97-AF65-F5344CB8AC3E}">
        <p14:creationId xmlns="" xmlns:p14="http://schemas.microsoft.com/office/powerpoint/2010/main" val="380913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Jó gyakorlat- Online értékesítés Kárpátalján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321547" y="1412776"/>
            <a:ext cx="11555605" cy="4764187"/>
          </a:xfrm>
        </p:spPr>
        <p:txBody>
          <a:bodyPr/>
          <a:lstStyle/>
          <a:p>
            <a:r>
              <a:rPr lang="hu-HU" dirty="0" smtClean="0"/>
              <a:t>Online piactér létrehozása</a:t>
            </a:r>
          </a:p>
          <a:p>
            <a:r>
              <a:rPr lang="hu-HU" dirty="0" smtClean="0"/>
              <a:t>E-kereskedelem elősegítése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34" y="2728312"/>
            <a:ext cx="9643864" cy="412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9332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Jó gyakorlat- Beregi Pék- OPT4HOME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906" b="4558"/>
          <a:stretch/>
        </p:blipFill>
        <p:spPr bwMode="auto">
          <a:xfrm>
            <a:off x="407368" y="1700808"/>
            <a:ext cx="10634886" cy="4359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031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007163C1C645B94D8E521A1898767248" ma:contentTypeVersion="11" ma:contentTypeDescription="Új dokumentum létrehozása." ma:contentTypeScope="" ma:versionID="523d133b0b592fcd2819b0ba439e566f">
  <xsd:schema xmlns:xsd="http://www.w3.org/2001/XMLSchema" xmlns:xs="http://www.w3.org/2001/XMLSchema" xmlns:p="http://schemas.microsoft.com/office/2006/metadata/properties" xmlns:ns2="e6853852-eb57-441c-843a-3a7fdc021782" targetNamespace="http://schemas.microsoft.com/office/2006/metadata/properties" ma:root="true" ma:fieldsID="21fa4be1042ec3cb8adf42c5af74b258" ns2:_="">
    <xsd:import namespace="e6853852-eb57-441c-843a-3a7fdc0217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853852-eb57-441c-843a-3a7fdc0217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489701E-4C9A-481F-B435-D887CDC9AF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853852-eb57-441c-843a-3a7fdc0217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9F27FE5-5B88-4515-8879-426D48B646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CCA60C9-A035-4AD5-A455-114E98934C0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961</Words>
  <Application>Microsoft Office PowerPoint</Application>
  <PresentationFormat>Egyéni</PresentationFormat>
  <Paragraphs>122</Paragraphs>
  <Slides>17</Slides>
  <Notes>17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18" baseType="lpstr">
      <vt:lpstr>Office-téma</vt:lpstr>
      <vt:lpstr>E-kereskedelem kárpátaljai viszonylatban</vt:lpstr>
      <vt:lpstr>Tartalom</vt:lpstr>
      <vt:lpstr>Helyzetkép</vt:lpstr>
      <vt:lpstr>A kárpátaljai márkacsalád létrejötte</vt:lpstr>
      <vt:lpstr>A márkacsalád megalakulásának bejelentése </vt:lpstr>
      <vt:lpstr>Márkapolc rendszer kiépítése- áruellátási logisztika szervezése</vt:lpstr>
      <vt:lpstr>Márkacsalád riportfilm</vt:lpstr>
      <vt:lpstr>Jó gyakorlat- Online értékesítés Kárpátalján</vt:lpstr>
      <vt:lpstr>Jó gyakorlat- Beregi Pék- OPT4HOME</vt:lpstr>
      <vt:lpstr>10. dia</vt:lpstr>
      <vt:lpstr> </vt:lpstr>
      <vt:lpstr>Online fizetési rendszerek, megoldások, lehetőségek</vt:lpstr>
      <vt:lpstr>Online fizetési rendszerek, megoldások, lehetőségek</vt:lpstr>
      <vt:lpstr>E- kereskedelem Ukrajnában</vt:lpstr>
      <vt:lpstr>15. dia</vt:lpstr>
      <vt:lpstr>16. dia</vt:lpstr>
      <vt:lpstr>Felhasznált források: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Péter Varga</dc:creator>
  <cp:lastModifiedBy>DeLL</cp:lastModifiedBy>
  <cp:revision>78</cp:revision>
  <dcterms:created xsi:type="dcterms:W3CDTF">2021-04-21T15:27:09Z</dcterms:created>
  <dcterms:modified xsi:type="dcterms:W3CDTF">2022-04-28T10:30:44Z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0x010100007163C1C645B94D8E521A1898767248</vt:lpwstr>
  </property>
</Properties>
</file>