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7" r:id="rId52"/>
    <p:sldId id="306" r:id="rId53"/>
    <p:sldId id="308" r:id="rId54"/>
    <p:sldId id="309" r:id="rId55"/>
    <p:sldId id="311" r:id="rId56"/>
    <p:sldId id="310" r:id="rId57"/>
    <p:sldId id="312" r:id="rId58"/>
    <p:sldId id="313" r:id="rId59"/>
    <p:sldId id="314" r:id="rId6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j/YgChDxrHdlbjqiZlReiv6js5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svojvodina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hyperlink" Target="http://www.ng.fieldclimate.com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sz="3600" dirty="0" err="1">
                <a:sym typeface="Cambria"/>
              </a:rPr>
              <a:t>Integrált</a:t>
            </a:r>
            <a:r>
              <a:rPr lang="en-US" sz="3600" dirty="0">
                <a:sym typeface="Cambria"/>
              </a:rPr>
              <a:t> </a:t>
            </a:r>
            <a:r>
              <a:rPr lang="en-US" sz="3600" dirty="0" err="1">
                <a:sym typeface="Cambria"/>
              </a:rPr>
              <a:t>növényvédelem</a:t>
            </a:r>
            <a:r>
              <a:rPr lang="en-US" sz="3600" dirty="0">
                <a:sym typeface="Cambria"/>
              </a:rPr>
              <a:t>, </a:t>
            </a:r>
            <a:r>
              <a:rPr lang="en-US" sz="3600" dirty="0" err="1">
                <a:sym typeface="Cambria"/>
              </a:rPr>
              <a:t>prec</a:t>
            </a:r>
            <a:r>
              <a:rPr lang="hu-HU" sz="3600" dirty="0">
                <a:sym typeface="Cambria"/>
              </a:rPr>
              <a:t>í</a:t>
            </a:r>
            <a:r>
              <a:rPr lang="en-US" sz="3600" dirty="0" err="1">
                <a:sym typeface="Cambria"/>
              </a:rPr>
              <a:t>ziós</a:t>
            </a:r>
            <a:r>
              <a:rPr lang="en-US" sz="3600" dirty="0">
                <a:sym typeface="Cambria"/>
              </a:rPr>
              <a:t> </a:t>
            </a:r>
            <a:r>
              <a:rPr lang="en-US" sz="3600" dirty="0" err="1">
                <a:sym typeface="Cambria"/>
              </a:rPr>
              <a:t>növényvédelem-tapasztalatok</a:t>
            </a:r>
            <a:r>
              <a:rPr lang="en-US" sz="3600" dirty="0">
                <a:sym typeface="Cambria"/>
              </a:rPr>
              <a:t> </a:t>
            </a:r>
            <a:r>
              <a:rPr lang="en-US" sz="3600" dirty="0" err="1">
                <a:sym typeface="Cambria"/>
              </a:rPr>
              <a:t>terepről</a:t>
            </a:r>
            <a:br>
              <a:rPr lang="en-US" sz="3600" dirty="0">
                <a:sym typeface="Cambria"/>
              </a:rPr>
            </a:br>
            <a:r>
              <a:rPr lang="en-US" sz="3600" dirty="0" err="1">
                <a:sym typeface="Cambria"/>
              </a:rPr>
              <a:t>Vajdaságban</a:t>
            </a:r>
            <a:br>
              <a:rPr lang="en-US" sz="3600" dirty="0">
                <a:sym typeface="Cambria"/>
              </a:rPr>
            </a:br>
            <a:endParaRPr sz="3600"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816220"/>
            <a:ext cx="3695654" cy="78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indent="0">
              <a:spcBef>
                <a:spcPts val="0"/>
              </a:spcBef>
            </a:pPr>
            <a:r>
              <a:rPr lang="sr-Latn-RS" dirty="0">
                <a:sym typeface="Times New Roman"/>
              </a:rPr>
              <a:t>Készítették:</a:t>
            </a:r>
          </a:p>
          <a:p>
            <a:pPr marL="0" indent="0">
              <a:spcBef>
                <a:spcPts val="0"/>
              </a:spcBef>
            </a:pPr>
            <a:r>
              <a:rPr lang="sr-Latn-RS" dirty="0">
                <a:sym typeface="Times New Roman"/>
              </a:rPr>
              <a:t>Babić Andrea</a:t>
            </a:r>
          </a:p>
          <a:p>
            <a:pPr marL="0" indent="0">
              <a:spcBef>
                <a:spcPts val="0"/>
              </a:spcBef>
            </a:pPr>
            <a:r>
              <a:rPr lang="sr-Latn-RS" dirty="0">
                <a:sym typeface="Times New Roman"/>
              </a:rPr>
              <a:t>Bognár Pásztor Hajnalka</a:t>
            </a:r>
          </a:p>
          <a:p>
            <a:pPr marL="0" indent="0">
              <a:spcBef>
                <a:spcPts val="0"/>
              </a:spcBef>
            </a:pPr>
            <a:r>
              <a:rPr lang="sr-Latn-RS" dirty="0">
                <a:sym typeface="Times New Roman"/>
              </a:rPr>
              <a:t>növényvédő szakmérnökök</a:t>
            </a:r>
          </a:p>
          <a:p>
            <a:pPr marL="0" indent="0">
              <a:spcBef>
                <a:spcPts val="0"/>
              </a:spcBef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D86A7-9E48-4B0B-A395-429E359C3B7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r>
              <a:rPr lang="en-US" dirty="0" err="1">
                <a:sym typeface="Cambria"/>
              </a:rPr>
              <a:t>Védekezési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módszerek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integrált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növényvédelemben</a:t>
            </a:r>
            <a:r>
              <a:rPr lang="en-US" dirty="0">
                <a:sym typeface="Cambria"/>
              </a:rPr>
              <a:t>: </a:t>
            </a:r>
            <a:br>
              <a:rPr lang="en-US" dirty="0"/>
            </a:br>
            <a:br>
              <a:rPr lang="en-US" dirty="0">
                <a:sym typeface="Cambria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4324E-889F-4B0A-BF5C-4DD09AA21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595535"/>
            <a:ext cx="11555605" cy="458142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indent="0">
              <a:buNone/>
            </a:pPr>
            <a:r>
              <a:rPr lang="hu-HU" dirty="0">
                <a:sym typeface="Cambria"/>
              </a:rPr>
              <a:t>-</a:t>
            </a:r>
            <a:r>
              <a:rPr lang="hu-HU" i="1" dirty="0">
                <a:sym typeface="Cambria"/>
              </a:rPr>
              <a:t>agrotechnikai </a:t>
            </a:r>
            <a:r>
              <a:rPr lang="hu-HU" dirty="0">
                <a:sym typeface="Cambria"/>
              </a:rPr>
              <a:t>(vetésforgó, optimális vetés, trágyázás, öntözés)</a:t>
            </a:r>
            <a:endParaRPr lang="hu-HU" dirty="0"/>
          </a:p>
          <a:p>
            <a:pPr marL="0" indent="0">
              <a:buNone/>
            </a:pPr>
            <a:r>
              <a:rPr lang="hu-HU" dirty="0">
                <a:sym typeface="Cambria"/>
              </a:rPr>
              <a:t>-</a:t>
            </a:r>
            <a:r>
              <a:rPr lang="hu-HU" i="1" dirty="0">
                <a:sym typeface="Cambria"/>
              </a:rPr>
              <a:t>mechanikai </a:t>
            </a:r>
            <a:r>
              <a:rPr lang="hu-HU" dirty="0">
                <a:sym typeface="Cambria"/>
              </a:rPr>
              <a:t>(növényi maradványok  megsemmisítése, hernyóövek alkalmazása)</a:t>
            </a:r>
            <a:endParaRPr lang="hu-HU" dirty="0"/>
          </a:p>
          <a:p>
            <a:pPr marL="0" indent="0">
              <a:buNone/>
            </a:pPr>
            <a:r>
              <a:rPr lang="hu-HU" dirty="0">
                <a:sym typeface="Cambria"/>
              </a:rPr>
              <a:t>-</a:t>
            </a:r>
            <a:r>
              <a:rPr lang="hu-HU" i="1" dirty="0">
                <a:sym typeface="Cambria"/>
              </a:rPr>
              <a:t>biológiai</a:t>
            </a:r>
            <a:r>
              <a:rPr lang="hu-HU" dirty="0">
                <a:sym typeface="Cambria"/>
              </a:rPr>
              <a:t> (természetes ellenségek szaporodása és alkalmazása: ragadozó atkák, parazita darazsak stb.)</a:t>
            </a:r>
            <a:endParaRPr lang="hu-HU" dirty="0"/>
          </a:p>
          <a:p>
            <a:pPr marL="0" indent="0">
              <a:buNone/>
            </a:pPr>
            <a:r>
              <a:rPr lang="hu-HU" dirty="0">
                <a:sym typeface="Cambria"/>
              </a:rPr>
              <a:t>- </a:t>
            </a:r>
            <a:r>
              <a:rPr lang="hu-HU" i="1" dirty="0">
                <a:sym typeface="Cambria"/>
              </a:rPr>
              <a:t>biotechnológiai módszerek </a:t>
            </a:r>
            <a:r>
              <a:rPr lang="hu-HU" dirty="0">
                <a:sym typeface="Cambria"/>
              </a:rPr>
              <a:t>(feromoncsapdák, akusztikus eszközök, adagolók stb. alkalmazása) </a:t>
            </a:r>
            <a:endParaRPr lang="hu-HU" dirty="0"/>
          </a:p>
          <a:p>
            <a:pPr marL="0" indent="0">
              <a:buNone/>
            </a:pPr>
            <a:r>
              <a:rPr lang="hu-HU" dirty="0">
                <a:sym typeface="Cambria"/>
              </a:rPr>
              <a:t>-</a:t>
            </a:r>
            <a:r>
              <a:rPr lang="hu-HU" i="1" dirty="0">
                <a:sym typeface="Cambria"/>
              </a:rPr>
              <a:t>vegyi módszerek </a:t>
            </a:r>
            <a:r>
              <a:rPr lang="hu-HU" dirty="0">
                <a:sym typeface="Cambria"/>
              </a:rPr>
              <a:t>- természetes alapon engedélyezett peszticidek (S, Cu), és csak az adott növényekben regisztrált peszticidek. A rezisztencia kialakulásának megakadályozása érdekében többféle készítmény egyidejű alkalmazása vagy különböző hatásmechanizmusú készítmények rotációja ajánlott.</a:t>
            </a:r>
            <a:endParaRPr lang="hu-H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193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310-F0DD-443F-B3BF-087F373CB4F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sym typeface="Cambria"/>
              </a:rPr>
              <a:t>Az </a:t>
            </a:r>
            <a:r>
              <a:rPr lang="en-US" dirty="0" err="1">
                <a:sym typeface="Cambria"/>
              </a:rPr>
              <a:t>integrált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növényvédelem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alapelvei</a:t>
            </a:r>
            <a:r>
              <a:rPr lang="en-US" dirty="0">
                <a:sym typeface="Cambria"/>
              </a:rPr>
              <a:t>: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A2DBF-7D89-461F-98E6-6E45F297C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848" y="1457423"/>
            <a:ext cx="11555605" cy="4486275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indent="0">
              <a:buNone/>
            </a:pPr>
            <a:endParaRPr lang="en-US" b="1" dirty="0">
              <a:sym typeface="Cambria"/>
            </a:endParaRP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 err="1">
                <a:sym typeface="Cambria"/>
              </a:rPr>
              <a:t>vetésforgó</a:t>
            </a:r>
            <a:endParaRPr lang="en-US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 err="1">
                <a:sym typeface="Cambria"/>
              </a:rPr>
              <a:t>gondos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parcellaválasztás</a:t>
            </a:r>
            <a:r>
              <a:rPr lang="en-US" dirty="0">
                <a:sym typeface="Cambria"/>
              </a:rPr>
              <a:t> </a:t>
            </a:r>
            <a:endParaRPr lang="en-US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 err="1">
                <a:sym typeface="Cambria"/>
              </a:rPr>
              <a:t>toleráns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vagy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ellenálló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fajták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alkalmazása</a:t>
            </a:r>
            <a:endParaRPr lang="en-US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 err="1">
                <a:sym typeface="Cambria"/>
              </a:rPr>
              <a:t>rezisztencia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kezelési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stratégia</a:t>
            </a:r>
            <a:endParaRPr lang="en-US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 err="1">
                <a:sym typeface="Cambria"/>
              </a:rPr>
              <a:t>talajvizsgélat</a:t>
            </a:r>
            <a:r>
              <a:rPr lang="en-US" dirty="0">
                <a:sym typeface="Cambria"/>
              </a:rPr>
              <a:t> – </a:t>
            </a:r>
            <a:r>
              <a:rPr lang="en-US" dirty="0" err="1">
                <a:sym typeface="Cambria"/>
              </a:rPr>
              <a:t>kártevők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jelenléte</a:t>
            </a:r>
            <a:endParaRPr lang="en-US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 err="1">
                <a:sym typeface="Cambria"/>
              </a:rPr>
              <a:t>optimális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tápanyagellátás</a:t>
            </a:r>
            <a:endParaRPr lang="en-US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 err="1">
                <a:sym typeface="Cambria"/>
              </a:rPr>
              <a:t>egészséges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szaporitóanyag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vetőmag</a:t>
            </a:r>
            <a:r>
              <a:rPr lang="en-US" dirty="0">
                <a:sym typeface="Cambria"/>
              </a:rPr>
              <a:t> </a:t>
            </a:r>
            <a:endParaRPr lang="en-US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 err="1">
                <a:sym typeface="Cambria"/>
              </a:rPr>
              <a:t>növényvédelmi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előrejelzés</a:t>
            </a:r>
            <a:r>
              <a:rPr lang="en-US" dirty="0">
                <a:sym typeface="Cambria"/>
              </a:rPr>
              <a:t> </a:t>
            </a:r>
            <a:endParaRPr lang="en-US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 err="1">
                <a:sym typeface="Cambria"/>
              </a:rPr>
              <a:t>munkanapló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vezetése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vezetése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vegetációs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időszak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összes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tevékenységéről</a:t>
            </a:r>
            <a:r>
              <a:rPr lang="en-US" dirty="0">
                <a:sym typeface="Cambria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0794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4013-3F6C-4B9E-8640-2A64E175B93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növényvédelmi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előrejelzés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szerepe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káros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szervezetek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elleni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preciziós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védekezésben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2F671-925C-46E2-B020-D1867AD88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US" dirty="0">
                <a:sym typeface="Times New Roman"/>
              </a:rPr>
              <a:t>Az </a:t>
            </a:r>
            <a:r>
              <a:rPr lang="en-US" dirty="0" err="1">
                <a:sym typeface="Times New Roman"/>
              </a:rPr>
              <a:t>első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és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egyik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legfontosabb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eleme</a:t>
            </a:r>
            <a:r>
              <a:rPr lang="en-US" dirty="0">
                <a:sym typeface="Times New Roman"/>
              </a:rPr>
              <a:t> a </a:t>
            </a:r>
            <a:r>
              <a:rPr lang="en-US" dirty="0" err="1">
                <a:sym typeface="Times New Roman"/>
              </a:rPr>
              <a:t>növényvédelemnek</a:t>
            </a:r>
            <a:r>
              <a:rPr lang="en-US" dirty="0">
                <a:sym typeface="Times New Roman"/>
              </a:rPr>
              <a:t>, </a:t>
            </a:r>
            <a:r>
              <a:rPr lang="en-US" dirty="0" err="1">
                <a:sym typeface="Times New Roman"/>
              </a:rPr>
              <a:t>az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adott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növénykultúra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megfigyelésein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alapul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és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amely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segit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megállapitani</a:t>
            </a:r>
            <a:r>
              <a:rPr lang="en-US" dirty="0">
                <a:sym typeface="Times New Roman"/>
              </a:rPr>
              <a:t> a </a:t>
            </a:r>
            <a:r>
              <a:rPr lang="en-US" dirty="0" err="1">
                <a:sym typeface="Times New Roman"/>
              </a:rPr>
              <a:t>kárt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okozó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szervezetek</a:t>
            </a:r>
            <a:r>
              <a:rPr lang="en-US" dirty="0">
                <a:sym typeface="Times New Roman"/>
              </a:rPr>
              <a:t>-  </a:t>
            </a:r>
            <a:r>
              <a:rPr lang="en-US" dirty="0" err="1">
                <a:sym typeface="Times New Roman"/>
              </a:rPr>
              <a:t>kártevők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és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kórokozók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támadásának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időpontját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és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mértékét</a:t>
            </a:r>
            <a:r>
              <a:rPr lang="en-US" dirty="0">
                <a:sym typeface="Times New Roman"/>
              </a:rPr>
              <a:t>.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Times New Roman"/>
              </a:rPr>
              <a:t>   A </a:t>
            </a:r>
            <a:r>
              <a:rPr lang="en-US" dirty="0" err="1">
                <a:sym typeface="Times New Roman"/>
              </a:rPr>
              <a:t>növényvédelmi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előrejelzés</a:t>
            </a:r>
            <a:r>
              <a:rPr lang="en-US" dirty="0">
                <a:sym typeface="Times New Roman"/>
              </a:rPr>
              <a:t>, </a:t>
            </a:r>
            <a:r>
              <a:rPr lang="en-US" dirty="0" err="1">
                <a:sym typeface="Times New Roman"/>
              </a:rPr>
              <a:t>különböző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módszerek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alkalmazásával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történik</a:t>
            </a:r>
            <a:r>
              <a:rPr lang="en-US" dirty="0">
                <a:sym typeface="Times New Roman"/>
              </a:rPr>
              <a:t>, </a:t>
            </a:r>
            <a:r>
              <a:rPr lang="en-US" dirty="0" err="1">
                <a:sym typeface="Times New Roman"/>
              </a:rPr>
              <a:t>amellyel</a:t>
            </a:r>
            <a:r>
              <a:rPr lang="en-US" dirty="0">
                <a:sym typeface="Times New Roman"/>
              </a:rPr>
              <a:t>  meg </a:t>
            </a:r>
            <a:r>
              <a:rPr lang="en-US" dirty="0" err="1">
                <a:sym typeface="Times New Roman"/>
              </a:rPr>
              <a:t>lehet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határozni</a:t>
            </a:r>
            <a:r>
              <a:rPr lang="en-US" dirty="0">
                <a:sym typeface="Times New Roman"/>
              </a:rPr>
              <a:t> a </a:t>
            </a:r>
            <a:r>
              <a:rPr lang="en-US" dirty="0" err="1">
                <a:sym typeface="Times New Roman"/>
              </a:rPr>
              <a:t>káros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szervezetek</a:t>
            </a:r>
            <a:r>
              <a:rPr lang="en-US" dirty="0">
                <a:sym typeface="Times New Roman"/>
              </a:rPr>
              <a:t> </a:t>
            </a:r>
            <a:r>
              <a:rPr lang="en-US" u="sng" dirty="0" err="1">
                <a:sym typeface="Times New Roman"/>
              </a:rPr>
              <a:t>támadásának</a:t>
            </a:r>
            <a:r>
              <a:rPr lang="en-US" u="sng" dirty="0">
                <a:sym typeface="Times New Roman"/>
              </a:rPr>
              <a:t> </a:t>
            </a:r>
            <a:r>
              <a:rPr lang="en-US" u="sng" dirty="0" err="1">
                <a:sym typeface="Times New Roman"/>
              </a:rPr>
              <a:t>mértékét</a:t>
            </a:r>
            <a:r>
              <a:rPr lang="en-US" u="sng" dirty="0">
                <a:sym typeface="Times New Roman"/>
              </a:rPr>
              <a:t>, </a:t>
            </a:r>
            <a:r>
              <a:rPr lang="en-US" u="sng" dirty="0" err="1">
                <a:sym typeface="Times New Roman"/>
              </a:rPr>
              <a:t>amely</a:t>
            </a:r>
            <a:r>
              <a:rPr lang="en-US" u="sng" dirty="0">
                <a:sym typeface="Times New Roman"/>
              </a:rPr>
              <a:t> </a:t>
            </a:r>
            <a:r>
              <a:rPr lang="en-US" u="sng" dirty="0" err="1">
                <a:sym typeface="Times New Roman"/>
              </a:rPr>
              <a:t>számottevő</a:t>
            </a:r>
            <a:r>
              <a:rPr lang="en-US" u="sng" dirty="0">
                <a:sym typeface="Times New Roman"/>
              </a:rPr>
              <a:t> </a:t>
            </a:r>
            <a:r>
              <a:rPr lang="en-US" u="sng" dirty="0" err="1">
                <a:sym typeface="Times New Roman"/>
              </a:rPr>
              <a:t>gazdasági</a:t>
            </a:r>
            <a:r>
              <a:rPr lang="en-US" u="sng" dirty="0">
                <a:sym typeface="Times New Roman"/>
              </a:rPr>
              <a:t> </a:t>
            </a:r>
            <a:r>
              <a:rPr lang="en-US" u="sng" dirty="0" err="1">
                <a:sym typeface="Times New Roman"/>
              </a:rPr>
              <a:t>veszteséggel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fenyeget</a:t>
            </a:r>
            <a:r>
              <a:rPr lang="en-US" dirty="0">
                <a:sym typeface="Times New Roman"/>
              </a:rPr>
              <a:t>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19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2A698-2A0E-4641-BDA4-A1B1E4CCE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671804"/>
            <a:ext cx="11555605" cy="5505159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US" dirty="0">
                <a:sym typeface="Times New Roman"/>
              </a:rPr>
              <a:t>A </a:t>
            </a:r>
            <a:r>
              <a:rPr lang="en-US" dirty="0" err="1">
                <a:sym typeface="Times New Roman"/>
              </a:rPr>
              <a:t>védekezés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csak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akkor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hatásos</a:t>
            </a:r>
            <a:r>
              <a:rPr lang="en-US" dirty="0">
                <a:sym typeface="Times New Roman"/>
              </a:rPr>
              <a:t>, ha a </a:t>
            </a:r>
            <a:r>
              <a:rPr lang="en-US" dirty="0" err="1">
                <a:sym typeface="Times New Roman"/>
              </a:rPr>
              <a:t>rendelkezésünkre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álló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módszerekkel</a:t>
            </a:r>
            <a:r>
              <a:rPr lang="en-US" dirty="0">
                <a:sym typeface="Times New Roman"/>
              </a:rPr>
              <a:t> a </a:t>
            </a:r>
            <a:r>
              <a:rPr lang="en-US" u="sng" dirty="0" err="1">
                <a:sym typeface="Times New Roman"/>
              </a:rPr>
              <a:t>leghatékonyabb</a:t>
            </a:r>
            <a:r>
              <a:rPr lang="en-US" u="sng" dirty="0">
                <a:sym typeface="Times New Roman"/>
              </a:rPr>
              <a:t> </a:t>
            </a:r>
            <a:r>
              <a:rPr lang="en-US" u="sng" dirty="0" err="1">
                <a:sym typeface="Times New Roman"/>
              </a:rPr>
              <a:t>időpontban</a:t>
            </a:r>
            <a:r>
              <a:rPr lang="en-US" u="sng" dirty="0">
                <a:sym typeface="Times New Roman"/>
              </a:rPr>
              <a:t> </a:t>
            </a:r>
            <a:r>
              <a:rPr lang="en-US" u="sng" dirty="0" err="1">
                <a:sym typeface="Times New Roman"/>
              </a:rPr>
              <a:t>hajtjuk</a:t>
            </a:r>
            <a:r>
              <a:rPr lang="en-US" u="sng" dirty="0">
                <a:sym typeface="Times New Roman"/>
              </a:rPr>
              <a:t> </a:t>
            </a:r>
            <a:r>
              <a:rPr lang="en-US" u="sng" dirty="0" err="1">
                <a:sym typeface="Times New Roman"/>
              </a:rPr>
              <a:t>végre</a:t>
            </a:r>
            <a:r>
              <a:rPr lang="en-US" dirty="0">
                <a:sym typeface="Times New Roman"/>
              </a:rPr>
              <a:t>, </a:t>
            </a:r>
            <a:r>
              <a:rPr lang="en-US" dirty="0" err="1">
                <a:sym typeface="Times New Roman"/>
              </a:rPr>
              <a:t>vagyis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amikor</a:t>
            </a:r>
            <a:r>
              <a:rPr lang="en-US" dirty="0">
                <a:sym typeface="Times New Roman"/>
              </a:rPr>
              <a:t> a </a:t>
            </a:r>
            <a:r>
              <a:rPr lang="en-US" dirty="0" err="1">
                <a:sym typeface="Times New Roman"/>
              </a:rPr>
              <a:t>károsító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szervezet</a:t>
            </a:r>
            <a:r>
              <a:rPr lang="en-US" dirty="0">
                <a:sym typeface="Times New Roman"/>
              </a:rPr>
              <a:t> a </a:t>
            </a:r>
            <a:r>
              <a:rPr lang="en-US" dirty="0" err="1">
                <a:sym typeface="Times New Roman"/>
              </a:rPr>
              <a:t>legérzékenyebb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az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alkalmazott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védekezési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módszerekre</a:t>
            </a:r>
            <a:r>
              <a:rPr lang="en-US" dirty="0">
                <a:sym typeface="Times New Roman"/>
              </a:rPr>
              <a:t>.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Times New Roman"/>
              </a:rPr>
              <a:t>   A </a:t>
            </a:r>
            <a:r>
              <a:rPr lang="en-US" dirty="0" err="1">
                <a:sym typeface="Times New Roman"/>
              </a:rPr>
              <a:t>növényvédelmi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előrejelzés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módszerei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tehát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segítenek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eldönteni</a:t>
            </a:r>
            <a:r>
              <a:rPr lang="en-US" dirty="0">
                <a:sym typeface="Times New Roman"/>
              </a:rPr>
              <a:t>, </a:t>
            </a:r>
            <a:r>
              <a:rPr lang="en-US" dirty="0" err="1">
                <a:sym typeface="Times New Roman"/>
              </a:rPr>
              <a:t>szükséges</a:t>
            </a:r>
            <a:r>
              <a:rPr lang="en-US" dirty="0">
                <a:sym typeface="Times New Roman"/>
              </a:rPr>
              <a:t>-e a </a:t>
            </a:r>
            <a:r>
              <a:rPr lang="en-US" dirty="0" err="1">
                <a:sym typeface="Times New Roman"/>
              </a:rPr>
              <a:t>védekezés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és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segítenek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megválasztani</a:t>
            </a:r>
            <a:r>
              <a:rPr lang="en-US" dirty="0">
                <a:sym typeface="Times New Roman"/>
              </a:rPr>
              <a:t> a </a:t>
            </a:r>
            <a:r>
              <a:rPr lang="en-US" dirty="0" err="1">
                <a:sym typeface="Times New Roman"/>
              </a:rPr>
              <a:t>szükséges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védekezések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leghatásosabb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időpontját</a:t>
            </a:r>
            <a:r>
              <a:rPr lang="en-US" dirty="0">
                <a:sym typeface="Times New Roman"/>
              </a:rPr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290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0D539-DFE0-4496-9273-90CCAF90BAD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növényvédelmi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előrejelzés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E7DAF-6270-4FB4-B1A8-0295D70BA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mezőgazdasági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termesztében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káros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szervezetek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elleni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védelem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megköveteli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biológiai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epidemiológiai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fertőzési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ciklusuk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ismeretét</a:t>
            </a:r>
            <a:r>
              <a:rPr lang="en-US" dirty="0">
                <a:sym typeface="Cambria"/>
              </a:rPr>
              <a:t>. </a:t>
            </a:r>
            <a:r>
              <a:rPr lang="en-US" dirty="0" err="1">
                <a:sym typeface="Cambria"/>
              </a:rPr>
              <a:t>Fel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kell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mérni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általuk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okozott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lehetséges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károkat</a:t>
            </a:r>
            <a:r>
              <a:rPr lang="en-US" dirty="0">
                <a:sym typeface="Cambria"/>
              </a:rPr>
              <a:t> (</a:t>
            </a:r>
            <a:r>
              <a:rPr lang="en-US" dirty="0" err="1">
                <a:sym typeface="Cambria"/>
              </a:rPr>
              <a:t>veszteségeket</a:t>
            </a:r>
            <a:r>
              <a:rPr lang="en-US" dirty="0">
                <a:sym typeface="Cambria"/>
              </a:rPr>
              <a:t>)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megtenni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megfelelő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intézkedéseket</a:t>
            </a:r>
            <a:r>
              <a:rPr lang="en-US" dirty="0">
                <a:sym typeface="Cambria"/>
              </a:rPr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   </a:t>
            </a:r>
            <a:r>
              <a:rPr lang="en-US" dirty="0" err="1">
                <a:sym typeface="Cambria"/>
              </a:rPr>
              <a:t>Annak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érdekében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hogy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vegyi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anyagok</a:t>
            </a:r>
            <a:r>
              <a:rPr lang="en-US" dirty="0">
                <a:sym typeface="Cambria"/>
              </a:rPr>
              <a:t> ill. </a:t>
            </a:r>
            <a:r>
              <a:rPr lang="en-US" dirty="0" err="1">
                <a:sym typeface="Cambria"/>
              </a:rPr>
              <a:t>peszticidek</a:t>
            </a:r>
            <a:r>
              <a:rPr lang="en-US" dirty="0">
                <a:sym typeface="Cambria"/>
              </a:rPr>
              <a:t>  </a:t>
            </a:r>
            <a:r>
              <a:rPr lang="en-US" dirty="0" err="1">
                <a:sym typeface="Cambria"/>
              </a:rPr>
              <a:t>alkalmazása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helyesen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időben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történhessen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létre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kellett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hozni</a:t>
            </a:r>
            <a:r>
              <a:rPr lang="en-US" dirty="0">
                <a:sym typeface="Cambria"/>
              </a:rPr>
              <a:t> </a:t>
            </a:r>
            <a:r>
              <a:rPr lang="en-US" u="sng" dirty="0" err="1">
                <a:sym typeface="Cambria"/>
              </a:rPr>
              <a:t>az</a:t>
            </a:r>
            <a:r>
              <a:rPr lang="en-US" u="sng" dirty="0">
                <a:sym typeface="Cambria"/>
              </a:rPr>
              <a:t> </a:t>
            </a:r>
            <a:r>
              <a:rPr lang="en-US" u="sng" dirty="0" err="1">
                <a:sym typeface="Cambria"/>
              </a:rPr>
              <a:t>előrejelző</a:t>
            </a:r>
            <a:r>
              <a:rPr lang="en-US" u="sng" dirty="0">
                <a:sym typeface="Cambria"/>
              </a:rPr>
              <a:t> </a:t>
            </a:r>
            <a:r>
              <a:rPr lang="en-US" u="sng" dirty="0" err="1">
                <a:sym typeface="Cambria"/>
              </a:rPr>
              <a:t>szolgálat</a:t>
            </a:r>
            <a:r>
              <a:rPr lang="en-US" u="sng" dirty="0">
                <a:sym typeface="Cambria"/>
              </a:rPr>
              <a:t> </a:t>
            </a:r>
            <a:r>
              <a:rPr lang="en-US" u="sng" dirty="0" err="1">
                <a:sym typeface="Cambria"/>
              </a:rPr>
              <a:t>renszerét</a:t>
            </a:r>
            <a:r>
              <a:rPr lang="en-US" u="sng" dirty="0">
                <a:sym typeface="Cambria"/>
              </a:rPr>
              <a:t> a </a:t>
            </a:r>
            <a:r>
              <a:rPr lang="en-US" u="sng" dirty="0" err="1">
                <a:sym typeface="Cambria"/>
              </a:rPr>
              <a:t>növényvédelemben</a:t>
            </a:r>
            <a:r>
              <a:rPr lang="en-US" dirty="0">
                <a:sym typeface="Cambria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897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13BC2-E761-456D-9D5E-967B0FB60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681135"/>
            <a:ext cx="11555605" cy="549582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US" dirty="0">
                <a:sym typeface="Times New Roman"/>
              </a:rPr>
              <a:t>-A </a:t>
            </a:r>
            <a:r>
              <a:rPr lang="en-US" dirty="0" err="1">
                <a:sym typeface="Times New Roman"/>
              </a:rPr>
              <a:t>kártevők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esetében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az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első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kérdés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mindig</a:t>
            </a:r>
            <a:r>
              <a:rPr lang="en-US" dirty="0">
                <a:sym typeface="Times New Roman"/>
              </a:rPr>
              <a:t> a </a:t>
            </a:r>
            <a:r>
              <a:rPr lang="en-US" dirty="0" err="1">
                <a:sym typeface="Times New Roman"/>
              </a:rPr>
              <a:t>védekezés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szükségességének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eldöntése</a:t>
            </a:r>
            <a:r>
              <a:rPr lang="en-US" dirty="0">
                <a:sym typeface="Times New Roman"/>
              </a:rPr>
              <a:t>. </a:t>
            </a:r>
            <a:endParaRPr lang="en-US" dirty="0"/>
          </a:p>
          <a:p>
            <a:pPr marL="0" indent="0">
              <a:buNone/>
            </a:pPr>
            <a:endParaRPr lang="en-US" dirty="0">
              <a:sym typeface="Times New Roman"/>
            </a:endParaRPr>
          </a:p>
          <a:p>
            <a:pPr marL="0" indent="0">
              <a:buNone/>
            </a:pPr>
            <a:r>
              <a:rPr lang="en-US" dirty="0">
                <a:sym typeface="Times New Roman"/>
              </a:rPr>
              <a:t>-</a:t>
            </a:r>
            <a:r>
              <a:rPr lang="en-US" dirty="0" err="1">
                <a:sym typeface="Times New Roman"/>
              </a:rPr>
              <a:t>Ez</a:t>
            </a:r>
            <a:r>
              <a:rPr lang="en-US" dirty="0">
                <a:sym typeface="Times New Roman"/>
              </a:rPr>
              <a:t> a </a:t>
            </a:r>
            <a:r>
              <a:rPr lang="en-US" dirty="0" err="1">
                <a:sym typeface="Times New Roman"/>
              </a:rPr>
              <a:t>kártevő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fellépésének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mértékétől</a:t>
            </a:r>
            <a:r>
              <a:rPr lang="en-US" dirty="0">
                <a:sym typeface="Times New Roman"/>
              </a:rPr>
              <a:t>, </a:t>
            </a:r>
            <a:r>
              <a:rPr lang="en-US" dirty="0" err="1">
                <a:sym typeface="Times New Roman"/>
              </a:rPr>
              <a:t>tehát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az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egyedszámától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függ</a:t>
            </a:r>
            <a:r>
              <a:rPr lang="en-US" dirty="0">
                <a:sym typeface="Times New Roman"/>
              </a:rPr>
              <a:t>. </a:t>
            </a:r>
            <a:endParaRPr lang="en-US" dirty="0"/>
          </a:p>
          <a:p>
            <a:pPr marL="0" indent="0">
              <a:buNone/>
            </a:pPr>
            <a:endParaRPr lang="en-US" dirty="0">
              <a:sym typeface="Times New Roman"/>
            </a:endParaRPr>
          </a:p>
          <a:p>
            <a:pPr marL="0" indent="0">
              <a:buNone/>
            </a:pPr>
            <a:r>
              <a:rPr lang="en-US" dirty="0">
                <a:sym typeface="Times New Roman"/>
              </a:rPr>
              <a:t>-A </a:t>
            </a:r>
            <a:r>
              <a:rPr lang="en-US" dirty="0" err="1">
                <a:sym typeface="Times New Roman"/>
              </a:rPr>
              <a:t>védekezés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akkor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indokolt</a:t>
            </a:r>
            <a:r>
              <a:rPr lang="en-US" dirty="0">
                <a:sym typeface="Times New Roman"/>
              </a:rPr>
              <a:t>, </a:t>
            </a:r>
            <a:r>
              <a:rPr lang="en-US" dirty="0" err="1">
                <a:sym typeface="Times New Roman"/>
              </a:rPr>
              <a:t>amikor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az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kártevő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egyedszáma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meghaladja</a:t>
            </a:r>
            <a:r>
              <a:rPr lang="en-US" dirty="0">
                <a:sym typeface="Times New Roman"/>
              </a:rPr>
              <a:t> a </a:t>
            </a:r>
            <a:r>
              <a:rPr lang="en-US" dirty="0" err="1">
                <a:sym typeface="Times New Roman"/>
              </a:rPr>
              <a:t>gazdasági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küszöbértéket</a:t>
            </a:r>
            <a:r>
              <a:rPr lang="en-US" dirty="0">
                <a:sym typeface="Times New Roman"/>
              </a:rPr>
              <a:t>.</a:t>
            </a:r>
            <a:endParaRPr lang="en-US" dirty="0"/>
          </a:p>
          <a:p>
            <a:pPr marL="0" indent="0">
              <a:buNone/>
            </a:pPr>
            <a:endParaRPr lang="en-US" dirty="0">
              <a:sym typeface="Times New Roman"/>
            </a:endParaRPr>
          </a:p>
          <a:p>
            <a:pPr marL="0" indent="0">
              <a:buNone/>
            </a:pPr>
            <a:r>
              <a:rPr lang="en-US" dirty="0">
                <a:sym typeface="Times New Roman"/>
              </a:rPr>
              <a:t>-</a:t>
            </a:r>
            <a:r>
              <a:rPr lang="en-US" dirty="0" err="1">
                <a:sym typeface="Times New Roman"/>
              </a:rPr>
              <a:t>Ezt</a:t>
            </a:r>
            <a:r>
              <a:rPr lang="en-US" dirty="0">
                <a:sym typeface="Times New Roman"/>
              </a:rPr>
              <a:t> a </a:t>
            </a:r>
            <a:r>
              <a:rPr lang="en-US" dirty="0" err="1">
                <a:sym typeface="Times New Roman"/>
              </a:rPr>
              <a:t>helyzetet</a:t>
            </a:r>
            <a:r>
              <a:rPr lang="en-US" dirty="0">
                <a:sym typeface="Times New Roman"/>
              </a:rPr>
              <a:t> „</a:t>
            </a:r>
            <a:r>
              <a:rPr lang="en-US" dirty="0" err="1">
                <a:sym typeface="Times New Roman"/>
              </a:rPr>
              <a:t>kártételi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veszélyhelyzetnek</a:t>
            </a:r>
            <a:r>
              <a:rPr lang="en-US" dirty="0">
                <a:sym typeface="Times New Roman"/>
              </a:rPr>
              <a:t>” </a:t>
            </a:r>
            <a:r>
              <a:rPr lang="en-US" dirty="0" err="1">
                <a:sym typeface="Times New Roman"/>
              </a:rPr>
              <a:t>nevezzük</a:t>
            </a:r>
            <a:r>
              <a:rPr lang="hu-HU" dirty="0">
                <a:sym typeface="Times New Roman"/>
              </a:rPr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01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F3033-AE9E-4E01-91E1-2EB62E19E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643812"/>
            <a:ext cx="11555605" cy="5533151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US" dirty="0">
                <a:sym typeface="Times New Roman"/>
              </a:rPr>
              <a:t>A </a:t>
            </a:r>
            <a:r>
              <a:rPr lang="en-US" dirty="0" err="1">
                <a:sym typeface="Times New Roman"/>
              </a:rPr>
              <a:t>kártevők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elleni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védekezés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szükségességének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eldöntése</a:t>
            </a:r>
            <a:r>
              <a:rPr lang="en-US" dirty="0">
                <a:sym typeface="Times New Roman"/>
              </a:rPr>
              <a:t> – </a:t>
            </a:r>
            <a:r>
              <a:rPr lang="en-US" dirty="0" err="1">
                <a:sym typeface="Times New Roman"/>
              </a:rPr>
              <a:t>az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egyedszám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megállapítása</a:t>
            </a:r>
            <a:r>
              <a:rPr lang="en-US" dirty="0">
                <a:sym typeface="Times New Roman"/>
              </a:rPr>
              <a:t> - </a:t>
            </a:r>
            <a:r>
              <a:rPr lang="en-US" dirty="0" err="1">
                <a:sym typeface="Times New Roman"/>
              </a:rPr>
              <a:t>történhet</a:t>
            </a:r>
            <a:r>
              <a:rPr lang="en-US" dirty="0">
                <a:sym typeface="Times New Roman"/>
              </a:rPr>
              <a:t>:</a:t>
            </a:r>
            <a:endParaRPr lang="en-US" dirty="0"/>
          </a:p>
          <a:p>
            <a:pPr marL="0" indent="0">
              <a:buNone/>
            </a:pPr>
            <a:endParaRPr lang="en-US" dirty="0">
              <a:sym typeface="Times New Roman"/>
            </a:endParaRPr>
          </a:p>
          <a:p>
            <a:pPr marL="0" indent="0">
              <a:buNone/>
            </a:pPr>
            <a:r>
              <a:rPr lang="en-US" dirty="0">
                <a:sym typeface="Times New Roman"/>
              </a:rPr>
              <a:t>1.közvetlen </a:t>
            </a:r>
            <a:r>
              <a:rPr lang="en-US" dirty="0" err="1">
                <a:sym typeface="Times New Roman"/>
              </a:rPr>
              <a:t>mintavétellel</a:t>
            </a:r>
            <a:r>
              <a:rPr lang="en-US" dirty="0">
                <a:sym typeface="Times New Roman"/>
              </a:rPr>
              <a:t> 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Times New Roman"/>
              </a:rPr>
              <a:t>(</a:t>
            </a:r>
            <a:r>
              <a:rPr lang="en-US" dirty="0" err="1">
                <a:sym typeface="Times New Roman"/>
              </a:rPr>
              <a:t>talajlakó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kártevők-talajminta</a:t>
            </a:r>
            <a:r>
              <a:rPr lang="en-US" dirty="0">
                <a:sym typeface="Times New Roman"/>
              </a:rPr>
              <a:t>, </a:t>
            </a:r>
            <a:r>
              <a:rPr lang="en-US" dirty="0" err="1">
                <a:sym typeface="Times New Roman"/>
              </a:rPr>
              <a:t>hálózás</a:t>
            </a:r>
            <a:r>
              <a:rPr lang="en-US" dirty="0">
                <a:sym typeface="Times New Roman"/>
              </a:rPr>
              <a:t>,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Times New Roman"/>
              </a:rPr>
              <a:t>növényvizsgálat</a:t>
            </a:r>
            <a:r>
              <a:rPr lang="en-US" dirty="0">
                <a:sym typeface="Times New Roman"/>
              </a:rPr>
              <a:t>)</a:t>
            </a:r>
            <a:endParaRPr lang="en-US" dirty="0"/>
          </a:p>
          <a:p>
            <a:pPr marL="0" indent="0">
              <a:buNone/>
            </a:pPr>
            <a:endParaRPr lang="en-US" dirty="0">
              <a:sym typeface="Times New Roman"/>
            </a:endParaRPr>
          </a:p>
          <a:p>
            <a:pPr marL="0" indent="0">
              <a:buNone/>
            </a:pPr>
            <a:r>
              <a:rPr lang="en-US" dirty="0">
                <a:sym typeface="Times New Roman"/>
              </a:rPr>
              <a:t>2.közvetett </a:t>
            </a:r>
            <a:r>
              <a:rPr lang="en-US" dirty="0" err="1">
                <a:sym typeface="Times New Roman"/>
              </a:rPr>
              <a:t>eljárásokkal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Times New Roman"/>
              </a:rPr>
              <a:t>( </a:t>
            </a:r>
            <a:r>
              <a:rPr lang="en-US" dirty="0" err="1">
                <a:sym typeface="Times New Roman"/>
              </a:rPr>
              <a:t>rágcsálók-aktiv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járatok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számolása</a:t>
            </a:r>
            <a:r>
              <a:rPr lang="en-US" dirty="0">
                <a:sym typeface="Times New Roman"/>
              </a:rPr>
              <a:t> , </a:t>
            </a:r>
            <a:endParaRPr lang="en-US" dirty="0"/>
          </a:p>
          <a:p>
            <a:pPr marL="0" indent="0">
              <a:buNone/>
            </a:pPr>
            <a:r>
              <a:rPr lang="en-US" dirty="0" err="1">
                <a:sym typeface="Times New Roman"/>
              </a:rPr>
              <a:t>csapdázások</a:t>
            </a:r>
            <a:r>
              <a:rPr lang="en-US" dirty="0">
                <a:sym typeface="Times New Roman"/>
              </a:rPr>
              <a:t>: </a:t>
            </a:r>
            <a:r>
              <a:rPr lang="en-US" dirty="0" err="1">
                <a:sym typeface="Times New Roman"/>
              </a:rPr>
              <a:t>feromon</a:t>
            </a:r>
            <a:r>
              <a:rPr lang="en-US" dirty="0">
                <a:sym typeface="Times New Roman"/>
              </a:rPr>
              <a:t>-, </a:t>
            </a:r>
            <a:r>
              <a:rPr lang="en-US" dirty="0" err="1">
                <a:sym typeface="Times New Roman"/>
              </a:rPr>
              <a:t>fény</a:t>
            </a:r>
            <a:r>
              <a:rPr lang="en-US" dirty="0">
                <a:sym typeface="Times New Roman"/>
              </a:rPr>
              <a:t>-, </a:t>
            </a:r>
            <a:r>
              <a:rPr lang="en-US" dirty="0" err="1">
                <a:sym typeface="Times New Roman"/>
              </a:rPr>
              <a:t>illat</a:t>
            </a:r>
            <a:r>
              <a:rPr lang="en-US" dirty="0">
                <a:sym typeface="Times New Roman"/>
              </a:rPr>
              <a:t>-, </a:t>
            </a:r>
            <a:r>
              <a:rPr lang="en-US" dirty="0" err="1">
                <a:sym typeface="Times New Roman"/>
              </a:rPr>
              <a:t>szincsapdák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alkalmazása</a:t>
            </a:r>
            <a:r>
              <a:rPr lang="en-US" dirty="0">
                <a:sym typeface="Times New Roman"/>
              </a:rPr>
              <a:t>, monitoring – a </a:t>
            </a:r>
            <a:r>
              <a:rPr lang="en-US" dirty="0" err="1">
                <a:sym typeface="Times New Roman"/>
              </a:rPr>
              <a:t>kártétel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követése</a:t>
            </a:r>
            <a:r>
              <a:rPr lang="en-US" dirty="0">
                <a:sym typeface="Times New Roman"/>
              </a:rPr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30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3AD4B-7CB1-43E1-82A2-183B6EDC0ED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növényvédelmi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előrejelzés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eszközei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adatok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begyűjtéséhez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A835F-C2CB-4F0E-867B-8130A7F65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US" b="1" dirty="0" err="1">
                <a:sym typeface="Cambria"/>
              </a:rPr>
              <a:t>Automatikus</a:t>
            </a:r>
            <a:r>
              <a:rPr lang="en-US" b="1" dirty="0">
                <a:sym typeface="Cambria"/>
              </a:rPr>
              <a:t> </a:t>
            </a:r>
            <a:r>
              <a:rPr lang="en-US" b="1" dirty="0" err="1">
                <a:sym typeface="Cambria"/>
              </a:rPr>
              <a:t>meteorológiai</a:t>
            </a:r>
            <a:r>
              <a:rPr lang="en-US" b="1" dirty="0">
                <a:sym typeface="Cambria"/>
              </a:rPr>
              <a:t> </a:t>
            </a:r>
            <a:r>
              <a:rPr lang="en-US" b="1" dirty="0" err="1">
                <a:sym typeface="Cambria"/>
              </a:rPr>
              <a:t>állomások</a:t>
            </a:r>
            <a:endParaRPr lang="en-US" b="1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   </a:t>
            </a:r>
            <a:r>
              <a:rPr lang="en-US" u="sng" dirty="0" err="1">
                <a:sym typeface="Cambria"/>
              </a:rPr>
              <a:t>Szenzorok</a:t>
            </a:r>
            <a:r>
              <a:rPr lang="en-US" dirty="0">
                <a:sym typeface="Cambria"/>
              </a:rPr>
              <a:t> seg</a:t>
            </a:r>
            <a:r>
              <a:rPr lang="hu-HU" dirty="0">
                <a:sym typeface="Cambria"/>
              </a:rPr>
              <a:t>í</a:t>
            </a:r>
            <a:r>
              <a:rPr lang="en-US" dirty="0" err="1">
                <a:sym typeface="Cambria"/>
              </a:rPr>
              <a:t>tségével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mérik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tárolják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mért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   </a:t>
            </a:r>
            <a:r>
              <a:rPr lang="en-US" dirty="0" err="1">
                <a:sym typeface="Cambria"/>
              </a:rPr>
              <a:t>klimatikus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adatokat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óránként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összegezve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amelyeket</a:t>
            </a:r>
            <a:r>
              <a:rPr lang="en-US" dirty="0"/>
              <a:t> </a:t>
            </a:r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bennük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elhelyezett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telefonkártya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segitségével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mobil</a:t>
            </a:r>
            <a:r>
              <a:rPr lang="en-US" dirty="0"/>
              <a:t> </a:t>
            </a:r>
            <a:r>
              <a:rPr lang="en-US" dirty="0" err="1">
                <a:sym typeface="Cambria"/>
              </a:rPr>
              <a:t>adatok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formájában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továbbküldenek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meteorológiai</a:t>
            </a:r>
            <a:r>
              <a:rPr lang="en-US" dirty="0"/>
              <a:t> </a:t>
            </a:r>
            <a:r>
              <a:rPr lang="en-US" dirty="0" err="1">
                <a:sym typeface="Cambria"/>
              </a:rPr>
              <a:t>állomást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üzemeltető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adatbázisába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onnan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adatok</a:t>
            </a:r>
            <a:r>
              <a:rPr lang="en-US" dirty="0"/>
              <a:t> </a:t>
            </a:r>
            <a:r>
              <a:rPr lang="en-US" dirty="0" err="1">
                <a:sym typeface="Cambria"/>
              </a:rPr>
              <a:t>megfelelő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felhasználói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név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jelszó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alkalmazásával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   </a:t>
            </a:r>
            <a:r>
              <a:rPr lang="en-US" dirty="0" err="1">
                <a:sym typeface="Cambria"/>
              </a:rPr>
              <a:t>láthatóvá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válnak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üzemeltető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honlapján</a:t>
            </a:r>
            <a:r>
              <a:rPr lang="en-US" dirty="0">
                <a:sym typeface="Cambria"/>
              </a:rPr>
              <a:t>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65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FB3A5-1817-4CAC-A1EF-168638FDB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197" y="699796"/>
            <a:ext cx="11555605" cy="5505159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US" dirty="0" err="1"/>
              <a:t>Vajdaságban</a:t>
            </a:r>
            <a:r>
              <a:rPr lang="en-US" dirty="0"/>
              <a:t> </a:t>
            </a:r>
            <a:r>
              <a:rPr lang="en-US" dirty="0" err="1"/>
              <a:t>használatos</a:t>
            </a:r>
            <a:r>
              <a:rPr lang="en-US" dirty="0"/>
              <a:t> </a:t>
            </a:r>
            <a:r>
              <a:rPr lang="en-US" dirty="0" err="1"/>
              <a:t>honlapok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platformok</a:t>
            </a:r>
            <a:r>
              <a:rPr lang="en-US" dirty="0"/>
              <a:t> 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www.pisvojvodina.com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www.ng.fieldclimate.com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Agrolife</a:t>
            </a:r>
            <a:r>
              <a:rPr lang="en-US" dirty="0"/>
              <a:t> platform-</a:t>
            </a:r>
            <a:r>
              <a:rPr lang="en-US" dirty="0" err="1"/>
              <a:t>googleplay</a:t>
            </a:r>
            <a:r>
              <a:rPr lang="en-US" dirty="0"/>
              <a:t>-</a:t>
            </a:r>
            <a:r>
              <a:rPr lang="en-US" dirty="0" err="1"/>
              <a:t>ről</a:t>
            </a:r>
            <a:r>
              <a:rPr lang="en-US" dirty="0"/>
              <a:t> </a:t>
            </a:r>
            <a:r>
              <a:rPr lang="en-US" dirty="0" err="1"/>
              <a:t>letölthető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egyenlőre</a:t>
            </a:r>
            <a:r>
              <a:rPr lang="en-US" dirty="0"/>
              <a:t> 5 </a:t>
            </a:r>
            <a:r>
              <a:rPr lang="en-US" dirty="0" err="1"/>
              <a:t>vajdasági</a:t>
            </a:r>
            <a:r>
              <a:rPr lang="en-US" dirty="0"/>
              <a:t> </a:t>
            </a:r>
            <a:r>
              <a:rPr lang="en-US" dirty="0" err="1"/>
              <a:t>község</a:t>
            </a:r>
            <a:r>
              <a:rPr lang="en-US" dirty="0"/>
              <a:t> </a:t>
            </a:r>
            <a:r>
              <a:rPr lang="en-US" dirty="0" err="1"/>
              <a:t>rendelkezik</a:t>
            </a:r>
            <a:r>
              <a:rPr lang="en-US" dirty="0"/>
              <a:t> </a:t>
            </a:r>
            <a:r>
              <a:rPr lang="en-US" dirty="0" err="1"/>
              <a:t>adatokkal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74897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6244F-867C-4402-AA99-F852BAED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23" y="66545"/>
            <a:ext cx="11555605" cy="1325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fieldclimate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honlapon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található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adatok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szemléltetése</a:t>
            </a:r>
            <a:r>
              <a:rPr lang="en-US" dirty="0">
                <a:sym typeface="Cambria"/>
              </a:rPr>
              <a:t> </a:t>
            </a:r>
            <a:endParaRPr lang="en-US" dirty="0"/>
          </a:p>
        </p:txBody>
      </p:sp>
      <p:pic>
        <p:nvPicPr>
          <p:cNvPr id="4" name="Google Shape;191;p19">
            <a:extLst>
              <a:ext uri="{FF2B5EF4-FFF2-40B4-BE49-F238E27FC236}">
                <a16:creationId xmlns:a16="http://schemas.microsoft.com/office/drawing/2014/main" id="{CB56CF16-B25D-4F61-A038-1E3DEF45035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31437" y="1147664"/>
            <a:ext cx="7763069" cy="5103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2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 err="1">
                <a:sym typeface="Cambria"/>
              </a:rPr>
              <a:t>Prec</a:t>
            </a:r>
            <a:r>
              <a:rPr lang="hu-HU" dirty="0">
                <a:sym typeface="Cambria"/>
              </a:rPr>
              <a:t>í</a:t>
            </a:r>
            <a:r>
              <a:rPr lang="en-US" dirty="0" err="1">
                <a:sym typeface="Cambria"/>
              </a:rPr>
              <a:t>ziós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növényvédelem</a:t>
            </a:r>
            <a:r>
              <a:rPr lang="en-US" dirty="0">
                <a:sym typeface="Cambria"/>
              </a:rPr>
              <a:t>/</a:t>
            </a:r>
            <a:r>
              <a:rPr lang="en-US" dirty="0" err="1">
                <a:sym typeface="Cambria"/>
              </a:rPr>
              <a:t>Helyspecifikus</a:t>
            </a:r>
            <a:r>
              <a:rPr lang="en-US" dirty="0">
                <a:sym typeface="Cambria"/>
              </a:rPr>
              <a:t>  </a:t>
            </a:r>
            <a:r>
              <a:rPr lang="en-US" dirty="0" err="1">
                <a:sym typeface="Cambria"/>
              </a:rPr>
              <a:t>növényvédelem</a:t>
            </a:r>
            <a:br>
              <a:rPr lang="en-US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US" b="1" dirty="0" err="1">
                <a:sym typeface="Cambria"/>
              </a:rPr>
              <a:t>Célja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növényvédő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szerek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alkalmazásának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elkerülése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vagy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csökkentett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alkalmazása</a:t>
            </a:r>
            <a:r>
              <a:rPr lang="en-US" dirty="0">
                <a:sym typeface="Cambria"/>
              </a:rPr>
              <a:t>, a </a:t>
            </a:r>
            <a:r>
              <a:rPr lang="en-US" dirty="0" err="1">
                <a:sym typeface="Cambria"/>
              </a:rPr>
              <a:t>környezetterhelés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csökkentése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gazdaságosság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növelése</a:t>
            </a:r>
            <a:r>
              <a:rPr lang="en-US" dirty="0">
                <a:sym typeface="Cambria"/>
              </a:rPr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Minden </a:t>
            </a:r>
            <a:r>
              <a:rPr lang="en-US" dirty="0" err="1">
                <a:sym typeface="Cambria"/>
              </a:rPr>
              <a:t>növénykultúra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növényvédelme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tartalmaz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egyedi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megoldásokat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amelyet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preciziós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növényvédelmi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technológia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felölel</a:t>
            </a:r>
            <a:r>
              <a:rPr lang="en-US" dirty="0">
                <a:sym typeface="Cambria"/>
              </a:rPr>
              <a:t>. A </a:t>
            </a:r>
            <a:r>
              <a:rPr lang="en-US" dirty="0" err="1">
                <a:sym typeface="Cambria"/>
              </a:rPr>
              <a:t>lényege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hogy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teljesitmény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magas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legyen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munkaerő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költség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más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kiadások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pedig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alacsonyak</a:t>
            </a:r>
            <a:r>
              <a:rPr lang="en-US" dirty="0">
                <a:sym typeface="Cambria"/>
              </a:rPr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A "</a:t>
            </a:r>
            <a:r>
              <a:rPr lang="en-US" dirty="0" err="1">
                <a:sym typeface="Cambria"/>
              </a:rPr>
              <a:t>mezőgazdasági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információs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technológia</a:t>
            </a:r>
            <a:r>
              <a:rPr lang="en-US" dirty="0">
                <a:sym typeface="Cambria"/>
              </a:rPr>
              <a:t>"  </a:t>
            </a:r>
            <a:r>
              <a:rPr lang="en-US" dirty="0" err="1">
                <a:sym typeface="Cambria"/>
              </a:rPr>
              <a:t>kifejezés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következőkre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utal</a:t>
            </a:r>
            <a:r>
              <a:rPr lang="en-US" dirty="0">
                <a:sym typeface="Cambria"/>
              </a:rPr>
              <a:t>: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elektronika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számítógépek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használata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mezőgazdasági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ágazatban</a:t>
            </a:r>
            <a:r>
              <a:rPr lang="en-US" dirty="0">
                <a:sym typeface="Cambria"/>
              </a:rPr>
              <a:t>. </a:t>
            </a:r>
            <a:endParaRPr lang="en-US"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6;p20">
            <a:extLst>
              <a:ext uri="{FF2B5EF4-FFF2-40B4-BE49-F238E27FC236}">
                <a16:creationId xmlns:a16="http://schemas.microsoft.com/office/drawing/2014/main" id="{D3991501-BE78-43B9-96BD-E5971FDB25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263" y="365125"/>
            <a:ext cx="115554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 err="1">
                <a:sym typeface="Cambria"/>
              </a:rPr>
              <a:t>iMetos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szántóföldön</a:t>
            </a:r>
            <a:br>
              <a:rPr lang="en-US" dirty="0">
                <a:sym typeface="Cambria"/>
              </a:rPr>
            </a:br>
            <a:endParaRPr dirty="0"/>
          </a:p>
        </p:txBody>
      </p:sp>
      <p:pic>
        <p:nvPicPr>
          <p:cNvPr id="5" name="Google Shape;197;p20" descr="Senta.JPG">
            <a:extLst>
              <a:ext uri="{FF2B5EF4-FFF2-40B4-BE49-F238E27FC236}">
                <a16:creationId xmlns:a16="http://schemas.microsoft.com/office/drawing/2014/main" id="{49DB10DB-11F6-43A2-83D6-2984F5BB05A1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2712333" y="1222310"/>
            <a:ext cx="6767334" cy="5101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525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71C0B-3A7D-46A5-823F-2CCA1ED69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681135"/>
            <a:ext cx="11555605" cy="549582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US" dirty="0">
                <a:sym typeface="Cambria"/>
              </a:rPr>
              <a:t>Az automata </a:t>
            </a:r>
            <a:r>
              <a:rPr lang="en-US" dirty="0" err="1">
                <a:sym typeface="Cambria"/>
              </a:rPr>
              <a:t>meteorológiai</a:t>
            </a:r>
            <a:r>
              <a:rPr lang="en-US" dirty="0">
                <a:sym typeface="Cambria"/>
              </a:rPr>
              <a:t>  </a:t>
            </a:r>
            <a:r>
              <a:rPr lang="en-US" dirty="0" err="1">
                <a:sym typeface="Cambria"/>
              </a:rPr>
              <a:t>állomás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felszereltségétől</a:t>
            </a:r>
            <a:endParaRPr lang="en-US" dirty="0"/>
          </a:p>
          <a:p>
            <a:pPr marL="0" indent="0">
              <a:buNone/>
            </a:pPr>
            <a:r>
              <a:rPr lang="en-US" dirty="0" err="1">
                <a:sym typeface="Cambria"/>
              </a:rPr>
              <a:t>függően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mérhető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klimatikus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paraméterek</a:t>
            </a:r>
            <a:r>
              <a:rPr lang="en-US" dirty="0">
                <a:sym typeface="Cambria"/>
              </a:rPr>
              <a:t>:</a:t>
            </a:r>
            <a:endParaRPr lang="en-US" dirty="0"/>
          </a:p>
          <a:p>
            <a:pPr marL="0" indent="0">
              <a:buNone/>
            </a:pPr>
            <a:endParaRPr lang="en-US" dirty="0">
              <a:sym typeface="Cambria"/>
            </a:endParaRPr>
          </a:p>
          <a:p>
            <a:pPr marL="0" indent="0">
              <a:buNone/>
            </a:pPr>
            <a:r>
              <a:rPr lang="en-US" dirty="0">
                <a:sym typeface="Cambria"/>
              </a:rPr>
              <a:t>a  </a:t>
            </a:r>
            <a:r>
              <a:rPr lang="en-US" dirty="0" err="1">
                <a:sym typeface="Cambria"/>
              </a:rPr>
              <a:t>csapadékmennyiség</a:t>
            </a:r>
            <a:r>
              <a:rPr lang="en-US" dirty="0">
                <a:sym typeface="Cambria"/>
              </a:rPr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hőmérséklet</a:t>
            </a:r>
            <a:r>
              <a:rPr lang="en-US" dirty="0">
                <a:sym typeface="Cambria"/>
              </a:rPr>
              <a:t> ( minimum, maximum, </a:t>
            </a:r>
            <a:r>
              <a:rPr lang="en-US" dirty="0" err="1">
                <a:sym typeface="Cambria"/>
              </a:rPr>
              <a:t>átlag</a:t>
            </a:r>
            <a:r>
              <a:rPr lang="en-US" dirty="0">
                <a:sym typeface="Cambria"/>
              </a:rPr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relativ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páratartalom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levélnedvesség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hossza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percekben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szélsebesség</a:t>
            </a:r>
            <a:r>
              <a:rPr lang="en-US" dirty="0">
                <a:sym typeface="Cambria"/>
              </a:rPr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talaj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hőmérséklete</a:t>
            </a:r>
            <a:r>
              <a:rPr lang="en-US" dirty="0">
                <a:sym typeface="Cambria"/>
              </a:rPr>
              <a:t> , </a:t>
            </a:r>
            <a:r>
              <a:rPr lang="en-US" dirty="0" err="1">
                <a:sym typeface="Cambria"/>
              </a:rPr>
              <a:t>stb</a:t>
            </a:r>
            <a:r>
              <a:rPr lang="en-US" dirty="0">
                <a:sym typeface="Cambria"/>
              </a:rPr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88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FFBE8-BF0B-4DE0-8DD3-7850990B4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802433"/>
            <a:ext cx="11555605" cy="5374530"/>
          </a:xfrm>
        </p:spPr>
        <p:txBody>
          <a:bodyPr/>
          <a:lstStyle/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szolgáltató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rendelkezik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növénykultúrákon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belül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előrejelzési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modellekkel</a:t>
            </a:r>
            <a:r>
              <a:rPr lang="en-US" dirty="0">
                <a:sym typeface="Cambria"/>
              </a:rPr>
              <a:t> is, </a:t>
            </a:r>
            <a:r>
              <a:rPr lang="en-US" dirty="0" err="1">
                <a:sym typeface="Cambria"/>
              </a:rPr>
              <a:t>amelyeket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külön</a:t>
            </a:r>
            <a:r>
              <a:rPr lang="en-US" dirty="0">
                <a:sym typeface="Cambria"/>
              </a:rPr>
              <a:t> meg </a:t>
            </a:r>
            <a:r>
              <a:rPr lang="en-US" dirty="0" err="1">
                <a:sym typeface="Cambria"/>
              </a:rPr>
              <a:t>lehet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rendelni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fizetni</a:t>
            </a:r>
            <a:r>
              <a:rPr lang="en-US" dirty="0">
                <a:sym typeface="Cambria"/>
              </a:rPr>
              <a:t>.</a:t>
            </a:r>
            <a:endParaRPr lang="en-US" dirty="0"/>
          </a:p>
          <a:p>
            <a:pPr marL="3429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dirty="0">
                <a:sym typeface="Cambria"/>
              </a:rPr>
              <a:t>   </a:t>
            </a:r>
            <a:r>
              <a:rPr lang="hu-HU" dirty="0">
                <a:sym typeface="Cambria"/>
              </a:rPr>
              <a:t>Í</a:t>
            </a:r>
            <a:r>
              <a:rPr lang="en-US" dirty="0" err="1">
                <a:sym typeface="Cambria"/>
              </a:rPr>
              <a:t>gy</a:t>
            </a:r>
            <a:r>
              <a:rPr lang="en-US" dirty="0">
                <a:sym typeface="Cambria"/>
              </a:rPr>
              <a:t> pl. ha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automata </a:t>
            </a:r>
            <a:r>
              <a:rPr lang="en-US" dirty="0" err="1">
                <a:sym typeface="Cambria"/>
              </a:rPr>
              <a:t>állomásunk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egy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almásban</a:t>
            </a:r>
            <a:r>
              <a:rPr lang="en-US" dirty="0">
                <a:sym typeface="Cambria"/>
              </a:rPr>
              <a:t> van </a:t>
            </a:r>
            <a:r>
              <a:rPr lang="en-US" dirty="0" err="1">
                <a:sym typeface="Cambria"/>
              </a:rPr>
              <a:t>elhelyezve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akkor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alma </a:t>
            </a:r>
            <a:r>
              <a:rPr lang="en-US" dirty="0" err="1">
                <a:sym typeface="Cambria"/>
              </a:rPr>
              <a:t>betegségei</a:t>
            </a:r>
            <a:r>
              <a:rPr lang="en-US" dirty="0">
                <a:sym typeface="Cambria"/>
              </a:rPr>
              <a:t> 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kártevőit</a:t>
            </a:r>
            <a:r>
              <a:rPr lang="en-US" dirty="0">
                <a:sym typeface="Cambria"/>
              </a:rPr>
              <a:t> k</a:t>
            </a:r>
            <a:r>
              <a:rPr lang="hu-HU" dirty="0">
                <a:sym typeface="Cambria"/>
              </a:rPr>
              <a:t>í</a:t>
            </a:r>
            <a:r>
              <a:rPr lang="en-US" dirty="0" err="1">
                <a:sym typeface="Cambria"/>
              </a:rPr>
              <a:t>sérő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szoftvert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rendelhetjük</a:t>
            </a:r>
            <a:r>
              <a:rPr lang="en-US" dirty="0">
                <a:sym typeface="Cambria"/>
              </a:rPr>
              <a:t> meg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év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folyamán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követhetőek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lesznek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alma </a:t>
            </a:r>
            <a:r>
              <a:rPr lang="en-US" dirty="0" err="1">
                <a:sym typeface="Cambria"/>
              </a:rPr>
              <a:t>betegségei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kártevői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modellek</a:t>
            </a:r>
            <a:r>
              <a:rPr lang="en-US" dirty="0">
                <a:sym typeface="Cambria"/>
              </a:rPr>
              <a:t> seg</a:t>
            </a:r>
            <a:r>
              <a:rPr lang="hu-HU" dirty="0">
                <a:sym typeface="Cambria"/>
              </a:rPr>
              <a:t>í</a:t>
            </a:r>
            <a:r>
              <a:rPr lang="en-US" dirty="0" err="1">
                <a:sym typeface="Cambria"/>
              </a:rPr>
              <a:t>tségével</a:t>
            </a:r>
            <a:r>
              <a:rPr lang="en-US" dirty="0">
                <a:sym typeface="Cambria"/>
              </a:rPr>
              <a:t>.</a:t>
            </a: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699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92DDD-1648-4FD3-B4FA-4AE2A172923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 err="1">
                <a:sym typeface="Cambria"/>
              </a:rPr>
              <a:t>iMetos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almásban</a:t>
            </a:r>
            <a:endParaRPr lang="en-US" dirty="0"/>
          </a:p>
        </p:txBody>
      </p:sp>
      <p:pic>
        <p:nvPicPr>
          <p:cNvPr id="4" name="Google Shape;213;p23" descr="P2060206.JPG">
            <a:extLst>
              <a:ext uri="{FF2B5EF4-FFF2-40B4-BE49-F238E27FC236}">
                <a16:creationId xmlns:a16="http://schemas.microsoft.com/office/drawing/2014/main" id="{F728E1F6-0DF4-461B-AD9D-92FEC8FFDECE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2456348" y="1548881"/>
            <a:ext cx="7279303" cy="4866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902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EF371-7594-4149-8F19-7BF8AA631A9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Vajdasági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növényvédelmi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előrejelző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szolgálat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megalakulása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B789E-9BB0-4C91-AE4A-970B79359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hu-HU" dirty="0">
                <a:sym typeface="Cambria"/>
              </a:rPr>
              <a:t>A kezdet: </a:t>
            </a:r>
            <a:endParaRPr lang="hu-HU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hu-HU" dirty="0">
                <a:sym typeface="Cambria"/>
              </a:rPr>
              <a:t>A növényvédelmi előrejelző szolgálatának munkája kezdetben Vajdaság szerte 12 regionális központban és a vajdasági tartományi központban (Újvidék ) dolgozó emberek munkájára támaszkodott. 2009-ben kezdte meg működését. Gazdaságilag jelentős káros szervezeteket határoztak meg az egyes területek-régiók számára. Megfigyelési és előrejelzési módszertanokat dolgoztak ki minden meghatározott káros fajra (Praktikum) a károsító szervezetek megfigyeléséhez és előrejelzéséhez ( PIS AP Vojvodina / 2010. április)</a:t>
            </a:r>
            <a:endParaRPr lang="hu-HU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hu-HU" dirty="0">
                <a:sym typeface="Cambria"/>
              </a:rPr>
              <a:t>Ez volt a kezdő dokumentumuk.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646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F0603-98FA-4686-BD8F-F5A3627BD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531845"/>
            <a:ext cx="11555605" cy="564511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>
                <a:sym typeface="Cambria"/>
              </a:rPr>
              <a:t>Minden </a:t>
            </a:r>
            <a:r>
              <a:rPr lang="en-US" dirty="0" err="1">
                <a:sym typeface="Cambria"/>
              </a:rPr>
              <a:t>regionális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központban</a:t>
            </a:r>
            <a:r>
              <a:rPr lang="en-US" dirty="0">
                <a:sym typeface="Cambria"/>
              </a:rPr>
              <a:t> ki </a:t>
            </a:r>
            <a:r>
              <a:rPr lang="en-US" dirty="0" err="1">
                <a:sym typeface="Cambria"/>
              </a:rPr>
              <a:t>lett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nevezve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előrejelző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szolgálat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koordinátora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valamint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később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adatfeldolgozást</a:t>
            </a:r>
            <a:r>
              <a:rPr lang="en-US" dirty="0">
                <a:sym typeface="Cambria"/>
              </a:rPr>
              <a:t>  </a:t>
            </a:r>
            <a:r>
              <a:rPr lang="en-US" dirty="0" err="1">
                <a:sym typeface="Cambria"/>
              </a:rPr>
              <a:t>segitő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munkatársak</a:t>
            </a:r>
            <a:r>
              <a:rPr lang="en-US" dirty="0">
                <a:sym typeface="Cambria"/>
              </a:rPr>
              <a:t> is. A </a:t>
            </a:r>
            <a:r>
              <a:rPr lang="en-US" dirty="0" err="1">
                <a:sym typeface="Cambria"/>
              </a:rPr>
              <a:t>koordinátorok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valójában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részt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vettek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első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Növényvédelmi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Előrejelzés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Praktikumának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irásában</a:t>
            </a:r>
            <a:r>
              <a:rPr lang="en-US" dirty="0">
                <a:sym typeface="Cambria"/>
              </a:rPr>
              <a:t> (</a:t>
            </a:r>
            <a:r>
              <a:rPr lang="en-US" dirty="0" err="1">
                <a:sym typeface="Cambria"/>
              </a:rPr>
              <a:t>Praktikum</a:t>
            </a:r>
            <a:r>
              <a:rPr lang="en-US" dirty="0">
                <a:sym typeface="Cambria"/>
              </a:rPr>
              <a:t>). 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>
                <a:sym typeface="Cambria"/>
              </a:rPr>
              <a:t>   A </a:t>
            </a:r>
            <a:r>
              <a:rPr lang="en-US" dirty="0" err="1">
                <a:sym typeface="Cambria"/>
              </a:rPr>
              <a:t>későbbiekben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csatlakozott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összes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mezőgazdasági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szakszolgálat</a:t>
            </a:r>
            <a:r>
              <a:rPr lang="en-US" dirty="0">
                <a:sym typeface="Cambria"/>
              </a:rPr>
              <a:t>  is </a:t>
            </a:r>
            <a:r>
              <a:rPr lang="en-US" dirty="0" err="1">
                <a:sym typeface="Cambria"/>
              </a:rPr>
              <a:t>Szerbiában</a:t>
            </a:r>
            <a:r>
              <a:rPr lang="en-US" dirty="0">
                <a:sym typeface="Cambria"/>
              </a:rPr>
              <a:t>, de a </a:t>
            </a:r>
            <a:r>
              <a:rPr lang="en-US" dirty="0" err="1">
                <a:sym typeface="Cambria"/>
              </a:rPr>
              <a:t>központ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irányitás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Vajdasági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székvárosból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történik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mai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napig</a:t>
            </a:r>
            <a:r>
              <a:rPr lang="en-US" dirty="0">
                <a:sym typeface="Cambria"/>
              </a:rPr>
              <a:t>.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95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66E1A-FE83-48BD-80DD-A42D847239C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mai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helyzet</a:t>
            </a:r>
            <a:r>
              <a:rPr lang="en-US" dirty="0">
                <a:sym typeface="Cambria"/>
              </a:rPr>
              <a:t>:  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E4BE6-8D52-412B-B319-F82B942BE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hu-HU" dirty="0">
                <a:sym typeface="Cambria"/>
              </a:rPr>
              <a:t>Néhány kártevő esetében meg vannak határozva a biológiai események, generációs idő, a nemzedékek száma, a nemzedékek átfedése. Mindezeket a paramétereket kivizsgálták kisérletek segítségével a termesztésben </a:t>
            </a:r>
            <a:r>
              <a:rPr lang="hu-HU">
                <a:sym typeface="Cambria"/>
              </a:rPr>
              <a:t>is.</a:t>
            </a:r>
            <a:endParaRPr lang="hu-HU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hu-HU" dirty="0">
                <a:sym typeface="Cambria"/>
              </a:rPr>
              <a:t>   Meghatározták a kórokozók megjelenésének és további terjedésének feltételeit. A fertőzések, a lappangási idő, spóraképződési folyamatok stb. feltételeit és szintén termesztési feltételek mellett kivizsgálták a modellek működését-verifikálták termesztési körülmények között</a:t>
            </a:r>
            <a:r>
              <a:rPr lang="hu-HU">
                <a:sym typeface="Cambria"/>
              </a:rPr>
              <a:t>. </a:t>
            </a:r>
            <a:endParaRPr lang="hu-HU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20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8A619-F8B3-42E7-BD0C-E1DA7C299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643812"/>
            <a:ext cx="11555605" cy="5533151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hu-HU" dirty="0">
                <a:sym typeface="Cambria"/>
              </a:rPr>
              <a:t>A  működtetéshez nem volt elegendő csak a terepen való jelenlét. A növényvédelmi előrejelző szolgálat komoly információs és kommunikációs erőforrásokkal rendelkezik.</a:t>
            </a:r>
            <a:endParaRPr lang="hu-HU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hu-HU" dirty="0">
                <a:sym typeface="Cambria"/>
              </a:rPr>
              <a:t>Ki lett dolgozva IT szakemberek segítségével egy információs rendszer. A fő szerveren a szolgáltatás összes weboldala fel van sorakozva.</a:t>
            </a:r>
            <a:endParaRPr lang="hu-HU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hu-HU" dirty="0">
                <a:sym typeface="Cambria"/>
              </a:rPr>
              <a:t>Követhetőek:</a:t>
            </a:r>
            <a:endParaRPr lang="hu-HU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hu-HU" dirty="0">
                <a:sym typeface="Cambria"/>
              </a:rPr>
              <a:t>a terepi eredmények,</a:t>
            </a:r>
            <a:endParaRPr lang="hu-HU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hu-HU" dirty="0">
                <a:sym typeface="Cambria"/>
              </a:rPr>
              <a:t>szemlézési adatok, </a:t>
            </a:r>
            <a:endParaRPr lang="hu-HU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hu-HU" dirty="0">
                <a:sym typeface="Cambria"/>
              </a:rPr>
              <a:t>feldolgozott bio-meteorológiai adatok, </a:t>
            </a:r>
            <a:endParaRPr lang="hu-HU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hu-HU" dirty="0">
                <a:sym typeface="Cambria"/>
              </a:rPr>
              <a:t>mellékletek és ajánlások.  </a:t>
            </a:r>
            <a:endParaRPr lang="hu-HU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71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5CE3A-E5CB-40AA-A16E-49063AD09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569167"/>
            <a:ext cx="11555605" cy="5607796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>
                <a:sym typeface="Cambria"/>
              </a:rPr>
              <a:t>Az automata </a:t>
            </a:r>
            <a:r>
              <a:rPr lang="en-US" dirty="0" err="1">
                <a:sym typeface="Cambria"/>
              </a:rPr>
              <a:t>meteorógiai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állomások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hálózattá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vannak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összekötve</a:t>
            </a:r>
            <a:r>
              <a:rPr lang="en-US" dirty="0">
                <a:sym typeface="Cambria"/>
              </a:rPr>
              <a:t> (</a:t>
            </a:r>
            <a:r>
              <a:rPr lang="en-US" dirty="0" err="1">
                <a:sym typeface="Cambria"/>
              </a:rPr>
              <a:t>több</a:t>
            </a:r>
            <a:r>
              <a:rPr lang="en-US" dirty="0">
                <a:sym typeface="Cambria"/>
              </a:rPr>
              <a:t> mint 50 </a:t>
            </a:r>
            <a:r>
              <a:rPr lang="en-US" dirty="0" err="1">
                <a:sym typeface="Cambria"/>
              </a:rPr>
              <a:t>darab</a:t>
            </a:r>
            <a:r>
              <a:rPr lang="en-US" dirty="0">
                <a:sym typeface="Cambria"/>
              </a:rPr>
              <a:t>). </a:t>
            </a:r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munkatársak</a:t>
            </a:r>
            <a:r>
              <a:rPr lang="en-US" dirty="0">
                <a:sym typeface="Cambria"/>
              </a:rPr>
              <a:t> GPS </a:t>
            </a:r>
            <a:r>
              <a:rPr lang="en-US" dirty="0" err="1">
                <a:sym typeface="Cambria"/>
              </a:rPr>
              <a:t>eszközök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alkalmazásával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regisztrálják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megfigyelési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helyek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koordinátáit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terepi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eredményeket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közvetlenül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leolvasás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helyéről</a:t>
            </a:r>
            <a:r>
              <a:rPr lang="en-US" dirty="0">
                <a:sym typeface="Cambria"/>
              </a:rPr>
              <a:t>. 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szolgálaton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belül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laboratóriumok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felszerelésére</a:t>
            </a:r>
            <a:r>
              <a:rPr lang="en-US" dirty="0">
                <a:sym typeface="Cambria"/>
              </a:rPr>
              <a:t> is </a:t>
            </a:r>
            <a:r>
              <a:rPr lang="en-US" dirty="0" err="1">
                <a:sym typeface="Cambria"/>
              </a:rPr>
              <a:t>sor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került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ahol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mikroszkóppal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egyéb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eszközökkel</a:t>
            </a:r>
            <a:r>
              <a:rPr lang="en-US" dirty="0">
                <a:sym typeface="Cambria"/>
              </a:rPr>
              <a:t> seg</a:t>
            </a:r>
            <a:r>
              <a:rPr lang="hu-HU" dirty="0">
                <a:sym typeface="Cambria"/>
              </a:rPr>
              <a:t>í</a:t>
            </a:r>
            <a:r>
              <a:rPr lang="en-US" dirty="0">
                <a:sym typeface="Cambria"/>
              </a:rPr>
              <a:t>tik a </a:t>
            </a:r>
            <a:r>
              <a:rPr lang="en-US" dirty="0" err="1">
                <a:sym typeface="Cambria"/>
              </a:rPr>
              <a:t>káros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szervezetek</a:t>
            </a:r>
            <a:r>
              <a:rPr lang="en-US" dirty="0">
                <a:sym typeface="Cambria"/>
              </a:rPr>
              <a:t>  </a:t>
            </a:r>
            <a:r>
              <a:rPr lang="en-US" dirty="0" err="1">
                <a:sym typeface="Cambria"/>
              </a:rPr>
              <a:t>különböző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alakjainak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kivizsgálását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determinálását</a:t>
            </a:r>
            <a:r>
              <a:rPr lang="en-US" dirty="0">
                <a:sym typeface="Cambria"/>
              </a:rPr>
              <a:t>. 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905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07FE6-571D-40E2-87D5-50830B34DC4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 err="1">
                <a:sym typeface="Cambria"/>
              </a:rPr>
              <a:t>Kártevők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rajzásának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követése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143E9-E810-4B68-8A7C-3477B8AB4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 err="1">
                <a:sym typeface="Times New Roman"/>
              </a:rPr>
              <a:t>Fénycsapda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 err="1">
                <a:sym typeface="Times New Roman"/>
              </a:rPr>
              <a:t>Feromoncsapda</a:t>
            </a:r>
            <a:r>
              <a:rPr lang="en-US" dirty="0">
                <a:sym typeface="Times New Roman"/>
              </a:rPr>
              <a:t> 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 err="1">
                <a:sym typeface="Times New Roman"/>
              </a:rPr>
              <a:t>Sz</a:t>
            </a:r>
            <a:r>
              <a:rPr lang="hu-HU" dirty="0">
                <a:sym typeface="Times New Roman"/>
              </a:rPr>
              <a:t>í</a:t>
            </a:r>
            <a:r>
              <a:rPr lang="en-US" dirty="0" err="1">
                <a:sym typeface="Times New Roman"/>
              </a:rPr>
              <a:t>ncsapda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 err="1">
                <a:sym typeface="Times New Roman"/>
              </a:rPr>
              <a:t>Illatcsapda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endParaRPr lang="en-US" dirty="0"/>
          </a:p>
        </p:txBody>
      </p:sp>
      <p:pic>
        <p:nvPicPr>
          <p:cNvPr id="4" name="Google Shape;247;p29">
            <a:extLst>
              <a:ext uri="{FF2B5EF4-FFF2-40B4-BE49-F238E27FC236}">
                <a16:creationId xmlns:a16="http://schemas.microsoft.com/office/drawing/2014/main" id="{5F01C494-8BDF-4C3A-A66C-47208B21795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68200" y="811477"/>
            <a:ext cx="3596217" cy="5235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282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447869"/>
            <a:ext cx="11555700" cy="5728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hu-HU" b="1" dirty="0">
                <a:sym typeface="Cambria"/>
              </a:rPr>
              <a:t>A GPS navigációs rendszer az összes összegyűjtött információt felhasználja a mezőgazdasági gép jelenlegi pontos pozícionálására.  A mezőgazdaságban általában a navigációs GPS vevőket alkalmazzák, amelyek  10 m-es helyzetpontosságú adatokat tudnak leadni.</a:t>
            </a:r>
            <a:endParaRPr lang="hu-HU" b="1" dirty="0"/>
          </a:p>
          <a:p>
            <a:pPr marL="0" indent="0">
              <a:buNone/>
            </a:pPr>
            <a:r>
              <a:rPr lang="hu-HU" b="1" dirty="0">
                <a:sym typeface="Cambria"/>
              </a:rPr>
              <a:t>Távérzékelés gyors és viszonylag olcsó módon időben tud tájékoztatást adni a növény helyzetéről.</a:t>
            </a:r>
            <a:endParaRPr lang="hu-HU" b="1" dirty="0"/>
          </a:p>
          <a:p>
            <a:pPr marL="0" indent="0">
              <a:buNone/>
            </a:pPr>
            <a:r>
              <a:rPr lang="hu-HU" b="1" dirty="0">
                <a:sym typeface="Cambria"/>
              </a:rPr>
              <a:t>Növényvédelemben,  a termés állapotának korai felismerése lehetséges, a célzott növényvédelmi beavatkozás és egyéb problémák megoldása. Lehetségessé vált a nagy és különböző területek egyidejű figyelemmel kísérése és kezelése.</a:t>
            </a:r>
            <a:endParaRPr lang="hu-HU" b="1" dirty="0"/>
          </a:p>
          <a:p>
            <a:pPr marL="0" indent="0">
              <a:buNone/>
            </a:pPr>
            <a:endParaRPr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C299F-20E2-44A2-8203-E0C5A6034F3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r>
              <a:rPr lang="en-US" dirty="0" err="1">
                <a:sym typeface="Cambria"/>
              </a:rPr>
              <a:t>Feromoncsapdák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alkalmazása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növényvédelmi</a:t>
            </a:r>
            <a:br>
              <a:rPr lang="en-US" dirty="0"/>
            </a:b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előrejelzésben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63224-CDE4-4C0D-A3D3-A2F0D8475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feromonok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nőstény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rovarok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szexuális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illatai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amelyek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által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hímek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nőstényekre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találnak</a:t>
            </a:r>
            <a:r>
              <a:rPr lang="en-US" dirty="0">
                <a:sym typeface="Cambria"/>
              </a:rPr>
              <a:t>. </a:t>
            </a:r>
            <a:r>
              <a:rPr lang="en-US" dirty="0" err="1">
                <a:sym typeface="Cambria"/>
              </a:rPr>
              <a:t>Ezek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csapdák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fajspecifikusak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felhasználást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nyertek</a:t>
            </a:r>
            <a:r>
              <a:rPr lang="en-US" dirty="0">
                <a:sym typeface="Cambria"/>
              </a:rPr>
              <a:t>  a </a:t>
            </a:r>
            <a:r>
              <a:rPr lang="en-US" dirty="0" err="1">
                <a:sym typeface="Cambria"/>
              </a:rPr>
              <a:t>rovarok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rajzási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dinamikájának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figyelemmel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kísérésében</a:t>
            </a:r>
            <a:r>
              <a:rPr lang="en-US" dirty="0">
                <a:sym typeface="Cambria"/>
              </a:rPr>
              <a:t>.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23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7;p31" descr="H:\DSCI0135.JPG">
            <a:extLst>
              <a:ext uri="{FF2B5EF4-FFF2-40B4-BE49-F238E27FC236}">
                <a16:creationId xmlns:a16="http://schemas.microsoft.com/office/drawing/2014/main" id="{198D3F61-CE59-4EF6-B6C9-54189F2EDF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45837" y="1922107"/>
            <a:ext cx="6802016" cy="43014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34CDE14-D35F-48D0-A327-00BC26E0356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sym typeface="Cambria"/>
              </a:rPr>
              <a:t>RAG t</a:t>
            </a:r>
            <a:r>
              <a:rPr lang="hu-HU" dirty="0">
                <a:sym typeface="Cambria"/>
              </a:rPr>
              <a:t>í</a:t>
            </a:r>
            <a:r>
              <a:rPr lang="en-US" dirty="0" err="1">
                <a:sym typeface="Cambria"/>
              </a:rPr>
              <a:t>pusú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feromon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csapda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839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DBAC6-D7D4-4898-B6A2-DD40464BE77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r>
              <a:rPr lang="hu-HU" dirty="0">
                <a:sym typeface="Cambria"/>
              </a:rPr>
              <a:t>Varsás feromoncsapda, nagytestű rovarok befogására </a:t>
            </a:r>
            <a:br>
              <a:rPr lang="hu-HU" dirty="0"/>
            </a:br>
            <a:r>
              <a:rPr lang="hu-HU" dirty="0">
                <a:sym typeface="Cambria"/>
              </a:rPr>
              <a:t>alkalmas</a:t>
            </a:r>
            <a:br>
              <a:rPr lang="hu-HU" dirty="0"/>
            </a:br>
            <a:endParaRPr lang="en-US" dirty="0"/>
          </a:p>
        </p:txBody>
      </p:sp>
      <p:pic>
        <p:nvPicPr>
          <p:cNvPr id="4" name="Google Shape;263;p32" descr="H:\Kepek Juni,Juli2009 064.jpg">
            <a:extLst>
              <a:ext uri="{FF2B5EF4-FFF2-40B4-BE49-F238E27FC236}">
                <a16:creationId xmlns:a16="http://schemas.microsoft.com/office/drawing/2014/main" id="{34878FCA-6A76-49B1-8B72-477ED038464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17845" y="1614195"/>
            <a:ext cx="6176865" cy="4348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734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2B47D-E65A-4BD3-A1E5-4DBF045B9B3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 err="1">
                <a:sym typeface="Cambria"/>
              </a:rPr>
              <a:t>Fénycsapda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C59A6-2067-41A0-B58E-9FF2BEA05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 err="1">
                <a:sym typeface="Cambria"/>
              </a:rPr>
              <a:t>Éjszakai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rovarok</a:t>
            </a:r>
            <a:r>
              <a:rPr lang="en-US" dirty="0">
                <a:sym typeface="Cambria"/>
              </a:rPr>
              <a:t> (</a:t>
            </a:r>
            <a:r>
              <a:rPr lang="en-US" dirty="0" err="1">
                <a:sym typeface="Cambria"/>
              </a:rPr>
              <a:t>elsősorban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lepkék</a:t>
            </a:r>
            <a:r>
              <a:rPr lang="en-US" dirty="0">
                <a:sym typeface="Cambria"/>
              </a:rPr>
              <a:t>) </a:t>
            </a:r>
            <a:r>
              <a:rPr lang="en-US" dirty="0" err="1">
                <a:sym typeface="Cambria"/>
              </a:rPr>
              <a:t>repülésének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nyomon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követésére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alkalmazzák</a:t>
            </a:r>
            <a:r>
              <a:rPr lang="en-US" dirty="0">
                <a:sym typeface="Cambria"/>
              </a:rPr>
              <a:t> .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>
                <a:sym typeface="Cambria"/>
              </a:rPr>
              <a:t>    Az </a:t>
            </a:r>
            <a:r>
              <a:rPr lang="en-US" dirty="0" err="1">
                <a:sym typeface="Cambria"/>
              </a:rPr>
              <a:t>alábbi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kárositók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befogására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alkamas</a:t>
            </a:r>
            <a:r>
              <a:rPr lang="en-US" dirty="0">
                <a:sym typeface="Cambria"/>
              </a:rPr>
              <a:t>: 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>
                <a:sym typeface="Cambria"/>
              </a:rPr>
              <a:t>    -</a:t>
            </a:r>
            <a:r>
              <a:rPr lang="en-US" dirty="0" err="1">
                <a:sym typeface="Cambria"/>
              </a:rPr>
              <a:t>Ostrinia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nubilalis-kukoricamoly</a:t>
            </a:r>
            <a:r>
              <a:rPr lang="en-US" dirty="0">
                <a:sym typeface="Cambria"/>
              </a:rPr>
              <a:t> 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>
                <a:sym typeface="Cambria"/>
              </a:rPr>
              <a:t>    -</a:t>
            </a:r>
            <a:r>
              <a:rPr lang="en-US" dirty="0" err="1">
                <a:sym typeface="Cambria"/>
              </a:rPr>
              <a:t>bagolylepkék</a:t>
            </a:r>
            <a:r>
              <a:rPr lang="en-US" dirty="0">
                <a:sym typeface="Cambria"/>
              </a:rPr>
              <a:t> </a:t>
            </a:r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>
                <a:sym typeface="Cambria"/>
              </a:rPr>
              <a:t>   (</a:t>
            </a:r>
            <a:r>
              <a:rPr lang="en-US" dirty="0" err="1">
                <a:sym typeface="Cambria"/>
              </a:rPr>
              <a:t>Helicoverpa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armigera-gyapottok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bagolylepke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Mamestra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brassicae-káposzta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bagolylepke</a:t>
            </a:r>
            <a:r>
              <a:rPr lang="en-US" dirty="0">
                <a:sym typeface="Cambria"/>
              </a:rPr>
              <a:t> ,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>
                <a:sym typeface="Cambria"/>
              </a:rPr>
              <a:t>   </a:t>
            </a:r>
            <a:r>
              <a:rPr lang="en-US" dirty="0" err="1">
                <a:sym typeface="Cambria"/>
              </a:rPr>
              <a:t>Agrotis</a:t>
            </a:r>
            <a:r>
              <a:rPr lang="en-US" dirty="0">
                <a:sym typeface="Cambria"/>
              </a:rPr>
              <a:t> segetum-</a:t>
            </a:r>
            <a:r>
              <a:rPr lang="en-US" dirty="0" err="1">
                <a:sym typeface="Cambria"/>
              </a:rPr>
              <a:t>vetési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bagolylepke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stb</a:t>
            </a:r>
            <a:r>
              <a:rPr lang="en-US" dirty="0">
                <a:sym typeface="Cambria"/>
              </a:rPr>
              <a:t>.)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>
                <a:sym typeface="Cambria"/>
              </a:rPr>
              <a:t>   -</a:t>
            </a:r>
            <a:r>
              <a:rPr lang="en-US" dirty="0" err="1">
                <a:sym typeface="Cambria"/>
              </a:rPr>
              <a:t>poloskák</a:t>
            </a:r>
            <a:r>
              <a:rPr lang="en-US" dirty="0">
                <a:sym typeface="Cambria"/>
              </a:rPr>
              <a:t> ( </a:t>
            </a:r>
            <a:r>
              <a:rPr lang="en-US" dirty="0" err="1">
                <a:sym typeface="Cambria"/>
              </a:rPr>
              <a:t>Eurydema</a:t>
            </a:r>
            <a:r>
              <a:rPr lang="en-US" dirty="0">
                <a:sym typeface="Cambria"/>
              </a:rPr>
              <a:t> sp., </a:t>
            </a:r>
            <a:r>
              <a:rPr lang="en-US" dirty="0" err="1">
                <a:sym typeface="Cambria"/>
              </a:rPr>
              <a:t>Halyomorpha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halys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Nezara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viridula</a:t>
            </a:r>
            <a:r>
              <a:rPr lang="en-US" dirty="0">
                <a:sym typeface="Cambria"/>
              </a:rPr>
              <a:t> ..) </a:t>
            </a:r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>
                <a:sym typeface="Cambria"/>
              </a:rPr>
              <a:t>   - </a:t>
            </a:r>
            <a:r>
              <a:rPr lang="en-US" dirty="0" err="1">
                <a:sym typeface="Cambria"/>
              </a:rPr>
              <a:t>egyéb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fényérzékeny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rovarok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830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7EEB1-2B8C-4209-9F5D-EB09BDA1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Fénycsapda</a:t>
            </a:r>
            <a:endParaRPr lang="en-US" dirty="0"/>
          </a:p>
        </p:txBody>
      </p:sp>
      <p:pic>
        <p:nvPicPr>
          <p:cNvPr id="4" name="Google Shape;276;p34" descr="Bogaras.JPG">
            <a:extLst>
              <a:ext uri="{FF2B5EF4-FFF2-40B4-BE49-F238E27FC236}">
                <a16:creationId xmlns:a16="http://schemas.microsoft.com/office/drawing/2014/main" id="{00E6E699-B2A1-4378-AA2A-478951E07E69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2847942" y="1690688"/>
            <a:ext cx="6034801" cy="4224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096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5DBA2-952E-407C-B9E8-DAE0BA34F86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 err="1">
                <a:sym typeface="Cambria"/>
              </a:rPr>
              <a:t>Pár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szemléltető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kép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többi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alkalmazott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módszerről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5A691-B5C8-4FBB-9AAA-148040B20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2309487"/>
            <a:ext cx="3498262" cy="1082449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 err="1">
                <a:sym typeface="Cambria"/>
              </a:rPr>
              <a:t>Hernyóőv</a:t>
            </a:r>
            <a:r>
              <a:rPr lang="en-US" dirty="0">
                <a:sym typeface="Cambria"/>
              </a:rPr>
              <a:t> –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áttelelő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formák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követése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endParaRPr lang="en-US" dirty="0"/>
          </a:p>
        </p:txBody>
      </p:sp>
      <p:pic>
        <p:nvPicPr>
          <p:cNvPr id="4" name="Google Shape;281;p35" descr="D:\SLIKE\prolece 2012\DSCI0045.JPG">
            <a:extLst>
              <a:ext uri="{FF2B5EF4-FFF2-40B4-BE49-F238E27FC236}">
                <a16:creationId xmlns:a16="http://schemas.microsoft.com/office/drawing/2014/main" id="{303EDC39-4179-47A8-AD8B-E73754108D46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4221743" y="1472908"/>
            <a:ext cx="7361853" cy="4702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27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643CA-1761-4A90-A335-FB7FFE9BEA9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növények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megfigyelése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terepen</a:t>
            </a:r>
            <a:r>
              <a:rPr lang="en-US" dirty="0">
                <a:sym typeface="Cambria"/>
              </a:rPr>
              <a:t>- monitoring</a:t>
            </a:r>
            <a:br>
              <a:rPr lang="en-US" dirty="0"/>
            </a:br>
            <a:r>
              <a:rPr lang="en-US" dirty="0" err="1">
                <a:sym typeface="Cambria"/>
              </a:rPr>
              <a:t>gyapottok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bagolylepke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imágó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paprikán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Google Shape;288;p36" descr="H:\DSCI0104.JPG">
            <a:extLst>
              <a:ext uri="{FF2B5EF4-FFF2-40B4-BE49-F238E27FC236}">
                <a16:creationId xmlns:a16="http://schemas.microsoft.com/office/drawing/2014/main" id="{55B0B323-04D1-4776-A978-8D0AEB622B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23323" y="1464905"/>
            <a:ext cx="7240555" cy="4590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933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1867-07DF-4BA4-A0F0-C130EAD2AF8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sym typeface="Cambria"/>
              </a:rPr>
              <a:t>Monitoring- </a:t>
            </a:r>
            <a:r>
              <a:rPr lang="en-US" dirty="0" err="1">
                <a:sym typeface="Cambria"/>
              </a:rPr>
              <a:t>gyapottok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bagolylepke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tojások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paprikán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Google Shape;294;p37" descr="H:\DSCI0233.JPG">
            <a:extLst>
              <a:ext uri="{FF2B5EF4-FFF2-40B4-BE49-F238E27FC236}">
                <a16:creationId xmlns:a16="http://schemas.microsoft.com/office/drawing/2014/main" id="{E2B2B494-A933-494C-AE58-E353F960964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46041" y="1464906"/>
            <a:ext cx="6951306" cy="4590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878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57047-1EE6-4D6A-8DF4-13918FC3DAD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sym typeface="Cambria"/>
              </a:rPr>
              <a:t>PÉLDÁK TEREPRŐL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28C88-3E9F-43E0-AA00-74C8AE561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 err="1">
                <a:sym typeface="Cambria"/>
              </a:rPr>
              <a:t>Források</a:t>
            </a:r>
            <a:r>
              <a:rPr lang="en-US" dirty="0">
                <a:sym typeface="Cambria"/>
              </a:rPr>
              <a:t>: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Szerbiai</a:t>
            </a:r>
            <a:r>
              <a:rPr lang="en-US" dirty="0">
                <a:sym typeface="Cambria"/>
              </a:rPr>
              <a:t>/</a:t>
            </a:r>
            <a:r>
              <a:rPr lang="en-US" dirty="0" err="1">
                <a:sym typeface="Cambria"/>
              </a:rPr>
              <a:t>Vajdasági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Növényvédelmi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Előrejelző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Szolgálat</a:t>
            </a:r>
            <a:r>
              <a:rPr lang="en-US" dirty="0">
                <a:sym typeface="Cambria"/>
              </a:rPr>
              <a:t> 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 err="1">
                <a:sym typeface="Cambria"/>
              </a:rPr>
              <a:t>Fieldclimate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honlap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iMetos</a:t>
            </a:r>
            <a:r>
              <a:rPr lang="en-US" dirty="0">
                <a:sym typeface="Cambria"/>
              </a:rPr>
              <a:t> automata </a:t>
            </a:r>
            <a:r>
              <a:rPr lang="en-US" dirty="0" err="1">
                <a:sym typeface="Cambria"/>
              </a:rPr>
              <a:t>meteorológiai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állomás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üzemeltetőjének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honlapja</a:t>
            </a:r>
            <a:r>
              <a:rPr lang="en-US" dirty="0">
                <a:sym typeface="Cambria"/>
              </a:rPr>
              <a:t>( </a:t>
            </a:r>
            <a:r>
              <a:rPr lang="en-US" dirty="0" err="1">
                <a:sym typeface="Cambria"/>
              </a:rPr>
              <a:t>Pessl</a:t>
            </a:r>
            <a:r>
              <a:rPr lang="en-US" dirty="0">
                <a:sym typeface="Cambria"/>
              </a:rPr>
              <a:t>)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 err="1">
                <a:sym typeface="Cambria"/>
              </a:rPr>
              <a:t>Mezőgazdasági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Szakszolgálatok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mintaparcelláin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végzett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kisérletek</a:t>
            </a:r>
            <a:r>
              <a:rPr lang="en-US" dirty="0">
                <a:sym typeface="Cambria"/>
              </a:rPr>
              <a:t> 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 err="1">
                <a:sym typeface="Cambria"/>
              </a:rPr>
              <a:t>Agrolife</a:t>
            </a:r>
            <a:r>
              <a:rPr lang="en-US" dirty="0">
                <a:sym typeface="Cambria"/>
              </a:rPr>
              <a:t> platform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44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168A-C4FA-46DC-8CCB-FE1F6F0E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2557819"/>
            <a:ext cx="11555605" cy="1325563"/>
          </a:xfrm>
        </p:spPr>
        <p:txBody>
          <a:bodyPr/>
          <a:lstStyle/>
          <a:p>
            <a:pPr algn="ctr"/>
            <a:r>
              <a:rPr lang="en-US" dirty="0">
                <a:sym typeface="Cambria"/>
              </a:rPr>
              <a:t>VENTÚRIÁS VARASODÁS ALMÁN</a:t>
            </a:r>
            <a:br>
              <a:rPr lang="en-US" dirty="0">
                <a:sym typeface="Cambria"/>
              </a:rPr>
            </a:br>
            <a:r>
              <a:rPr lang="en-US" dirty="0">
                <a:sym typeface="Cambria"/>
              </a:rPr>
              <a:t>-NÖVÉNYVÉDELEM  TUDATOSAN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0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5728-A37D-4728-89C0-8BE19D148A4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peszticidek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csökkentett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alkalmazása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F13E6-FBEB-4CB1-8E34-3C27E9159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peszticidek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klasszikus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alkalmazása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magában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foglalja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teljes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felület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kezelését</a:t>
            </a:r>
            <a:r>
              <a:rPr lang="en-US" dirty="0">
                <a:sym typeface="Cambria"/>
              </a:rPr>
              <a:t>, a </a:t>
            </a:r>
            <a:r>
              <a:rPr lang="en-US" dirty="0" err="1">
                <a:sym typeface="Cambria"/>
              </a:rPr>
              <a:t>káros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szervezetek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elleni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védelemben</a:t>
            </a:r>
            <a:r>
              <a:rPr lang="en-US" dirty="0">
                <a:sym typeface="Cambria"/>
              </a:rPr>
              <a:t>.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peszticidek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csökkentett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alkalmazása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nem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csak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ellenőrzés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szempontjából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releváns</a:t>
            </a:r>
            <a:r>
              <a:rPr lang="en-US" dirty="0">
                <a:sym typeface="Cambria"/>
              </a:rPr>
              <a:t> , de a </a:t>
            </a:r>
            <a:r>
              <a:rPr lang="en-US" dirty="0" err="1">
                <a:sym typeface="Cambria"/>
              </a:rPr>
              <a:t>talajlakó</a:t>
            </a:r>
            <a:r>
              <a:rPr lang="en-US" dirty="0">
                <a:sym typeface="Cambria"/>
              </a:rPr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rovarok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sávokban</a:t>
            </a:r>
            <a:r>
              <a:rPr lang="en-US" dirty="0">
                <a:sym typeface="Cambria"/>
              </a:rPr>
              <a:t>  </a:t>
            </a:r>
            <a:r>
              <a:rPr lang="en-US" dirty="0" err="1">
                <a:sym typeface="Cambria"/>
              </a:rPr>
              <a:t>történő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kezelésére</a:t>
            </a:r>
            <a:r>
              <a:rPr lang="en-US" dirty="0">
                <a:sym typeface="Cambria"/>
              </a:rPr>
              <a:t> is van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lehetőség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ugyanúgy</a:t>
            </a:r>
            <a:r>
              <a:rPr lang="en-US" dirty="0">
                <a:sym typeface="Cambria"/>
              </a:rPr>
              <a:t>   </a:t>
            </a:r>
            <a:r>
              <a:rPr lang="en-US" dirty="0" err="1">
                <a:sym typeface="Cambria"/>
              </a:rPr>
              <a:t>lehetséges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védekezés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más</a:t>
            </a:r>
            <a:r>
              <a:rPr lang="en-US" dirty="0">
                <a:sym typeface="Cambria"/>
              </a:rPr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rovarkártevők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betegségek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gyomok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ellen</a:t>
            </a:r>
            <a:r>
              <a:rPr lang="en-US" dirty="0">
                <a:sym typeface="Cambria"/>
              </a:rPr>
              <a:t> 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3625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D3C14-A95E-4BC0-A961-51AB7809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914400"/>
            <a:ext cx="11555605" cy="5262563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>
                <a:sym typeface="Times New Roman"/>
              </a:rPr>
              <a:t>A </a:t>
            </a:r>
            <a:r>
              <a:rPr lang="en-US" dirty="0" err="1">
                <a:sym typeface="Times New Roman"/>
              </a:rPr>
              <a:t>fertőzéshez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szükséges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feltételek</a:t>
            </a:r>
            <a:r>
              <a:rPr lang="en-US" dirty="0">
                <a:sym typeface="Times New Roman"/>
              </a:rPr>
              <a:t>: </a:t>
            </a:r>
            <a:br>
              <a:rPr lang="en-US" dirty="0">
                <a:sym typeface="Times New Roman"/>
              </a:rPr>
            </a:br>
            <a:br>
              <a:rPr lang="en-US" dirty="0">
                <a:sym typeface="Times New Roman"/>
              </a:rPr>
            </a:br>
            <a:r>
              <a:rPr lang="en-US" dirty="0">
                <a:sym typeface="Times New Roman"/>
              </a:rPr>
              <a:t>- </a:t>
            </a:r>
            <a:r>
              <a:rPr lang="en-US" dirty="0" err="1">
                <a:sym typeface="Times New Roman"/>
              </a:rPr>
              <a:t>fertőzőképes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kórokozó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jelenléte</a:t>
            </a:r>
            <a:r>
              <a:rPr lang="en-US" dirty="0">
                <a:sym typeface="Times New Roman"/>
              </a:rPr>
              <a:t> </a:t>
            </a:r>
            <a:br>
              <a:rPr lang="en-US" dirty="0">
                <a:sym typeface="Times New Roman"/>
              </a:rPr>
            </a:br>
            <a:r>
              <a:rPr lang="en-US" dirty="0">
                <a:sym typeface="Times New Roman"/>
              </a:rPr>
              <a:t>(a Venturia </a:t>
            </a:r>
            <a:r>
              <a:rPr lang="en-US" dirty="0" err="1">
                <a:sym typeface="Times New Roman"/>
              </a:rPr>
              <a:t>inaequalis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gomba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aszkospórájai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vagy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konidiumjai</a:t>
            </a:r>
            <a:r>
              <a:rPr lang="en-US" dirty="0">
                <a:sym typeface="Times New Roman"/>
              </a:rPr>
              <a:t>)</a:t>
            </a:r>
            <a:br>
              <a:rPr lang="en-US" dirty="0">
                <a:sym typeface="Times New Roman"/>
              </a:rPr>
            </a:br>
            <a:r>
              <a:rPr lang="en-US" dirty="0">
                <a:sym typeface="Times New Roman"/>
              </a:rPr>
              <a:t>- </a:t>
            </a:r>
            <a:r>
              <a:rPr lang="en-US" dirty="0" err="1">
                <a:sym typeface="Times New Roman"/>
              </a:rPr>
              <a:t>fogékony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növény</a:t>
            </a:r>
            <a:r>
              <a:rPr lang="en-US" dirty="0">
                <a:sym typeface="Times New Roman"/>
              </a:rPr>
              <a:t> (</a:t>
            </a:r>
            <a:r>
              <a:rPr lang="en-US" dirty="0" err="1">
                <a:sym typeface="Times New Roman"/>
              </a:rPr>
              <a:t>fogékony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fajta</a:t>
            </a:r>
            <a:r>
              <a:rPr lang="en-US" dirty="0">
                <a:sym typeface="Times New Roman"/>
              </a:rPr>
              <a:t> -alma) </a:t>
            </a:r>
            <a:br>
              <a:rPr lang="en-US" dirty="0">
                <a:sym typeface="Times New Roman"/>
              </a:rPr>
            </a:br>
            <a:r>
              <a:rPr lang="en-US" dirty="0">
                <a:sym typeface="Times New Roman"/>
              </a:rPr>
              <a:t>- </a:t>
            </a:r>
            <a:r>
              <a:rPr lang="en-US" dirty="0" err="1">
                <a:sym typeface="Times New Roman"/>
              </a:rPr>
              <a:t>nedves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növényfelület</a:t>
            </a:r>
            <a:r>
              <a:rPr lang="en-US" dirty="0">
                <a:sym typeface="Times New Roman"/>
              </a:rPr>
              <a:t> </a:t>
            </a:r>
            <a:br>
              <a:rPr lang="en-US" dirty="0">
                <a:sym typeface="Times New Roman"/>
              </a:rPr>
            </a:br>
            <a:r>
              <a:rPr lang="en-US" dirty="0">
                <a:sym typeface="Times New Roman"/>
              </a:rPr>
              <a:t>- 2­–25°C-ig </a:t>
            </a:r>
            <a:r>
              <a:rPr lang="en-US" dirty="0" err="1">
                <a:sym typeface="Times New Roman"/>
              </a:rPr>
              <a:t>terjedő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hőmérséklet</a:t>
            </a:r>
            <a:br>
              <a:rPr lang="en-US" dirty="0">
                <a:sym typeface="Times New Roman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99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ADA2-E183-467F-9FBA-1901D4B841A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sym typeface="Times New Roman"/>
              </a:rPr>
              <a:t>A Venturia </a:t>
            </a:r>
            <a:r>
              <a:rPr lang="en-US" dirty="0" err="1">
                <a:sym typeface="Times New Roman"/>
              </a:rPr>
              <a:t>inaequalis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áttelelő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képletei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1833A-2CAE-4ECF-8A8D-5648130F3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6195" y="5223424"/>
            <a:ext cx="5103845" cy="623597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 err="1">
                <a:sym typeface="Times New Roman"/>
              </a:rPr>
              <a:t>pszeudotéciumok</a:t>
            </a:r>
            <a:endParaRPr lang="en-US" dirty="0"/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endParaRPr lang="en-US" dirty="0"/>
          </a:p>
        </p:txBody>
      </p:sp>
      <p:pic>
        <p:nvPicPr>
          <p:cNvPr id="4" name="Google Shape;318;p41">
            <a:extLst>
              <a:ext uri="{FF2B5EF4-FFF2-40B4-BE49-F238E27FC236}">
                <a16:creationId xmlns:a16="http://schemas.microsoft.com/office/drawing/2014/main" id="{B9790E93-277A-45DB-BB59-4A904D989A8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7706" y="1503832"/>
            <a:ext cx="4330700" cy="388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19;p41">
            <a:extLst>
              <a:ext uri="{FF2B5EF4-FFF2-40B4-BE49-F238E27FC236}">
                <a16:creationId xmlns:a16="http://schemas.microsoft.com/office/drawing/2014/main" id="{3F80B5C0-D8BA-4FD7-85E2-C4A6E08BEAD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8082" y="1998467"/>
            <a:ext cx="2614612" cy="241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3360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5BED-1B82-413D-91C0-7436E2C4B28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sym typeface="Cambria"/>
              </a:rPr>
              <a:t>A </a:t>
            </a:r>
            <a:r>
              <a:rPr lang="en-US" dirty="0" err="1">
                <a:sym typeface="Cambria"/>
              </a:rPr>
              <a:t>pszeudotéciumok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mikroszkópos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vizsgálata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1C6DC-F8B2-4BCC-90F2-A592D719E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253" y="1508385"/>
            <a:ext cx="4595686" cy="805607"/>
          </a:xfrm>
        </p:spPr>
        <p:txBody>
          <a:bodyPr>
            <a:normAutofit fontScale="925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 err="1">
                <a:sym typeface="Cambria"/>
              </a:rPr>
              <a:t>aszkuszok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képződése</a:t>
            </a:r>
            <a:endParaRPr lang="en-US" dirty="0"/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sym typeface="Cambria"/>
              </a:rPr>
              <a:t>-</a:t>
            </a:r>
            <a:r>
              <a:rPr lang="en-US" dirty="0" err="1">
                <a:sym typeface="Cambria"/>
              </a:rPr>
              <a:t>mikroszkópos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felvétel</a:t>
            </a:r>
            <a:endParaRPr lang="en-US" dirty="0"/>
          </a:p>
        </p:txBody>
      </p:sp>
      <p:pic>
        <p:nvPicPr>
          <p:cNvPr id="4" name="Google Shape;327;p42">
            <a:extLst>
              <a:ext uri="{FF2B5EF4-FFF2-40B4-BE49-F238E27FC236}">
                <a16:creationId xmlns:a16="http://schemas.microsoft.com/office/drawing/2014/main" id="{1BF39AF3-93F5-4730-84D5-2B43C859910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7584" y="2387017"/>
            <a:ext cx="3632717" cy="359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29;p42">
            <a:extLst>
              <a:ext uri="{FF2B5EF4-FFF2-40B4-BE49-F238E27FC236}">
                <a16:creationId xmlns:a16="http://schemas.microsoft.com/office/drawing/2014/main" id="{3082D0ED-7729-41C7-98A9-8449618EE95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1939" y="2387017"/>
            <a:ext cx="4105275" cy="3594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EFCD127-5C03-42F8-9D58-5054F0574AF7}"/>
              </a:ext>
            </a:extLst>
          </p:cNvPr>
          <p:cNvSpPr txBox="1">
            <a:spLocks/>
          </p:cNvSpPr>
          <p:nvPr/>
        </p:nvSpPr>
        <p:spPr>
          <a:xfrm>
            <a:off x="4971528" y="1510767"/>
            <a:ext cx="4595686" cy="805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rgbClr val="1C9E4A"/>
              </a:buClr>
              <a:buSzPts val="1800"/>
              <a:buNone/>
              <a:defRPr sz="28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Clr>
                <a:srgbClr val="1C9E4A"/>
              </a:buClr>
              <a:buSzPts val="1800"/>
              <a:buChar char="•"/>
              <a:defRPr sz="24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indent="-342900">
              <a:lnSpc>
                <a:spcPct val="90000"/>
              </a:lnSpc>
              <a:spcBef>
                <a:spcPts val="500"/>
              </a:spcBef>
              <a:buClr>
                <a:srgbClr val="1C9E4A"/>
              </a:buClr>
              <a:buSzPts val="1800"/>
              <a:buChar char="•"/>
              <a:defRPr sz="20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Clr>
                <a:srgbClr val="1C9E4A"/>
              </a:buClr>
              <a:buSzPts val="1800"/>
              <a:buChar char="•"/>
              <a:defRPr sz="18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Clr>
                <a:srgbClr val="1C9E4A"/>
              </a:buClr>
              <a:buSzPts val="1800"/>
              <a:buChar char="•"/>
              <a:defRPr sz="18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err="1">
                <a:sym typeface="Times New Roman"/>
              </a:rPr>
              <a:t>aszkospórák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képződése</a:t>
            </a:r>
            <a:r>
              <a:rPr lang="en-US" dirty="0">
                <a:sym typeface="Times New Roman"/>
              </a:rPr>
              <a:t>-</a:t>
            </a:r>
            <a:endParaRPr lang="en-US" dirty="0"/>
          </a:p>
          <a:p>
            <a:r>
              <a:rPr lang="en-US" dirty="0" err="1">
                <a:sym typeface="Times New Roman"/>
              </a:rPr>
              <a:t>mikroszkópos</a:t>
            </a:r>
            <a:r>
              <a:rPr lang="en-US" dirty="0">
                <a:sym typeface="Times New Roman"/>
              </a:rPr>
              <a:t> </a:t>
            </a:r>
            <a:r>
              <a:rPr lang="en-US" dirty="0" err="1">
                <a:sym typeface="Times New Roman"/>
              </a:rPr>
              <a:t>felvétel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735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CF6D-63A2-4302-A7BA-4F72DA20F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5906" y="817919"/>
            <a:ext cx="3877229" cy="1010881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err="1">
                <a:sym typeface="Cambria"/>
              </a:rPr>
              <a:t>érett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aszkospórák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aszkuszokban</a:t>
            </a:r>
            <a:r>
              <a:rPr lang="en-US" dirty="0">
                <a:sym typeface="Cambria"/>
              </a:rPr>
              <a:t>-</a:t>
            </a:r>
            <a:endParaRPr lang="en-US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err="1">
                <a:sym typeface="Cambria"/>
              </a:rPr>
              <a:t>mikrószkópos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felvétel</a:t>
            </a:r>
            <a:endParaRPr lang="en-US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4" name="Google Shape;334;p43">
            <a:extLst>
              <a:ext uri="{FF2B5EF4-FFF2-40B4-BE49-F238E27FC236}">
                <a16:creationId xmlns:a16="http://schemas.microsoft.com/office/drawing/2014/main" id="{E41E9343-D896-4AC8-96B6-E092BB3C5EB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67764" y="2052930"/>
            <a:ext cx="4538662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36;p43">
            <a:extLst>
              <a:ext uri="{FF2B5EF4-FFF2-40B4-BE49-F238E27FC236}">
                <a16:creationId xmlns:a16="http://schemas.microsoft.com/office/drawing/2014/main" id="{5BC1BF62-A874-4BB4-B57D-77A437CBC77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5992" y="2052930"/>
            <a:ext cx="4038244" cy="38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C112D1E-EAA8-4EC7-9799-931C791F18BC}"/>
              </a:ext>
            </a:extLst>
          </p:cNvPr>
          <p:cNvSpPr txBox="1">
            <a:spLocks/>
          </p:cNvSpPr>
          <p:nvPr/>
        </p:nvSpPr>
        <p:spPr>
          <a:xfrm>
            <a:off x="6809432" y="836255"/>
            <a:ext cx="3877229" cy="1010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rgbClr val="1C9E4A"/>
              </a:buClr>
              <a:buSzPts val="1800"/>
              <a:buNone/>
              <a:defRPr sz="28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Clr>
                <a:srgbClr val="1C9E4A"/>
              </a:buClr>
              <a:buSzPts val="1800"/>
              <a:buChar char="•"/>
              <a:defRPr sz="24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indent="-342900">
              <a:lnSpc>
                <a:spcPct val="90000"/>
              </a:lnSpc>
              <a:spcBef>
                <a:spcPts val="500"/>
              </a:spcBef>
              <a:buClr>
                <a:srgbClr val="1C9E4A"/>
              </a:buClr>
              <a:buSzPts val="1800"/>
              <a:buChar char="•"/>
              <a:defRPr sz="20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Clr>
                <a:srgbClr val="1C9E4A"/>
              </a:buClr>
              <a:buSzPts val="1800"/>
              <a:buChar char="•"/>
              <a:defRPr sz="18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Clr>
                <a:srgbClr val="1C9E4A"/>
              </a:buClr>
              <a:buSzPts val="1800"/>
              <a:buChar char="•"/>
              <a:defRPr sz="18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err="1">
                <a:sym typeface="Cambria"/>
              </a:rPr>
              <a:t>kiszabadult</a:t>
            </a:r>
            <a:r>
              <a:rPr lang="en-US" dirty="0">
                <a:sym typeface="Cambria"/>
              </a:rPr>
              <a:t> , </a:t>
            </a:r>
            <a:r>
              <a:rPr lang="en-US" dirty="0" err="1">
                <a:sym typeface="Cambria"/>
              </a:rPr>
              <a:t>fertőzőképes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aszkospórák-mikroszkópos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felvétel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784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EB4D8-9B81-4DA1-B9F6-FB43F12DFC1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 err="1">
                <a:sym typeface="Cambria"/>
              </a:rPr>
              <a:t>Fertőzéshez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megfelelő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időjárási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feltételek</a:t>
            </a:r>
            <a:r>
              <a:rPr lang="en-US" dirty="0">
                <a:sym typeface="Cambria"/>
              </a:rPr>
              <a:t>  a </a:t>
            </a:r>
            <a:r>
              <a:rPr lang="en-US" dirty="0" err="1">
                <a:sym typeface="Cambria"/>
              </a:rPr>
              <a:t>modell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alapján</a:t>
            </a:r>
            <a:endParaRPr lang="en-US" dirty="0"/>
          </a:p>
        </p:txBody>
      </p:sp>
      <p:pic>
        <p:nvPicPr>
          <p:cNvPr id="4" name="Google Shape;344;p44">
            <a:extLst>
              <a:ext uri="{FF2B5EF4-FFF2-40B4-BE49-F238E27FC236}">
                <a16:creationId xmlns:a16="http://schemas.microsoft.com/office/drawing/2014/main" id="{56F89F01-8FA2-47CD-A1EE-2402B6E10B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41887" y="1500479"/>
            <a:ext cx="8204200" cy="4687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2501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3AF67-2F78-4C7F-867B-11A46BB0A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18628"/>
            <a:ext cx="11555605" cy="1325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dirty="0">
                <a:sym typeface="Times New Roman"/>
              </a:rPr>
              <a:t>Mills </a:t>
            </a:r>
            <a:r>
              <a:rPr lang="en-US" dirty="0" err="1">
                <a:sym typeface="Times New Roman"/>
              </a:rPr>
              <a:t>táblázat</a:t>
            </a:r>
            <a:endParaRPr lang="en-US" dirty="0"/>
          </a:p>
        </p:txBody>
      </p:sp>
      <p:graphicFrame>
        <p:nvGraphicFramePr>
          <p:cNvPr id="4" name="Google Shape;350;p45">
            <a:extLst>
              <a:ext uri="{FF2B5EF4-FFF2-40B4-BE49-F238E27FC236}">
                <a16:creationId xmlns:a16="http://schemas.microsoft.com/office/drawing/2014/main" id="{FB706D5E-E868-46E1-B974-A622EA72BC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9373505"/>
              </p:ext>
            </p:extLst>
          </p:nvPr>
        </p:nvGraphicFramePr>
        <p:xfrm>
          <a:off x="2410375" y="1126550"/>
          <a:ext cx="7125509" cy="547952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14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9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8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06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1695"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Hőmérséklet °C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fertőzöttség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mértéke</a:t>
                      </a:r>
                      <a:endParaRPr dirty="0"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b="1" i="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Lappangási</a:t>
                      </a:r>
                      <a:r>
                        <a:rPr lang="en-US" sz="1200" b="1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200" b="1" i="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idő</a:t>
                      </a:r>
                      <a:r>
                        <a:rPr lang="en-US" sz="1200" b="1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200" b="1" i="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napokban</a:t>
                      </a:r>
                      <a:endParaRPr dirty="0"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6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Enyhe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Közepes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b="1" i="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Erős</a:t>
                      </a:r>
                      <a:endParaRPr dirty="0"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 levélnedvesség  időszaka  órában megadva, mely a fertőzés kialakulásához szükséges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Több mint 2 nap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Több mint 2 nap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Több mint 2 nap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21,5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12,5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17,5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11,5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10,5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22,5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9,5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12,5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9,5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12,5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8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 ° 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10,5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endParaRPr dirty="0"/>
                    </a:p>
                  </a:txBody>
                  <a:tcPr marL="9525" marR="9525" marT="9525" marB="9525" anchor="ctr">
                    <a:lnL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89F5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1638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47C8A-4B43-4A84-AADA-F936F3483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746449"/>
            <a:ext cx="11555605" cy="5430514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2286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800"/>
              <a:buNone/>
            </a:pPr>
            <a:r>
              <a:rPr lang="en-US" dirty="0" err="1">
                <a:sym typeface="Cambria"/>
              </a:rPr>
              <a:t>Kedvező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feltételek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elsődleges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fertőzések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kialakulásához</a:t>
            </a:r>
            <a:r>
              <a:rPr lang="en-US" dirty="0">
                <a:sym typeface="Cambria"/>
              </a:rPr>
              <a:t> 2020-ban (</a:t>
            </a:r>
            <a:r>
              <a:rPr lang="en-US" dirty="0" err="1">
                <a:sym typeface="Cambria"/>
              </a:rPr>
              <a:t>április-május</a:t>
            </a:r>
            <a:r>
              <a:rPr lang="en-US" dirty="0">
                <a:sym typeface="Cambria"/>
              </a:rPr>
              <a:t>)</a:t>
            </a:r>
            <a:br>
              <a:rPr lang="en-US" dirty="0">
                <a:sym typeface="Cambria"/>
              </a:rPr>
            </a:br>
            <a:br>
              <a:rPr lang="en-US" dirty="0">
                <a:sym typeface="Cambria"/>
              </a:rPr>
            </a:br>
            <a:r>
              <a:rPr lang="en-US" dirty="0">
                <a:sym typeface="Cambria"/>
              </a:rPr>
              <a:t>-04.30 - 05.02. </a:t>
            </a:r>
            <a:br>
              <a:rPr lang="en-US" dirty="0">
                <a:sym typeface="Cambria"/>
              </a:rPr>
            </a:br>
            <a:r>
              <a:rPr lang="en-US" dirty="0">
                <a:sym typeface="Cambria"/>
              </a:rPr>
              <a:t>( 13,2 C, 14 </a:t>
            </a:r>
            <a:r>
              <a:rPr lang="en-US" dirty="0" err="1">
                <a:sym typeface="Cambria"/>
              </a:rPr>
              <a:t>óra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levélnedv</a:t>
            </a:r>
            <a:r>
              <a:rPr lang="en-US" dirty="0">
                <a:sym typeface="Cambria"/>
              </a:rPr>
              <a:t>. – 13-14 nap </a:t>
            </a:r>
            <a:r>
              <a:rPr lang="en-US" dirty="0" err="1">
                <a:sym typeface="Cambria"/>
              </a:rPr>
              <a:t>lappangási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idő</a:t>
            </a:r>
            <a:r>
              <a:rPr lang="en-US" dirty="0">
                <a:sym typeface="Cambria"/>
              </a:rPr>
              <a:t>)</a:t>
            </a:r>
            <a:br>
              <a:rPr lang="en-US" dirty="0">
                <a:sym typeface="Cambria"/>
              </a:rPr>
            </a:br>
            <a:r>
              <a:rPr lang="en-US" dirty="0">
                <a:sym typeface="Cambria"/>
              </a:rPr>
              <a:t>-20.05.</a:t>
            </a:r>
            <a:br>
              <a:rPr lang="en-US" dirty="0">
                <a:sym typeface="Cambria"/>
              </a:rPr>
            </a:br>
            <a:br>
              <a:rPr lang="en-US" dirty="0">
                <a:sym typeface="Cambria"/>
              </a:rPr>
            </a:b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első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ventúriás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foltokat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foltokat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május</a:t>
            </a:r>
            <a:r>
              <a:rPr lang="en-US" dirty="0">
                <a:sym typeface="Cambria"/>
              </a:rPr>
              <a:t> 15-én </a:t>
            </a:r>
            <a:r>
              <a:rPr lang="en-US" dirty="0" err="1">
                <a:sym typeface="Cambria"/>
              </a:rPr>
              <a:t>regisztráltuk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984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7E39B-8354-4B86-849A-6877B7652EA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dirty="0" err="1">
                <a:sym typeface="Cambria"/>
              </a:rPr>
              <a:t>Primáris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fertőzések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levélen</a:t>
            </a:r>
            <a:endParaRPr lang="en-US" dirty="0"/>
          </a:p>
        </p:txBody>
      </p:sp>
      <p:pic>
        <p:nvPicPr>
          <p:cNvPr id="4" name="Google Shape;361;p47">
            <a:extLst>
              <a:ext uri="{FF2B5EF4-FFF2-40B4-BE49-F238E27FC236}">
                <a16:creationId xmlns:a16="http://schemas.microsoft.com/office/drawing/2014/main" id="{E8E8080A-7D9D-4853-B4A6-9AC48995C203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3395662" y="1369753"/>
            <a:ext cx="5400675" cy="5348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6841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35A6F-5303-41A9-96B4-DCD8B5B6844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dirty="0" err="1">
                <a:sym typeface="Cambria"/>
              </a:rPr>
              <a:t>Varasodás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tünetei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termésen</a:t>
            </a:r>
            <a:r>
              <a:rPr lang="en-US" dirty="0">
                <a:sym typeface="Cambria"/>
              </a:rPr>
              <a:t> </a:t>
            </a:r>
            <a:endParaRPr lang="en-US" dirty="0"/>
          </a:p>
        </p:txBody>
      </p:sp>
      <p:pic>
        <p:nvPicPr>
          <p:cNvPr id="4" name="Google Shape;367;p48">
            <a:extLst>
              <a:ext uri="{FF2B5EF4-FFF2-40B4-BE49-F238E27FC236}">
                <a16:creationId xmlns:a16="http://schemas.microsoft.com/office/drawing/2014/main" id="{589A0750-772A-47FF-BA8E-65414595A351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1214146" y="1801456"/>
            <a:ext cx="3932237" cy="354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68;p48">
            <a:extLst>
              <a:ext uri="{FF2B5EF4-FFF2-40B4-BE49-F238E27FC236}">
                <a16:creationId xmlns:a16="http://schemas.microsoft.com/office/drawing/2014/main" id="{2795D447-625C-496A-A495-A270297184E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3634" y="1795106"/>
            <a:ext cx="4040187" cy="3552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059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2DECF-7F98-4555-8A30-0A65CD9FBBB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dirty="0" err="1">
                <a:sym typeface="Cambria"/>
              </a:rPr>
              <a:t>Feromoncsapda</a:t>
            </a:r>
            <a:r>
              <a:rPr lang="en-US" dirty="0">
                <a:sym typeface="Cambria"/>
              </a:rPr>
              <a:t> (</a:t>
            </a:r>
            <a:r>
              <a:rPr lang="en-US" dirty="0" err="1">
                <a:sym typeface="Cambria"/>
              </a:rPr>
              <a:t>almamoly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rajzáskövetése</a:t>
            </a:r>
            <a:r>
              <a:rPr lang="en-US" dirty="0">
                <a:sym typeface="Cambria"/>
              </a:rPr>
              <a:t>)</a:t>
            </a:r>
            <a:endParaRPr lang="en-US" dirty="0"/>
          </a:p>
        </p:txBody>
      </p:sp>
      <p:pic>
        <p:nvPicPr>
          <p:cNvPr id="4" name="Google Shape;374;p49" descr="P5120105.JPG">
            <a:extLst>
              <a:ext uri="{FF2B5EF4-FFF2-40B4-BE49-F238E27FC236}">
                <a16:creationId xmlns:a16="http://schemas.microsoft.com/office/drawing/2014/main" id="{27DA1C09-79B3-4B62-B03A-DB8C9CA7E8AD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2914553" y="1594305"/>
            <a:ext cx="6528027" cy="4898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933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632F2-ED8E-4F7C-916D-01ACB389613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 err="1">
                <a:sym typeface="Cambria"/>
              </a:rPr>
              <a:t>Drónok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alkalmazása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növényvédelemben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E6BD4-DADD-4F8F-ACBA-E1C9955B9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hu-HU" dirty="0">
                <a:sym typeface="Cambria"/>
              </a:rPr>
              <a:t>A permeteződrón lehetővé teszi a növényvédőszer pontos elosztását.</a:t>
            </a:r>
            <a:endParaRPr lang="hu-HU" dirty="0"/>
          </a:p>
          <a:p>
            <a:pPr marL="0" indent="0">
              <a:buNone/>
            </a:pPr>
            <a:r>
              <a:rPr lang="hu-HU" dirty="0">
                <a:sym typeface="Cambria"/>
              </a:rPr>
              <a:t> A drón valós időben vizsgálja a felszínt és repüléseit automatikusan a felülethez igazítja, így lehetővé teszi a permetszer egyenletes elosztását. A tereptől függően a felhasználók három üzemmód közül választhatnak az automatikustól a kézi irányításig. </a:t>
            </a:r>
            <a:endParaRPr lang="hu-HU" dirty="0"/>
          </a:p>
          <a:p>
            <a:pPr marL="0" indent="0">
              <a:buNone/>
            </a:pPr>
            <a:r>
              <a:rPr lang="hu-HU" dirty="0">
                <a:sym typeface="Cambria"/>
              </a:rPr>
              <a:t>Számos hasznos szoftveres megoldás áll a pilóta rendelkezésére, hogy a küldetést a lehető legegyszerűbbé és leghatékonyabbá tegye.</a:t>
            </a:r>
            <a:endParaRPr lang="hu-H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655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223A2-6648-43E3-B64C-28D2FA363A2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dirty="0" err="1">
                <a:sym typeface="Cambria"/>
              </a:rPr>
              <a:t>Almamoly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rajzásdinamikája</a:t>
            </a:r>
            <a:endParaRPr lang="en-US" dirty="0"/>
          </a:p>
        </p:txBody>
      </p:sp>
      <p:pic>
        <p:nvPicPr>
          <p:cNvPr id="4" name="Google Shape;380;p50">
            <a:extLst>
              <a:ext uri="{FF2B5EF4-FFF2-40B4-BE49-F238E27FC236}">
                <a16:creationId xmlns:a16="http://schemas.microsoft.com/office/drawing/2014/main" id="{D5ABFE66-C405-4801-B205-229EC33FAC23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1921005" y="1585588"/>
            <a:ext cx="7993062" cy="4392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067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28ABE-0BD0-4B48-8311-6197347E71C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dirty="0" err="1">
                <a:sym typeface="Cambria"/>
              </a:rPr>
              <a:t>Vizuális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megfigyelések</a:t>
            </a:r>
            <a:r>
              <a:rPr lang="en-US" dirty="0">
                <a:sym typeface="Cambria"/>
              </a:rPr>
              <a:t>-monitoring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FFDD4-2513-421B-B545-5DF76430E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808" y="1366690"/>
            <a:ext cx="3405674" cy="468378"/>
          </a:xfrm>
        </p:spPr>
        <p:txBody>
          <a:bodyPr>
            <a:normAutofit fontScale="32500" lnSpcReduction="20000"/>
          </a:bodyPr>
          <a:lstStyle/>
          <a:p>
            <a:pPr marL="114300" indent="0">
              <a:buNone/>
            </a:pPr>
            <a:r>
              <a:rPr lang="en-US" sz="5900" dirty="0" err="1">
                <a:sym typeface="Cambria"/>
              </a:rPr>
              <a:t>almamoly</a:t>
            </a:r>
            <a:r>
              <a:rPr lang="en-US" sz="5900" dirty="0">
                <a:sym typeface="Cambria"/>
              </a:rPr>
              <a:t> </a:t>
            </a:r>
            <a:r>
              <a:rPr lang="en-US" sz="5900" dirty="0" err="1">
                <a:sym typeface="Cambria"/>
              </a:rPr>
              <a:t>friss</a:t>
            </a:r>
            <a:r>
              <a:rPr lang="en-US" sz="5900" dirty="0">
                <a:sym typeface="Cambria"/>
              </a:rPr>
              <a:t> </a:t>
            </a:r>
            <a:r>
              <a:rPr lang="en-US" sz="5900" dirty="0" err="1">
                <a:sym typeface="Cambria"/>
              </a:rPr>
              <a:t>tojása</a:t>
            </a:r>
            <a:r>
              <a:rPr lang="en-US" sz="5900" dirty="0">
                <a:sym typeface="Cambria"/>
              </a:rPr>
              <a:t> </a:t>
            </a:r>
            <a:r>
              <a:rPr lang="en-US" sz="5900" dirty="0" err="1">
                <a:sym typeface="Cambria"/>
              </a:rPr>
              <a:t>termésen</a:t>
            </a:r>
            <a:endParaRPr lang="en-US" sz="5900" dirty="0"/>
          </a:p>
          <a:p>
            <a:endParaRPr lang="en-US" dirty="0"/>
          </a:p>
        </p:txBody>
      </p:sp>
      <p:pic>
        <p:nvPicPr>
          <p:cNvPr id="4" name="Google Shape;388;p51">
            <a:extLst>
              <a:ext uri="{FF2B5EF4-FFF2-40B4-BE49-F238E27FC236}">
                <a16:creationId xmlns:a16="http://schemas.microsoft.com/office/drawing/2014/main" id="{2393F09B-8FE7-4117-9A2F-2972FEF6B18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1230" y="4266956"/>
            <a:ext cx="3219061" cy="251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89;p51">
            <a:extLst>
              <a:ext uri="{FF2B5EF4-FFF2-40B4-BE49-F238E27FC236}">
                <a16:creationId xmlns:a16="http://schemas.microsoft.com/office/drawing/2014/main" id="{F9132E54-35C0-4E54-BDE6-91AF953D30E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7421" y="1809506"/>
            <a:ext cx="3219061" cy="298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90;p51" descr="D:\SLIKE\22jun2012\DSCI0098.JPG">
            <a:extLst>
              <a:ext uri="{FF2B5EF4-FFF2-40B4-BE49-F238E27FC236}">
                <a16:creationId xmlns:a16="http://schemas.microsoft.com/office/drawing/2014/main" id="{B1F4D9B4-3F0F-4E02-BE14-FC746BBA79C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3551" y="1979448"/>
            <a:ext cx="3331028" cy="28178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F8A8D01-461C-4549-9024-082CF085927E}"/>
              </a:ext>
            </a:extLst>
          </p:cNvPr>
          <p:cNvSpPr txBox="1">
            <a:spLocks/>
          </p:cNvSpPr>
          <p:nvPr/>
        </p:nvSpPr>
        <p:spPr>
          <a:xfrm>
            <a:off x="6784911" y="1456499"/>
            <a:ext cx="3405674" cy="46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indent="0">
              <a:lnSpc>
                <a:spcPct val="90000"/>
              </a:lnSpc>
              <a:spcBef>
                <a:spcPts val="1000"/>
              </a:spcBef>
              <a:buClr>
                <a:srgbClr val="1C9E4A"/>
              </a:buClr>
              <a:buSzPts val="1800"/>
              <a:buNone/>
              <a:defRPr sz="59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Clr>
                <a:srgbClr val="1C9E4A"/>
              </a:buClr>
              <a:buSzPts val="1800"/>
              <a:buChar char="•"/>
              <a:defRPr sz="24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indent="-342900">
              <a:lnSpc>
                <a:spcPct val="90000"/>
              </a:lnSpc>
              <a:spcBef>
                <a:spcPts val="500"/>
              </a:spcBef>
              <a:buClr>
                <a:srgbClr val="1C9E4A"/>
              </a:buClr>
              <a:buSzPts val="1800"/>
              <a:buChar char="•"/>
              <a:defRPr sz="20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Clr>
                <a:srgbClr val="1C9E4A"/>
              </a:buClr>
              <a:buSzPts val="1800"/>
              <a:buChar char="•"/>
              <a:defRPr sz="18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Clr>
                <a:srgbClr val="1C9E4A"/>
              </a:buClr>
              <a:buSzPts val="1800"/>
              <a:buChar char="•"/>
              <a:defRPr sz="18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err="1">
                <a:sym typeface="Cambria"/>
              </a:rPr>
              <a:t>almamoly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tojás</a:t>
            </a:r>
            <a:r>
              <a:rPr lang="en-US" dirty="0">
                <a:sym typeface="Cambria"/>
              </a:rPr>
              <a:t>-”</a:t>
            </a:r>
            <a:r>
              <a:rPr lang="en-US" dirty="0" err="1">
                <a:sym typeface="Cambria"/>
              </a:rPr>
              <a:t>piros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oreol</a:t>
            </a:r>
            <a:r>
              <a:rPr lang="en-US" dirty="0">
                <a:sym typeface="Cambria"/>
              </a:rPr>
              <a:t>”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4011393-F529-4CDB-A78A-EC250B870153}"/>
              </a:ext>
            </a:extLst>
          </p:cNvPr>
          <p:cNvSpPr txBox="1">
            <a:spLocks/>
          </p:cNvSpPr>
          <p:nvPr/>
        </p:nvSpPr>
        <p:spPr>
          <a:xfrm>
            <a:off x="2315547" y="5513386"/>
            <a:ext cx="2562808" cy="46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indent="0">
              <a:lnSpc>
                <a:spcPct val="90000"/>
              </a:lnSpc>
              <a:spcBef>
                <a:spcPts val="1000"/>
              </a:spcBef>
              <a:buClr>
                <a:srgbClr val="1C9E4A"/>
              </a:buClr>
              <a:buSzPts val="1800"/>
              <a:buNone/>
              <a:defRPr sz="59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Clr>
                <a:srgbClr val="1C9E4A"/>
              </a:buClr>
              <a:buSzPts val="1800"/>
              <a:buChar char="•"/>
              <a:defRPr sz="24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indent="-342900">
              <a:lnSpc>
                <a:spcPct val="90000"/>
              </a:lnSpc>
              <a:spcBef>
                <a:spcPts val="500"/>
              </a:spcBef>
              <a:buClr>
                <a:srgbClr val="1C9E4A"/>
              </a:buClr>
              <a:buSzPts val="1800"/>
              <a:buChar char="•"/>
              <a:defRPr sz="20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Clr>
                <a:srgbClr val="1C9E4A"/>
              </a:buClr>
              <a:buSzPts val="1800"/>
              <a:buChar char="•"/>
              <a:defRPr sz="18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Clr>
                <a:srgbClr val="1C9E4A"/>
              </a:buClr>
              <a:buSzPts val="1800"/>
              <a:buChar char="•"/>
              <a:defRPr sz="18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err="1">
                <a:sym typeface="Cambria"/>
              </a:rPr>
              <a:t>tojás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lárvakelés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előtt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0473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4EE02-8DC9-44D4-B2B4-3C7D7D95008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hu-HU" dirty="0">
                <a:sym typeface="Cambria"/>
              </a:rPr>
              <a:t>Tűzelhalás –Erwinia amylovora tünetek</a:t>
            </a:r>
            <a:br>
              <a:rPr lang="hu-HU" dirty="0"/>
            </a:br>
            <a:endParaRPr lang="en-US" dirty="0"/>
          </a:p>
        </p:txBody>
      </p:sp>
      <p:pic>
        <p:nvPicPr>
          <p:cNvPr id="4" name="Google Shape;396;p52" descr="P6189619">
            <a:extLst>
              <a:ext uri="{FF2B5EF4-FFF2-40B4-BE49-F238E27FC236}">
                <a16:creationId xmlns:a16="http://schemas.microsoft.com/office/drawing/2014/main" id="{4F005755-1E29-4648-B519-0C9E63B7A2B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90140" y="1073020"/>
            <a:ext cx="4047575" cy="5419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064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57192-3F39-4027-B582-9AA2ED5C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2417859"/>
            <a:ext cx="11555605" cy="1325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dirty="0" err="1">
                <a:sym typeface="Cambria"/>
              </a:rPr>
              <a:t>Mezőgazdasági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szakszolgálatok</a:t>
            </a:r>
            <a:r>
              <a:rPr lang="en-US" dirty="0">
                <a:sym typeface="Cambria"/>
              </a:rPr>
              <a:t>-</a:t>
            </a:r>
            <a:br>
              <a:rPr lang="en-US" dirty="0">
                <a:sym typeface="Cambria"/>
              </a:rPr>
            </a:br>
            <a:r>
              <a:rPr lang="hu-HU" dirty="0"/>
              <a:t>k</a:t>
            </a:r>
            <a:r>
              <a:rPr lang="hu-HU" dirty="0">
                <a:sym typeface="Cambria"/>
              </a:rPr>
              <a:t>í</a:t>
            </a:r>
            <a:r>
              <a:rPr lang="en-US" dirty="0" err="1">
                <a:sym typeface="Cambria"/>
              </a:rPr>
              <a:t>sérleti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parcellák</a:t>
            </a:r>
            <a:r>
              <a:rPr lang="en-US" dirty="0">
                <a:sym typeface="Cambria"/>
              </a:rPr>
              <a:t>, k</a:t>
            </a:r>
            <a:r>
              <a:rPr lang="hu-HU" dirty="0">
                <a:sym typeface="Cambria"/>
              </a:rPr>
              <a:t>í</a:t>
            </a:r>
            <a:r>
              <a:rPr lang="en-US" dirty="0" err="1">
                <a:sym typeface="Cambria"/>
              </a:rPr>
              <a:t>sérletek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8402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13;p55" descr="H:\DSCI0053.JPG">
            <a:extLst>
              <a:ext uri="{FF2B5EF4-FFF2-40B4-BE49-F238E27FC236}">
                <a16:creationId xmlns:a16="http://schemas.microsoft.com/office/drawing/2014/main" id="{B62BD623-786C-49D4-BF58-8F6957F4BF7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52734" y="223934"/>
            <a:ext cx="7940352" cy="6335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33884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18;p56" descr="DSC00970">
            <a:extLst>
              <a:ext uri="{FF2B5EF4-FFF2-40B4-BE49-F238E27FC236}">
                <a16:creationId xmlns:a16="http://schemas.microsoft.com/office/drawing/2014/main" id="{558ECC33-1240-42B9-A01A-F465191C29A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39212" y="369353"/>
            <a:ext cx="8313576" cy="6119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8723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23;p57" descr="Ogledi 2">
            <a:extLst>
              <a:ext uri="{FF2B5EF4-FFF2-40B4-BE49-F238E27FC236}">
                <a16:creationId xmlns:a16="http://schemas.microsoft.com/office/drawing/2014/main" id="{B7FCCB61-3F7A-43A3-861B-EEE2E5A9033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35155" y="326570"/>
            <a:ext cx="7997890" cy="6046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3589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74E3-3429-42FE-B2D5-2656082C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1932668"/>
            <a:ext cx="11555605" cy="2163471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>
                <a:sym typeface="Cambria"/>
              </a:rPr>
              <a:t>K</a:t>
            </a:r>
            <a:r>
              <a:rPr lang="hu-HU" dirty="0">
                <a:sym typeface="Cambria"/>
              </a:rPr>
              <a:t>í</a:t>
            </a:r>
            <a:r>
              <a:rPr lang="en-US" dirty="0" err="1">
                <a:sym typeface="Cambria"/>
              </a:rPr>
              <a:t>sérleti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gyümölcs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mintaparcella</a:t>
            </a:r>
            <a:br>
              <a:rPr lang="en-US" dirty="0">
                <a:sym typeface="Cambria"/>
              </a:rPr>
            </a:br>
            <a:br>
              <a:rPr lang="en-US">
                <a:sym typeface="Cambria"/>
              </a:rPr>
            </a:br>
            <a:r>
              <a:rPr lang="en-US">
                <a:sym typeface="Cambria"/>
              </a:rPr>
              <a:t>Intenz</a:t>
            </a:r>
            <a:r>
              <a:rPr lang="hu-HU" dirty="0">
                <a:sym typeface="Cambria"/>
              </a:rPr>
              <a:t>í</a:t>
            </a:r>
            <a:r>
              <a:rPr lang="en-US" dirty="0">
                <a:sym typeface="Cambria"/>
              </a:rPr>
              <a:t>v </a:t>
            </a:r>
            <a:r>
              <a:rPr lang="en-US" dirty="0" err="1">
                <a:sym typeface="Cambria"/>
              </a:rPr>
              <a:t>gyümölcstermesztés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2070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33;p59" descr="Picture6">
            <a:extLst>
              <a:ext uri="{FF2B5EF4-FFF2-40B4-BE49-F238E27FC236}">
                <a16:creationId xmlns:a16="http://schemas.microsoft.com/office/drawing/2014/main" id="{B59E3B72-9F38-4641-A0CE-2DF496D5AFD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89852" y="425255"/>
            <a:ext cx="8535080" cy="6007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9664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38;p60" descr="Zastita">
            <a:extLst>
              <a:ext uri="{FF2B5EF4-FFF2-40B4-BE49-F238E27FC236}">
                <a16:creationId xmlns:a16="http://schemas.microsoft.com/office/drawing/2014/main" id="{503985AF-307D-4D62-A465-316FC5F2AB9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47255" y="504566"/>
            <a:ext cx="8460435" cy="5848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921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1D943-F383-4B7D-9E0A-A31B75D00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168" y="615821"/>
            <a:ext cx="11555605" cy="5430514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US" b="1" dirty="0" err="1">
                <a:sym typeface="Cambria"/>
              </a:rPr>
              <a:t>Permetező</a:t>
            </a:r>
            <a:r>
              <a:rPr lang="en-US" b="1" dirty="0">
                <a:sym typeface="Cambria"/>
              </a:rPr>
              <a:t> </a:t>
            </a:r>
            <a:r>
              <a:rPr lang="en-US" b="1" dirty="0" err="1">
                <a:sym typeface="Cambria"/>
              </a:rPr>
              <a:t>drónok</a:t>
            </a:r>
            <a:r>
              <a:rPr lang="en-US" b="1" dirty="0">
                <a:sym typeface="Cambria"/>
              </a:rPr>
              <a:t>: </a:t>
            </a:r>
            <a:r>
              <a:rPr lang="en-US" dirty="0" err="1">
                <a:sym typeface="Cambria"/>
              </a:rPr>
              <a:t>elsősorban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nem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hordozó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eszközről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hanem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növényvédő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szert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kijuttató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berendezésről</a:t>
            </a:r>
            <a:r>
              <a:rPr lang="en-US" dirty="0">
                <a:sym typeface="Cambria"/>
              </a:rPr>
              <a:t> van </a:t>
            </a:r>
            <a:r>
              <a:rPr lang="en-US" dirty="0" err="1">
                <a:sym typeface="Cambria"/>
              </a:rPr>
              <a:t>szó</a:t>
            </a:r>
            <a:r>
              <a:rPr lang="en-US" dirty="0">
                <a:sym typeface="Cambria"/>
              </a:rPr>
              <a:t>. </a:t>
            </a:r>
            <a:endParaRPr lang="en-US" dirty="0"/>
          </a:p>
          <a:p>
            <a:pPr marL="0" indent="0">
              <a:buNone/>
            </a:pPr>
            <a:r>
              <a:rPr lang="en-US" b="1" dirty="0" err="1">
                <a:sym typeface="Cambria"/>
              </a:rPr>
              <a:t>Alkalmazott</a:t>
            </a:r>
            <a:r>
              <a:rPr lang="en-US" b="1" dirty="0">
                <a:sym typeface="Cambria"/>
              </a:rPr>
              <a:t> </a:t>
            </a:r>
            <a:r>
              <a:rPr lang="en-US" b="1" dirty="0" err="1">
                <a:sym typeface="Cambria"/>
              </a:rPr>
              <a:t>növényvédő</a:t>
            </a:r>
            <a:r>
              <a:rPr lang="en-US" b="1" dirty="0">
                <a:sym typeface="Cambria"/>
              </a:rPr>
              <a:t> </a:t>
            </a:r>
            <a:r>
              <a:rPr lang="en-US" b="1" dirty="0" err="1">
                <a:sym typeface="Cambria"/>
              </a:rPr>
              <a:t>szerek</a:t>
            </a:r>
            <a:r>
              <a:rPr lang="en-US" b="1" dirty="0">
                <a:sym typeface="Cambria"/>
              </a:rPr>
              <a:t>: </a:t>
            </a:r>
            <a:r>
              <a:rPr lang="en-US" dirty="0" err="1">
                <a:sym typeface="Cambria"/>
              </a:rPr>
              <a:t>minden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növényvédő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szer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forgalomba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hozatal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előtt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egy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szigorú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engedélyezési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eljáráson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esik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keresztül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csak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akkor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kap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forgalomba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hozatali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felhasználási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engedélyt</a:t>
            </a:r>
            <a:r>
              <a:rPr lang="en-US" dirty="0">
                <a:sym typeface="Cambria"/>
              </a:rPr>
              <a:t>, ha </a:t>
            </a:r>
            <a:r>
              <a:rPr lang="en-US" dirty="0" err="1">
                <a:sym typeface="Cambria"/>
              </a:rPr>
              <a:t>kellően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hatékony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nem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jelent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elfogadhatatlan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kockázatot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felhasználóra</a:t>
            </a:r>
            <a:r>
              <a:rPr lang="en-US" dirty="0">
                <a:sym typeface="Cambria"/>
              </a:rPr>
              <a:t>, a </a:t>
            </a:r>
            <a:r>
              <a:rPr lang="en-US" dirty="0" err="1">
                <a:sym typeface="Cambria"/>
              </a:rPr>
              <a:t>környezetre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fogyasztóra</a:t>
            </a:r>
            <a:r>
              <a:rPr lang="en-US" dirty="0">
                <a:sym typeface="Cambria"/>
              </a:rPr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 err="1">
                <a:sym typeface="Cambria"/>
              </a:rPr>
              <a:t>Permetlé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mennyisége</a:t>
            </a:r>
            <a:r>
              <a:rPr lang="en-US" dirty="0">
                <a:sym typeface="Cambria"/>
              </a:rPr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 err="1">
                <a:sym typeface="Cambria"/>
              </a:rPr>
              <a:t>Szántóföldi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növénytermesztés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esetében</a:t>
            </a:r>
            <a:r>
              <a:rPr lang="en-US" dirty="0">
                <a:sym typeface="Cambria"/>
              </a:rPr>
              <a:t> 200–350 liter/ha </a:t>
            </a:r>
            <a:r>
              <a:rPr lang="en-US" dirty="0" err="1">
                <a:sym typeface="Cambria"/>
              </a:rPr>
              <a:t>permetlé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alkalmazása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általános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gyakorlat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drónok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esetében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ez</a:t>
            </a:r>
            <a:r>
              <a:rPr lang="en-US" dirty="0">
                <a:sym typeface="Cambria"/>
              </a:rPr>
              <a:t> 5-10-20 liter </a:t>
            </a:r>
            <a:r>
              <a:rPr lang="en-US" dirty="0" err="1">
                <a:sym typeface="Cambria"/>
              </a:rPr>
              <a:t>körül</a:t>
            </a:r>
            <a:r>
              <a:rPr lang="en-US" dirty="0">
                <a:sym typeface="Cambria"/>
              </a:rPr>
              <a:t> van </a:t>
            </a:r>
            <a:r>
              <a:rPr lang="en-US" dirty="0" err="1">
                <a:sym typeface="Cambria"/>
              </a:rPr>
              <a:t>hektáronként</a:t>
            </a:r>
            <a:r>
              <a:rPr lang="en-US" dirty="0">
                <a:sym typeface="Cambria"/>
              </a:rPr>
              <a:t>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563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41AD-7C41-494E-BF85-30A5BD7F96E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r>
              <a:rPr lang="es-ES" dirty="0">
                <a:sym typeface="Cambria"/>
              </a:rPr>
              <a:t>A </a:t>
            </a:r>
            <a:r>
              <a:rPr lang="es-ES" dirty="0" err="1">
                <a:sym typeface="Cambria"/>
              </a:rPr>
              <a:t>permeteződrón</a:t>
            </a:r>
            <a:r>
              <a:rPr lang="es-ES" dirty="0">
                <a:sym typeface="Cambria"/>
              </a:rPr>
              <a:t> </a:t>
            </a:r>
            <a:r>
              <a:rPr lang="es-ES" dirty="0" err="1">
                <a:sym typeface="Cambria"/>
              </a:rPr>
              <a:t>alkalmazása</a:t>
            </a:r>
            <a:r>
              <a:rPr lang="es-ES" dirty="0">
                <a:sym typeface="Cambria"/>
              </a:rPr>
              <a:t> </a:t>
            </a:r>
            <a:r>
              <a:rPr lang="es-ES" dirty="0" err="1">
                <a:sym typeface="Cambria"/>
              </a:rPr>
              <a:t>kukoricamoly</a:t>
            </a:r>
            <a:r>
              <a:rPr lang="es-ES" dirty="0">
                <a:sym typeface="Cambria"/>
              </a:rPr>
              <a:t> </a:t>
            </a:r>
            <a:r>
              <a:rPr lang="es-ES" dirty="0" err="1">
                <a:sym typeface="Cambria"/>
              </a:rPr>
              <a:t>ellen</a:t>
            </a:r>
            <a:br>
              <a:rPr lang="es-ES" dirty="0"/>
            </a:br>
            <a:r>
              <a:rPr lang="es-ES" dirty="0">
                <a:sym typeface="Cambria"/>
              </a:rPr>
              <a:t>                 -</a:t>
            </a:r>
            <a:r>
              <a:rPr lang="es-ES" dirty="0" err="1">
                <a:sym typeface="Cambria"/>
              </a:rPr>
              <a:t>mintaparcella</a:t>
            </a:r>
            <a:r>
              <a:rPr lang="es-ES" dirty="0">
                <a:sym typeface="Cambria"/>
              </a:rPr>
              <a:t>( PSS </a:t>
            </a:r>
            <a:r>
              <a:rPr lang="es-ES" dirty="0" err="1">
                <a:sym typeface="Cambria"/>
              </a:rPr>
              <a:t>Szabadka</a:t>
            </a:r>
            <a:r>
              <a:rPr lang="es-ES" dirty="0">
                <a:sym typeface="Cambria"/>
              </a:rPr>
              <a:t>)</a:t>
            </a:r>
            <a:br>
              <a:rPr lang="es-ES" dirty="0"/>
            </a:br>
            <a:endParaRPr lang="en-US" dirty="0"/>
          </a:p>
        </p:txBody>
      </p:sp>
      <p:pic>
        <p:nvPicPr>
          <p:cNvPr id="4" name="Google Shape;121;p7" descr="https://lh3.googleusercontent.com/uUqVAMlC5pAiG5MsZIOptw7FbGWT3yP_5v5MlQYarseAQEFsILFqt_0X3IZPkw6c_rQpHba8K4J1-RlnBWMqGRIhCYVU8ZeO5GO04ec34l97_OeAaD1kPOkY_TSBx-76KWfamZeZ7ZJ_EcJfEMw5jpi1GANrrTgb776xZyTRo_FRR55fMUcNvjh7u-qNPEQpfDVtVO4UPagFBQkqLzZD27zjdYzA8pefSFn5-5pefjrhq55a_5NZaZ56CnD3HJdhBYTj8TzS9gE2rik0WfA9bM0M9VY5Ae3IPZ4dfPtDqlXPLVYiEHwX0W-lmfcq4-bqOgHp3uo6aI1oxNHBYF6VEbO0UeRMo9xFQFsrAvvosto03GGlbGrFBuxjHlYNE_8iPVZ3lS7qoGc_wQwRgzi6E2fpllaL-gQvKje6fTZJD8oXRCbJwZA56WB-zA4sTPm-kUd_9rJwO1Pjo5-UFxAZZm6wNVGM3yeMuP2cCKtb4hbjidWF2x382cCYT_eCQNmencm3rbKknFz67W8svOydtCvwhZOwl9PlxbQff6lZtbY7AK-4o5JlAogM5uk3nFNK9YnnD2jPXoZjGj0_ug4ksP5kZNY5qV0AbWnHrM-0TaaH1XMYUYjNKhlpcF79IiE_SRpiZGoAm82fuxQ-QFSKvxySPCudKHg4WNLqydsZr058aSro2c-_cLzCHAA9B4vzTe0cshYCQs3mHjVVeGO7M3Lp=w469-h625-no?authuser=0">
            <a:extLst>
              <a:ext uri="{FF2B5EF4-FFF2-40B4-BE49-F238E27FC236}">
                <a16:creationId xmlns:a16="http://schemas.microsoft.com/office/drawing/2014/main" id="{428BD9E7-3408-4ADC-93EB-208FB5BFA69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76965" y="1273337"/>
            <a:ext cx="4768850" cy="550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3;p7" descr="https://lh3.googleusercontent.com/QS8joDe4EUIRH4ZDltO7NcrJD_-CZ2ClQayI-wTAmiVWqFSmvxIwKavYzCKOIlpfk9B5Kfu8jrxdGWIKd_yPcemfu8ArLERpthM2qlCGk5eVqmK5MiPu_y1sejGXVqQXN3xhHMTCTJycYgBu3Wcbx3WB6jl0zKOxe6Sf2ohvRDY8R_uECDH9efT-jhG6mlWOvm8gg_UP3GXByJspgacE9Y2-rtTFvXYS2LtfwwaClLW-DMS98duAmFLudQHSliA461nqOwGapI2PKEozxBjRTCPaXyYlQozpXEiUNrN0ARnKEFUmlQ2mLCMwVDtl17OPB7r1A3MxSzuFTDMFkVcedn7QXCTFIdemegNEjWpDTNXTCfztkmFIbLCAn693ohgrGqEqonae4_79Xk6KmK5lo_rS2aijP9gZrCDZ4QBGet_lRe86Z4u3fibpzxuIo8E94kArAk1oc6qILe8bpkbCeVdAUXWKWWHcUixo7_wrH7xYAcsu-uIq8NsMWupnehRYFb0ubHz0deNUD58HbDvABn2z4cL2Ib6_ftemymx0wRCdHQXpKuscGArglvecM3oNRDofHsRWlzP9gJq138ST6IWxf7CReJhCQyM1rcT1ftnewt3fZhqU8vAMweR_ifpevB-DATCAVub00UqOC7sBjXjcDyaPtoKmuBh6A-0MbSJxgILHB6Gpx5rEOvmxFihM6fFPp2THrT3ms6TTs1puQbbA=w469-h625-no?authuser=0">
            <a:extLst>
              <a:ext uri="{FF2B5EF4-FFF2-40B4-BE49-F238E27FC236}">
                <a16:creationId xmlns:a16="http://schemas.microsoft.com/office/drawing/2014/main" id="{3CB3065B-9C70-4CA9-A95A-DDA772B3D4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5815" y="820899"/>
            <a:ext cx="4467225" cy="5953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315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8">
            <a:extLst>
              <a:ext uri="{FF2B5EF4-FFF2-40B4-BE49-F238E27FC236}">
                <a16:creationId xmlns:a16="http://schemas.microsoft.com/office/drawing/2014/main" id="{9A0F76E1-9883-41C7-B23A-8E964DCB7A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263" y="365125"/>
            <a:ext cx="115554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 err="1">
                <a:sym typeface="Cambria"/>
              </a:rPr>
              <a:t>Videó-drónos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permetezés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Szabadkai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Mezőgazdasági</a:t>
            </a:r>
            <a:r>
              <a:rPr lang="en-US" dirty="0">
                <a:sym typeface="Cambria"/>
              </a:rPr>
              <a:t>  </a:t>
            </a:r>
            <a:endParaRPr dirty="0"/>
          </a:p>
          <a:p>
            <a:r>
              <a:rPr lang="en-US" dirty="0" err="1">
                <a:sym typeface="Cambria"/>
              </a:rPr>
              <a:t>Szakszolgálat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mintaparcelláján</a:t>
            </a:r>
            <a:endParaRPr dirty="0"/>
          </a:p>
          <a:p>
            <a:r>
              <a:rPr lang="hu-HU" dirty="0">
                <a:sym typeface="Cambria"/>
              </a:rPr>
              <a:t>                                                </a:t>
            </a:r>
            <a:r>
              <a:rPr lang="en-US" dirty="0">
                <a:sym typeface="Cambria"/>
              </a:rPr>
              <a:t>↓</a:t>
            </a:r>
            <a:endParaRPr dirty="0"/>
          </a:p>
        </p:txBody>
      </p:sp>
      <p:graphicFrame>
        <p:nvGraphicFramePr>
          <p:cNvPr id="7" name="Google Shape;128;p8">
            <a:extLst>
              <a:ext uri="{FF2B5EF4-FFF2-40B4-BE49-F238E27FC236}">
                <a16:creationId xmlns:a16="http://schemas.microsoft.com/office/drawing/2014/main" id="{AB067271-2FA1-4C82-89A7-0862250669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5608519"/>
              </p:ext>
            </p:extLst>
          </p:nvPr>
        </p:nvGraphicFramePr>
        <p:xfrm>
          <a:off x="4628858" y="2260049"/>
          <a:ext cx="1968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968500" imgH="685800" progId="Package">
                  <p:embed/>
                </p:oleObj>
              </mc:Choice>
              <mc:Fallback>
                <p:oleObj r:id="rId2" imgW="1968500" imgH="685800" progId="Package">
                  <p:embed/>
                  <p:pic>
                    <p:nvPicPr>
                      <p:cNvPr id="128" name="Google Shape;128;p8"/>
                      <p:cNvPicPr preferRelativeResize="0"/>
                      <p:nvPr/>
                    </p:nvPicPr>
                    <p:blipFill rotWithShape="1">
                      <a:blip r:embed="rId3">
                        <a:alphaModFix/>
                      </a:blip>
                      <a:srcRect/>
                      <a:stretch/>
                    </p:blipFill>
                    <p:spPr>
                      <a:xfrm>
                        <a:off x="4628858" y="2260049"/>
                        <a:ext cx="19685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6731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ED2C0-147E-488B-BE54-79C483EAEC2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sym typeface="Cambria"/>
              </a:rPr>
              <a:t>Az </a:t>
            </a:r>
            <a:r>
              <a:rPr lang="en-US" dirty="0" err="1">
                <a:sym typeface="Cambria"/>
              </a:rPr>
              <a:t>integrált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növényvédelem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fogalma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CF7A-5FCD-4886-9C8F-6BE8AC547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US" u="sng" dirty="0">
                <a:sym typeface="Cambria"/>
              </a:rPr>
              <a:t>A </a:t>
            </a:r>
            <a:r>
              <a:rPr lang="en-US" u="sng" dirty="0" err="1">
                <a:sym typeface="Cambria"/>
              </a:rPr>
              <a:t>peszticidek</a:t>
            </a:r>
            <a:r>
              <a:rPr lang="en-US" u="sng" dirty="0">
                <a:sym typeface="Cambria"/>
              </a:rPr>
              <a:t> </a:t>
            </a:r>
            <a:r>
              <a:rPr lang="en-US" u="sng" dirty="0" err="1">
                <a:sym typeface="Cambria"/>
              </a:rPr>
              <a:t>ellenőrzött</a:t>
            </a:r>
            <a:r>
              <a:rPr lang="en-US" u="sng" dirty="0">
                <a:sym typeface="Cambria"/>
              </a:rPr>
              <a:t> </a:t>
            </a:r>
            <a:r>
              <a:rPr lang="en-US" u="sng" dirty="0" err="1">
                <a:sym typeface="Cambria"/>
              </a:rPr>
              <a:t>használata</a:t>
            </a:r>
            <a:r>
              <a:rPr lang="en-US" dirty="0">
                <a:sym typeface="Cambria"/>
              </a:rPr>
              <a:t>, </a:t>
            </a:r>
            <a:r>
              <a:rPr lang="en-US" dirty="0" err="1">
                <a:sym typeface="Cambria"/>
              </a:rPr>
              <a:t>amely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hozzájárul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ökológiai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gazdaságilag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elfogadható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elvek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szerinti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termesztéshez</a:t>
            </a:r>
            <a:r>
              <a:rPr lang="en-US" dirty="0">
                <a:sym typeface="Cambria"/>
              </a:rPr>
              <a:t>, a </a:t>
            </a:r>
            <a:r>
              <a:rPr lang="en-US" dirty="0" err="1">
                <a:sym typeface="Cambria"/>
              </a:rPr>
              <a:t>peszticidek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gazdaságosabb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felhasználásához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és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környezetvédelemhez</a:t>
            </a:r>
            <a:r>
              <a:rPr lang="en-US" dirty="0">
                <a:sym typeface="Cambria"/>
              </a:rPr>
              <a:t>.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Cambria"/>
              </a:rPr>
              <a:t>   Az </a:t>
            </a:r>
            <a:r>
              <a:rPr lang="en-US" dirty="0" err="1">
                <a:sym typeface="Cambria"/>
              </a:rPr>
              <a:t>integrált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növényvédelem</a:t>
            </a:r>
            <a:r>
              <a:rPr lang="en-US" dirty="0">
                <a:sym typeface="Cambria"/>
              </a:rPr>
              <a:t> </a:t>
            </a:r>
            <a:r>
              <a:rPr lang="en-US" u="sng" dirty="0" err="1">
                <a:sym typeface="Cambria"/>
              </a:rPr>
              <a:t>célja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károsító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szervezetek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csökkentése</a:t>
            </a:r>
            <a:r>
              <a:rPr lang="en-US" dirty="0">
                <a:sym typeface="Cambria"/>
              </a:rPr>
              <a:t> a </a:t>
            </a:r>
            <a:r>
              <a:rPr lang="en-US" dirty="0" err="1">
                <a:sym typeface="Cambria"/>
              </a:rPr>
              <a:t>gazdasági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küszöbérték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alá</a:t>
            </a:r>
            <a:r>
              <a:rPr lang="en-US" dirty="0">
                <a:sym typeface="Cambria"/>
              </a:rPr>
              <a:t>, a </a:t>
            </a:r>
            <a:r>
              <a:rPr lang="en-US" dirty="0" err="1">
                <a:sym typeface="Cambria"/>
              </a:rPr>
              <a:t>természetes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módszerek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tudatos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alkalmazásával</a:t>
            </a:r>
            <a:r>
              <a:rPr lang="en-US" dirty="0">
                <a:sym typeface="Cambria"/>
              </a:rPr>
              <a:t>, a </a:t>
            </a:r>
            <a:r>
              <a:rPr lang="en-US" dirty="0" err="1">
                <a:sym typeface="Cambria"/>
              </a:rPr>
              <a:t>károsító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szervezetek</a:t>
            </a:r>
            <a:r>
              <a:rPr lang="en-US" dirty="0">
                <a:sym typeface="Cambria"/>
              </a:rPr>
              <a:t> </a:t>
            </a:r>
            <a:r>
              <a:rPr lang="en-US" dirty="0" err="1">
                <a:sym typeface="Cambria"/>
              </a:rPr>
              <a:t>szabályozására</a:t>
            </a:r>
            <a:r>
              <a:rPr lang="en-US" dirty="0">
                <a:sym typeface="Cambria"/>
              </a:rPr>
              <a:t>.</a:t>
            </a: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7109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1395</TotalTime>
  <Words>1957</Words>
  <Application>Microsoft Office PowerPoint</Application>
  <PresentationFormat>Widescreen</PresentationFormat>
  <Paragraphs>290</Paragraphs>
  <Slides>59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Times New Roman</vt:lpstr>
      <vt:lpstr>Office-téma</vt:lpstr>
      <vt:lpstr>Package</vt:lpstr>
      <vt:lpstr>Integrált növényvédelem, precíziós növényvédelem-tapasztalatok terepről Vajdaságban </vt:lpstr>
      <vt:lpstr>Precíziós növényvédelem/Helyspecifikus  növényvédelem </vt:lpstr>
      <vt:lpstr>PowerPoint Presentation</vt:lpstr>
      <vt:lpstr>A peszticidek csökkentett alkalmazása </vt:lpstr>
      <vt:lpstr>Drónok alkalmazása a növényvédelemben </vt:lpstr>
      <vt:lpstr>PowerPoint Presentation</vt:lpstr>
      <vt:lpstr>A permeteződrón alkalmazása kukoricamoly ellen                  -mintaparcella( PSS Szabadka) </vt:lpstr>
      <vt:lpstr>Videó-drónos permetezés a Szabadkai Mezőgazdasági   Szakszolgálat mintaparcelláján                                                 ↓</vt:lpstr>
      <vt:lpstr>Az integrált növényvédelem fogalma</vt:lpstr>
      <vt:lpstr>Védekezési módszerek az integrált növényvédelemben:   </vt:lpstr>
      <vt:lpstr>Az integrált növényvédelem alapelvei:  </vt:lpstr>
      <vt:lpstr>A növényvédelmi előrejelzés szerepe a káros szervezetek elleni preciziós védekezésben</vt:lpstr>
      <vt:lpstr>PowerPoint Presentation</vt:lpstr>
      <vt:lpstr>A növényvédelmi előrejelzés</vt:lpstr>
      <vt:lpstr>PowerPoint Presentation</vt:lpstr>
      <vt:lpstr>PowerPoint Presentation</vt:lpstr>
      <vt:lpstr>A növényvédelmi előrejelzés eszközei az adatok begyűjtéséhez</vt:lpstr>
      <vt:lpstr>PowerPoint Presentation</vt:lpstr>
      <vt:lpstr>A fieldclimate honlapon található adatok szemléltetése </vt:lpstr>
      <vt:lpstr>iMetos szántóföldön </vt:lpstr>
      <vt:lpstr>PowerPoint Presentation</vt:lpstr>
      <vt:lpstr>PowerPoint Presentation</vt:lpstr>
      <vt:lpstr>iMetos almásban</vt:lpstr>
      <vt:lpstr>A Vajdasági növényvédelmi előrejelző szolgálat megalakulása </vt:lpstr>
      <vt:lpstr>PowerPoint Presentation</vt:lpstr>
      <vt:lpstr>A mai helyzet:    </vt:lpstr>
      <vt:lpstr>PowerPoint Presentation</vt:lpstr>
      <vt:lpstr>PowerPoint Presentation</vt:lpstr>
      <vt:lpstr>Kártevők rajzásának követése</vt:lpstr>
      <vt:lpstr>Feromoncsapdák alkalmazása a növényvédelmi  előrejelzésben </vt:lpstr>
      <vt:lpstr>RAG típusú feromon csapda </vt:lpstr>
      <vt:lpstr>Varsás feromoncsapda, nagytestű rovarok befogására  alkalmas </vt:lpstr>
      <vt:lpstr>Fénycsapda</vt:lpstr>
      <vt:lpstr>Fénycsapda</vt:lpstr>
      <vt:lpstr>Pár szemléltető kép a többi alkalmazott módszerről </vt:lpstr>
      <vt:lpstr>A növények megfigyelése terepen- monitoring gyapottok bagolylepke imágó paprikán </vt:lpstr>
      <vt:lpstr>Monitoring- gyapottok bagolylepke tojások paprikán </vt:lpstr>
      <vt:lpstr>PÉLDÁK TEREPRŐL</vt:lpstr>
      <vt:lpstr>VENTÚRIÁS VARASODÁS ALMÁN -NÖVÉNYVÉDELEM  TUDATOSAN</vt:lpstr>
      <vt:lpstr>PowerPoint Presentation</vt:lpstr>
      <vt:lpstr>A Venturia inaequalis áttelelő képletei</vt:lpstr>
      <vt:lpstr>A pszeudotéciumok mikroszkópos vizsgálata</vt:lpstr>
      <vt:lpstr>PowerPoint Presentation</vt:lpstr>
      <vt:lpstr>Fertőzéshez megfelelő időjárási feltételek  a modell alapján</vt:lpstr>
      <vt:lpstr>Mills táblázat</vt:lpstr>
      <vt:lpstr>PowerPoint Presentation</vt:lpstr>
      <vt:lpstr>Primáris fertőzések levélen</vt:lpstr>
      <vt:lpstr>Varasodás tünetei termésen </vt:lpstr>
      <vt:lpstr>Feromoncsapda (almamoly rajzáskövetése)</vt:lpstr>
      <vt:lpstr>Almamoly rajzásdinamikája</vt:lpstr>
      <vt:lpstr>Vizuális megfigyelések-monitoring</vt:lpstr>
      <vt:lpstr>Tűzelhalás –Erwinia amylovora tünetek </vt:lpstr>
      <vt:lpstr>Mezőgazdasági szakszolgálatok- kísérleti parcellák, kísérletek</vt:lpstr>
      <vt:lpstr>PowerPoint Presentation</vt:lpstr>
      <vt:lpstr>PowerPoint Presentation</vt:lpstr>
      <vt:lpstr>PowerPoint Presentation</vt:lpstr>
      <vt:lpstr>Kísérleti gyümölcs mintaparcella  Intenzív gyümölcstermesztés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Integrált növényvédelem, precíziós növényvédelem-tapasztalatok terepről Vajdaságban </dc:title>
  <dc:creator>Péter Varga</dc:creator>
  <cp:lastModifiedBy>Kulcsár</cp:lastModifiedBy>
  <cp:revision>73</cp:revision>
  <dcterms:created xsi:type="dcterms:W3CDTF">2021-04-21T15:27:09Z</dcterms:created>
  <dcterms:modified xsi:type="dcterms:W3CDTF">2021-07-02T10:38:58Z</dcterms:modified>
</cp:coreProperties>
</file>