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7" roundtripDataSignature="AMtx7mjjT3/9MAafIrHhXG9dhJrX3J14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AD48CD5-C291-4431-A3D4-6BB749EAA2EA}">
  <a:tblStyle styleId="{BAD48CD5-C291-4431-A3D4-6BB749EAA2E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" name="Google Shape;6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d03d5b20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03d5b2036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gd03d5b203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14" name="Google Shape;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>
  <p:cSld name="Összehasonlítá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7"/>
          <p:cNvSpPr txBox="1"/>
          <p:nvPr>
            <p:ph idx="2" type="body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/>
          <p:nvPr>
            <p:ph idx="3" type="body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7"/>
          <p:cNvSpPr txBox="1"/>
          <p:nvPr>
            <p:ph idx="4" type="body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9" name="Google Shape;9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26.png"/><Relationship Id="rId5" Type="http://schemas.openxmlformats.org/officeDocument/2006/relationships/image" Target="../media/image34.png"/><Relationship Id="rId6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00000"/>
              <a:buFont typeface="Calibri"/>
              <a:buNone/>
            </a:pPr>
            <a:r>
              <a:rPr lang="hu-HU"/>
              <a:t>Precíziós szarvasmarhatartás</a:t>
            </a:r>
            <a:br>
              <a:rPr lang="hu-HU"/>
            </a:br>
            <a:r>
              <a:rPr lang="hu-HU"/>
              <a:t>Vajdasági esettanulmány</a:t>
            </a:r>
            <a:endParaRPr/>
          </a:p>
        </p:txBody>
      </p:sp>
      <p:sp>
        <p:nvSpPr>
          <p:cNvPr id="63" name="Google Shape;63;p1"/>
          <p:cNvSpPr txBox="1"/>
          <p:nvPr>
            <p:ph idx="1" type="subTitle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7647"/>
              <a:buNone/>
            </a:pPr>
            <a:r>
              <a:rPr lang="hu-HU"/>
              <a:t>PRECÍZIÓS TECHNOLÓGIA ALKALMAZÁSA AZ ILONAFALVI SZARVASMARHATELEPEN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3. Az állatok takarmányozása</a:t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/>
              <a:t>Rotációs legeltetéses módszer alkalmazása: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- villanykarámos – villanypásztoros,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- legfeljebb 2 hetes legeltetési idő egy szakaszban, optimálisan 1O nap,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- Egy–egy szakaszban átlag 3O napos regenerációs idő (tavasszal 25 nap,     nyáron 4 –5O nap),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- Kiegészítő takarmányozás alkalmazása,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- A koratavaszi – nyáreleji „felesleges legelőfű” kaszálása, tartósítása, elhelyezése.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3. Az állatok takarmányozása</a:t>
            </a:r>
            <a:endParaRPr/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legelő karbantartása: a téli időszak elmúltával (a téli csapadékok eltűnése után) mulcsolást végeznek-kórók és száraz gyomok maradványainak eltüntetése céljából. Ez után a legelőn nehéz fogassal boronálnak 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Háromkomponensű műtrágya kiszórását (NPK) igény szerint végzik.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telep körül ásott kanális húzódik, melynek vízszintje főleg a nyári időszakban igen alacsony. Nagyobb vízmennyiséggel való feltöltése folyamatban van.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telep vízellátása fúrott kútból történik, de ide tartozik egy természetes víztározó is.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3. Az állatok takarmányozása</a:t>
            </a:r>
            <a:endParaRPr/>
          </a:p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2893324" y="2169994"/>
            <a:ext cx="4995081" cy="3193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7541" y="1690688"/>
            <a:ext cx="7198369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4. Termelési technológia</a:t>
            </a:r>
            <a:endParaRPr/>
          </a:p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tervezett anyatehén nagyság eléréséig (15O anyatehén) a szelektált üszőborjakat megtartják, a kiselejtezettek hizlalásra kerülnek.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Később, ha az állomány teljes létszámúvá válik, a pótlásra szánt vemhes üszőlétszám feletti egyedek eladásra kerülnek.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hízóbikák hizlalási ideje 1 év, amikorra elérik a 5OO-55Okg-os vágósúlyt.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Ekkor kerülnek eladásra.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Előkészületben a telepen létesítendő kiskapacitású vágóhíd, mely friss tőkehúsként értékesíti az itt felhizlalt marhákat.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 sz="3200" u="sng"/>
              <a:t>Alaphelyzet: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húsmarhatartás alfája és omegája a gyep, mivel nem lehet másképp gazdaságosan végezni.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legnagyobb költséget a takarmányozás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   teszi ki (6O-7O%).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árbevétel nehezen növelhető, így a költségeket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    kell csökkenteni.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Több és jobb minőségű szálastakarmányt kell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    előállítani a megadott területen.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4066" y="3133512"/>
            <a:ext cx="4057934" cy="304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Fontos a terep (legelő–kaszáló) minőségének pontos feltérképezése. Melyek a dúsabb növényzettel rendelkező részek, hol érdemes kaszálni, hová lehet traktorral eljutni, hol jobb legeltetni. Merre érdemes felülvetést alklamazni, új gyepet telepíteni, tápanyagpótlást végezni stb.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Drón segítségével, </a:t>
            </a:r>
            <a:r>
              <a:rPr b="1" lang="hu-HU"/>
              <a:t>Dji phantom4 multispectral </a:t>
            </a:r>
            <a:r>
              <a:rPr lang="hu-HU"/>
              <a:t>kamerával végzik a legelő feltérképezését. 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br>
              <a:rPr lang="hu-HU"/>
            </a:br>
            <a:r>
              <a:rPr lang="hu-HU"/>
              <a:t>   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21547" y="429089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pic>
        <p:nvPicPr>
          <p:cNvPr id="161" name="Google Shape;16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4587" y="1555844"/>
            <a:ext cx="7254278" cy="777632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/>
          <p:nvPr/>
        </p:nvSpPr>
        <p:spPr>
          <a:xfrm>
            <a:off x="2229016" y="1910336"/>
            <a:ext cx="635783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drón a következő helyzetekben lévő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felvételeket készítette</a:t>
            </a: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321547" y="1690688"/>
            <a:ext cx="5114045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Nem kaszált darab (vöröses rész jobbról. A zöld csík balról a kaszált részt jelzi).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Jobbfelől látható zöld foltok szikes, használhatatlan területet jelölnek. Esetleges gyeptelepítésre kijelölt terület.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3282" y="1690688"/>
            <a:ext cx="4104193" cy="5250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Felvétel a valóságban.</a:t>
            </a:r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9349" y="1492381"/>
            <a:ext cx="4736973" cy="5730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182" name="Google Shape;182;p29"/>
          <p:cNvSpPr txBox="1"/>
          <p:nvPr>
            <p:ph idx="1" type="body"/>
          </p:nvPr>
        </p:nvSpPr>
        <p:spPr>
          <a:xfrm>
            <a:off x="321547" y="1806432"/>
            <a:ext cx="6670071" cy="4370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Kaszált terület</a:t>
            </a:r>
            <a:endParaRPr/>
          </a:p>
        </p:txBody>
      </p:sp>
      <p:pic>
        <p:nvPicPr>
          <p:cNvPr id="183" name="Google Shape;18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4961" y="1806432"/>
            <a:ext cx="3803761" cy="4376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9728" y="1531688"/>
            <a:ext cx="4124226" cy="4920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Bata Bálint Angus telepe az ilonafalvi járáson</a:t>
            </a:r>
            <a:endParaRPr/>
          </a:p>
        </p:txBody>
      </p:sp>
      <p:sp>
        <p:nvSpPr>
          <p:cNvPr id="69" name="Google Shape;69;gd03d5b2036_1_0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0" name="Google Shape;70;gd03d5b2036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147" y="1825625"/>
            <a:ext cx="5819946" cy="436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d03d5b2036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547" y="1825625"/>
            <a:ext cx="5801600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190" name="Google Shape;190;p30"/>
          <p:cNvSpPr txBox="1"/>
          <p:nvPr>
            <p:ph idx="1" type="body"/>
          </p:nvPr>
        </p:nvSpPr>
        <p:spPr>
          <a:xfrm>
            <a:off x="321548" y="1825625"/>
            <a:ext cx="562631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Legeltetett és tisztító kaszáláson átesett terület.</a:t>
            </a:r>
            <a:endParaRPr/>
          </a:p>
        </p:txBody>
      </p:sp>
      <p:pic>
        <p:nvPicPr>
          <p:cNvPr id="191" name="Google Shape;19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9505" y="2648058"/>
            <a:ext cx="3700631" cy="4209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8217" y="2226518"/>
            <a:ext cx="4065084" cy="4631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198" name="Google Shape;198;p31"/>
          <p:cNvSpPr txBox="1"/>
          <p:nvPr>
            <p:ph idx="1" type="body"/>
          </p:nvPr>
        </p:nvSpPr>
        <p:spPr>
          <a:xfrm>
            <a:off x="321547" y="1937981"/>
            <a:ext cx="6496173" cy="423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Két héttel ezelőtt kaszált fű, újrahajtott darab.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drón -1 és 1-es sprektrum között mér. legérdekesebb a 0,2-0,8-ig, azaz a vörös és narancssárga rész, mert itt a legbujább a növényzet.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7720" y="1825625"/>
            <a:ext cx="3950364" cy="455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205" name="Google Shape;205;p32"/>
          <p:cNvSpPr txBox="1"/>
          <p:nvPr>
            <p:ph idx="1" type="body"/>
          </p:nvPr>
        </p:nvSpPr>
        <p:spPr>
          <a:xfrm>
            <a:off x="321547" y="1937981"/>
            <a:ext cx="6496173" cy="423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Felvétel a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valóságban</a:t>
            </a:r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9164" y="1690688"/>
            <a:ext cx="4490114" cy="5285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7875" y="1690688"/>
            <a:ext cx="3562925" cy="579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1. A legelő és a kaszáló állapotának feltérképezése</a:t>
            </a:r>
            <a:endParaRPr/>
          </a:p>
        </p:txBody>
      </p:sp>
      <p:sp>
        <p:nvSpPr>
          <p:cNvPr id="213" name="Google Shape;213;p33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drón kivállóan teljesít mind a terület felmérésére, mind arra, hogy kijuttatási térkép készüljön, a műtrágyát illetően és a traktorok esetében használatos navigációs vonalak meghatározásakor.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drón 6O méter magasságban repül, és a szakember hetente ellenőrizheti a legelőn lévő változások alakulását.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Ennek tükrében végzi a szükséges beavatkozásokat (műtrágya kijuttatás, gyomirtás stb.).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2509" y="4603213"/>
            <a:ext cx="5117342" cy="1990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2. A szikes ősgyepek hozamának javítása</a:t>
            </a:r>
            <a:endParaRPr/>
          </a:p>
        </p:txBody>
      </p:sp>
      <p:sp>
        <p:nvSpPr>
          <p:cNvPr id="220" name="Google Shape;220;p3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Szikes legelőn található legelterjedtebb növények</a:t>
            </a:r>
            <a:endParaRPr/>
          </a:p>
        </p:txBody>
      </p:sp>
      <p:graphicFrame>
        <p:nvGraphicFramePr>
          <p:cNvPr id="221" name="Google Shape;221;p34"/>
          <p:cNvGraphicFramePr/>
          <p:nvPr/>
        </p:nvGraphicFramePr>
        <p:xfrm>
          <a:off x="776406" y="2644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{BAD48CD5-C291-4431-A3D4-6BB749EAA2EA}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MAGYAR  ELNEVEZÉS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LATIN  NEVE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Sziksófű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Salicornia prostrata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Fakó libatop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Chenopodium glaucum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Bárányparéj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Champorosma annua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Sziki útifű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Plantago maritima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Kamilla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Matricaria chamomilla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Pusztai cickafark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Achillea setacea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Szamártövis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Onopordon acanthium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Sovány csenkesz stb.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Festuca seudovina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2. A szikes ősgyepek hozamának javítása</a:t>
            </a:r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081" y="1978925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Természet: Szabó Lőrinc: SZAMÁRTÖVIS (kép)" id="228" name="Google Shape;228;p3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                               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Szamártövis</a:t>
            </a:r>
            <a:endParaRPr/>
          </a:p>
        </p:txBody>
      </p:sp>
      <p:pic>
        <p:nvPicPr>
          <p:cNvPr id="229" name="Google Shape;22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4532" y="1978925"/>
            <a:ext cx="2952750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 txBox="1"/>
          <p:nvPr/>
        </p:nvSpPr>
        <p:spPr>
          <a:xfrm>
            <a:off x="4653887" y="3666437"/>
            <a:ext cx="134844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Sziksófű</a:t>
            </a:r>
            <a:endParaRPr b="0" i="0" sz="2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0559" y="1978925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 txBox="1"/>
          <p:nvPr/>
        </p:nvSpPr>
        <p:spPr>
          <a:xfrm>
            <a:off x="7883317" y="4445900"/>
            <a:ext cx="1502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Sziki útifű</a:t>
            </a:r>
            <a:endParaRPr b="0" i="0" sz="2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72978" y="4001294"/>
            <a:ext cx="1743075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 txBox="1"/>
          <p:nvPr/>
        </p:nvSpPr>
        <p:spPr>
          <a:xfrm>
            <a:off x="4367284" y="6176963"/>
            <a:ext cx="249459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Pusztai cickafark</a:t>
            </a:r>
            <a:endParaRPr b="0" i="0" sz="2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2. A szikes ősgyepek hozamának javítása</a:t>
            </a:r>
            <a:endParaRPr/>
          </a:p>
        </p:txBody>
      </p:sp>
      <p:sp>
        <p:nvSpPr>
          <p:cNvPr id="240" name="Google Shape;240;p36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szikes ősgyepen található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növények beltartalmi értékei és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kaszáló hozamai igazából nem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elégítik ki az állatok igényeit.</a:t>
            </a:r>
            <a:endParaRPr/>
          </a:p>
        </p:txBody>
      </p:sp>
      <p:pic>
        <p:nvPicPr>
          <p:cNvPr id="241" name="Google Shape;24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2920" y="1825625"/>
            <a:ext cx="6323463" cy="4742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2. A szikes ősgyepek hozamának javítása</a:t>
            </a:r>
            <a:endParaRPr/>
          </a:p>
        </p:txBody>
      </p:sp>
      <p:sp>
        <p:nvSpPr>
          <p:cNvPr id="247" name="Google Shape;247;p3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b="1" lang="hu-HU"/>
              <a:t>Mit jelent a szakszerű, innovatív szemléletű legelőgazdálkodás-hogyan lehetne jobban csinálni?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Gyökérzóna szellőztetése,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 Szervestrágyázás,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Műtrágyázás/baktériumtrágyázás,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Szakaszos (rotációs) legeltetési módszer,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„felesleges” fű kaszálása,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Trágyalepények szétterítése (surlatása),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Gyomszabályozó kaszálás/szárzúzás,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Őszi tisztító kaszálás/szárzúzás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2. A szikes ősgyepek hozamának javítása</a:t>
            </a:r>
            <a:endParaRPr/>
          </a:p>
        </p:txBody>
      </p:sp>
      <p:sp>
        <p:nvSpPr>
          <p:cNvPr id="253" name="Google Shape;253;p3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Kis testtömegű, árutermelő fajtáknak (Angus) a kishozamú száraz gyepek is alkalmasak lehetnek, míg a nagy testtömegű fajtáknak (Charolais) jobb gyepek kellenek.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hu-HU" sz="3600"/>
              <a:t>Esetünkben a precíziós technológia alkalmazásával, a  sikeres állapotfelmérés alapján növelhető a gyep hozama, mind a legelői, mind a kaszálói részeken.</a:t>
            </a:r>
            <a:endParaRPr b="1" sz="36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2. A szikes ősgyepek hozamának javítása</a:t>
            </a:r>
            <a:endParaRPr/>
          </a:p>
        </p:txBody>
      </p:sp>
      <p:sp>
        <p:nvSpPr>
          <p:cNvPr id="259" name="Google Shape;259;p3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/>
              <a:t>Felülvetés: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Évről-évre fokozatosan megjavítani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az egész legelőt.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Termésnövelő hatás: a hézagosságtól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függően 100%-os is lehet.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60" name="Google Shape;26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4322" y="2041860"/>
            <a:ext cx="5927678" cy="4445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Precíziós szarvasmarhatartás</a:t>
            </a:r>
            <a:br>
              <a:rPr lang="hu-HU"/>
            </a:br>
            <a:r>
              <a:rPr lang="hu-HU"/>
              <a:t>Vajdasági esettanulmány</a:t>
            </a:r>
            <a:endParaRPr/>
          </a:p>
        </p:txBody>
      </p:sp>
      <p:sp>
        <p:nvSpPr>
          <p:cNvPr id="77" name="Google Shape;77;p1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000"/>
              <a:t>TARTALOMJEGYZÉK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 sz="2000"/>
              <a:t>I</a:t>
            </a:r>
            <a:r>
              <a:rPr lang="hu-HU" sz="2000"/>
              <a:t>. </a:t>
            </a:r>
            <a:r>
              <a:rPr b="1" lang="hu-HU" sz="2000"/>
              <a:t>A húshasznú anyatehéntelep bemutatása</a:t>
            </a:r>
            <a:br>
              <a:rPr lang="hu-HU" sz="2000"/>
            </a:br>
            <a:r>
              <a:rPr lang="hu-HU" sz="2000"/>
              <a:t>	1. Jószágállomány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	2. Tartásmód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	3. Az állatok takarmányozása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	4. Termelési technológia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 sz="2000"/>
              <a:t>II. A precíziós technológia alkalmazása a gyepgazdálkodásban</a:t>
            </a:r>
            <a:br>
              <a:rPr lang="hu-HU" sz="2000"/>
            </a:br>
            <a:r>
              <a:rPr lang="hu-HU" sz="2000"/>
              <a:t>	1. A legelő és a kaszáló állapotának feltérképezése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	2. A szikes ősgyepek hozamának javítása</a:t>
            </a:r>
            <a:endParaRPr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	3. Innovációk a gyepgazdálkodásban</a:t>
            </a:r>
            <a:endParaRPr sz="2000"/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4620" y="1555843"/>
            <a:ext cx="4227395" cy="281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2. A szikes ősgyepek hozamának javítása</a:t>
            </a:r>
            <a:endParaRPr/>
          </a:p>
        </p:txBody>
      </p:sp>
      <p:sp>
        <p:nvSpPr>
          <p:cNvPr id="266" name="Google Shape;266;p4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Szikes marhalegelő kívánatos fűkeveréke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graphicFrame>
        <p:nvGraphicFramePr>
          <p:cNvPr id="267" name="Google Shape;267;p40"/>
          <p:cNvGraphicFramePr/>
          <p:nvPr/>
        </p:nvGraphicFramePr>
        <p:xfrm>
          <a:off x="1499737" y="280777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{BAD48CD5-C291-4431-A3D4-6BB749EAA2EA}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MAGYAR</a:t>
                      </a:r>
                      <a:r>
                        <a:rPr lang="hu-HU" sz="1800" u="none" cap="none" strike="noStrike"/>
                        <a:t>  ELNEVEZÉS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LATIN  NEVE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Angolperje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Lolium parenne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Réti perje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Poa pratensis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Taréjos bzúafű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Agropyron cristatum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Nádképű csenkesz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Festuca arundinacea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Magyar rozsnok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Bromus inermis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Szarvaskerep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Lotus corniculatus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Fehér here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hu-HU" sz="1800" u="none" cap="none" strike="noStrike"/>
                        <a:t>Trifolium repens</a:t>
                      </a:r>
                      <a:endParaRPr i="1"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2. A szikes ősgyepek hozamának javítása</a:t>
            </a:r>
            <a:endParaRPr/>
          </a:p>
        </p:txBody>
      </p:sp>
      <p:pic>
        <p:nvPicPr>
          <p:cNvPr id="273" name="Google Shape;27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967" y="2415654"/>
            <a:ext cx="2476500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Angolperje</a:t>
            </a:r>
            <a:endParaRPr/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3014" y="2434704"/>
            <a:ext cx="2533650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1"/>
          <p:cNvSpPr txBox="1"/>
          <p:nvPr/>
        </p:nvSpPr>
        <p:spPr>
          <a:xfrm>
            <a:off x="4121623" y="1991990"/>
            <a:ext cx="15039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Réti perje</a:t>
            </a:r>
            <a:endParaRPr b="0" i="0" sz="2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96745" y="2501379"/>
            <a:ext cx="2600325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/>
        </p:nvSpPr>
        <p:spPr>
          <a:xfrm>
            <a:off x="7896744" y="2003875"/>
            <a:ext cx="24199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Magyar rozsnok</a:t>
            </a:r>
            <a:endParaRPr b="0" i="0" sz="2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81467" y="4476552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/>
          <p:nvPr/>
        </p:nvSpPr>
        <p:spPr>
          <a:xfrm>
            <a:off x="5625561" y="5418161"/>
            <a:ext cx="20681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Szarvaskerep</a:t>
            </a:r>
            <a:endParaRPr b="0" i="0" sz="2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sp>
        <p:nvSpPr>
          <p:cNvPr id="286" name="Google Shape;286;p4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Állatfelügyelet a legelőn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Új gyep telepítése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Legelőfásítás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Új szemléletű betakarító gépek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Műtrágyázás</a:t>
            </a:r>
            <a:endParaRPr/>
          </a:p>
        </p:txBody>
      </p:sp>
      <p:pic>
        <p:nvPicPr>
          <p:cNvPr id="287" name="Google Shape;28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1809" y="1690689"/>
            <a:ext cx="6760191" cy="4506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sp>
        <p:nvSpPr>
          <p:cNvPr id="293" name="Google Shape;293;p43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Angus esetében a pásztorkutyák terelésre való alkalmazása nem vált be, agresszív viselkedést idéz elő a hízómarháknál. A fajta terelésre való hajlama kielégítő, ezért könnyen megszokja, megtanulja a villanypásztor által elkerített területen való közlekedést.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precíziós felszereléssel bemért és felosztott szekciók tervszerű legeltetése lehetővé teszi a legelő-kaszáló ideális kihasználását.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villanypásztor áthelyezése (egy napot vesz igénybe) ennek alapján tervszerűen történik.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adott szekció legeltetési ideje függ a zöldmassza nagyságától, az időjárási feltételektől és a legeltetett csoport nagyságától.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sp>
        <p:nvSpPr>
          <p:cNvPr id="299" name="Google Shape;299;p4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Mennyi húsmarhát tarthat el a megjelölt típusú gyep?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graphicFrame>
        <p:nvGraphicFramePr>
          <p:cNvPr id="300" name="Google Shape;300;p44"/>
          <p:cNvGraphicFramePr/>
          <p:nvPr/>
        </p:nvGraphicFramePr>
        <p:xfrm>
          <a:off x="940179" y="33809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{BAD48CD5-C291-4431-A3D4-6BB749EAA2EA}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u="none" cap="none" strike="noStrike"/>
                        <a:t>GYEPTíPUS</a:t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u="none" cap="none" strike="noStrike"/>
                        <a:t>SZÁMOSÁLLAT / HA</a:t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u="none" cap="none" strike="noStrike"/>
                        <a:t>Száraz</a:t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u="none" cap="none" strike="noStrike"/>
                        <a:t>O,4–O,8</a:t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u="none" cap="none" strike="noStrike"/>
                        <a:t>Félszáraz</a:t>
                      </a:r>
                      <a:r>
                        <a:rPr lang="hu-HU" sz="2000" u="none" cap="none" strike="noStrike"/>
                        <a:t> kiszáradó</a:t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u="none" cap="none" strike="noStrike"/>
                        <a:t>1,2–1,6</a:t>
                      </a:r>
                      <a:endParaRPr sz="20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01" name="Google Shape;301;p44"/>
          <p:cNvSpPr txBox="1"/>
          <p:nvPr/>
        </p:nvSpPr>
        <p:spPr>
          <a:xfrm>
            <a:off x="7096836" y="4708479"/>
            <a:ext cx="21082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u-H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Forrás: Tasi, 2O18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sp>
        <p:nvSpPr>
          <p:cNvPr id="307" name="Google Shape;307;p4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tervezett és a közeljövőben megvalósított innovációk alkalmazásával a telep takarmánypotenciálja elégséges és jó minőségű szálastakarmányt biztosít a jószágok számára.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08" name="Google Shape;308;p45"/>
          <p:cNvSpPr/>
          <p:nvPr/>
        </p:nvSpPr>
        <p:spPr>
          <a:xfrm>
            <a:off x="1528548" y="3398293"/>
            <a:ext cx="3043452" cy="153550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Öntözés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5"/>
          <p:cNvSpPr/>
          <p:nvPr/>
        </p:nvSpPr>
        <p:spPr>
          <a:xfrm>
            <a:off x="7902053" y="3398294"/>
            <a:ext cx="3111689" cy="1573108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Istállótrágya- és műtrágya-kijuttatás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5"/>
          <p:cNvSpPr/>
          <p:nvPr/>
        </p:nvSpPr>
        <p:spPr>
          <a:xfrm>
            <a:off x="5199795" y="3930555"/>
            <a:ext cx="2483895" cy="2793561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Felülvetés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pic>
        <p:nvPicPr>
          <p:cNvPr id="316" name="Google Shape;31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1391" y="2390917"/>
            <a:ext cx="7260609" cy="408409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6"/>
          <p:cNvSpPr txBox="1"/>
          <p:nvPr>
            <p:ph idx="1" type="body"/>
          </p:nvPr>
        </p:nvSpPr>
        <p:spPr>
          <a:xfrm>
            <a:off x="636395" y="1926893"/>
            <a:ext cx="10459235" cy="3614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Műtrágya kijuttatás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pic>
        <p:nvPicPr>
          <p:cNvPr id="323" name="Google Shape;32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4585" y="2992904"/>
            <a:ext cx="6114197" cy="382741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7"/>
          <p:cNvSpPr txBox="1"/>
          <p:nvPr>
            <p:ph idx="1" type="body"/>
          </p:nvPr>
        </p:nvSpPr>
        <p:spPr>
          <a:xfrm>
            <a:off x="-101878" y="1737309"/>
            <a:ext cx="8083074" cy="1255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Fontos, hogy a meghatározott időben, a meghatározott helyen kellő műtrágya legyen kijuttatva.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pic>
        <p:nvPicPr>
          <p:cNvPr id="330" name="Google Shape;33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0484" y="1651380"/>
            <a:ext cx="5081516" cy="508151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traktor tetején lévő multispektrális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kamera mobilis internetkapcsolatban áll a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központi számítógéppel.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1O méteres spektrumban „lát”, gyakorlatilag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tudja azt, amit egy drón, csak nem repül, és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van hozzá egy online felület, ahol elemzi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képeket. 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sp>
        <p:nvSpPr>
          <p:cNvPr id="337" name="Google Shape;337;p4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legelők esetében a megfigyelt területnek „jó és rossz” minősítést ad. A minősítés alapját a zöldmassza mennyisége képezi.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Ennek alapján a szekcióvezérelt műtrágyaszóró csak a „rossz” minősítésű területre–szekcióra szórja ki a műtrágyát.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 sz="3600"/>
              <a:t>Hatékony, költségtakarékos!</a:t>
            </a:r>
            <a:endParaRPr b="1" sz="3600"/>
          </a:p>
        </p:txBody>
      </p:sp>
      <p:pic>
        <p:nvPicPr>
          <p:cNvPr id="338" name="Google Shape;33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6856" y="3791446"/>
            <a:ext cx="5450296" cy="3066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03d5b2036_1_5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1. Jószágállomány</a:t>
            </a:r>
            <a:endParaRPr/>
          </a:p>
        </p:txBody>
      </p:sp>
      <p:sp>
        <p:nvSpPr>
          <p:cNvPr id="84" name="Google Shape;84;gd03d5b2036_1_5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 Az első Aberdeen angus szállítmány 2O2O-ban érkezett.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Jelenlegi állomány nagysága: 7O üsző, vemhes üsző, tehén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                                                    3 tenyészbika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                                                    46 hizlalásban lévő bikaborjú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Tervezett állománynagyság:      15O anyatehén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precíziós technológia alkalmazása a gyepgazdálkodásban</a:t>
            </a:r>
            <a:br>
              <a:rPr lang="hu-HU"/>
            </a:br>
            <a:r>
              <a:rPr lang="hu-HU"/>
              <a:t>3. Innovációk a gyepgazdálkodásban</a:t>
            </a:r>
            <a:endParaRPr/>
          </a:p>
        </p:txBody>
      </p:sp>
      <p:sp>
        <p:nvSpPr>
          <p:cNvPr id="344" name="Google Shape;344;p5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nemkívánatos gyomok (szamártövis) eltávolítása célzott permetezéssel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SPOT permetezés</a:t>
            </a:r>
            <a:endParaRPr/>
          </a:p>
        </p:txBody>
      </p:sp>
      <p:pic>
        <p:nvPicPr>
          <p:cNvPr id="345" name="Google Shape;34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3749" y="3022600"/>
            <a:ext cx="4385733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6626" y="3022600"/>
            <a:ext cx="4467367" cy="335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/>
          <p:nvPr>
            <p:ph idx="1" type="body"/>
          </p:nvPr>
        </p:nvSpPr>
        <p:spPr>
          <a:xfrm>
            <a:off x="3220872" y="2715904"/>
            <a:ext cx="1501253" cy="1705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52" name="Google Shape;35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014" y="24563"/>
            <a:ext cx="11333640" cy="6158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1. Jószágállomány</a:t>
            </a:r>
            <a:endParaRPr/>
          </a:p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fajta főbb jellemzői: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/>
              <a:t>Aberdeen angus </a:t>
            </a:r>
            <a:r>
              <a:rPr lang="hu-HU"/>
              <a:t>– kistestű, húshasznú skót fajta. Steak minőségű húst ad. Az állat korán faggyúsodik, színe egyszínű fekete vagy vörös. Jellemzően szarvatlan. A tehenek élőtömege 45O-55Okg, a borjak születési súlya 25-3O kg, könnyen ellik. Tenyésztésbe vétele 13 – 15 hónap (itt a telepen 14 – 16 hónapos kor). Igénytelen, jó legelőkészségű, gazdaságosan tartható anyatehén típus. Az állatok szeretnek „kommunikálni”, és az emberekkel való kapcsolatfelvételt meg kell tanítani. Ennek hiányában az állatok agresszívvé vállhatnak. A borjak választásig az anyjukkal vannak a legelőn.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1. Jószágállomány</a:t>
            </a:r>
            <a:endParaRPr/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2743200" y="2743200"/>
            <a:ext cx="4476466" cy="3433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999" y="1757148"/>
            <a:ext cx="6855725" cy="442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2. Tartásmód</a:t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Mélyalmos tetővel fedett kifutó nélküli karámok.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Kötetlen, legeltetéses tartás, villanypásztor alkalmazása.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A jószágok egész évben kijárnak a legelőre, éjjel és szélsőséges időjárás esetén a karámban vannak.</a:t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2548" y="3653428"/>
            <a:ext cx="4274593" cy="2849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3. Az állatok takarmányozása</a:t>
            </a:r>
            <a:endParaRPr/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Legelőre alapozott takarmányozás egész évben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az időjárási viszonyok függvényében.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Kiegészítő abrak összetétele: kukorica,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napraforgópogácsa, korpa, árpa, premix.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Téli takarmányozás: kukoricasiló, fűszéna,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hu-HU"/>
              <a:t>árpaszalma, nyalósó.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6829" y="2348766"/>
            <a:ext cx="4958687" cy="3719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A húshasznú anyatehéntelep bemutatása</a:t>
            </a:r>
            <a:br>
              <a:rPr lang="hu-HU"/>
            </a:br>
            <a:r>
              <a:rPr lang="hu-HU"/>
              <a:t>3. Az állatok takarmányozása</a:t>
            </a:r>
            <a:endParaRPr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összterületből 16O ha, a  használható rész nagysága 12O ha, amely a telep körül helyezkedik el. Ebből 7O ha kaszáló, 5O ha legelő és 3O ha zsombékos terület.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legelő típusa: szikes ősgyep. A szikesek és a szikesedő löszpuszták a ritka növény- és állatfajoknak köszönhetően kiemelt jelentőségű élőhelyek. Az itt található sótűrő növények jól bírják a szárazságot.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Elsősorban pázsitfűfélék és pillangós virágú növényekből álló növénytársulást találunk itt. Egyes fűnövedékeket legeltetéssel, más sarjadékokat kaszálással hasznosítják. Itt a telepen a korszerű gyepgazdálkodásban a legeltetést és kaszálást kombináltan alkalmazzák.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2021-04-21T15:27:09Z</dcterms:created>
  <dc:creator>Péter Varga</dc:creator>
</cp:coreProperties>
</file>