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42"/>
  </p:notesMasterIdLst>
  <p:sldIdLst>
    <p:sldId id="256" r:id="rId2"/>
    <p:sldId id="293" r:id="rId3"/>
    <p:sldId id="257" r:id="rId4"/>
    <p:sldId id="258" r:id="rId5"/>
    <p:sldId id="259" r:id="rId6"/>
    <p:sldId id="260" r:id="rId7"/>
    <p:sldId id="261" r:id="rId8"/>
    <p:sldId id="273" r:id="rId9"/>
    <p:sldId id="274" r:id="rId10"/>
    <p:sldId id="275" r:id="rId11"/>
    <p:sldId id="276" r:id="rId12"/>
    <p:sldId id="277" r:id="rId13"/>
    <p:sldId id="278" r:id="rId14"/>
    <p:sldId id="262" r:id="rId15"/>
    <p:sldId id="263" r:id="rId16"/>
    <p:sldId id="295" r:id="rId17"/>
    <p:sldId id="264" r:id="rId18"/>
    <p:sldId id="265" r:id="rId19"/>
    <p:sldId id="266" r:id="rId20"/>
    <p:sldId id="267" r:id="rId21"/>
    <p:sldId id="268" r:id="rId22"/>
    <p:sldId id="269" r:id="rId23"/>
    <p:sldId id="270" r:id="rId24"/>
    <p:sldId id="271" r:id="rId25"/>
    <p:sldId id="272"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6" r:id="rId4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j/YgChDxrHdlbjqiZlReiv6js5N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 name="Google Shape;6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d03d5b2036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d03d5b2036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79869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ímdia" type="title">
  <p:cSld name="TITL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ctrTitle"/>
          </p:nvPr>
        </p:nvSpPr>
        <p:spPr>
          <a:xfrm>
            <a:off x="1363227" y="1416819"/>
            <a:ext cx="9144000" cy="198261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C9E4A"/>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 name="Google Shape;12;p3"/>
          <p:cNvSpPr txBox="1">
            <a:spLocks noGrp="1"/>
          </p:cNvSpPr>
          <p:nvPr>
            <p:ph type="subTitle" idx="1"/>
          </p:nvPr>
        </p:nvSpPr>
        <p:spPr>
          <a:xfrm>
            <a:off x="1363230" y="3491508"/>
            <a:ext cx="9144000" cy="53788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C9E4A"/>
              </a:buClr>
              <a:buSzPts val="2400"/>
              <a:buNone/>
              <a:defRPr sz="2400"/>
            </a:lvl1pPr>
            <a:lvl2pPr lvl="1" algn="ctr">
              <a:lnSpc>
                <a:spcPct val="90000"/>
              </a:lnSpc>
              <a:spcBef>
                <a:spcPts val="500"/>
              </a:spcBef>
              <a:spcAft>
                <a:spcPts val="0"/>
              </a:spcAft>
              <a:buClr>
                <a:srgbClr val="1C9E4A"/>
              </a:buClr>
              <a:buSzPts val="2000"/>
              <a:buNone/>
              <a:defRPr sz="2000"/>
            </a:lvl2pPr>
            <a:lvl3pPr lvl="2" algn="ctr">
              <a:lnSpc>
                <a:spcPct val="90000"/>
              </a:lnSpc>
              <a:spcBef>
                <a:spcPts val="500"/>
              </a:spcBef>
              <a:spcAft>
                <a:spcPts val="0"/>
              </a:spcAft>
              <a:buClr>
                <a:srgbClr val="1C9E4A"/>
              </a:buClr>
              <a:buSzPts val="1800"/>
              <a:buNone/>
              <a:defRPr sz="1800"/>
            </a:lvl3pPr>
            <a:lvl4pPr lvl="3" algn="ctr">
              <a:lnSpc>
                <a:spcPct val="90000"/>
              </a:lnSpc>
              <a:spcBef>
                <a:spcPts val="500"/>
              </a:spcBef>
              <a:spcAft>
                <a:spcPts val="0"/>
              </a:spcAft>
              <a:buClr>
                <a:srgbClr val="1C9E4A"/>
              </a:buClr>
              <a:buSzPts val="1600"/>
              <a:buNone/>
              <a:defRPr sz="1600"/>
            </a:lvl4pPr>
            <a:lvl5pPr lvl="4" algn="ctr">
              <a:lnSpc>
                <a:spcPct val="90000"/>
              </a:lnSpc>
              <a:spcBef>
                <a:spcPts val="500"/>
              </a:spcBef>
              <a:spcAft>
                <a:spcPts val="0"/>
              </a:spcAft>
              <a:buClr>
                <a:srgbClr val="1C9E4A"/>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 name="Google Shape;13;p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pic>
        <p:nvPicPr>
          <p:cNvPr id="14" name="Google Shape;14;p3" descr="A képen szöveg látható&#10;&#10;Automatikusan generált leírás"/>
          <p:cNvPicPr preferRelativeResize="0"/>
          <p:nvPr/>
        </p:nvPicPr>
        <p:blipFill rotWithShape="1">
          <a:blip r:embed="rId3">
            <a:alphaModFix/>
          </a:blip>
          <a:srcRect/>
          <a:stretch/>
        </p:blipFill>
        <p:spPr>
          <a:xfrm>
            <a:off x="10048" y="10049"/>
            <a:ext cx="3295859" cy="90725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50"/>
        <p:cNvGrpSpPr/>
        <p:nvPr/>
      </p:nvGrpSpPr>
      <p:grpSpPr>
        <a:xfrm>
          <a:off x="0" y="0"/>
          <a:ext cx="0" cy="0"/>
          <a:chOff x="0" y="0"/>
          <a:chExt cx="0" cy="0"/>
        </a:xfrm>
      </p:grpSpPr>
      <p:sp>
        <p:nvSpPr>
          <p:cNvPr id="51" name="Google Shape;51;p1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2"/>
          <p:cNvSpPr txBox="1">
            <a:spLocks noGrp="1"/>
          </p:cNvSpPr>
          <p:nvPr>
            <p:ph type="body" idx="1"/>
          </p:nvPr>
        </p:nvSpPr>
        <p:spPr>
          <a:xfrm rot="5400000">
            <a:off x="3923681" y="-1776509"/>
            <a:ext cx="4351338" cy="1155560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831850" y="996307"/>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
          <p:cNvSpPr txBox="1">
            <a:spLocks noGrp="1"/>
          </p:cNvSpPr>
          <p:nvPr>
            <p:ph type="body" idx="1"/>
          </p:nvPr>
        </p:nvSpPr>
        <p:spPr>
          <a:xfrm>
            <a:off x="831850" y="3876032"/>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 name="Google Shape;22;p5"/>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6"/>
          <p:cNvSpPr txBox="1">
            <a:spLocks noGrp="1"/>
          </p:cNvSpPr>
          <p:nvPr>
            <p:ph type="body" idx="1"/>
          </p:nvPr>
        </p:nvSpPr>
        <p:spPr>
          <a:xfrm>
            <a:off x="321547" y="1825625"/>
            <a:ext cx="5698253"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6"/>
          <p:cNvSpPr txBox="1">
            <a:spLocks noGrp="1"/>
          </p:cNvSpPr>
          <p:nvPr>
            <p:ph type="body" idx="2"/>
          </p:nvPr>
        </p:nvSpPr>
        <p:spPr>
          <a:xfrm>
            <a:off x="6172200" y="1825625"/>
            <a:ext cx="5704952"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6"/>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Összehasonlítás">
  <p:cSld name="Összehasonlítás">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21548" y="365125"/>
            <a:ext cx="115235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7"/>
          <p:cNvSpPr txBox="1">
            <a:spLocks noGrp="1"/>
          </p:cNvSpPr>
          <p:nvPr>
            <p:ph type="body" idx="1"/>
          </p:nvPr>
        </p:nvSpPr>
        <p:spPr>
          <a:xfrm>
            <a:off x="6172200" y="1909187"/>
            <a:ext cx="5672850" cy="58584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C9E4A"/>
              </a:buClr>
              <a:buSzPts val="2400"/>
              <a:buNone/>
              <a:defRPr sz="2400" b="1"/>
            </a:lvl1pPr>
            <a:lvl2pPr marL="914400" lvl="1" indent="-228600" algn="l">
              <a:lnSpc>
                <a:spcPct val="90000"/>
              </a:lnSpc>
              <a:spcBef>
                <a:spcPts val="500"/>
              </a:spcBef>
              <a:spcAft>
                <a:spcPts val="0"/>
              </a:spcAft>
              <a:buClr>
                <a:srgbClr val="1C9E4A"/>
              </a:buClr>
              <a:buSzPts val="2000"/>
              <a:buNone/>
              <a:defRPr sz="2000" b="1"/>
            </a:lvl2pPr>
            <a:lvl3pPr marL="1371600" lvl="2" indent="-228600" algn="l">
              <a:lnSpc>
                <a:spcPct val="90000"/>
              </a:lnSpc>
              <a:spcBef>
                <a:spcPts val="500"/>
              </a:spcBef>
              <a:spcAft>
                <a:spcPts val="0"/>
              </a:spcAft>
              <a:buClr>
                <a:srgbClr val="1C9E4A"/>
              </a:buClr>
              <a:buSzPts val="1800"/>
              <a:buNone/>
              <a:defRPr sz="1800" b="1"/>
            </a:lvl3pPr>
            <a:lvl4pPr marL="1828800" lvl="3" indent="-228600" algn="l">
              <a:lnSpc>
                <a:spcPct val="90000"/>
              </a:lnSpc>
              <a:spcBef>
                <a:spcPts val="500"/>
              </a:spcBef>
              <a:spcAft>
                <a:spcPts val="0"/>
              </a:spcAft>
              <a:buClr>
                <a:srgbClr val="1C9E4A"/>
              </a:buClr>
              <a:buSzPts val="1600"/>
              <a:buNone/>
              <a:defRPr sz="1600" b="1"/>
            </a:lvl4pPr>
            <a:lvl5pPr marL="2286000" lvl="4" indent="-228600" algn="l">
              <a:lnSpc>
                <a:spcPct val="90000"/>
              </a:lnSpc>
              <a:spcBef>
                <a:spcPts val="500"/>
              </a:spcBef>
              <a:spcAft>
                <a:spcPts val="0"/>
              </a:spcAft>
              <a:buClr>
                <a:srgbClr val="1C9E4A"/>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7"/>
          <p:cNvSpPr txBox="1">
            <a:spLocks noGrp="1"/>
          </p:cNvSpPr>
          <p:nvPr>
            <p:ph type="body" idx="2"/>
          </p:nvPr>
        </p:nvSpPr>
        <p:spPr>
          <a:xfrm>
            <a:off x="6172200" y="2505075"/>
            <a:ext cx="567285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7"/>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
        <p:nvSpPr>
          <p:cNvPr id="33" name="Google Shape;33;p7"/>
          <p:cNvSpPr txBox="1">
            <a:spLocks noGrp="1"/>
          </p:cNvSpPr>
          <p:nvPr>
            <p:ph type="body" idx="3"/>
          </p:nvPr>
        </p:nvSpPr>
        <p:spPr>
          <a:xfrm>
            <a:off x="321548" y="1909187"/>
            <a:ext cx="5672852" cy="59588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C9E4A"/>
              </a:buClr>
              <a:buSzPts val="2400"/>
              <a:buNone/>
              <a:defRPr sz="2400" b="1"/>
            </a:lvl1pPr>
            <a:lvl2pPr marL="914400" lvl="1" indent="-228600" algn="l">
              <a:lnSpc>
                <a:spcPct val="90000"/>
              </a:lnSpc>
              <a:spcBef>
                <a:spcPts val="500"/>
              </a:spcBef>
              <a:spcAft>
                <a:spcPts val="0"/>
              </a:spcAft>
              <a:buClr>
                <a:srgbClr val="1C9E4A"/>
              </a:buClr>
              <a:buSzPts val="2000"/>
              <a:buNone/>
              <a:defRPr sz="2000" b="1"/>
            </a:lvl2pPr>
            <a:lvl3pPr marL="1371600" lvl="2" indent="-228600" algn="l">
              <a:lnSpc>
                <a:spcPct val="90000"/>
              </a:lnSpc>
              <a:spcBef>
                <a:spcPts val="500"/>
              </a:spcBef>
              <a:spcAft>
                <a:spcPts val="0"/>
              </a:spcAft>
              <a:buClr>
                <a:srgbClr val="1C9E4A"/>
              </a:buClr>
              <a:buSzPts val="1800"/>
              <a:buNone/>
              <a:defRPr sz="1800" b="1"/>
            </a:lvl3pPr>
            <a:lvl4pPr marL="1828800" lvl="3" indent="-228600" algn="l">
              <a:lnSpc>
                <a:spcPct val="90000"/>
              </a:lnSpc>
              <a:spcBef>
                <a:spcPts val="500"/>
              </a:spcBef>
              <a:spcAft>
                <a:spcPts val="0"/>
              </a:spcAft>
              <a:buClr>
                <a:srgbClr val="1C9E4A"/>
              </a:buClr>
              <a:buSzPts val="1600"/>
              <a:buNone/>
              <a:defRPr sz="1600" b="1"/>
            </a:lvl4pPr>
            <a:lvl5pPr marL="2286000" lvl="4" indent="-228600" algn="l">
              <a:lnSpc>
                <a:spcPct val="90000"/>
              </a:lnSpc>
              <a:spcBef>
                <a:spcPts val="500"/>
              </a:spcBef>
              <a:spcAft>
                <a:spcPts val="0"/>
              </a:spcAft>
              <a:buClr>
                <a:srgbClr val="1C9E4A"/>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7"/>
          <p:cNvSpPr txBox="1">
            <a:spLocks noGrp="1"/>
          </p:cNvSpPr>
          <p:nvPr>
            <p:ph type="body" idx="4"/>
          </p:nvPr>
        </p:nvSpPr>
        <p:spPr>
          <a:xfrm>
            <a:off x="321548" y="2505075"/>
            <a:ext cx="567285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8"/>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Üres" type="blank">
  <p:cSld name="BLANK">
    <p:spTree>
      <p:nvGrpSpPr>
        <p:cNvPr id="1" name="Shape 38"/>
        <p:cNvGrpSpPr/>
        <p:nvPr/>
      </p:nvGrpSpPr>
      <p:grpSpPr>
        <a:xfrm>
          <a:off x="0" y="0"/>
          <a:ext cx="0" cy="0"/>
          <a:chOff x="0" y="0"/>
          <a:chExt cx="0" cy="0"/>
        </a:xfrm>
      </p:grpSpPr>
      <p:sp>
        <p:nvSpPr>
          <p:cNvPr id="39" name="Google Shape;39;p9"/>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C9E4A"/>
              </a:buClr>
              <a:buSzPts val="3200"/>
              <a:buChar char="•"/>
              <a:defRPr sz="3200"/>
            </a:lvl1pPr>
            <a:lvl2pPr marL="914400" lvl="1" indent="-406400" algn="l">
              <a:lnSpc>
                <a:spcPct val="90000"/>
              </a:lnSpc>
              <a:spcBef>
                <a:spcPts val="500"/>
              </a:spcBef>
              <a:spcAft>
                <a:spcPts val="0"/>
              </a:spcAft>
              <a:buClr>
                <a:srgbClr val="1C9E4A"/>
              </a:buClr>
              <a:buSzPts val="2800"/>
              <a:buChar char="•"/>
              <a:defRPr sz="2800"/>
            </a:lvl2pPr>
            <a:lvl3pPr marL="1371600" lvl="2" indent="-381000" algn="l">
              <a:lnSpc>
                <a:spcPct val="90000"/>
              </a:lnSpc>
              <a:spcBef>
                <a:spcPts val="500"/>
              </a:spcBef>
              <a:spcAft>
                <a:spcPts val="0"/>
              </a:spcAft>
              <a:buClr>
                <a:srgbClr val="1C9E4A"/>
              </a:buClr>
              <a:buSzPts val="2400"/>
              <a:buChar char="•"/>
              <a:defRPr sz="2400"/>
            </a:lvl3pPr>
            <a:lvl4pPr marL="1828800" lvl="3" indent="-355600" algn="l">
              <a:lnSpc>
                <a:spcPct val="90000"/>
              </a:lnSpc>
              <a:spcBef>
                <a:spcPts val="500"/>
              </a:spcBef>
              <a:spcAft>
                <a:spcPts val="0"/>
              </a:spcAft>
              <a:buClr>
                <a:srgbClr val="1C9E4A"/>
              </a:buClr>
              <a:buSzPts val="2000"/>
              <a:buChar char="•"/>
              <a:defRPr sz="2000"/>
            </a:lvl4pPr>
            <a:lvl5pPr marL="2286000" lvl="4" indent="-355600" algn="l">
              <a:lnSpc>
                <a:spcPct val="90000"/>
              </a:lnSpc>
              <a:spcBef>
                <a:spcPts val="500"/>
              </a:spcBef>
              <a:spcAft>
                <a:spcPts val="0"/>
              </a:spcAft>
              <a:buClr>
                <a:srgbClr val="1C9E4A"/>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3" name="Google Shape;43;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C9E4A"/>
              </a:buClr>
              <a:buSzPts val="1600"/>
              <a:buNone/>
              <a:defRPr sz="1600"/>
            </a:lvl1pPr>
            <a:lvl2pPr marL="914400" lvl="1" indent="-228600" algn="l">
              <a:lnSpc>
                <a:spcPct val="90000"/>
              </a:lnSpc>
              <a:spcBef>
                <a:spcPts val="500"/>
              </a:spcBef>
              <a:spcAft>
                <a:spcPts val="0"/>
              </a:spcAft>
              <a:buClr>
                <a:srgbClr val="1C9E4A"/>
              </a:buClr>
              <a:buSzPts val="1400"/>
              <a:buNone/>
              <a:defRPr sz="1400"/>
            </a:lvl2pPr>
            <a:lvl3pPr marL="1371600" lvl="2" indent="-228600" algn="l">
              <a:lnSpc>
                <a:spcPct val="90000"/>
              </a:lnSpc>
              <a:spcBef>
                <a:spcPts val="500"/>
              </a:spcBef>
              <a:spcAft>
                <a:spcPts val="0"/>
              </a:spcAft>
              <a:buClr>
                <a:srgbClr val="1C9E4A"/>
              </a:buClr>
              <a:buSzPts val="1200"/>
              <a:buNone/>
              <a:defRPr sz="1200"/>
            </a:lvl3pPr>
            <a:lvl4pPr marL="1828800" lvl="3" indent="-228600" algn="l">
              <a:lnSpc>
                <a:spcPct val="90000"/>
              </a:lnSpc>
              <a:spcBef>
                <a:spcPts val="500"/>
              </a:spcBef>
              <a:spcAft>
                <a:spcPts val="0"/>
              </a:spcAft>
              <a:buClr>
                <a:srgbClr val="1C9E4A"/>
              </a:buClr>
              <a:buSzPts val="1000"/>
              <a:buNone/>
              <a:defRPr sz="1000"/>
            </a:lvl4pPr>
            <a:lvl5pPr marL="2286000" lvl="4" indent="-228600" algn="l">
              <a:lnSpc>
                <a:spcPct val="90000"/>
              </a:lnSpc>
              <a:spcBef>
                <a:spcPts val="500"/>
              </a:spcBef>
              <a:spcAft>
                <a:spcPts val="0"/>
              </a:spcAft>
              <a:buClr>
                <a:srgbClr val="1C9E4A"/>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 name="Google Shape;44;p10"/>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C9E4A"/>
              </a:buClr>
              <a:buSzPts val="3200"/>
              <a:buFont typeface="Arial"/>
              <a:buNone/>
              <a:defRPr sz="3200" b="0" i="0" u="none" strike="noStrike" cap="none">
                <a:solidFill>
                  <a:srgbClr val="1C9E4A"/>
                </a:solidFill>
                <a:latin typeface="Calibri"/>
                <a:ea typeface="Calibri"/>
                <a:cs typeface="Calibri"/>
                <a:sym typeface="Calibri"/>
              </a:defRPr>
            </a:lvl1pPr>
            <a:lvl2pPr marR="0" lvl="1" algn="l" rtl="0">
              <a:lnSpc>
                <a:spcPct val="90000"/>
              </a:lnSpc>
              <a:spcBef>
                <a:spcPts val="500"/>
              </a:spcBef>
              <a:spcAft>
                <a:spcPts val="0"/>
              </a:spcAft>
              <a:buClr>
                <a:srgbClr val="1C9E4A"/>
              </a:buClr>
              <a:buSzPts val="2800"/>
              <a:buFont typeface="Arial"/>
              <a:buNone/>
              <a:defRPr sz="2800" b="0" i="0" u="none" strike="noStrike" cap="none">
                <a:solidFill>
                  <a:srgbClr val="1C9E4A"/>
                </a:solidFill>
                <a:latin typeface="Calibri"/>
                <a:ea typeface="Calibri"/>
                <a:cs typeface="Calibri"/>
                <a:sym typeface="Calibri"/>
              </a:defRPr>
            </a:lvl2pPr>
            <a:lvl3pPr marR="0" lvl="2" algn="l" rtl="0">
              <a:lnSpc>
                <a:spcPct val="90000"/>
              </a:lnSpc>
              <a:spcBef>
                <a:spcPts val="500"/>
              </a:spcBef>
              <a:spcAft>
                <a:spcPts val="0"/>
              </a:spcAft>
              <a:buClr>
                <a:srgbClr val="1C9E4A"/>
              </a:buClr>
              <a:buSzPts val="2400"/>
              <a:buFont typeface="Arial"/>
              <a:buNone/>
              <a:defRPr sz="2400" b="0" i="0" u="none" strike="noStrike" cap="none">
                <a:solidFill>
                  <a:srgbClr val="1C9E4A"/>
                </a:solidFill>
                <a:latin typeface="Calibri"/>
                <a:ea typeface="Calibri"/>
                <a:cs typeface="Calibri"/>
                <a:sym typeface="Calibri"/>
              </a:defRPr>
            </a:lvl3pPr>
            <a:lvl4pPr marR="0" lvl="3" algn="l" rtl="0">
              <a:lnSpc>
                <a:spcPct val="90000"/>
              </a:lnSpc>
              <a:spcBef>
                <a:spcPts val="500"/>
              </a:spcBef>
              <a:spcAft>
                <a:spcPts val="0"/>
              </a:spcAft>
              <a:buClr>
                <a:srgbClr val="1C9E4A"/>
              </a:buClr>
              <a:buSzPts val="2000"/>
              <a:buFont typeface="Arial"/>
              <a:buNone/>
              <a:defRPr sz="2000" b="0" i="0" u="none" strike="noStrike" cap="none">
                <a:solidFill>
                  <a:srgbClr val="1C9E4A"/>
                </a:solidFill>
                <a:latin typeface="Calibri"/>
                <a:ea typeface="Calibri"/>
                <a:cs typeface="Calibri"/>
                <a:sym typeface="Calibri"/>
              </a:defRPr>
            </a:lvl4pPr>
            <a:lvl5pPr marR="0" lvl="4" algn="l" rtl="0">
              <a:lnSpc>
                <a:spcPct val="90000"/>
              </a:lnSpc>
              <a:spcBef>
                <a:spcPts val="500"/>
              </a:spcBef>
              <a:spcAft>
                <a:spcPts val="0"/>
              </a:spcAft>
              <a:buClr>
                <a:srgbClr val="1C9E4A"/>
              </a:buClr>
              <a:buSzPts val="2000"/>
              <a:buFont typeface="Arial"/>
              <a:buNone/>
              <a:defRPr sz="2000" b="0" i="0" u="none" strike="noStrike" cap="none">
                <a:solidFill>
                  <a:srgbClr val="1C9E4A"/>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8" name="Google Shape;48;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C9E4A"/>
              </a:buClr>
              <a:buSzPts val="1600"/>
              <a:buNone/>
              <a:defRPr sz="1600"/>
            </a:lvl1pPr>
            <a:lvl2pPr marL="914400" lvl="1" indent="-228600" algn="l">
              <a:lnSpc>
                <a:spcPct val="90000"/>
              </a:lnSpc>
              <a:spcBef>
                <a:spcPts val="500"/>
              </a:spcBef>
              <a:spcAft>
                <a:spcPts val="0"/>
              </a:spcAft>
              <a:buClr>
                <a:srgbClr val="1C9E4A"/>
              </a:buClr>
              <a:buSzPts val="1400"/>
              <a:buNone/>
              <a:defRPr sz="1400"/>
            </a:lvl2pPr>
            <a:lvl3pPr marL="1371600" lvl="2" indent="-228600" algn="l">
              <a:lnSpc>
                <a:spcPct val="90000"/>
              </a:lnSpc>
              <a:spcBef>
                <a:spcPts val="500"/>
              </a:spcBef>
              <a:spcAft>
                <a:spcPts val="0"/>
              </a:spcAft>
              <a:buClr>
                <a:srgbClr val="1C9E4A"/>
              </a:buClr>
              <a:buSzPts val="1200"/>
              <a:buNone/>
              <a:defRPr sz="1200"/>
            </a:lvl3pPr>
            <a:lvl4pPr marL="1828800" lvl="3" indent="-228600" algn="l">
              <a:lnSpc>
                <a:spcPct val="90000"/>
              </a:lnSpc>
              <a:spcBef>
                <a:spcPts val="500"/>
              </a:spcBef>
              <a:spcAft>
                <a:spcPts val="0"/>
              </a:spcAft>
              <a:buClr>
                <a:srgbClr val="1C9E4A"/>
              </a:buClr>
              <a:buSzPts val="1000"/>
              <a:buNone/>
              <a:defRPr sz="1000"/>
            </a:lvl4pPr>
            <a:lvl5pPr marL="2286000" lvl="4" indent="-228600" algn="l">
              <a:lnSpc>
                <a:spcPct val="90000"/>
              </a:lnSpc>
              <a:spcBef>
                <a:spcPts val="500"/>
              </a:spcBef>
              <a:spcAft>
                <a:spcPts val="0"/>
              </a:spcAft>
              <a:buClr>
                <a:srgbClr val="1C9E4A"/>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 name="Google Shape;49;p11"/>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C9E4A"/>
              </a:buClr>
              <a:buSzPts val="3600"/>
              <a:buFont typeface="Calibri"/>
              <a:buNone/>
              <a:defRPr sz="3600" b="1" i="0" u="none" strike="noStrike" cap="none">
                <a:solidFill>
                  <a:srgbClr val="1C9E4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C9E4A"/>
              </a:buClr>
              <a:buSzPts val="2800"/>
              <a:buFont typeface="Arial"/>
              <a:buChar char="•"/>
              <a:defRPr sz="2800" b="0" i="0" u="none" strike="noStrike" cap="none">
                <a:solidFill>
                  <a:srgbClr val="1C9E4A"/>
                </a:solidFill>
                <a:latin typeface="Calibri"/>
                <a:ea typeface="Calibri"/>
                <a:cs typeface="Calibri"/>
                <a:sym typeface="Calibri"/>
              </a:defRPr>
            </a:lvl1pPr>
            <a:lvl2pPr marL="914400" marR="0" lvl="1" indent="-381000" algn="l" rtl="0">
              <a:lnSpc>
                <a:spcPct val="90000"/>
              </a:lnSpc>
              <a:spcBef>
                <a:spcPts val="500"/>
              </a:spcBef>
              <a:spcAft>
                <a:spcPts val="0"/>
              </a:spcAft>
              <a:buClr>
                <a:srgbClr val="1C9E4A"/>
              </a:buClr>
              <a:buSzPts val="2400"/>
              <a:buFont typeface="Arial"/>
              <a:buChar char="•"/>
              <a:defRPr sz="2400" b="0" i="0" u="none" strike="noStrike" cap="none">
                <a:solidFill>
                  <a:srgbClr val="1C9E4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1C9E4A"/>
              </a:buClr>
              <a:buSzPts val="20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1C9E4A"/>
                </a:solidFill>
                <a:latin typeface="Calibri"/>
                <a:ea typeface="Calibri"/>
                <a:cs typeface="Calibri"/>
                <a:sym typeface="Calibri"/>
              </a:defRPr>
            </a:lvl1pPr>
            <a:lvl2pPr marL="0" marR="0" lvl="1" indent="0" algn="r" rtl="0">
              <a:spcBef>
                <a:spcPts val="0"/>
              </a:spcBef>
              <a:buNone/>
              <a:defRPr sz="1200" b="1" i="0" u="none" strike="noStrike" cap="none">
                <a:solidFill>
                  <a:srgbClr val="1C9E4A"/>
                </a:solidFill>
                <a:latin typeface="Calibri"/>
                <a:ea typeface="Calibri"/>
                <a:cs typeface="Calibri"/>
                <a:sym typeface="Calibri"/>
              </a:defRPr>
            </a:lvl2pPr>
            <a:lvl3pPr marL="0" marR="0" lvl="2" indent="0" algn="r" rtl="0">
              <a:spcBef>
                <a:spcPts val="0"/>
              </a:spcBef>
              <a:buNone/>
              <a:defRPr sz="1200" b="1" i="0" u="none" strike="noStrike" cap="none">
                <a:solidFill>
                  <a:srgbClr val="1C9E4A"/>
                </a:solidFill>
                <a:latin typeface="Calibri"/>
                <a:ea typeface="Calibri"/>
                <a:cs typeface="Calibri"/>
                <a:sym typeface="Calibri"/>
              </a:defRPr>
            </a:lvl3pPr>
            <a:lvl4pPr marL="0" marR="0" lvl="3" indent="0" algn="r" rtl="0">
              <a:spcBef>
                <a:spcPts val="0"/>
              </a:spcBef>
              <a:buNone/>
              <a:defRPr sz="1200" b="1" i="0" u="none" strike="noStrike" cap="none">
                <a:solidFill>
                  <a:srgbClr val="1C9E4A"/>
                </a:solidFill>
                <a:latin typeface="Calibri"/>
                <a:ea typeface="Calibri"/>
                <a:cs typeface="Calibri"/>
                <a:sym typeface="Calibri"/>
              </a:defRPr>
            </a:lvl4pPr>
            <a:lvl5pPr marL="0" marR="0" lvl="4" indent="0" algn="r" rtl="0">
              <a:spcBef>
                <a:spcPts val="0"/>
              </a:spcBef>
              <a:buNone/>
              <a:defRPr sz="1200" b="1" i="0" u="none" strike="noStrike" cap="none">
                <a:solidFill>
                  <a:srgbClr val="1C9E4A"/>
                </a:solidFill>
                <a:latin typeface="Calibri"/>
                <a:ea typeface="Calibri"/>
                <a:cs typeface="Calibri"/>
                <a:sym typeface="Calibri"/>
              </a:defRPr>
            </a:lvl5pPr>
            <a:lvl6pPr marL="0" marR="0" lvl="5" indent="0" algn="r" rtl="0">
              <a:spcBef>
                <a:spcPts val="0"/>
              </a:spcBef>
              <a:buNone/>
              <a:defRPr sz="1200" b="1" i="0" u="none" strike="noStrike" cap="none">
                <a:solidFill>
                  <a:srgbClr val="1C9E4A"/>
                </a:solidFill>
                <a:latin typeface="Calibri"/>
                <a:ea typeface="Calibri"/>
                <a:cs typeface="Calibri"/>
                <a:sym typeface="Calibri"/>
              </a:defRPr>
            </a:lvl6pPr>
            <a:lvl7pPr marL="0" marR="0" lvl="6" indent="0" algn="r" rtl="0">
              <a:spcBef>
                <a:spcPts val="0"/>
              </a:spcBef>
              <a:buNone/>
              <a:defRPr sz="1200" b="1" i="0" u="none" strike="noStrike" cap="none">
                <a:solidFill>
                  <a:srgbClr val="1C9E4A"/>
                </a:solidFill>
                <a:latin typeface="Calibri"/>
                <a:ea typeface="Calibri"/>
                <a:cs typeface="Calibri"/>
                <a:sym typeface="Calibri"/>
              </a:defRPr>
            </a:lvl7pPr>
            <a:lvl8pPr marL="0" marR="0" lvl="7" indent="0" algn="r" rtl="0">
              <a:spcBef>
                <a:spcPts val="0"/>
              </a:spcBef>
              <a:buNone/>
              <a:defRPr sz="1200" b="1" i="0" u="none" strike="noStrike" cap="none">
                <a:solidFill>
                  <a:srgbClr val="1C9E4A"/>
                </a:solidFill>
                <a:latin typeface="Calibri"/>
                <a:ea typeface="Calibri"/>
                <a:cs typeface="Calibri"/>
                <a:sym typeface="Calibri"/>
              </a:defRPr>
            </a:lvl8pPr>
            <a:lvl9pPr marL="0" marR="0" lvl="8" indent="0" algn="r" rtl="0">
              <a:spcBef>
                <a:spcPts val="0"/>
              </a:spcBef>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pic>
        <p:nvPicPr>
          <p:cNvPr id="9" name="Google Shape;9;p2" descr="A képen szöveg látható&#10;&#10;Automatikusan generált leírás"/>
          <p:cNvPicPr preferRelativeResize="0"/>
          <p:nvPr/>
        </p:nvPicPr>
        <p:blipFill rotWithShape="1">
          <a:blip r:embed="rId13">
            <a:alphaModFix/>
          </a:blip>
          <a:srcRect/>
          <a:stretch/>
        </p:blipFill>
        <p:spPr>
          <a:xfrm>
            <a:off x="1019" y="6290227"/>
            <a:ext cx="2099090" cy="57782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stat.gov.rs/" TargetMode="External"/><Relationship Id="rId2" Type="http://schemas.openxmlformats.org/officeDocument/2006/relationships/hyperlink" Target="https://www.ksh.hu/docs/hun/eurostat_tablak/tabl/tag00014.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2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kemin.com/na/en-us/home" TargetMode="External"/><Relationship Id="rId2" Type="http://schemas.openxmlformats.org/officeDocument/2006/relationships/hyperlink" Target="https://www.weda.d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sp>
        <p:nvSpPr>
          <p:cNvPr id="62" name="Google Shape;62;p1"/>
          <p:cNvSpPr txBox="1">
            <a:spLocks noGrp="1"/>
          </p:cNvSpPr>
          <p:nvPr>
            <p:ph type="ctrTitle"/>
          </p:nvPr>
        </p:nvSpPr>
        <p:spPr>
          <a:xfrm>
            <a:off x="1402977"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C9E4A"/>
              </a:buClr>
              <a:buSzPts val="6000"/>
              <a:buFont typeface="Calibri"/>
              <a:buNone/>
            </a:pPr>
            <a:r>
              <a:rPr lang="hu-HU" dirty="0"/>
              <a:t>Digitalizáció a takarmányozásban</a:t>
            </a:r>
            <a:endParaRPr dirty="0"/>
          </a:p>
        </p:txBody>
      </p:sp>
      <p:sp>
        <p:nvSpPr>
          <p:cNvPr id="63" name="Google Shape;63;p1"/>
          <p:cNvSpPr txBox="1">
            <a:spLocks noGrp="1"/>
          </p:cNvSpPr>
          <p:nvPr>
            <p:ph type="subTitle" idx="1"/>
          </p:nvPr>
        </p:nvSpPr>
        <p:spPr>
          <a:xfrm>
            <a:off x="1389530" y="3602038"/>
            <a:ext cx="9144000" cy="43208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C9E4A"/>
              </a:buClr>
              <a:buSzPts val="2400"/>
              <a:buNone/>
            </a:pPr>
            <a:r>
              <a:rPr lang="hu-HU" dirty="0"/>
              <a:t>Készítette: dr. Lengyel László</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F49663-2B7D-40B6-A30D-39AA6AC1C03E}"/>
              </a:ext>
            </a:extLst>
          </p:cNvPr>
          <p:cNvSpPr>
            <a:spLocks noGrp="1"/>
          </p:cNvSpPr>
          <p:nvPr>
            <p:ph type="body" idx="1"/>
          </p:nvPr>
        </p:nvSpPr>
        <p:spPr/>
        <p:txBody>
          <a:bodyPr/>
          <a:lstStyle/>
          <a:p>
            <a:r>
              <a:rPr lang="hu-HU" dirty="0"/>
              <a:t>A folyékony táplálás következő nagy előnye a fokozatmentesség. </a:t>
            </a:r>
          </a:p>
          <a:p>
            <a:r>
              <a:rPr lang="hu-HU" dirty="0"/>
              <a:t>Lehetőség van már a kolosztrum elfogyasztásától kezdve, a melegített tápszerrel való hozzátáplálásra, valamint az állat fejlődésével összhangban a fokozatmentes takarmány-beltartalom változtatásra. </a:t>
            </a:r>
          </a:p>
          <a:p>
            <a:r>
              <a:rPr lang="hu-HU" dirty="0"/>
              <a:t>Ez stresszmentes az állatok számára, nem gyengül le az immunstátusz, az E. Coli hasmenés esélye lecsökken s a tenyésztők elmondása szerint almonként egy malaccal többet sikerül megtartani, valamint 300-800 g testtömegnagyság előny tapasztalható a választott malacoknál.</a:t>
            </a:r>
            <a:endParaRPr lang="en-US" dirty="0"/>
          </a:p>
        </p:txBody>
      </p:sp>
      <p:sp>
        <p:nvSpPr>
          <p:cNvPr id="4" name="Title 1">
            <a:extLst>
              <a:ext uri="{FF2B5EF4-FFF2-40B4-BE49-F238E27FC236}">
                <a16:creationId xmlns:a16="http://schemas.microsoft.com/office/drawing/2014/main" id="{950A2F03-F750-40E4-99F6-5088273810E1}"/>
              </a:ext>
            </a:extLst>
          </p:cNvPr>
          <p:cNvSpPr>
            <a:spLocks noGrp="1"/>
          </p:cNvSpPr>
          <p:nvPr>
            <p:ph type="title"/>
          </p:nvPr>
        </p:nvSpPr>
        <p:spPr>
          <a:xfrm>
            <a:off x="321547" y="365125"/>
            <a:ext cx="11555605" cy="1325563"/>
          </a:xfrm>
        </p:spPr>
        <p:txBody>
          <a:bodyPr/>
          <a:lstStyle/>
          <a:p>
            <a:r>
              <a:rPr lang="hu-HU" dirty="0"/>
              <a:t>A nedves takarmányozás a sertéstenyésztésben</a:t>
            </a:r>
            <a:endParaRPr lang="en-US" dirty="0"/>
          </a:p>
        </p:txBody>
      </p:sp>
      <p:sp>
        <p:nvSpPr>
          <p:cNvPr id="2" name="Slide Number Placeholder 1">
            <a:extLst>
              <a:ext uri="{FF2B5EF4-FFF2-40B4-BE49-F238E27FC236}">
                <a16:creationId xmlns:a16="http://schemas.microsoft.com/office/drawing/2014/main" id="{96965B32-B7A5-4992-8F36-FD8DF98887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10</a:t>
            </a:fld>
            <a:endParaRPr lang="hu-HU"/>
          </a:p>
        </p:txBody>
      </p:sp>
    </p:spTree>
    <p:extLst>
      <p:ext uri="{BB962C8B-B14F-4D97-AF65-F5344CB8AC3E}">
        <p14:creationId xmlns:p14="http://schemas.microsoft.com/office/powerpoint/2010/main" val="4114018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232C3E-3E10-4895-9CFD-95CE34499EF5}"/>
              </a:ext>
            </a:extLst>
          </p:cNvPr>
          <p:cNvSpPr>
            <a:spLocks noGrp="1"/>
          </p:cNvSpPr>
          <p:nvPr>
            <p:ph type="body" idx="1"/>
          </p:nvPr>
        </p:nvSpPr>
        <p:spPr/>
        <p:txBody>
          <a:bodyPr>
            <a:normAutofit lnSpcReduction="10000"/>
          </a:bodyPr>
          <a:lstStyle/>
          <a:p>
            <a:r>
              <a:rPr lang="hu-HU" dirty="0"/>
              <a:t>A nedves takarmányozási rendszerben nedves és száraz komponenseket tárolunk. </a:t>
            </a:r>
          </a:p>
          <a:p>
            <a:r>
              <a:rPr lang="hu-HU" dirty="0"/>
              <a:t>A tárolást komponensenként elkülönítve végezzük.</a:t>
            </a:r>
          </a:p>
          <a:p>
            <a:r>
              <a:rPr lang="hu-HU" dirty="0"/>
              <a:t>A nedves komponenseket akár 30-40%-os nedvességtartalommal is betakaríthatjuk s azokat külön silókban fermentáljuk.</a:t>
            </a:r>
          </a:p>
          <a:p>
            <a:r>
              <a:rPr lang="hu-HU" dirty="0"/>
              <a:t>A takarmányok konzerválását CO</a:t>
            </a:r>
            <a:r>
              <a:rPr lang="hu-HU" baseline="-25000" dirty="0"/>
              <a:t>2</a:t>
            </a:r>
            <a:r>
              <a:rPr lang="hu-HU" dirty="0"/>
              <a:t> adagolásával is segíthetjük.</a:t>
            </a:r>
          </a:p>
          <a:p>
            <a:r>
              <a:rPr lang="hu-HU" dirty="0"/>
              <a:t>A komponensek összekeverésénél a rendszer önmaga kalkulálja a takarmányt a megadott receptúra alapján és adagolja hozzá a vizet. </a:t>
            </a:r>
          </a:p>
          <a:p>
            <a:r>
              <a:rPr lang="hu-HU" dirty="0"/>
              <a:t>Az előkészített takarmányt UV (germicid) lámpák sterilizálják, mielőtt az az állatok elé kerül. </a:t>
            </a:r>
            <a:endParaRPr lang="en-US" dirty="0"/>
          </a:p>
        </p:txBody>
      </p:sp>
      <p:sp>
        <p:nvSpPr>
          <p:cNvPr id="4" name="Title 1">
            <a:extLst>
              <a:ext uri="{FF2B5EF4-FFF2-40B4-BE49-F238E27FC236}">
                <a16:creationId xmlns:a16="http://schemas.microsoft.com/office/drawing/2014/main" id="{8D222C10-8E5A-4432-A67C-37200CD59C95}"/>
              </a:ext>
            </a:extLst>
          </p:cNvPr>
          <p:cNvSpPr>
            <a:spLocks noGrp="1"/>
          </p:cNvSpPr>
          <p:nvPr>
            <p:ph type="title"/>
          </p:nvPr>
        </p:nvSpPr>
        <p:spPr>
          <a:xfrm>
            <a:off x="321547" y="365125"/>
            <a:ext cx="11555605" cy="1325563"/>
          </a:xfrm>
        </p:spPr>
        <p:txBody>
          <a:bodyPr/>
          <a:lstStyle/>
          <a:p>
            <a:r>
              <a:rPr lang="hu-HU" dirty="0"/>
              <a:t>A nedves takarmányozás alapanyagainak betakarítása és tárolása</a:t>
            </a:r>
            <a:endParaRPr lang="en-US" dirty="0"/>
          </a:p>
        </p:txBody>
      </p:sp>
      <p:sp>
        <p:nvSpPr>
          <p:cNvPr id="2" name="Slide Number Placeholder 1">
            <a:extLst>
              <a:ext uri="{FF2B5EF4-FFF2-40B4-BE49-F238E27FC236}">
                <a16:creationId xmlns:a16="http://schemas.microsoft.com/office/drawing/2014/main" id="{1B02AA6C-177C-4357-A662-9584F33900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11</a:t>
            </a:fld>
            <a:endParaRPr lang="hu-HU"/>
          </a:p>
        </p:txBody>
      </p:sp>
    </p:spTree>
    <p:extLst>
      <p:ext uri="{BB962C8B-B14F-4D97-AF65-F5344CB8AC3E}">
        <p14:creationId xmlns:p14="http://schemas.microsoft.com/office/powerpoint/2010/main" val="2195513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3965DB-F8A0-4813-8E18-0D1E95D657CD}"/>
              </a:ext>
            </a:extLst>
          </p:cNvPr>
          <p:cNvSpPr>
            <a:spLocks noGrp="1"/>
          </p:cNvSpPr>
          <p:nvPr>
            <p:ph type="body" idx="1"/>
          </p:nvPr>
        </p:nvSpPr>
        <p:spPr/>
        <p:txBody>
          <a:bodyPr/>
          <a:lstStyle/>
          <a:p>
            <a:r>
              <a:rPr lang="hu-HU" dirty="0"/>
              <a:t>Törekedni kell, hogy a takarmánykiosztó-rendszerben minél kisebb mennyiségű takarmány tartózkodjon, tehát, hogy a bekeverés után a takarmány minél gyorsabban az állatok elé kerüljön.</a:t>
            </a:r>
          </a:p>
          <a:p>
            <a:r>
              <a:rPr lang="hu-HU" dirty="0"/>
              <a:t>A rendszer természetesen folyamatosan ellenőrzi a takarmányban zajló fermentációs folyamatokat, ez által csökkenti az emésztés során keletkező metán gáz mennyiségét és biztosítja a tökéletes emésztést.</a:t>
            </a:r>
          </a:p>
          <a:p>
            <a:r>
              <a:rPr lang="hu-HU" dirty="0"/>
              <a:t>Amennyiben bármilyen környezeti hatás miatt lecsökken a takarmány fogyasztása vagy meghibásodás lép fel azonnal vészjelzést ad a személyzetnek vagy az üzemeltetőnek.</a:t>
            </a:r>
            <a:endParaRPr lang="en-US" dirty="0"/>
          </a:p>
        </p:txBody>
      </p:sp>
      <p:sp>
        <p:nvSpPr>
          <p:cNvPr id="4" name="Title 1">
            <a:extLst>
              <a:ext uri="{FF2B5EF4-FFF2-40B4-BE49-F238E27FC236}">
                <a16:creationId xmlns:a16="http://schemas.microsoft.com/office/drawing/2014/main" id="{3006E6B1-D77D-4F01-B11A-A6F3AFDA5F1E}"/>
              </a:ext>
            </a:extLst>
          </p:cNvPr>
          <p:cNvSpPr>
            <a:spLocks noGrp="1"/>
          </p:cNvSpPr>
          <p:nvPr>
            <p:ph type="title"/>
          </p:nvPr>
        </p:nvSpPr>
        <p:spPr>
          <a:xfrm>
            <a:off x="321547" y="365125"/>
            <a:ext cx="11555605" cy="1325563"/>
          </a:xfrm>
        </p:spPr>
        <p:txBody>
          <a:bodyPr/>
          <a:lstStyle/>
          <a:p>
            <a:r>
              <a:rPr lang="hu-HU" dirty="0"/>
              <a:t>A nedves takarmányozás alapanyagainak betakarítása és tárolása</a:t>
            </a:r>
            <a:endParaRPr lang="en-US" dirty="0"/>
          </a:p>
        </p:txBody>
      </p:sp>
      <p:sp>
        <p:nvSpPr>
          <p:cNvPr id="2" name="Slide Number Placeholder 1">
            <a:extLst>
              <a:ext uri="{FF2B5EF4-FFF2-40B4-BE49-F238E27FC236}">
                <a16:creationId xmlns:a16="http://schemas.microsoft.com/office/drawing/2014/main" id="{2BBE821D-90AA-48B8-978E-45103AD6CF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12</a:t>
            </a:fld>
            <a:endParaRPr lang="hu-HU"/>
          </a:p>
        </p:txBody>
      </p:sp>
    </p:spTree>
    <p:extLst>
      <p:ext uri="{BB962C8B-B14F-4D97-AF65-F5344CB8AC3E}">
        <p14:creationId xmlns:p14="http://schemas.microsoft.com/office/powerpoint/2010/main" val="3809493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8A454-8D75-4DD3-BE9C-C29038D65253}"/>
              </a:ext>
            </a:extLst>
          </p:cNvPr>
          <p:cNvSpPr>
            <a:spLocks noGrp="1"/>
          </p:cNvSpPr>
          <p:nvPr>
            <p:ph type="title"/>
          </p:nvPr>
        </p:nvSpPr>
        <p:spPr/>
        <p:txBody>
          <a:bodyPr/>
          <a:lstStyle/>
          <a:p>
            <a:r>
              <a:rPr lang="hu-HU" dirty="0"/>
              <a:t>A takarmányozási rendszer vezérlése</a:t>
            </a:r>
            <a:endParaRPr lang="en-US" dirty="0"/>
          </a:p>
        </p:txBody>
      </p:sp>
      <p:sp>
        <p:nvSpPr>
          <p:cNvPr id="3" name="Text Placeholder 2">
            <a:extLst>
              <a:ext uri="{FF2B5EF4-FFF2-40B4-BE49-F238E27FC236}">
                <a16:creationId xmlns:a16="http://schemas.microsoft.com/office/drawing/2014/main" id="{56724ABC-0A66-4D50-9B20-4A01CDFC03AC}"/>
              </a:ext>
            </a:extLst>
          </p:cNvPr>
          <p:cNvSpPr>
            <a:spLocks noGrp="1"/>
          </p:cNvSpPr>
          <p:nvPr>
            <p:ph type="body" idx="1"/>
          </p:nvPr>
        </p:nvSpPr>
        <p:spPr/>
        <p:txBody>
          <a:bodyPr>
            <a:normAutofit lnSpcReduction="10000"/>
          </a:bodyPr>
          <a:lstStyle/>
          <a:p>
            <a:r>
              <a:rPr lang="hu-HU" dirty="0"/>
              <a:t>A takarmányozási rendszer egy teljesen automatizált vonal, mely nem igényli ember állandó jelenlétét. </a:t>
            </a:r>
          </a:p>
          <a:p>
            <a:r>
              <a:rPr lang="hu-HU" dirty="0"/>
              <a:t>Működését szoftver vezérli, melynek paramétereit, állapotát okostelefonról vagy táblagépről egyaránt le lehet követni. </a:t>
            </a:r>
          </a:p>
          <a:p>
            <a:r>
              <a:rPr lang="hu-HU" dirty="0"/>
              <a:t>A rendszert távolról is lehet vezérelni.</a:t>
            </a:r>
          </a:p>
          <a:p>
            <a:r>
              <a:rPr lang="hu-HU" dirty="0"/>
              <a:t>A rendszer minden szenzoradatot megfelelő időközönként rögzít, melyekből kimutatást készít, így naprakész adat áll rendelkezésre egyenként minden komponens felhasználásáról. Ez szükség szerint segít a receptúra tökéletesítésében, de ugyanígy az ár pontos meghatározásában is.</a:t>
            </a:r>
          </a:p>
        </p:txBody>
      </p:sp>
      <p:sp>
        <p:nvSpPr>
          <p:cNvPr id="4" name="Slide Number Placeholder 3">
            <a:extLst>
              <a:ext uri="{FF2B5EF4-FFF2-40B4-BE49-F238E27FC236}">
                <a16:creationId xmlns:a16="http://schemas.microsoft.com/office/drawing/2014/main" id="{6DFF88ED-6591-4515-8FAA-79D196CBFC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13</a:t>
            </a:fld>
            <a:endParaRPr lang="hu-HU"/>
          </a:p>
        </p:txBody>
      </p:sp>
    </p:spTree>
    <p:extLst>
      <p:ext uri="{BB962C8B-B14F-4D97-AF65-F5344CB8AC3E}">
        <p14:creationId xmlns:p14="http://schemas.microsoft.com/office/powerpoint/2010/main" val="3926798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0D74F-3709-47D2-8806-C252D275B972}"/>
              </a:ext>
            </a:extLst>
          </p:cNvPr>
          <p:cNvSpPr>
            <a:spLocks noGrp="1"/>
          </p:cNvSpPr>
          <p:nvPr>
            <p:ph type="title"/>
          </p:nvPr>
        </p:nvSpPr>
        <p:spPr/>
        <p:txBody>
          <a:bodyPr/>
          <a:lstStyle/>
          <a:p>
            <a:r>
              <a:rPr lang="hu-HU" dirty="0"/>
              <a:t>Használt adalékanyagok a takarmányozásban</a:t>
            </a:r>
            <a:endParaRPr lang="en-US" dirty="0"/>
          </a:p>
        </p:txBody>
      </p:sp>
      <p:sp>
        <p:nvSpPr>
          <p:cNvPr id="3" name="Text Placeholder 2">
            <a:extLst>
              <a:ext uri="{FF2B5EF4-FFF2-40B4-BE49-F238E27FC236}">
                <a16:creationId xmlns:a16="http://schemas.microsoft.com/office/drawing/2014/main" id="{75F74212-B8E6-4D48-BA2B-4FFF951833AB}"/>
              </a:ext>
            </a:extLst>
          </p:cNvPr>
          <p:cNvSpPr>
            <a:spLocks noGrp="1"/>
          </p:cNvSpPr>
          <p:nvPr>
            <p:ph type="body" idx="1"/>
          </p:nvPr>
        </p:nvSpPr>
        <p:spPr/>
        <p:txBody>
          <a:bodyPr>
            <a:normAutofit fontScale="85000" lnSpcReduction="20000"/>
          </a:bodyPr>
          <a:lstStyle/>
          <a:p>
            <a:r>
              <a:rPr lang="hu-HU" dirty="0"/>
              <a:t>Az adalékanyagokat a takarmány betárolásakor, az eltarthatóság növelésére, a takarmányok romlási folyamatainak megakadályozására és erejsztéses tárolási technológia esetén az erjesztés szabályozására alkalmazhatjuk. Ezekre a célokra általában szerves savakat, illetve az erjesztést elősegítő baktériumok szaporító képleteit alkalmazzák.</a:t>
            </a:r>
          </a:p>
          <a:p>
            <a:r>
              <a:rPr lang="hu-HU" dirty="0"/>
              <a:t>Az általunk bemutatott sertéstelepen a betároláskor roppantják a gabonamagvakat és átkeverik azokat olyan készítményekkel, amelyek hatására rövid idő alatt eléri a takarmány a kívánt pH-t s az meggátolja a további romlási folyamatokat.</a:t>
            </a:r>
          </a:p>
          <a:p>
            <a:r>
              <a:rPr lang="hu-HU" dirty="0"/>
              <a:t>A roppantott gabonamagvak különösen érzékennyé válnak az oxidációval szemben, így ezeket antioxidánsokkal kell védeni. Az általunk bemutatott farmon általában szintetikus antioxidánsokat használnak pl. BHA (butil-hidroxi-anizol)</a:t>
            </a:r>
          </a:p>
          <a:p>
            <a:r>
              <a:rPr lang="hu-HU" dirty="0"/>
              <a:t>Az előkészített és bekevert takarmányba enzimeket és bio emulgálószereket kevernek, mely segíti a takarmány optimális megemésztését (ennek gazdasági jelentősége van).</a:t>
            </a:r>
          </a:p>
        </p:txBody>
      </p:sp>
      <p:sp>
        <p:nvSpPr>
          <p:cNvPr id="4" name="Slide Number Placeholder 3">
            <a:extLst>
              <a:ext uri="{FF2B5EF4-FFF2-40B4-BE49-F238E27FC236}">
                <a16:creationId xmlns:a16="http://schemas.microsoft.com/office/drawing/2014/main" id="{3EFA9C56-E6E2-430A-B847-12AC706C0F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14</a:t>
            </a:fld>
            <a:endParaRPr lang="hu-HU"/>
          </a:p>
        </p:txBody>
      </p:sp>
    </p:spTree>
    <p:extLst>
      <p:ext uri="{BB962C8B-B14F-4D97-AF65-F5344CB8AC3E}">
        <p14:creationId xmlns:p14="http://schemas.microsoft.com/office/powerpoint/2010/main" val="2099449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8E93CB-CFC3-4D98-911F-158EAA0953E4}"/>
              </a:ext>
            </a:extLst>
          </p:cNvPr>
          <p:cNvSpPr>
            <a:spLocks noGrp="1"/>
          </p:cNvSpPr>
          <p:nvPr>
            <p:ph type="body" idx="1"/>
          </p:nvPr>
        </p:nvSpPr>
        <p:spPr>
          <a:xfrm>
            <a:off x="321547" y="1690688"/>
            <a:ext cx="11555605" cy="4486275"/>
          </a:xfrm>
        </p:spPr>
        <p:txBody>
          <a:bodyPr>
            <a:normAutofit fontScale="92500" lnSpcReduction="10000"/>
          </a:bodyPr>
          <a:lstStyle/>
          <a:p>
            <a:r>
              <a:rPr lang="hu-HU" dirty="0"/>
              <a:t>A bélrendszer egészségét nem csak a kiváló minőségben betárolt (hűtött, szerves savval kezelt) takarmány szavatolja, hanem további adalékanyagokkal kontrollálható a gyomor és a bélrendszer pH-ja. A por alakban adott szerves sav hatására a gyomor pH-ja a 2-es értéken tartható, a kapszulázott formájú hangyasav készítmény pedig a belekben táródik fel és fejti ki hatását.</a:t>
            </a:r>
          </a:p>
          <a:p>
            <a:r>
              <a:rPr lang="hu-HU" dirty="0"/>
              <a:t>Az általunk bemutatott automatizált rendszerben különböző probiotikumokat is használnak preventív célból, amelyek támogatják a hasznos mikroflórát (Bacillis subtilis) és megelőzik a hasmenést, valamint a  különböző bélfertőzéseket.</a:t>
            </a:r>
          </a:p>
          <a:p>
            <a:r>
              <a:rPr lang="hu-HU" dirty="0"/>
              <a:t>A takarmányhoz különböző immunitást segítő termékeket is adagolhatnak (immun stimulátorok), amelyek olyan jeleket adnak az immunrendszernek, hogy állandó készenlétben tartsák azt, így amikor fertőző ágens kerül az állat szerveztébe gyorsabban, hevesebben reagál az immunrendszer.</a:t>
            </a:r>
          </a:p>
        </p:txBody>
      </p:sp>
      <p:sp>
        <p:nvSpPr>
          <p:cNvPr id="4" name="Title 1">
            <a:extLst>
              <a:ext uri="{FF2B5EF4-FFF2-40B4-BE49-F238E27FC236}">
                <a16:creationId xmlns:a16="http://schemas.microsoft.com/office/drawing/2014/main" id="{84C9837B-1D69-477A-A2BE-9028EC01F0BE}"/>
              </a:ext>
            </a:extLst>
          </p:cNvPr>
          <p:cNvSpPr>
            <a:spLocks noGrp="1"/>
          </p:cNvSpPr>
          <p:nvPr>
            <p:ph type="title"/>
          </p:nvPr>
        </p:nvSpPr>
        <p:spPr>
          <a:xfrm>
            <a:off x="321547" y="365125"/>
            <a:ext cx="11555605" cy="1325563"/>
          </a:xfrm>
        </p:spPr>
        <p:txBody>
          <a:bodyPr/>
          <a:lstStyle/>
          <a:p>
            <a:r>
              <a:rPr lang="hu-HU" dirty="0"/>
              <a:t>Használt adalékanyagok a takarmányozásban</a:t>
            </a:r>
            <a:endParaRPr lang="en-US" dirty="0"/>
          </a:p>
        </p:txBody>
      </p:sp>
      <p:sp>
        <p:nvSpPr>
          <p:cNvPr id="2" name="Slide Number Placeholder 1">
            <a:extLst>
              <a:ext uri="{FF2B5EF4-FFF2-40B4-BE49-F238E27FC236}">
                <a16:creationId xmlns:a16="http://schemas.microsoft.com/office/drawing/2014/main" id="{FAC7D635-9517-40C4-AE0C-1179F73850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15</a:t>
            </a:fld>
            <a:endParaRPr lang="hu-HU"/>
          </a:p>
        </p:txBody>
      </p:sp>
    </p:spTree>
    <p:extLst>
      <p:ext uri="{BB962C8B-B14F-4D97-AF65-F5344CB8AC3E}">
        <p14:creationId xmlns:p14="http://schemas.microsoft.com/office/powerpoint/2010/main" val="1734012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5191C5-09D2-4475-BA64-DB4CA8B145C4}"/>
              </a:ext>
            </a:extLst>
          </p:cNvPr>
          <p:cNvSpPr>
            <a:spLocks noGrp="1"/>
          </p:cNvSpPr>
          <p:nvPr>
            <p:ph type="body" idx="1"/>
          </p:nvPr>
        </p:nvSpPr>
        <p:spPr>
          <a:xfrm>
            <a:off x="321547" y="1726163"/>
            <a:ext cx="11555605" cy="4450800"/>
          </a:xfrm>
        </p:spPr>
        <p:txBody>
          <a:bodyPr>
            <a:normAutofit fontScale="77500" lnSpcReduction="20000"/>
          </a:bodyPr>
          <a:lstStyle/>
          <a:p>
            <a:r>
              <a:rPr lang="hu-HU" dirty="0"/>
              <a:t>A szervezet támogatására még számos további készítmény áll rendelkezésre, van pl. egy vajsav alapú készítmény, mely növeli a bélbolyhok számát s ez által megnő a felszívó felület, javul pl. a zsírok felszívódása, javul az energia ellátottság stb. </a:t>
            </a:r>
          </a:p>
          <a:p>
            <a:r>
              <a:rPr lang="hu-HU" dirty="0"/>
              <a:t>A korszerű takarmányozástan minden apró részletre odafigyel, ilyen pl. hogy a nélkülözhetetlen mikorelemek (Se, Kr) szerves kötésben kerüljenek be a szervezetbe, így csökken azoknak esetleges toxikus hatása és javul azok felszívódásának hatékonysága, s ez által a környezetet is kevésbé terheljük az esetleges maradványanyagokkal.</a:t>
            </a:r>
          </a:p>
          <a:p>
            <a:r>
              <a:rPr lang="hu-HU" dirty="0"/>
              <a:t>A mikotoxinok ellen szelektív mikotoxinkötőket használnak, amelyek már nem kötik meg az emésztőrendszerben lévő hasznos anyagokat.</a:t>
            </a:r>
          </a:p>
          <a:p>
            <a:r>
              <a:rPr lang="hu-HU" dirty="0"/>
              <a:t>A nedves típusú takarmányozás szilázs alapanyagra építi rendszerét s ebben az esetben az erjesztve tárolás során előemésztett rostok megfelelő közeget biztosítanak a hasznos baktériumoknak és a perisztaltikát is fokozzák. Mindez javítja az emésztés hatékonyságát.</a:t>
            </a:r>
          </a:p>
          <a:p>
            <a:r>
              <a:rPr lang="hu-HU" dirty="0"/>
              <a:t>A humin- és fulvosavak alkalmazása a takarmányozásban egyre inkább terjed, hiszen hasonlóan mint a humán táplálkozásban stimulálja az immunrendszert és ez által „top formában” tartja a szervezetet. </a:t>
            </a:r>
            <a:endParaRPr lang="en-US" dirty="0"/>
          </a:p>
        </p:txBody>
      </p:sp>
      <p:sp>
        <p:nvSpPr>
          <p:cNvPr id="4" name="Title 1">
            <a:extLst>
              <a:ext uri="{FF2B5EF4-FFF2-40B4-BE49-F238E27FC236}">
                <a16:creationId xmlns:a16="http://schemas.microsoft.com/office/drawing/2014/main" id="{05313905-08DE-4364-BE79-A7E82A28F0C3}"/>
              </a:ext>
            </a:extLst>
          </p:cNvPr>
          <p:cNvSpPr>
            <a:spLocks noGrp="1"/>
          </p:cNvSpPr>
          <p:nvPr>
            <p:ph type="title"/>
          </p:nvPr>
        </p:nvSpPr>
        <p:spPr>
          <a:xfrm>
            <a:off x="321547" y="365125"/>
            <a:ext cx="11555605" cy="1325563"/>
          </a:xfrm>
        </p:spPr>
        <p:txBody>
          <a:bodyPr/>
          <a:lstStyle/>
          <a:p>
            <a:r>
              <a:rPr lang="hu-HU" dirty="0"/>
              <a:t>Használt adalékanyagok a takarmányozásban</a:t>
            </a:r>
            <a:endParaRPr lang="en-US" dirty="0"/>
          </a:p>
        </p:txBody>
      </p:sp>
      <p:sp>
        <p:nvSpPr>
          <p:cNvPr id="5" name="Slide Number Placeholder 4">
            <a:extLst>
              <a:ext uri="{FF2B5EF4-FFF2-40B4-BE49-F238E27FC236}">
                <a16:creationId xmlns:a16="http://schemas.microsoft.com/office/drawing/2014/main" id="{1AF7388E-8705-4F66-8446-E05AC828F6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16</a:t>
            </a:fld>
            <a:endParaRPr lang="hu-HU"/>
          </a:p>
        </p:txBody>
      </p:sp>
    </p:spTree>
    <p:extLst>
      <p:ext uri="{BB962C8B-B14F-4D97-AF65-F5344CB8AC3E}">
        <p14:creationId xmlns:p14="http://schemas.microsoft.com/office/powerpoint/2010/main" val="3058512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09AA5-9BB6-4651-97A6-F672E2B5F184}"/>
              </a:ext>
            </a:extLst>
          </p:cNvPr>
          <p:cNvSpPr>
            <a:spLocks noGrp="1"/>
          </p:cNvSpPr>
          <p:nvPr>
            <p:ph type="title"/>
          </p:nvPr>
        </p:nvSpPr>
        <p:spPr/>
        <p:txBody>
          <a:bodyPr/>
          <a:lstStyle/>
          <a:p>
            <a:r>
              <a:rPr lang="hu-HU" dirty="0"/>
              <a:t>A kérődzők által kibocsájtott metán problematikája</a:t>
            </a:r>
            <a:endParaRPr lang="en-US" dirty="0"/>
          </a:p>
        </p:txBody>
      </p:sp>
      <p:sp>
        <p:nvSpPr>
          <p:cNvPr id="3" name="Text Placeholder 2">
            <a:extLst>
              <a:ext uri="{FF2B5EF4-FFF2-40B4-BE49-F238E27FC236}">
                <a16:creationId xmlns:a16="http://schemas.microsoft.com/office/drawing/2014/main" id="{021BB988-8910-4B82-80C0-16634540A0DC}"/>
              </a:ext>
            </a:extLst>
          </p:cNvPr>
          <p:cNvSpPr>
            <a:spLocks noGrp="1"/>
          </p:cNvSpPr>
          <p:nvPr>
            <p:ph type="body" idx="1"/>
          </p:nvPr>
        </p:nvSpPr>
        <p:spPr>
          <a:noFill/>
          <a:ln>
            <a:noFill/>
          </a:ln>
        </p:spPr>
        <p:txBody>
          <a:bodyPr spcFirstLastPara="1" wrap="square" lIns="91425" tIns="45700" rIns="91425" bIns="45700" anchor="t" anchorCtr="0">
            <a:normAutofit fontScale="70000" lnSpcReduction="20000"/>
          </a:bodyPr>
          <a:lstStyle/>
          <a:p>
            <a:r>
              <a:rPr lang="en-US" dirty="0" err="1"/>
              <a:t>Negyedmillió</a:t>
            </a:r>
            <a:r>
              <a:rPr lang="en-US" dirty="0"/>
              <a:t> </a:t>
            </a:r>
            <a:r>
              <a:rPr lang="en-US" dirty="0" err="1"/>
              <a:t>körüli</a:t>
            </a:r>
            <a:r>
              <a:rPr lang="en-US" dirty="0"/>
              <a:t> </a:t>
            </a:r>
            <a:r>
              <a:rPr lang="en-US" dirty="0" err="1"/>
              <a:t>tej</a:t>
            </a:r>
            <a:r>
              <a:rPr lang="hu-HU" dirty="0"/>
              <a:t>elő </a:t>
            </a:r>
            <a:r>
              <a:rPr lang="en-US" dirty="0" err="1"/>
              <a:t>tehén</a:t>
            </a:r>
            <a:r>
              <a:rPr lang="en-US" dirty="0"/>
              <a:t> van </a:t>
            </a:r>
            <a:r>
              <a:rPr lang="en-US" dirty="0" err="1"/>
              <a:t>Magyarországon</a:t>
            </a:r>
            <a:br>
              <a:rPr lang="en-US" dirty="0"/>
            </a:br>
            <a:r>
              <a:rPr lang="en-US" dirty="0">
                <a:hlinkClick r:id="rId2"/>
              </a:rPr>
              <a:t>https://www.ksh.hu/docs/hun/eurostat_tablak/tabl/tag00014.html</a:t>
            </a:r>
            <a:endParaRPr lang="hu-HU" dirty="0"/>
          </a:p>
          <a:p>
            <a:r>
              <a:rPr lang="hu-HU" dirty="0"/>
              <a:t>886 127 marhát tartottak számon Szerbiában 2020-ban (</a:t>
            </a:r>
            <a:r>
              <a:rPr lang="sr-Latn-RS" dirty="0">
                <a:hlinkClick r:id="rId3"/>
              </a:rPr>
              <a:t>www.stat.gov.rs</a:t>
            </a:r>
            <a:r>
              <a:rPr lang="sr-Latn-RS" dirty="0"/>
              <a:t>)</a:t>
            </a:r>
            <a:endParaRPr lang="hu-HU" dirty="0"/>
          </a:p>
          <a:p>
            <a:r>
              <a:rPr lang="hu-HU" dirty="0"/>
              <a:t>Mi a nagyobb környezetszennyező? Egy réten legelésző tehén, mely könnyen és nehezen emészthető növényi részeket egyaránt fogyaszt és sokat mozog, vagy egy fiatal, könnyen emészthető növényekből összeállított, adalékanyagok hatására előemésztett szilázst fogyasztó állat, melyet karámban vagy kifutón tartanak, s melynek bendőműködését speciális bendőszonda figyeli. </a:t>
            </a:r>
          </a:p>
          <a:p>
            <a:r>
              <a:rPr lang="hu-HU" dirty="0"/>
              <a:t>Ma már a húsmarhatenyésztésben célzott takarmány előállítással és a bendőemésztés megfelelő szabályozásával, optimalizálásával felére csökkentették a metán kibocsájtást a legelésző tehénhez képest.</a:t>
            </a:r>
          </a:p>
          <a:p>
            <a:r>
              <a:rPr lang="hu-HU" dirty="0"/>
              <a:t>A korszerű beavatkozások ellenére még mindig a kérődzőknek, ezen belül is a szarvasmarhának a legnagyobb az ökológiai lábnyoma.</a:t>
            </a:r>
          </a:p>
          <a:p>
            <a:r>
              <a:rPr lang="hu-HU" dirty="0"/>
              <a:t>A trágyából felszabaduló metánt már jól tudják hasznosítani: a biogáz üzemek, még csak a kiböfögött metánnal kell valamit kezdeni…</a:t>
            </a:r>
            <a:endParaRPr lang="en-US" dirty="0"/>
          </a:p>
          <a:p>
            <a:endParaRPr lang="en-US" dirty="0"/>
          </a:p>
        </p:txBody>
      </p:sp>
      <p:sp>
        <p:nvSpPr>
          <p:cNvPr id="4" name="Slide Number Placeholder 3">
            <a:extLst>
              <a:ext uri="{FF2B5EF4-FFF2-40B4-BE49-F238E27FC236}">
                <a16:creationId xmlns:a16="http://schemas.microsoft.com/office/drawing/2014/main" id="{C46324FE-F638-4D70-BBDC-EF00F62D3C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17</a:t>
            </a:fld>
            <a:endParaRPr lang="hu-HU"/>
          </a:p>
        </p:txBody>
      </p:sp>
    </p:spTree>
    <p:extLst>
      <p:ext uri="{BB962C8B-B14F-4D97-AF65-F5344CB8AC3E}">
        <p14:creationId xmlns:p14="http://schemas.microsoft.com/office/powerpoint/2010/main" val="2509904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18D5-0841-40C8-AD79-DE54333515E2}"/>
              </a:ext>
            </a:extLst>
          </p:cNvPr>
          <p:cNvSpPr>
            <a:spLocks noGrp="1"/>
          </p:cNvSpPr>
          <p:nvPr>
            <p:ph type="title"/>
          </p:nvPr>
        </p:nvSpPr>
        <p:spPr/>
        <p:txBody>
          <a:bodyPr>
            <a:normAutofit fontScale="90000"/>
          </a:bodyPr>
          <a:lstStyle/>
          <a:p>
            <a:r>
              <a:rPr lang="hu-HU" dirty="0"/>
              <a:t>Az állatok emésztése során keletkező metán gáz mennyiségének csökkentése</a:t>
            </a:r>
            <a:br>
              <a:rPr lang="hu-HU" dirty="0"/>
            </a:br>
            <a:endParaRPr lang="en-US" dirty="0"/>
          </a:p>
        </p:txBody>
      </p:sp>
      <p:sp>
        <p:nvSpPr>
          <p:cNvPr id="3" name="Text Placeholder 2">
            <a:extLst>
              <a:ext uri="{FF2B5EF4-FFF2-40B4-BE49-F238E27FC236}">
                <a16:creationId xmlns:a16="http://schemas.microsoft.com/office/drawing/2014/main" id="{FDC2F503-5DF4-4844-AC84-D3E2A7B9D2E1}"/>
              </a:ext>
            </a:extLst>
          </p:cNvPr>
          <p:cNvSpPr>
            <a:spLocks noGrp="1"/>
          </p:cNvSpPr>
          <p:nvPr>
            <p:ph type="body" idx="1"/>
          </p:nvPr>
        </p:nvSpPr>
        <p:spPr/>
        <p:txBody>
          <a:bodyPr/>
          <a:lstStyle/>
          <a:p>
            <a:r>
              <a:rPr lang="hu-HU" dirty="0"/>
              <a:t>Leginkább a kérődzők mikrobiális bendőemésztése során keletkezik nagy mennyiségű metán, melyet az állat böfögéssel szabadít fel </a:t>
            </a:r>
          </a:p>
          <a:p>
            <a:r>
              <a:rPr lang="hu-HU" dirty="0"/>
              <a:t>A metán keletkezése tehát egy természetes folyamat, amelyet nem lehet meggátolni és megszüntetni, ám csökkenteni lehet annak mértékét</a:t>
            </a:r>
          </a:p>
          <a:p>
            <a:r>
              <a:rPr lang="hu-HU" dirty="0"/>
              <a:t>A metán csökkentésének lehetőségei: </a:t>
            </a:r>
          </a:p>
          <a:p>
            <a:pPr lvl="1"/>
            <a:r>
              <a:rPr lang="hu-HU" dirty="0"/>
              <a:t>könnyebben emészthető, fiatalabb növények etetése</a:t>
            </a:r>
          </a:p>
          <a:p>
            <a:pPr lvl="1"/>
            <a:r>
              <a:rPr lang="hu-HU" dirty="0"/>
              <a:t>olyan adalékanyagok alkalmazása a takarmány előkészítésénél, melyek feltárják, előemésztik a nehezen emészthető rostokat (pl. celluláz enzim)</a:t>
            </a:r>
          </a:p>
          <a:p>
            <a:pPr lvl="1"/>
            <a:r>
              <a:rPr lang="hu-HU" dirty="0"/>
              <a:t>ideális bendőkörülmények kialakítása (megfelelő pH, mikroorganizmus- és szubsztrát összetétel, amely a legtökéletesebb emésztést szavatolja)</a:t>
            </a:r>
            <a:endParaRPr lang="en-US" dirty="0"/>
          </a:p>
          <a:p>
            <a:endParaRPr lang="en-US" dirty="0"/>
          </a:p>
        </p:txBody>
      </p:sp>
      <p:sp>
        <p:nvSpPr>
          <p:cNvPr id="4" name="Slide Number Placeholder 3">
            <a:extLst>
              <a:ext uri="{FF2B5EF4-FFF2-40B4-BE49-F238E27FC236}">
                <a16:creationId xmlns:a16="http://schemas.microsoft.com/office/drawing/2014/main" id="{A119D951-378C-4865-842F-65F6EFF60A0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18</a:t>
            </a:fld>
            <a:endParaRPr lang="hu-HU"/>
          </a:p>
        </p:txBody>
      </p:sp>
    </p:spTree>
    <p:extLst>
      <p:ext uri="{BB962C8B-B14F-4D97-AF65-F5344CB8AC3E}">
        <p14:creationId xmlns:p14="http://schemas.microsoft.com/office/powerpoint/2010/main" val="3139274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58748-6323-4E62-A7E2-5A3F731374D4}"/>
              </a:ext>
            </a:extLst>
          </p:cNvPr>
          <p:cNvSpPr>
            <a:spLocks noGrp="1"/>
          </p:cNvSpPr>
          <p:nvPr>
            <p:ph type="title"/>
          </p:nvPr>
        </p:nvSpPr>
        <p:spPr/>
        <p:txBody>
          <a:bodyPr>
            <a:normAutofit fontScale="90000"/>
          </a:bodyPr>
          <a:lstStyle/>
          <a:p>
            <a:r>
              <a:rPr lang="hu-HU" dirty="0"/>
              <a:t>Az állati bélsárból felszabaduló ammónia mennyiségének csökkentése</a:t>
            </a:r>
            <a:br>
              <a:rPr lang="hu-HU" dirty="0"/>
            </a:br>
            <a:endParaRPr lang="en-US" dirty="0"/>
          </a:p>
        </p:txBody>
      </p:sp>
      <p:sp>
        <p:nvSpPr>
          <p:cNvPr id="3" name="Text Placeholder 2">
            <a:extLst>
              <a:ext uri="{FF2B5EF4-FFF2-40B4-BE49-F238E27FC236}">
                <a16:creationId xmlns:a16="http://schemas.microsoft.com/office/drawing/2014/main" id="{1C12FB6F-CCA4-48FC-A8AD-D993B5464FD6}"/>
              </a:ext>
            </a:extLst>
          </p:cNvPr>
          <p:cNvSpPr>
            <a:spLocks noGrp="1"/>
          </p:cNvSpPr>
          <p:nvPr>
            <p:ph type="body" idx="1"/>
          </p:nvPr>
        </p:nvSpPr>
        <p:spPr/>
        <p:txBody>
          <a:bodyPr>
            <a:normAutofit fontScale="92500" lnSpcReduction="10000"/>
          </a:bodyPr>
          <a:lstStyle/>
          <a:p>
            <a:r>
              <a:rPr lang="hu-HU" dirty="0"/>
              <a:t>Csökkentett nitrogéntartalmú takarmányozási rendszer bevezetése</a:t>
            </a:r>
          </a:p>
          <a:p>
            <a:r>
              <a:rPr lang="hu-HU" dirty="0"/>
              <a:t>Az állati bélsár zártrendszerű elszivattyúzása a trágyatóig</a:t>
            </a:r>
          </a:p>
          <a:p>
            <a:r>
              <a:rPr lang="hu-HU" dirty="0"/>
              <a:t>Zártrendszerű trágyató kialakítása</a:t>
            </a:r>
          </a:p>
          <a:p>
            <a:r>
              <a:rPr lang="hu-HU" dirty="0"/>
              <a:t>Lehetőség van a trágya irányított érlelésére (mikroorganizmus-készítmények hozzáadagolásával: Pl. BactoFil )</a:t>
            </a:r>
          </a:p>
          <a:p>
            <a:r>
              <a:rPr lang="hu-HU" dirty="0"/>
              <a:t>A hígtrágya talajba juttatása injektálással történjen, hogy az ne találkozzon levegővel és a N ne vesszen kárba, valamint ne szennyezze a levegőt.</a:t>
            </a:r>
          </a:p>
          <a:p>
            <a:r>
              <a:rPr lang="hu-HU" dirty="0"/>
              <a:t>A farm levegőjében lévő ammónia megkötése (a trágyalé hűtésével, a farm levegőjének hűtésével, nedves szűrő és hűtőberendezésekkel)</a:t>
            </a:r>
          </a:p>
          <a:p>
            <a:r>
              <a:rPr lang="hu-HU" dirty="0"/>
              <a:t>A farm által kibocsájtott levegő megszűrése az ammónia szennyezéstől</a:t>
            </a:r>
          </a:p>
          <a:p>
            <a:endParaRPr lang="en-US" dirty="0"/>
          </a:p>
        </p:txBody>
      </p:sp>
      <p:sp>
        <p:nvSpPr>
          <p:cNvPr id="4" name="Slide Number Placeholder 3">
            <a:extLst>
              <a:ext uri="{FF2B5EF4-FFF2-40B4-BE49-F238E27FC236}">
                <a16:creationId xmlns:a16="http://schemas.microsoft.com/office/drawing/2014/main" id="{BF14CAAB-70AC-4CBA-BDC1-65CE94D874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19</a:t>
            </a:fld>
            <a:endParaRPr lang="hu-HU"/>
          </a:p>
        </p:txBody>
      </p:sp>
    </p:spTree>
    <p:extLst>
      <p:ext uri="{BB962C8B-B14F-4D97-AF65-F5344CB8AC3E}">
        <p14:creationId xmlns:p14="http://schemas.microsoft.com/office/powerpoint/2010/main" val="3399181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CA09-58F8-4207-81B8-BF7833052DC4}"/>
              </a:ext>
            </a:extLst>
          </p:cNvPr>
          <p:cNvSpPr>
            <a:spLocks noGrp="1"/>
          </p:cNvSpPr>
          <p:nvPr>
            <p:ph type="title"/>
          </p:nvPr>
        </p:nvSpPr>
        <p:spPr/>
        <p:txBody>
          <a:bodyPr/>
          <a:lstStyle/>
          <a:p>
            <a:r>
              <a:rPr lang="hu-HU" dirty="0"/>
              <a:t>A tananyag leírása</a:t>
            </a:r>
            <a:endParaRPr lang="en-US" dirty="0"/>
          </a:p>
        </p:txBody>
      </p:sp>
      <p:sp>
        <p:nvSpPr>
          <p:cNvPr id="3" name="Text Placeholder 2">
            <a:extLst>
              <a:ext uri="{FF2B5EF4-FFF2-40B4-BE49-F238E27FC236}">
                <a16:creationId xmlns:a16="http://schemas.microsoft.com/office/drawing/2014/main" id="{0C4A10F0-EBF6-48F1-B478-C87E66B36D9B}"/>
              </a:ext>
            </a:extLst>
          </p:cNvPr>
          <p:cNvSpPr>
            <a:spLocks noGrp="1"/>
          </p:cNvSpPr>
          <p:nvPr>
            <p:ph type="body" idx="1"/>
          </p:nvPr>
        </p:nvSpPr>
        <p:spPr/>
        <p:txBody>
          <a:bodyPr>
            <a:normAutofit fontScale="92500" lnSpcReduction="20000"/>
          </a:bodyPr>
          <a:lstStyle/>
          <a:p>
            <a:r>
              <a:rPr lang="hu-HU" dirty="0"/>
              <a:t>Az alábbi tananyag Mucsi Zoltán felsőhegyi sertéstelepjén alkalmazott technológiát mutatja be, hiszen ez a telep szolgál a MATE határon túli tagozatának gyakorlati helyszínéül. </a:t>
            </a:r>
          </a:p>
          <a:p>
            <a:r>
              <a:rPr lang="hu-HU" dirty="0"/>
              <a:t>A sertéstelepen található technológiai megoldásokon kívül az anyagot kibővítettük olyan általános ismeretanyaggal is, mely nem csak a sertéstenyésztésben, hanem más állatfajoknál is alkalmazható és jelen pillanatban még innovációként jelenik meg az ágazatban.</a:t>
            </a:r>
          </a:p>
          <a:p>
            <a:r>
              <a:rPr lang="hu-HU" dirty="0"/>
              <a:t>A leírt tananyag pótlólagos, kiegészítő információval látja el a takarmányozástan törzsanyagot, ebben nem szerepel semmilyen olyan adat és lírás, mely a törzsanyag része. </a:t>
            </a:r>
          </a:p>
          <a:p>
            <a:r>
              <a:rPr lang="hu-HU" dirty="0"/>
              <a:t>Jelen anyag célja az eligazodás és tájékozottság segítése a digitális technológiák alkalmazhatóságában a takarmányozástan területén.</a:t>
            </a:r>
            <a:endParaRPr lang="en-US" dirty="0"/>
          </a:p>
        </p:txBody>
      </p:sp>
      <p:sp>
        <p:nvSpPr>
          <p:cNvPr id="4" name="Slide Number Placeholder 3">
            <a:extLst>
              <a:ext uri="{FF2B5EF4-FFF2-40B4-BE49-F238E27FC236}">
                <a16:creationId xmlns:a16="http://schemas.microsoft.com/office/drawing/2014/main" id="{1FCB6CE1-75F6-4A43-9104-297EF36B6D8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2</a:t>
            </a:fld>
            <a:endParaRPr lang="hu-HU"/>
          </a:p>
        </p:txBody>
      </p:sp>
    </p:spTree>
    <p:extLst>
      <p:ext uri="{BB962C8B-B14F-4D97-AF65-F5344CB8AC3E}">
        <p14:creationId xmlns:p14="http://schemas.microsoft.com/office/powerpoint/2010/main" val="1138035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6D015-CAA7-4E49-ADAF-C73060FD5E91}"/>
              </a:ext>
            </a:extLst>
          </p:cNvPr>
          <p:cNvSpPr>
            <a:spLocks noGrp="1"/>
          </p:cNvSpPr>
          <p:nvPr>
            <p:ph type="title"/>
          </p:nvPr>
        </p:nvSpPr>
        <p:spPr/>
        <p:txBody>
          <a:bodyPr/>
          <a:lstStyle/>
          <a:p>
            <a:r>
              <a:rPr lang="hu-HU" dirty="0"/>
              <a:t>A szállópor mennyiségének csökkentése</a:t>
            </a:r>
            <a:br>
              <a:rPr lang="en-US" dirty="0"/>
            </a:br>
            <a:endParaRPr lang="en-US" dirty="0"/>
          </a:p>
        </p:txBody>
      </p:sp>
      <p:sp>
        <p:nvSpPr>
          <p:cNvPr id="3" name="Text Placeholder 2">
            <a:extLst>
              <a:ext uri="{FF2B5EF4-FFF2-40B4-BE49-F238E27FC236}">
                <a16:creationId xmlns:a16="http://schemas.microsoft.com/office/drawing/2014/main" id="{5B0559F7-A456-4CF7-B21E-7225B1A532B8}"/>
              </a:ext>
            </a:extLst>
          </p:cNvPr>
          <p:cNvSpPr>
            <a:spLocks noGrp="1"/>
          </p:cNvSpPr>
          <p:nvPr>
            <p:ph type="body" idx="1"/>
          </p:nvPr>
        </p:nvSpPr>
        <p:spPr>
          <a:xfrm>
            <a:off x="318197" y="1766631"/>
            <a:ext cx="11555605" cy="4351338"/>
          </a:xfrm>
        </p:spPr>
        <p:txBody>
          <a:bodyPr>
            <a:normAutofit fontScale="92500" lnSpcReduction="20000"/>
          </a:bodyPr>
          <a:lstStyle/>
          <a:p>
            <a:r>
              <a:rPr lang="hu-HU" dirty="0"/>
              <a:t>A szállópor mennyiségének csökkentése a takarmány betárolásakor (zárt rendszerű betárolórendszerek alkalmazása)</a:t>
            </a:r>
          </a:p>
          <a:p>
            <a:r>
              <a:rPr lang="hu-HU" dirty="0"/>
              <a:t>A szállópor mennyiségének csökkentése a takarmány előkészítésekor (daráló helység levegőjének szűrése, a keletkező por folyamatos takarítása, a gépek tökéletes műszaki állapotának felügyelete és fenntartása)</a:t>
            </a:r>
          </a:p>
          <a:p>
            <a:r>
              <a:rPr lang="hu-HU" dirty="0"/>
              <a:t>Különösen fel kell hívni a figyelmet arra, hogy a takarmány-előkészítő üzemekben, illetve a farmok egyéb területein is a felhalmozódott szállópor tűz- és robbanásveszélyes is lehet</a:t>
            </a:r>
          </a:p>
          <a:p>
            <a:r>
              <a:rPr lang="hu-HU" dirty="0"/>
              <a:t>A premixekből és adalékanyagokból keletkező szállópor az egészségre is ártalmas lehet</a:t>
            </a:r>
          </a:p>
          <a:p>
            <a:r>
              <a:rPr lang="hu-HU" dirty="0"/>
              <a:t>A szállópor mennyiségének csökkentését zárt technológiai eljárásokkal, jó technológiai állapotú gépek használatával, valamint megfelelő szűrőberendezések alkalmazásával tudjuk elérni</a:t>
            </a:r>
          </a:p>
          <a:p>
            <a:endParaRPr lang="en-US" dirty="0"/>
          </a:p>
        </p:txBody>
      </p:sp>
      <p:sp>
        <p:nvSpPr>
          <p:cNvPr id="4" name="Slide Number Placeholder 3">
            <a:extLst>
              <a:ext uri="{FF2B5EF4-FFF2-40B4-BE49-F238E27FC236}">
                <a16:creationId xmlns:a16="http://schemas.microsoft.com/office/drawing/2014/main" id="{3E08D7C0-D5A4-45C2-ADFE-CD407A1697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20</a:t>
            </a:fld>
            <a:endParaRPr lang="hu-HU"/>
          </a:p>
        </p:txBody>
      </p:sp>
    </p:spTree>
    <p:extLst>
      <p:ext uri="{BB962C8B-B14F-4D97-AF65-F5344CB8AC3E}">
        <p14:creationId xmlns:p14="http://schemas.microsoft.com/office/powerpoint/2010/main" val="1489299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D4520-9291-4152-99A1-5D816058FEE3}"/>
              </a:ext>
            </a:extLst>
          </p:cNvPr>
          <p:cNvSpPr>
            <a:spLocks noGrp="1"/>
          </p:cNvSpPr>
          <p:nvPr>
            <p:ph type="title"/>
          </p:nvPr>
        </p:nvSpPr>
        <p:spPr/>
        <p:txBody>
          <a:bodyPr/>
          <a:lstStyle/>
          <a:p>
            <a:r>
              <a:rPr lang="hu-HU" dirty="0"/>
              <a:t>Ideális állat</a:t>
            </a:r>
            <a:endParaRPr lang="en-US" dirty="0"/>
          </a:p>
        </p:txBody>
      </p:sp>
      <p:pic>
        <p:nvPicPr>
          <p:cNvPr id="4" name="Tartalom helye 6">
            <a:extLst>
              <a:ext uri="{FF2B5EF4-FFF2-40B4-BE49-F238E27FC236}">
                <a16:creationId xmlns:a16="http://schemas.microsoft.com/office/drawing/2014/main" id="{2C827AFA-04F5-4F1F-88D6-7F24E182D722}"/>
              </a:ext>
            </a:extLst>
          </p:cNvPr>
          <p:cNvPicPr>
            <a:picLocks noChangeAspect="1"/>
          </p:cNvPicPr>
          <p:nvPr/>
        </p:nvPicPr>
        <p:blipFill>
          <a:blip r:embed="rId2"/>
          <a:stretch>
            <a:fillRect/>
          </a:stretch>
        </p:blipFill>
        <p:spPr>
          <a:xfrm>
            <a:off x="2699941" y="3792314"/>
            <a:ext cx="6518703" cy="2550985"/>
          </a:xfrm>
          <a:prstGeom prst="rect">
            <a:avLst/>
          </a:prstGeom>
          <a:noFill/>
          <a:ln>
            <a:noFill/>
          </a:ln>
        </p:spPr>
      </p:pic>
      <p:pic>
        <p:nvPicPr>
          <p:cNvPr id="5" name="Kép 4">
            <a:extLst>
              <a:ext uri="{FF2B5EF4-FFF2-40B4-BE49-F238E27FC236}">
                <a16:creationId xmlns:a16="http://schemas.microsoft.com/office/drawing/2014/main" id="{0AFC5BC9-51DE-43E9-85BB-8D027E01F9A5}"/>
              </a:ext>
            </a:extLst>
          </p:cNvPr>
          <p:cNvPicPr>
            <a:picLocks noChangeAspect="1"/>
          </p:cNvPicPr>
          <p:nvPr/>
        </p:nvPicPr>
        <p:blipFill>
          <a:blip r:embed="rId3"/>
          <a:stretch>
            <a:fillRect/>
          </a:stretch>
        </p:blipFill>
        <p:spPr>
          <a:xfrm>
            <a:off x="2699941" y="1291400"/>
            <a:ext cx="6518703" cy="2550985"/>
          </a:xfrm>
          <a:prstGeom prst="rect">
            <a:avLst/>
          </a:prstGeom>
        </p:spPr>
      </p:pic>
      <p:sp>
        <p:nvSpPr>
          <p:cNvPr id="3" name="Slide Number Placeholder 2">
            <a:extLst>
              <a:ext uri="{FF2B5EF4-FFF2-40B4-BE49-F238E27FC236}">
                <a16:creationId xmlns:a16="http://schemas.microsoft.com/office/drawing/2014/main" id="{6BE3F09E-3C21-42AC-9C64-ECE984074E5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21</a:t>
            </a:fld>
            <a:endParaRPr lang="hu-HU"/>
          </a:p>
        </p:txBody>
      </p:sp>
    </p:spTree>
    <p:extLst>
      <p:ext uri="{BB962C8B-B14F-4D97-AF65-F5344CB8AC3E}">
        <p14:creationId xmlns:p14="http://schemas.microsoft.com/office/powerpoint/2010/main" val="1705038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C6605-C776-41E9-B9E2-7240DDFE9C5F}"/>
              </a:ext>
            </a:extLst>
          </p:cNvPr>
          <p:cNvSpPr>
            <a:spLocks noGrp="1"/>
          </p:cNvSpPr>
          <p:nvPr>
            <p:ph type="title"/>
          </p:nvPr>
        </p:nvSpPr>
        <p:spPr/>
        <p:txBody>
          <a:bodyPr/>
          <a:lstStyle/>
          <a:p>
            <a:r>
              <a:rPr lang="hu-HU" dirty="0"/>
              <a:t>Milyen az ideális állat?</a:t>
            </a:r>
            <a:endParaRPr lang="en-US" dirty="0"/>
          </a:p>
        </p:txBody>
      </p:sp>
      <p:sp>
        <p:nvSpPr>
          <p:cNvPr id="3" name="Text Placeholder 2">
            <a:extLst>
              <a:ext uri="{FF2B5EF4-FFF2-40B4-BE49-F238E27FC236}">
                <a16:creationId xmlns:a16="http://schemas.microsoft.com/office/drawing/2014/main" id="{8DF4F760-6ECC-4715-AF20-131CFC36C3F0}"/>
              </a:ext>
            </a:extLst>
          </p:cNvPr>
          <p:cNvSpPr>
            <a:spLocks noGrp="1"/>
          </p:cNvSpPr>
          <p:nvPr>
            <p:ph type="body" idx="1"/>
          </p:nvPr>
        </p:nvSpPr>
        <p:spPr>
          <a:noFill/>
          <a:ln>
            <a:noFill/>
          </a:ln>
        </p:spPr>
        <p:txBody>
          <a:bodyPr spcFirstLastPara="1" wrap="square" lIns="91425" tIns="45700" rIns="91425" bIns="45700" anchor="t" anchorCtr="0">
            <a:normAutofit fontScale="85000" lnSpcReduction="20000"/>
          </a:bodyPr>
          <a:lstStyle/>
          <a:p>
            <a:r>
              <a:rPr lang="hu-HU" dirty="0"/>
              <a:t>Legyen hosszú hasznos élettartama.</a:t>
            </a:r>
            <a:endParaRPr lang="en-US" dirty="0"/>
          </a:p>
          <a:p>
            <a:r>
              <a:rPr lang="en-US" dirty="0" err="1"/>
              <a:t>Ez</a:t>
            </a:r>
            <a:r>
              <a:rPr lang="hu-HU" dirty="0"/>
              <a:t> </a:t>
            </a:r>
            <a:r>
              <a:rPr lang="en-US" dirty="0" err="1"/>
              <a:t>idő</a:t>
            </a:r>
            <a:r>
              <a:rPr lang="en-US" dirty="0"/>
              <a:t> </a:t>
            </a:r>
            <a:r>
              <a:rPr lang="en-US" dirty="0" err="1"/>
              <a:t>alatt</a:t>
            </a:r>
            <a:r>
              <a:rPr lang="en-US" dirty="0"/>
              <a:t> </a:t>
            </a:r>
            <a:r>
              <a:rPr lang="en-US" dirty="0" err="1"/>
              <a:t>legyen</a:t>
            </a:r>
            <a:r>
              <a:rPr lang="en-US" dirty="0"/>
              <a:t>:</a:t>
            </a:r>
          </a:p>
          <a:p>
            <a:pPr>
              <a:buFont typeface="Arial" panose="020B0604020202020204" pitchFamily="34" charset="0"/>
              <a:buChar char="•"/>
            </a:pPr>
            <a:r>
              <a:rPr lang="en-US" dirty="0"/>
              <a:t>Max</a:t>
            </a:r>
            <a:r>
              <a:rPr lang="hu-HU" dirty="0"/>
              <a:t>imális a teljesítménye</a:t>
            </a:r>
            <a:r>
              <a:rPr lang="en-US" dirty="0"/>
              <a:t> </a:t>
            </a:r>
            <a:r>
              <a:rPr lang="hu-HU" dirty="0"/>
              <a:t>(</a:t>
            </a:r>
            <a:r>
              <a:rPr lang="en-US" dirty="0" err="1"/>
              <a:t>tejhozam</a:t>
            </a:r>
            <a:r>
              <a:rPr lang="hu-HU" dirty="0"/>
              <a:t>, növekedés, tojástermelés)</a:t>
            </a:r>
            <a:endParaRPr lang="en-US" dirty="0"/>
          </a:p>
          <a:p>
            <a:r>
              <a:rPr lang="hu-HU" dirty="0"/>
              <a:t>Legyen az állat </a:t>
            </a:r>
            <a:r>
              <a:rPr lang="en-US" dirty="0" err="1"/>
              <a:t>eg</a:t>
            </a:r>
            <a:r>
              <a:rPr lang="hu-HU" dirty="0"/>
              <a:t>é</a:t>
            </a:r>
            <a:r>
              <a:rPr lang="en-US" dirty="0" err="1"/>
              <a:t>szs</a:t>
            </a:r>
            <a:r>
              <a:rPr lang="hu-HU" dirty="0"/>
              <a:t>é</a:t>
            </a:r>
            <a:r>
              <a:rPr lang="en-US" dirty="0" err="1"/>
              <a:t>ges</a:t>
            </a:r>
            <a:endParaRPr lang="en-US" dirty="0"/>
          </a:p>
          <a:p>
            <a:pPr marL="114300" indent="0">
              <a:buNone/>
            </a:pPr>
            <a:r>
              <a:rPr lang="en-US" dirty="0"/>
              <a:t>– </a:t>
            </a:r>
            <a:r>
              <a:rPr lang="hu-HU" dirty="0"/>
              <a:t>Megfelelőek legyenek az</a:t>
            </a:r>
            <a:r>
              <a:rPr lang="en-US" dirty="0"/>
              <a:t> </a:t>
            </a:r>
            <a:r>
              <a:rPr lang="en-US" dirty="0" err="1"/>
              <a:t>emésztés</a:t>
            </a:r>
            <a:r>
              <a:rPr lang="hu-HU" dirty="0"/>
              <a:t>i folyamatok</a:t>
            </a:r>
            <a:endParaRPr lang="en-US" dirty="0"/>
          </a:p>
          <a:p>
            <a:pPr marL="114300" indent="0">
              <a:buNone/>
            </a:pPr>
            <a:r>
              <a:rPr lang="en-US" dirty="0"/>
              <a:t>– </a:t>
            </a:r>
            <a:r>
              <a:rPr lang="hu-HU" dirty="0"/>
              <a:t>Ismerjük</a:t>
            </a:r>
            <a:r>
              <a:rPr lang="en-US" dirty="0"/>
              <a:t> </a:t>
            </a:r>
            <a:r>
              <a:rPr lang="en-US" dirty="0" err="1"/>
              <a:t>az</a:t>
            </a:r>
            <a:r>
              <a:rPr lang="en-US" dirty="0"/>
              <a:t> </a:t>
            </a:r>
            <a:r>
              <a:rPr lang="en-US" dirty="0" err="1"/>
              <a:t>ellés</a:t>
            </a:r>
            <a:r>
              <a:rPr lang="en-US" dirty="0"/>
              <a:t> </a:t>
            </a:r>
            <a:r>
              <a:rPr lang="en-US" dirty="0" err="1"/>
              <a:t>pillanatát</a:t>
            </a:r>
            <a:endParaRPr lang="en-US" dirty="0"/>
          </a:p>
          <a:p>
            <a:r>
              <a:rPr lang="hu-HU" dirty="0"/>
              <a:t>Legyen maximálisan termékeny az állat</a:t>
            </a:r>
            <a:endParaRPr lang="it-IT" dirty="0"/>
          </a:p>
          <a:p>
            <a:pPr marL="114300" indent="0">
              <a:buNone/>
            </a:pPr>
            <a:r>
              <a:rPr lang="en-US" dirty="0"/>
              <a:t>– </a:t>
            </a:r>
            <a:r>
              <a:rPr lang="hu-HU" dirty="0"/>
              <a:t>Meghatározható legyen a termékenyítés pontos pillanata</a:t>
            </a:r>
          </a:p>
          <a:p>
            <a:r>
              <a:rPr lang="hu-HU" dirty="0"/>
              <a:t>Maximális legyen az állat jóléti elvárások tiszteletben tartása és alkalmazása</a:t>
            </a:r>
          </a:p>
          <a:p>
            <a:r>
              <a:rPr lang="hu-HU" dirty="0"/>
              <a:t>A természetes viselkedésformák mind nagyobb mértékben manifesztálódjanak</a:t>
            </a:r>
            <a:endParaRPr lang="en-US" dirty="0"/>
          </a:p>
          <a:p>
            <a:r>
              <a:rPr lang="hu-HU" dirty="0"/>
              <a:t>Megfelelő, szabályozott módon legyen táplálható az állat</a:t>
            </a:r>
            <a:endParaRPr lang="en-US" dirty="0"/>
          </a:p>
        </p:txBody>
      </p:sp>
      <p:sp>
        <p:nvSpPr>
          <p:cNvPr id="4" name="Slide Number Placeholder 3">
            <a:extLst>
              <a:ext uri="{FF2B5EF4-FFF2-40B4-BE49-F238E27FC236}">
                <a16:creationId xmlns:a16="http://schemas.microsoft.com/office/drawing/2014/main" id="{9CD0FB2E-2E4D-48AC-9D6C-004B715511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22</a:t>
            </a:fld>
            <a:endParaRPr lang="hu-HU"/>
          </a:p>
        </p:txBody>
      </p:sp>
    </p:spTree>
    <p:extLst>
      <p:ext uri="{BB962C8B-B14F-4D97-AF65-F5344CB8AC3E}">
        <p14:creationId xmlns:p14="http://schemas.microsoft.com/office/powerpoint/2010/main" val="3292135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AEC1-1266-4A10-9AB1-91B599637F9E}"/>
              </a:ext>
            </a:extLst>
          </p:cNvPr>
          <p:cNvSpPr>
            <a:spLocks noGrp="1"/>
          </p:cNvSpPr>
          <p:nvPr>
            <p:ph type="title"/>
          </p:nvPr>
        </p:nvSpPr>
        <p:spPr/>
        <p:txBody>
          <a:bodyPr/>
          <a:lstStyle/>
          <a:p>
            <a:r>
              <a:rPr lang="hu-HU" dirty="0"/>
              <a:t>Digitális eszközök és internet használata</a:t>
            </a:r>
            <a:endParaRPr lang="en-US" dirty="0"/>
          </a:p>
        </p:txBody>
      </p:sp>
      <p:sp>
        <p:nvSpPr>
          <p:cNvPr id="3" name="Text Placeholder 2">
            <a:extLst>
              <a:ext uri="{FF2B5EF4-FFF2-40B4-BE49-F238E27FC236}">
                <a16:creationId xmlns:a16="http://schemas.microsoft.com/office/drawing/2014/main" id="{B26EE138-0D8C-4D5D-B10F-2111B9716491}"/>
              </a:ext>
            </a:extLst>
          </p:cNvPr>
          <p:cNvSpPr>
            <a:spLocks noGrp="1"/>
          </p:cNvSpPr>
          <p:nvPr>
            <p:ph type="body" idx="1"/>
          </p:nvPr>
        </p:nvSpPr>
        <p:spPr/>
        <p:txBody>
          <a:bodyPr/>
          <a:lstStyle/>
          <a:p>
            <a:r>
              <a:rPr lang="hu-HU" dirty="0"/>
              <a:t>Cél: Az állatok viselkedésének és takarmányfogyasztásának automatikus megfigyelése és irányítása, valamint jelentés küldés és figyelmeztetés riasztó adatok megjelenésekor.</a:t>
            </a:r>
          </a:p>
          <a:p>
            <a:r>
              <a:rPr lang="hu-HU" dirty="0"/>
              <a:t>A környezet paramétereinek megfigyelése és szabályozása (pl. levegő szennyezettsége, fény, zaj, páratartalom, huzat, stb.), valamint riasztás küldése a határértékeken kívül eső paraméterek előfordulása esetén.</a:t>
            </a:r>
          </a:p>
          <a:p>
            <a:r>
              <a:rPr lang="hu-HU" dirty="0"/>
              <a:t>Időjárási és tőzsdei adatok megfigyelése s az állattenyésztő döntéshozatali mechanizmusába való beintegrálása (pl. ne időzítsen áttelepítést vagy szállítást erős frontok vagy viharok esetére, illetve megfelelő árviszonyok mellett vásároljon takarmányt vagy adjon el állatot…)</a:t>
            </a:r>
          </a:p>
          <a:p>
            <a:endParaRPr lang="en-US" dirty="0"/>
          </a:p>
        </p:txBody>
      </p:sp>
      <p:sp>
        <p:nvSpPr>
          <p:cNvPr id="4" name="Slide Number Placeholder 3">
            <a:extLst>
              <a:ext uri="{FF2B5EF4-FFF2-40B4-BE49-F238E27FC236}">
                <a16:creationId xmlns:a16="http://schemas.microsoft.com/office/drawing/2014/main" id="{730668B6-34F9-476F-BCED-D7E1A7BF411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23</a:t>
            </a:fld>
            <a:endParaRPr lang="hu-HU"/>
          </a:p>
        </p:txBody>
      </p:sp>
    </p:spTree>
    <p:extLst>
      <p:ext uri="{BB962C8B-B14F-4D97-AF65-F5344CB8AC3E}">
        <p14:creationId xmlns:p14="http://schemas.microsoft.com/office/powerpoint/2010/main" val="858145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AC9DF-7B65-4478-84FC-D224E42B3272}"/>
              </a:ext>
            </a:extLst>
          </p:cNvPr>
          <p:cNvSpPr>
            <a:spLocks noGrp="1"/>
          </p:cNvSpPr>
          <p:nvPr>
            <p:ph type="title"/>
          </p:nvPr>
        </p:nvSpPr>
        <p:spPr/>
        <p:txBody>
          <a:bodyPr/>
          <a:lstStyle/>
          <a:p>
            <a:r>
              <a:rPr lang="hu-HU" dirty="0"/>
              <a:t>Digitális eszközök a termelés szolgálatában</a:t>
            </a:r>
            <a:endParaRPr lang="en-US" dirty="0"/>
          </a:p>
        </p:txBody>
      </p:sp>
      <p:sp>
        <p:nvSpPr>
          <p:cNvPr id="4" name="Téglalap: lekerekített 3">
            <a:extLst>
              <a:ext uri="{FF2B5EF4-FFF2-40B4-BE49-F238E27FC236}">
                <a16:creationId xmlns:a16="http://schemas.microsoft.com/office/drawing/2014/main" id="{98082F70-837A-4E32-85E0-EE09E38CF3CD}"/>
              </a:ext>
            </a:extLst>
          </p:cNvPr>
          <p:cNvSpPr/>
          <p:nvPr/>
        </p:nvSpPr>
        <p:spPr>
          <a:xfrm>
            <a:off x="3965511" y="1455575"/>
            <a:ext cx="3041780" cy="1045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u-HU" dirty="0">
                <a:ln w="0"/>
                <a:solidFill>
                  <a:schemeClr val="tx1"/>
                </a:solidFill>
                <a:effectLst>
                  <a:outerShdw blurRad="38100" dist="19050" dir="2700000" algn="tl" rotWithShape="0">
                    <a:schemeClr val="dk1">
                      <a:alpha val="40000"/>
                    </a:schemeClr>
                  </a:outerShdw>
                </a:effectLst>
              </a:rPr>
              <a:t>mérőműszerek, szenzorok, kamerák (adatokat gyűjtenek)</a:t>
            </a:r>
            <a:endParaRPr lang="en-US" dirty="0"/>
          </a:p>
        </p:txBody>
      </p:sp>
      <p:sp>
        <p:nvSpPr>
          <p:cNvPr id="5" name="Téglalap: lekerekített 4">
            <a:extLst>
              <a:ext uri="{FF2B5EF4-FFF2-40B4-BE49-F238E27FC236}">
                <a16:creationId xmlns:a16="http://schemas.microsoft.com/office/drawing/2014/main" id="{EAD391A9-800C-41B3-A192-733E7CE53776}"/>
              </a:ext>
            </a:extLst>
          </p:cNvPr>
          <p:cNvSpPr/>
          <p:nvPr/>
        </p:nvSpPr>
        <p:spPr>
          <a:xfrm>
            <a:off x="3965510" y="3348589"/>
            <a:ext cx="3041780" cy="1045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u-HU" dirty="0">
                <a:ln w="0"/>
                <a:solidFill>
                  <a:schemeClr val="tx1"/>
                </a:solidFill>
                <a:effectLst>
                  <a:outerShdw blurRad="38100" dist="19050" dir="2700000" algn="tl" rotWithShape="0">
                    <a:schemeClr val="dk1">
                      <a:alpha val="40000"/>
                    </a:schemeClr>
                  </a:outerShdw>
                </a:effectLst>
              </a:rPr>
              <a:t>kommunikációs csatorna (adatokat továbbít – pl. internet)</a:t>
            </a:r>
            <a:endParaRPr lang="en-US" dirty="0">
              <a:ln w="0"/>
              <a:solidFill>
                <a:schemeClr val="tx1"/>
              </a:solidFill>
              <a:effectLst>
                <a:outerShdw blurRad="38100" dist="19050" dir="2700000" algn="tl" rotWithShape="0">
                  <a:schemeClr val="dk1">
                    <a:alpha val="40000"/>
                  </a:schemeClr>
                </a:outerShdw>
              </a:effectLst>
            </a:endParaRPr>
          </a:p>
        </p:txBody>
      </p:sp>
      <p:cxnSp>
        <p:nvCxnSpPr>
          <p:cNvPr id="6" name="Egyenes összekötő nyíllal 6">
            <a:extLst>
              <a:ext uri="{FF2B5EF4-FFF2-40B4-BE49-F238E27FC236}">
                <a16:creationId xmlns:a16="http://schemas.microsoft.com/office/drawing/2014/main" id="{45CBC11A-3B78-48BD-8847-787C0B51339F}"/>
              </a:ext>
            </a:extLst>
          </p:cNvPr>
          <p:cNvCxnSpPr>
            <a:cxnSpLocks/>
            <a:stCxn id="4" idx="2"/>
            <a:endCxn id="5" idx="0"/>
          </p:cNvCxnSpPr>
          <p:nvPr/>
        </p:nvCxnSpPr>
        <p:spPr>
          <a:xfrm flipH="1">
            <a:off x="5486400" y="2500604"/>
            <a:ext cx="1" cy="847985"/>
          </a:xfrm>
          <a:prstGeom prst="straightConnector1">
            <a:avLst/>
          </a:prstGeom>
          <a:ln>
            <a:tailEnd type="triangle"/>
          </a:ln>
        </p:spPr>
        <p:style>
          <a:lnRef idx="2">
            <a:schemeClr val="accent6"/>
          </a:lnRef>
          <a:fillRef idx="1">
            <a:schemeClr val="lt1"/>
          </a:fillRef>
          <a:effectRef idx="0">
            <a:schemeClr val="accent6"/>
          </a:effectRef>
          <a:fontRef idx="minor">
            <a:schemeClr val="dk1"/>
          </a:fontRef>
        </p:style>
      </p:cxnSp>
      <p:cxnSp>
        <p:nvCxnSpPr>
          <p:cNvPr id="7" name="Egyenes összekötő nyíllal 8">
            <a:extLst>
              <a:ext uri="{FF2B5EF4-FFF2-40B4-BE49-F238E27FC236}">
                <a16:creationId xmlns:a16="http://schemas.microsoft.com/office/drawing/2014/main" id="{2C4365E3-E640-4340-B6C9-AD87FE4384A3}"/>
              </a:ext>
            </a:extLst>
          </p:cNvPr>
          <p:cNvCxnSpPr/>
          <p:nvPr/>
        </p:nvCxnSpPr>
        <p:spPr>
          <a:xfrm flipH="1">
            <a:off x="5505056" y="4393618"/>
            <a:ext cx="1" cy="830425"/>
          </a:xfrm>
          <a:prstGeom prst="straightConnector1">
            <a:avLst/>
          </a:prstGeom>
          <a:ln>
            <a:tailEnd type="triangle"/>
          </a:ln>
        </p:spPr>
        <p:style>
          <a:lnRef idx="2">
            <a:schemeClr val="accent6"/>
          </a:lnRef>
          <a:fillRef idx="1">
            <a:schemeClr val="lt1"/>
          </a:fillRef>
          <a:effectRef idx="0">
            <a:schemeClr val="accent6"/>
          </a:effectRef>
          <a:fontRef idx="minor">
            <a:schemeClr val="dk1"/>
          </a:fontRef>
        </p:style>
      </p:cxnSp>
      <p:sp>
        <p:nvSpPr>
          <p:cNvPr id="8" name="Téglalap: lekerekített 9">
            <a:extLst>
              <a:ext uri="{FF2B5EF4-FFF2-40B4-BE49-F238E27FC236}">
                <a16:creationId xmlns:a16="http://schemas.microsoft.com/office/drawing/2014/main" id="{3B3AB97D-FE4B-4172-B257-7607F3456B72}"/>
              </a:ext>
            </a:extLst>
          </p:cNvPr>
          <p:cNvSpPr/>
          <p:nvPr/>
        </p:nvSpPr>
        <p:spPr>
          <a:xfrm>
            <a:off x="3965510" y="5249834"/>
            <a:ext cx="3041780" cy="12527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u-HU" dirty="0">
                <a:ln w="0"/>
                <a:solidFill>
                  <a:schemeClr val="tx1"/>
                </a:solidFill>
                <a:effectLst>
                  <a:outerShdw blurRad="38100" dist="19050" dir="2700000" algn="tl" rotWithShape="0">
                    <a:schemeClr val="dk1">
                      <a:alpha val="40000"/>
                    </a:schemeClr>
                  </a:outerShdw>
                </a:effectLst>
              </a:rPr>
              <a:t>adatrögzítés (számítógép, okostelefon, felhő) és adatfeldolgozás (szoftverek, gazdálkodó)</a:t>
            </a:r>
            <a:endParaRPr lang="en-US" dirty="0">
              <a:ln w="0"/>
              <a:solidFill>
                <a:schemeClr val="tx1"/>
              </a:solidFill>
              <a:effectLst>
                <a:outerShdw blurRad="38100" dist="19050" dir="2700000" algn="tl" rotWithShape="0">
                  <a:schemeClr val="dk1">
                    <a:alpha val="40000"/>
                  </a:schemeClr>
                </a:outerShdw>
              </a:effectLst>
            </a:endParaRPr>
          </a:p>
        </p:txBody>
      </p:sp>
      <p:sp>
        <p:nvSpPr>
          <p:cNvPr id="3" name="Slide Number Placeholder 2">
            <a:extLst>
              <a:ext uri="{FF2B5EF4-FFF2-40B4-BE49-F238E27FC236}">
                <a16:creationId xmlns:a16="http://schemas.microsoft.com/office/drawing/2014/main" id="{98185158-CA31-46DE-AF46-86BB0A23DD1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24</a:t>
            </a:fld>
            <a:endParaRPr lang="hu-HU"/>
          </a:p>
        </p:txBody>
      </p:sp>
    </p:spTree>
    <p:extLst>
      <p:ext uri="{BB962C8B-B14F-4D97-AF65-F5344CB8AC3E}">
        <p14:creationId xmlns:p14="http://schemas.microsoft.com/office/powerpoint/2010/main" val="2687084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11710-086D-4DF7-9F17-5B3EBA3F97C0}"/>
              </a:ext>
            </a:extLst>
          </p:cNvPr>
          <p:cNvSpPr>
            <a:spLocks noGrp="1"/>
          </p:cNvSpPr>
          <p:nvPr>
            <p:ph type="title"/>
          </p:nvPr>
        </p:nvSpPr>
        <p:spPr>
          <a:noFill/>
          <a:ln>
            <a:noFill/>
          </a:ln>
        </p:spPr>
        <p:txBody>
          <a:bodyPr spcFirstLastPara="1" wrap="square" lIns="91425" tIns="45700" rIns="91425" bIns="45700" anchor="ctr" anchorCtr="0">
            <a:normAutofit/>
          </a:bodyPr>
          <a:lstStyle/>
          <a:p>
            <a:r>
              <a:rPr lang="hu-HU" dirty="0"/>
              <a:t>A korszerű állattartásban alkalmazható szenzorok</a:t>
            </a:r>
            <a:endParaRPr lang="en-US" dirty="0"/>
          </a:p>
        </p:txBody>
      </p:sp>
      <p:sp>
        <p:nvSpPr>
          <p:cNvPr id="3" name="Text Placeholder 2">
            <a:extLst>
              <a:ext uri="{FF2B5EF4-FFF2-40B4-BE49-F238E27FC236}">
                <a16:creationId xmlns:a16="http://schemas.microsoft.com/office/drawing/2014/main" id="{30D43650-9A2E-4FAB-A62B-8917872C039C}"/>
              </a:ext>
            </a:extLst>
          </p:cNvPr>
          <p:cNvSpPr>
            <a:spLocks noGrp="1"/>
          </p:cNvSpPr>
          <p:nvPr>
            <p:ph type="body" idx="1"/>
          </p:nvPr>
        </p:nvSpPr>
        <p:spPr/>
        <p:txBody>
          <a:bodyPr>
            <a:normAutofit fontScale="92500" lnSpcReduction="20000"/>
          </a:bodyPr>
          <a:lstStyle/>
          <a:p>
            <a:pPr marL="0" indent="0">
              <a:buNone/>
            </a:pPr>
            <a:r>
              <a:rPr lang="hu-HU" dirty="0"/>
              <a:t>A szenzorok adatokat gyűjtenek az állatokról, azok környezetéről, valamint a tartás- és takarmányozástechnológiai eszközök működéséről.</a:t>
            </a:r>
          </a:p>
          <a:p>
            <a:r>
              <a:rPr lang="hu-HU" dirty="0"/>
              <a:t>Az állatokról gyűjtött adatok alapján kiszűrhetők a beteg állatok, az ivarzók, a mozgásukban vagy viselkedésükben rendellenességet mutató egyedek, amelyek gyógykezelésre vagy elkülönítésre szorulhatnak.</a:t>
            </a:r>
          </a:p>
          <a:p>
            <a:r>
              <a:rPr lang="hu-HU" dirty="0"/>
              <a:t>A környezet állapotát felmérő szenzorok mérik a levegő hőmérsékletét, páratartalmát, a levegőátfolyás mértékét, káros gázok mennyiségét, hang- és fényerősséget stb.</a:t>
            </a:r>
          </a:p>
          <a:p>
            <a:r>
              <a:rPr lang="hu-HU" dirty="0"/>
              <a:t>A tartás- és takarmányozás-technológiai eszközök működését figyelő szenzorok az automatizált berendezések hivatásszerű működését biztosítják, jelzik pl. a nem elfogyasztott takarmánymennyiséget, a ventilláció hibáját, de bármilyen paramétert kimutatnak, ami a technológia működését illeti.</a:t>
            </a:r>
            <a:endParaRPr lang="en-US" dirty="0"/>
          </a:p>
          <a:p>
            <a:endParaRPr lang="en-US" dirty="0"/>
          </a:p>
        </p:txBody>
      </p:sp>
      <p:sp>
        <p:nvSpPr>
          <p:cNvPr id="4" name="Slide Number Placeholder 3">
            <a:extLst>
              <a:ext uri="{FF2B5EF4-FFF2-40B4-BE49-F238E27FC236}">
                <a16:creationId xmlns:a16="http://schemas.microsoft.com/office/drawing/2014/main" id="{77B506F2-A242-4F5F-ACDB-C2EF1C0F32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25</a:t>
            </a:fld>
            <a:endParaRPr lang="hu-HU"/>
          </a:p>
        </p:txBody>
      </p:sp>
    </p:spTree>
    <p:extLst>
      <p:ext uri="{BB962C8B-B14F-4D97-AF65-F5344CB8AC3E}">
        <p14:creationId xmlns:p14="http://schemas.microsoft.com/office/powerpoint/2010/main" val="1498117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395AF-C7FB-45C5-AD02-11C9C3207C86}"/>
              </a:ext>
            </a:extLst>
          </p:cNvPr>
          <p:cNvSpPr>
            <a:spLocks noGrp="1"/>
          </p:cNvSpPr>
          <p:nvPr>
            <p:ph type="title"/>
          </p:nvPr>
        </p:nvSpPr>
        <p:spPr>
          <a:noFill/>
          <a:ln>
            <a:noFill/>
          </a:ln>
        </p:spPr>
        <p:txBody>
          <a:bodyPr spcFirstLastPara="1" wrap="square" lIns="91425" tIns="45700" rIns="91425" bIns="45700" anchor="ctr" anchorCtr="0">
            <a:normAutofit/>
          </a:bodyPr>
          <a:lstStyle/>
          <a:p>
            <a:r>
              <a:rPr lang="hu-HU"/>
              <a:t>Tehénszenzorok elhelyezése</a:t>
            </a:r>
            <a:endParaRPr lang="en-US" dirty="0"/>
          </a:p>
        </p:txBody>
      </p:sp>
      <p:sp>
        <p:nvSpPr>
          <p:cNvPr id="3" name="Text Placeholder 2">
            <a:extLst>
              <a:ext uri="{FF2B5EF4-FFF2-40B4-BE49-F238E27FC236}">
                <a16:creationId xmlns:a16="http://schemas.microsoft.com/office/drawing/2014/main" id="{26DBC678-A2B3-418B-AB70-7376F0770A7F}"/>
              </a:ext>
            </a:extLst>
          </p:cNvPr>
          <p:cNvSpPr>
            <a:spLocks noGrp="1"/>
          </p:cNvSpPr>
          <p:nvPr>
            <p:ph type="body" idx="1"/>
          </p:nvPr>
        </p:nvSpPr>
        <p:spPr>
          <a:xfrm>
            <a:off x="321547" y="1690688"/>
            <a:ext cx="11555605" cy="4351338"/>
          </a:xfrm>
          <a:noFill/>
          <a:ln>
            <a:noFill/>
          </a:ln>
        </p:spPr>
        <p:txBody>
          <a:bodyPr spcFirstLastPara="1" wrap="square" lIns="91425" tIns="45700" rIns="91425" bIns="45700" anchor="t" anchorCtr="0">
            <a:normAutofit/>
          </a:bodyPr>
          <a:lstStyle/>
          <a:p>
            <a:pPr marL="0" indent="0">
              <a:buNone/>
            </a:pPr>
            <a:r>
              <a:rPr lang="en-US" dirty="0"/>
              <a:t>(1) ear tag </a:t>
            </a:r>
            <a:r>
              <a:rPr lang="en-US"/>
              <a:t>-f</a:t>
            </a:r>
            <a:r>
              <a:rPr lang="hu-HU" dirty="0"/>
              <a:t>ü</a:t>
            </a:r>
            <a:r>
              <a:rPr lang="en-US" dirty="0"/>
              <a:t>l</a:t>
            </a:r>
          </a:p>
          <a:p>
            <a:pPr marL="0" indent="0">
              <a:buNone/>
            </a:pPr>
            <a:r>
              <a:rPr lang="en-US" dirty="0"/>
              <a:t>(2) halter </a:t>
            </a:r>
            <a:r>
              <a:rPr lang="en-US"/>
              <a:t>- k</a:t>
            </a:r>
            <a:r>
              <a:rPr lang="hu-HU" dirty="0"/>
              <a:t>ö</a:t>
            </a:r>
            <a:r>
              <a:rPr lang="en-US" dirty="0" err="1"/>
              <a:t>tőfek</a:t>
            </a:r>
            <a:endParaRPr lang="en-US" dirty="0"/>
          </a:p>
          <a:p>
            <a:pPr marL="0" indent="0">
              <a:buNone/>
            </a:pPr>
            <a:r>
              <a:rPr lang="en-US" dirty="0"/>
              <a:t>(3) neck collar with counterweight </a:t>
            </a:r>
            <a:r>
              <a:rPr lang="en-US"/>
              <a:t>- nyak</a:t>
            </a:r>
            <a:r>
              <a:rPr lang="hu-HU" dirty="0"/>
              <a:t>ö</a:t>
            </a:r>
            <a:r>
              <a:rPr lang="en-US" dirty="0" err="1"/>
              <a:t>rv</a:t>
            </a:r>
            <a:endParaRPr lang="en-US" dirty="0"/>
          </a:p>
          <a:p>
            <a:pPr marL="0" indent="0">
              <a:buNone/>
            </a:pPr>
            <a:r>
              <a:rPr lang="en-US" dirty="0"/>
              <a:t>(4) reticulorumen bolus (in reticulum) - </a:t>
            </a:r>
            <a:r>
              <a:rPr lang="en-US" dirty="0" err="1"/>
              <a:t>bendő</a:t>
            </a:r>
            <a:endParaRPr lang="en-US" dirty="0"/>
          </a:p>
          <a:p>
            <a:pPr marL="0" indent="0">
              <a:buNone/>
            </a:pPr>
            <a:r>
              <a:rPr lang="en-US" dirty="0"/>
              <a:t>(5) rear leg pedometer </a:t>
            </a:r>
            <a:r>
              <a:rPr lang="en-US"/>
              <a:t>- l</a:t>
            </a:r>
            <a:r>
              <a:rPr lang="hu-HU" dirty="0"/>
              <a:t>á</a:t>
            </a:r>
            <a:r>
              <a:rPr lang="en-US" dirty="0"/>
              <a:t>b</a:t>
            </a:r>
          </a:p>
          <a:p>
            <a:pPr marL="0" indent="0">
              <a:buNone/>
            </a:pPr>
            <a:r>
              <a:rPr lang="en-US" dirty="0"/>
              <a:t>(6) upper tail ring - </a:t>
            </a:r>
            <a:r>
              <a:rPr lang="en-US" dirty="0" err="1"/>
              <a:t>farok</a:t>
            </a:r>
            <a:endParaRPr lang="en-US" dirty="0"/>
          </a:p>
          <a:p>
            <a:pPr marL="0" indent="0">
              <a:buNone/>
            </a:pPr>
            <a:r>
              <a:rPr lang="en-US" dirty="0"/>
              <a:t>(7) tail head inject - </a:t>
            </a:r>
            <a:r>
              <a:rPr lang="en-US" dirty="0" err="1"/>
              <a:t>fartő</a:t>
            </a:r>
            <a:endParaRPr lang="en-US" dirty="0"/>
          </a:p>
          <a:p>
            <a:pPr marL="0" indent="0">
              <a:buNone/>
            </a:pPr>
            <a:r>
              <a:rPr lang="en-US" dirty="0"/>
              <a:t>(8) vaginal bolus </a:t>
            </a:r>
            <a:r>
              <a:rPr lang="en-US"/>
              <a:t>- h</a:t>
            </a:r>
            <a:r>
              <a:rPr lang="hu-HU" dirty="0"/>
              <a:t>ü</a:t>
            </a:r>
            <a:r>
              <a:rPr lang="en-US" dirty="0" err="1"/>
              <a:t>vely</a:t>
            </a:r>
            <a:endParaRPr lang="en-US" dirty="0"/>
          </a:p>
        </p:txBody>
      </p:sp>
      <p:pic>
        <p:nvPicPr>
          <p:cNvPr id="4" name="Kép 4">
            <a:extLst>
              <a:ext uri="{FF2B5EF4-FFF2-40B4-BE49-F238E27FC236}">
                <a16:creationId xmlns:a16="http://schemas.microsoft.com/office/drawing/2014/main" id="{7D16F414-D8F6-4B47-BFF6-F5BF9F6DD970}"/>
              </a:ext>
            </a:extLst>
          </p:cNvPr>
          <p:cNvPicPr>
            <a:picLocks noChangeAspect="1"/>
          </p:cNvPicPr>
          <p:nvPr/>
        </p:nvPicPr>
        <p:blipFill rotWithShape="1">
          <a:blip r:embed="rId2"/>
          <a:srcRect l="29496" r="19448"/>
          <a:stretch/>
        </p:blipFill>
        <p:spPr>
          <a:xfrm>
            <a:off x="7520473" y="1690688"/>
            <a:ext cx="3861870" cy="1417395"/>
          </a:xfrm>
          <a:prstGeom prst="rect">
            <a:avLst/>
          </a:prstGeom>
        </p:spPr>
      </p:pic>
      <p:pic>
        <p:nvPicPr>
          <p:cNvPr id="5" name="Kép 6">
            <a:extLst>
              <a:ext uri="{FF2B5EF4-FFF2-40B4-BE49-F238E27FC236}">
                <a16:creationId xmlns:a16="http://schemas.microsoft.com/office/drawing/2014/main" id="{1E233470-0554-449B-8B9D-C30D9E2D7B6A}"/>
              </a:ext>
            </a:extLst>
          </p:cNvPr>
          <p:cNvPicPr>
            <a:picLocks noChangeAspect="1"/>
          </p:cNvPicPr>
          <p:nvPr/>
        </p:nvPicPr>
        <p:blipFill rotWithShape="1">
          <a:blip r:embed="rId3"/>
          <a:srcRect l="29483" r="19483"/>
          <a:stretch/>
        </p:blipFill>
        <p:spPr>
          <a:xfrm>
            <a:off x="7520473" y="3099444"/>
            <a:ext cx="3861870" cy="1417395"/>
          </a:xfrm>
          <a:prstGeom prst="rect">
            <a:avLst/>
          </a:prstGeom>
        </p:spPr>
      </p:pic>
      <p:sp>
        <p:nvSpPr>
          <p:cNvPr id="6" name="Szövegdoboz 7">
            <a:extLst>
              <a:ext uri="{FF2B5EF4-FFF2-40B4-BE49-F238E27FC236}">
                <a16:creationId xmlns:a16="http://schemas.microsoft.com/office/drawing/2014/main" id="{99111880-A870-464D-B02B-7DCF57C39D48}"/>
              </a:ext>
            </a:extLst>
          </p:cNvPr>
          <p:cNvSpPr txBox="1"/>
          <p:nvPr/>
        </p:nvSpPr>
        <p:spPr>
          <a:xfrm>
            <a:off x="7687420" y="4674843"/>
            <a:ext cx="3013788" cy="369332"/>
          </a:xfrm>
          <a:prstGeom prst="rect">
            <a:avLst/>
          </a:prstGeom>
          <a:noFill/>
        </p:spPr>
        <p:txBody>
          <a:bodyPr wrap="square" rtlCol="0">
            <a:spAutoFit/>
          </a:bodyPr>
          <a:lstStyle/>
          <a:p>
            <a:pPr>
              <a:lnSpc>
                <a:spcPct val="90000"/>
              </a:lnSpc>
              <a:spcBef>
                <a:spcPts val="1000"/>
              </a:spcBef>
              <a:buClr>
                <a:srgbClr val="1C9E4A"/>
              </a:buClr>
              <a:buSzPts val="1800"/>
            </a:pPr>
            <a:r>
              <a:rPr lang="hu-HU" sz="2000" dirty="0">
                <a:solidFill>
                  <a:srgbClr val="1C9E4A"/>
                </a:solidFill>
                <a:latin typeface="Calibri"/>
                <a:cs typeface="Calibri"/>
                <a:sym typeface="Calibri"/>
              </a:rPr>
              <a:t>Forrás: Caja et al. 2016</a:t>
            </a:r>
            <a:endParaRPr lang="en-US" sz="2000" dirty="0">
              <a:solidFill>
                <a:srgbClr val="1C9E4A"/>
              </a:solidFill>
              <a:latin typeface="Calibri"/>
              <a:cs typeface="Calibri"/>
              <a:sym typeface="Calibri"/>
            </a:endParaRPr>
          </a:p>
        </p:txBody>
      </p:sp>
      <p:sp>
        <p:nvSpPr>
          <p:cNvPr id="7" name="Slide Number Placeholder 6">
            <a:extLst>
              <a:ext uri="{FF2B5EF4-FFF2-40B4-BE49-F238E27FC236}">
                <a16:creationId xmlns:a16="http://schemas.microsoft.com/office/drawing/2014/main" id="{70E222ED-5220-414B-BD57-CFD6BEDFF72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26</a:t>
            </a:fld>
            <a:endParaRPr lang="hu-HU"/>
          </a:p>
        </p:txBody>
      </p:sp>
    </p:spTree>
    <p:extLst>
      <p:ext uri="{BB962C8B-B14F-4D97-AF65-F5344CB8AC3E}">
        <p14:creationId xmlns:p14="http://schemas.microsoft.com/office/powerpoint/2010/main" val="467742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8E7B7-0F83-489A-948F-B9B1F4CF0D78}"/>
              </a:ext>
            </a:extLst>
          </p:cNvPr>
          <p:cNvSpPr>
            <a:spLocks noGrp="1"/>
          </p:cNvSpPr>
          <p:nvPr>
            <p:ph type="title"/>
          </p:nvPr>
        </p:nvSpPr>
        <p:spPr/>
        <p:txBody>
          <a:bodyPr/>
          <a:lstStyle/>
          <a:p>
            <a:r>
              <a:rPr lang="hu-HU"/>
              <a:t>A szenzorok a következő paramétereket mérhetik</a:t>
            </a:r>
            <a:endParaRPr lang="en-US" dirty="0"/>
          </a:p>
        </p:txBody>
      </p:sp>
      <p:sp>
        <p:nvSpPr>
          <p:cNvPr id="3" name="Text Placeholder 2">
            <a:extLst>
              <a:ext uri="{FF2B5EF4-FFF2-40B4-BE49-F238E27FC236}">
                <a16:creationId xmlns:a16="http://schemas.microsoft.com/office/drawing/2014/main" id="{7FDA1853-DC13-477B-9425-2E650281D05E}"/>
              </a:ext>
            </a:extLst>
          </p:cNvPr>
          <p:cNvSpPr>
            <a:spLocks noGrp="1"/>
          </p:cNvSpPr>
          <p:nvPr>
            <p:ph type="body" idx="1"/>
          </p:nvPr>
        </p:nvSpPr>
        <p:spPr>
          <a:noFill/>
          <a:ln>
            <a:noFill/>
          </a:ln>
        </p:spPr>
        <p:txBody>
          <a:bodyPr spcFirstLastPara="1" wrap="square" lIns="91425" tIns="45700" rIns="91425" bIns="45700" anchor="t" anchorCtr="0">
            <a:normAutofit fontScale="92500" lnSpcReduction="20000"/>
          </a:bodyPr>
          <a:lstStyle/>
          <a:p>
            <a:pPr indent="-457200"/>
            <a:r>
              <a:rPr lang="en-US" dirty="0" err="1"/>
              <a:t>Poz</a:t>
            </a:r>
            <a:r>
              <a:rPr lang="hu-HU" dirty="0"/>
              <a:t>í</a:t>
            </a:r>
            <a:r>
              <a:rPr lang="en-US" dirty="0"/>
              <a:t>ci</a:t>
            </a:r>
            <a:r>
              <a:rPr lang="hu-HU" dirty="0"/>
              <a:t>ó</a:t>
            </a:r>
            <a:endParaRPr lang="en-US" dirty="0"/>
          </a:p>
          <a:p>
            <a:pPr indent="-457200"/>
            <a:r>
              <a:rPr lang="hu-HU" dirty="0"/>
              <a:t>Az állatok mozgása</a:t>
            </a:r>
            <a:endParaRPr lang="en-US" dirty="0"/>
          </a:p>
          <a:p>
            <a:pPr indent="-457200"/>
            <a:r>
              <a:rPr lang="en-US" dirty="0" err="1"/>
              <a:t>Hőmers</a:t>
            </a:r>
            <a:r>
              <a:rPr lang="hu-HU" dirty="0"/>
              <a:t>é</a:t>
            </a:r>
            <a:r>
              <a:rPr lang="en-US" dirty="0" err="1"/>
              <a:t>klet</a:t>
            </a:r>
            <a:endParaRPr lang="en-US" dirty="0"/>
          </a:p>
          <a:p>
            <a:pPr indent="-457200"/>
            <a:r>
              <a:rPr lang="en-US" dirty="0"/>
              <a:t>pH </a:t>
            </a:r>
            <a:endParaRPr lang="hu-HU" dirty="0"/>
          </a:p>
          <a:p>
            <a:pPr indent="-457200"/>
            <a:r>
              <a:rPr lang="hu-HU" dirty="0"/>
              <a:t>Különböző gázok jelenléte pl. ammónia</a:t>
            </a:r>
          </a:p>
          <a:p>
            <a:pPr indent="-457200"/>
            <a:r>
              <a:rPr lang="hu-HU" dirty="0"/>
              <a:t>Zajszint</a:t>
            </a:r>
          </a:p>
          <a:p>
            <a:pPr indent="-457200"/>
            <a:r>
              <a:rPr lang="hu-HU" dirty="0"/>
              <a:t>Fényerősség</a:t>
            </a:r>
          </a:p>
          <a:p>
            <a:pPr indent="-457200"/>
            <a:r>
              <a:rPr lang="hu-HU" dirty="0"/>
              <a:t>Páratartalom</a:t>
            </a:r>
          </a:p>
          <a:p>
            <a:pPr indent="-457200"/>
            <a:r>
              <a:rPr lang="hu-HU" dirty="0"/>
              <a:t>Ivarzás szakasza</a:t>
            </a:r>
          </a:p>
          <a:p>
            <a:pPr indent="-457200"/>
            <a:r>
              <a:rPr lang="hu-HU" dirty="0"/>
              <a:t>Elfogyasztott takarmány mennyisége stb.</a:t>
            </a:r>
            <a:endParaRPr lang="en-US" dirty="0"/>
          </a:p>
          <a:p>
            <a:pPr indent="-457200"/>
            <a:endParaRPr lang="en-US" dirty="0"/>
          </a:p>
        </p:txBody>
      </p:sp>
      <p:pic>
        <p:nvPicPr>
          <p:cNvPr id="4" name="Kép 4">
            <a:extLst>
              <a:ext uri="{FF2B5EF4-FFF2-40B4-BE49-F238E27FC236}">
                <a16:creationId xmlns:a16="http://schemas.microsoft.com/office/drawing/2014/main" id="{01EBA707-6AEE-48CA-866D-485FB48AC8D9}"/>
              </a:ext>
            </a:extLst>
          </p:cNvPr>
          <p:cNvPicPr>
            <a:picLocks noChangeAspect="1"/>
          </p:cNvPicPr>
          <p:nvPr/>
        </p:nvPicPr>
        <p:blipFill rotWithShape="1">
          <a:blip r:embed="rId2"/>
          <a:srcRect t="71548" r="59062" b="5218"/>
          <a:stretch/>
        </p:blipFill>
        <p:spPr>
          <a:xfrm>
            <a:off x="6439354" y="1690688"/>
            <a:ext cx="1500474" cy="942192"/>
          </a:xfrm>
          <a:prstGeom prst="rect">
            <a:avLst/>
          </a:prstGeom>
        </p:spPr>
      </p:pic>
      <p:pic>
        <p:nvPicPr>
          <p:cNvPr id="5" name="Kép 6">
            <a:extLst>
              <a:ext uri="{FF2B5EF4-FFF2-40B4-BE49-F238E27FC236}">
                <a16:creationId xmlns:a16="http://schemas.microsoft.com/office/drawing/2014/main" id="{DD5E4CA8-16E1-4F7E-AC46-92DC83400064}"/>
              </a:ext>
            </a:extLst>
          </p:cNvPr>
          <p:cNvPicPr>
            <a:picLocks noChangeAspect="1"/>
          </p:cNvPicPr>
          <p:nvPr/>
        </p:nvPicPr>
        <p:blipFill rotWithShape="1">
          <a:blip r:embed="rId3"/>
          <a:srcRect t="4214"/>
          <a:stretch/>
        </p:blipFill>
        <p:spPr>
          <a:xfrm>
            <a:off x="7326606" y="3713583"/>
            <a:ext cx="3895640" cy="1970741"/>
          </a:xfrm>
          <a:prstGeom prst="rect">
            <a:avLst/>
          </a:prstGeom>
        </p:spPr>
      </p:pic>
      <p:pic>
        <p:nvPicPr>
          <p:cNvPr id="6" name="Kép 8">
            <a:extLst>
              <a:ext uri="{FF2B5EF4-FFF2-40B4-BE49-F238E27FC236}">
                <a16:creationId xmlns:a16="http://schemas.microsoft.com/office/drawing/2014/main" id="{9952A52B-FCA8-4825-A8EE-05FAF8CC33D3}"/>
              </a:ext>
            </a:extLst>
          </p:cNvPr>
          <p:cNvPicPr>
            <a:picLocks noChangeAspect="1"/>
          </p:cNvPicPr>
          <p:nvPr/>
        </p:nvPicPr>
        <p:blipFill rotWithShape="1">
          <a:blip r:embed="rId4"/>
          <a:srcRect b="4934"/>
          <a:stretch/>
        </p:blipFill>
        <p:spPr>
          <a:xfrm>
            <a:off x="8972561" y="1573696"/>
            <a:ext cx="2440233" cy="1570722"/>
          </a:xfrm>
          <a:prstGeom prst="rect">
            <a:avLst/>
          </a:prstGeom>
        </p:spPr>
      </p:pic>
      <p:sp>
        <p:nvSpPr>
          <p:cNvPr id="7" name="Szövegdoboz 7">
            <a:extLst>
              <a:ext uri="{FF2B5EF4-FFF2-40B4-BE49-F238E27FC236}">
                <a16:creationId xmlns:a16="http://schemas.microsoft.com/office/drawing/2014/main" id="{6D096EB0-FDAE-4451-8CED-148C117BEAA6}"/>
              </a:ext>
            </a:extLst>
          </p:cNvPr>
          <p:cNvSpPr txBox="1"/>
          <p:nvPr/>
        </p:nvSpPr>
        <p:spPr>
          <a:xfrm>
            <a:off x="7326606" y="5775650"/>
            <a:ext cx="3895640" cy="49374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indent="-457200">
              <a:lnSpc>
                <a:spcPct val="90000"/>
              </a:lnSpc>
              <a:spcBef>
                <a:spcPts val="1000"/>
              </a:spcBef>
              <a:buClr>
                <a:srgbClr val="1C9E4A"/>
              </a:buClr>
              <a:buSzPts val="1800"/>
              <a:buChar char="•"/>
              <a:defRPr sz="2800">
                <a:solidFill>
                  <a:srgbClr val="1C9E4A"/>
                </a:solidFill>
                <a:latin typeface="Calibri"/>
                <a:ea typeface="Calibri"/>
                <a:cs typeface="Calibri"/>
                <a:sym typeface="Calibri"/>
              </a:defRPr>
            </a:lvl1pPr>
            <a:lvl2pPr marL="914400" indent="-342900">
              <a:lnSpc>
                <a:spcPct val="90000"/>
              </a:lnSpc>
              <a:spcBef>
                <a:spcPts val="500"/>
              </a:spcBef>
              <a:buClr>
                <a:srgbClr val="1C9E4A"/>
              </a:buClr>
              <a:buSzPts val="1800"/>
              <a:buChar char="•"/>
              <a:defRPr sz="2400">
                <a:solidFill>
                  <a:srgbClr val="1C9E4A"/>
                </a:solidFill>
                <a:latin typeface="Calibri"/>
                <a:ea typeface="Calibri"/>
                <a:cs typeface="Calibri"/>
                <a:sym typeface="Calibri"/>
              </a:defRPr>
            </a:lvl2pPr>
            <a:lvl3pPr marL="1371600" indent="-342900">
              <a:lnSpc>
                <a:spcPct val="90000"/>
              </a:lnSpc>
              <a:spcBef>
                <a:spcPts val="500"/>
              </a:spcBef>
              <a:buClr>
                <a:srgbClr val="1C9E4A"/>
              </a:buClr>
              <a:buSzPts val="1800"/>
              <a:buChar char="•"/>
              <a:defRPr sz="2000">
                <a:solidFill>
                  <a:srgbClr val="1C9E4A"/>
                </a:solidFill>
                <a:latin typeface="Calibri"/>
                <a:ea typeface="Calibri"/>
                <a:cs typeface="Calibri"/>
                <a:sym typeface="Calibri"/>
              </a:defRPr>
            </a:lvl3pPr>
            <a:lvl4pPr marL="1828800" indent="-342900">
              <a:lnSpc>
                <a:spcPct val="90000"/>
              </a:lnSpc>
              <a:spcBef>
                <a:spcPts val="500"/>
              </a:spcBef>
              <a:buClr>
                <a:srgbClr val="1C9E4A"/>
              </a:buClr>
              <a:buSzPts val="1800"/>
              <a:buChar char="•"/>
              <a:defRPr sz="1800">
                <a:solidFill>
                  <a:srgbClr val="1C9E4A"/>
                </a:solidFill>
                <a:latin typeface="Calibri"/>
                <a:ea typeface="Calibri"/>
                <a:cs typeface="Calibri"/>
                <a:sym typeface="Calibri"/>
              </a:defRPr>
            </a:lvl4pPr>
            <a:lvl5pPr marL="2286000" indent="-342900">
              <a:lnSpc>
                <a:spcPct val="90000"/>
              </a:lnSpc>
              <a:spcBef>
                <a:spcPts val="500"/>
              </a:spcBef>
              <a:buClr>
                <a:srgbClr val="1C9E4A"/>
              </a:buClr>
              <a:buSzPts val="1800"/>
              <a:buChar char="•"/>
              <a:defRPr sz="1800">
                <a:solidFill>
                  <a:srgbClr val="1C9E4A"/>
                </a:solidFill>
                <a:latin typeface="Calibri"/>
                <a:ea typeface="Calibri"/>
                <a:cs typeface="Calibri"/>
                <a:sym typeface="Calibri"/>
              </a:defRPr>
            </a:lvl5pPr>
            <a:lvl6pPr marL="27432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6pPr>
            <a:lvl7pPr marL="32004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7pPr>
            <a:lvl8pPr marL="36576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8pPr>
            <a:lvl9pPr marL="41148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9pPr>
          </a:lstStyle>
          <a:p>
            <a:pPr marL="0" indent="0">
              <a:buNone/>
            </a:pPr>
            <a:r>
              <a:rPr lang="hu-HU" sz="1800" dirty="0"/>
              <a:t>Forrás: Cinkler, 2018</a:t>
            </a:r>
            <a:endParaRPr lang="en-US" sz="1800" dirty="0"/>
          </a:p>
        </p:txBody>
      </p:sp>
      <p:sp>
        <p:nvSpPr>
          <p:cNvPr id="8" name="Slide Number Placeholder 7">
            <a:extLst>
              <a:ext uri="{FF2B5EF4-FFF2-40B4-BE49-F238E27FC236}">
                <a16:creationId xmlns:a16="http://schemas.microsoft.com/office/drawing/2014/main" id="{3CDB8656-3F0D-40B6-9F21-C2001BF9B4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27</a:t>
            </a:fld>
            <a:endParaRPr lang="hu-HU"/>
          </a:p>
        </p:txBody>
      </p:sp>
    </p:spTree>
    <p:extLst>
      <p:ext uri="{BB962C8B-B14F-4D97-AF65-F5344CB8AC3E}">
        <p14:creationId xmlns:p14="http://schemas.microsoft.com/office/powerpoint/2010/main" val="1786663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2E4D0-D608-4A14-B7BB-2E9C85F55D91}"/>
              </a:ext>
            </a:extLst>
          </p:cNvPr>
          <p:cNvSpPr>
            <a:spLocks noGrp="1"/>
          </p:cNvSpPr>
          <p:nvPr>
            <p:ph type="title"/>
          </p:nvPr>
        </p:nvSpPr>
        <p:spPr/>
        <p:txBody>
          <a:bodyPr/>
          <a:lstStyle/>
          <a:p>
            <a:r>
              <a:rPr lang="hu-HU" dirty="0"/>
              <a:t>Anemométer=gázok áramlását mérő berendezés</a:t>
            </a:r>
            <a:endParaRPr lang="en-US" dirty="0"/>
          </a:p>
        </p:txBody>
      </p:sp>
      <p:pic>
        <p:nvPicPr>
          <p:cNvPr id="4" name="Tartalom helye 4">
            <a:extLst>
              <a:ext uri="{FF2B5EF4-FFF2-40B4-BE49-F238E27FC236}">
                <a16:creationId xmlns:a16="http://schemas.microsoft.com/office/drawing/2014/main" id="{386B161F-FFB4-4B0C-9E4E-1A316ECA49D8}"/>
              </a:ext>
            </a:extLst>
          </p:cNvPr>
          <p:cNvPicPr>
            <a:picLocks noChangeAspect="1"/>
          </p:cNvPicPr>
          <p:nvPr/>
        </p:nvPicPr>
        <p:blipFill>
          <a:blip r:embed="rId2"/>
          <a:stretch>
            <a:fillRect/>
          </a:stretch>
        </p:blipFill>
        <p:spPr>
          <a:xfrm>
            <a:off x="1274431" y="1690688"/>
            <a:ext cx="3269426" cy="4351338"/>
          </a:xfrm>
          <a:prstGeom prst="rect">
            <a:avLst/>
          </a:prstGeom>
          <a:noFill/>
          <a:ln>
            <a:noFill/>
          </a:ln>
        </p:spPr>
      </p:pic>
      <p:pic>
        <p:nvPicPr>
          <p:cNvPr id="5" name="Kép 6">
            <a:extLst>
              <a:ext uri="{FF2B5EF4-FFF2-40B4-BE49-F238E27FC236}">
                <a16:creationId xmlns:a16="http://schemas.microsoft.com/office/drawing/2014/main" id="{F09A24C6-AC4D-4626-996C-ED590486B076}"/>
              </a:ext>
            </a:extLst>
          </p:cNvPr>
          <p:cNvPicPr>
            <a:picLocks noChangeAspect="1"/>
          </p:cNvPicPr>
          <p:nvPr/>
        </p:nvPicPr>
        <p:blipFill>
          <a:blip r:embed="rId3"/>
          <a:stretch>
            <a:fillRect/>
          </a:stretch>
        </p:blipFill>
        <p:spPr>
          <a:xfrm>
            <a:off x="5115251" y="2159552"/>
            <a:ext cx="5596729" cy="3082256"/>
          </a:xfrm>
          <a:prstGeom prst="rect">
            <a:avLst/>
          </a:prstGeom>
        </p:spPr>
      </p:pic>
      <p:sp>
        <p:nvSpPr>
          <p:cNvPr id="6" name="Szövegdoboz 7">
            <a:extLst>
              <a:ext uri="{FF2B5EF4-FFF2-40B4-BE49-F238E27FC236}">
                <a16:creationId xmlns:a16="http://schemas.microsoft.com/office/drawing/2014/main" id="{A09ABA84-BB52-4DF7-8BF0-C5E106537A84}"/>
              </a:ext>
            </a:extLst>
          </p:cNvPr>
          <p:cNvSpPr txBox="1"/>
          <p:nvPr/>
        </p:nvSpPr>
        <p:spPr>
          <a:xfrm>
            <a:off x="6352994" y="5571226"/>
            <a:ext cx="3715020" cy="480131"/>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indent="-457200">
              <a:lnSpc>
                <a:spcPct val="90000"/>
              </a:lnSpc>
              <a:spcBef>
                <a:spcPts val="1000"/>
              </a:spcBef>
              <a:buClr>
                <a:srgbClr val="1C9E4A"/>
              </a:buClr>
              <a:buSzPts val="1800"/>
              <a:buChar char="•"/>
              <a:defRPr sz="2800">
                <a:solidFill>
                  <a:srgbClr val="1C9E4A"/>
                </a:solidFill>
                <a:latin typeface="Calibri"/>
                <a:ea typeface="Calibri"/>
                <a:cs typeface="Calibri"/>
                <a:sym typeface="Calibri"/>
              </a:defRPr>
            </a:lvl1pPr>
            <a:lvl2pPr marL="914400" indent="-342900">
              <a:lnSpc>
                <a:spcPct val="90000"/>
              </a:lnSpc>
              <a:spcBef>
                <a:spcPts val="500"/>
              </a:spcBef>
              <a:buClr>
                <a:srgbClr val="1C9E4A"/>
              </a:buClr>
              <a:buSzPts val="1800"/>
              <a:buChar char="•"/>
              <a:defRPr sz="2400">
                <a:solidFill>
                  <a:srgbClr val="1C9E4A"/>
                </a:solidFill>
                <a:latin typeface="Calibri"/>
                <a:ea typeface="Calibri"/>
                <a:cs typeface="Calibri"/>
                <a:sym typeface="Calibri"/>
              </a:defRPr>
            </a:lvl2pPr>
            <a:lvl3pPr marL="1371600" indent="-342900">
              <a:lnSpc>
                <a:spcPct val="90000"/>
              </a:lnSpc>
              <a:spcBef>
                <a:spcPts val="500"/>
              </a:spcBef>
              <a:buClr>
                <a:srgbClr val="1C9E4A"/>
              </a:buClr>
              <a:buSzPts val="1800"/>
              <a:buChar char="•"/>
              <a:defRPr sz="2000">
                <a:solidFill>
                  <a:srgbClr val="1C9E4A"/>
                </a:solidFill>
                <a:latin typeface="Calibri"/>
                <a:ea typeface="Calibri"/>
                <a:cs typeface="Calibri"/>
                <a:sym typeface="Calibri"/>
              </a:defRPr>
            </a:lvl3pPr>
            <a:lvl4pPr marL="1828800" indent="-342900">
              <a:lnSpc>
                <a:spcPct val="90000"/>
              </a:lnSpc>
              <a:spcBef>
                <a:spcPts val="500"/>
              </a:spcBef>
              <a:buClr>
                <a:srgbClr val="1C9E4A"/>
              </a:buClr>
              <a:buSzPts val="1800"/>
              <a:buChar char="•"/>
              <a:defRPr sz="1800">
                <a:solidFill>
                  <a:srgbClr val="1C9E4A"/>
                </a:solidFill>
                <a:latin typeface="Calibri"/>
                <a:ea typeface="Calibri"/>
                <a:cs typeface="Calibri"/>
                <a:sym typeface="Calibri"/>
              </a:defRPr>
            </a:lvl4pPr>
            <a:lvl5pPr marL="2286000" indent="-342900">
              <a:lnSpc>
                <a:spcPct val="90000"/>
              </a:lnSpc>
              <a:spcBef>
                <a:spcPts val="500"/>
              </a:spcBef>
              <a:buClr>
                <a:srgbClr val="1C9E4A"/>
              </a:buClr>
              <a:buSzPts val="1800"/>
              <a:buChar char="•"/>
              <a:defRPr sz="1800">
                <a:solidFill>
                  <a:srgbClr val="1C9E4A"/>
                </a:solidFill>
                <a:latin typeface="Calibri"/>
                <a:ea typeface="Calibri"/>
                <a:cs typeface="Calibri"/>
                <a:sym typeface="Calibri"/>
              </a:defRPr>
            </a:lvl5pPr>
            <a:lvl6pPr marL="27432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6pPr>
            <a:lvl7pPr marL="32004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7pPr>
            <a:lvl8pPr marL="36576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8pPr>
            <a:lvl9pPr marL="41148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9pPr>
          </a:lstStyle>
          <a:p>
            <a:pPr marL="0" indent="0">
              <a:buNone/>
            </a:pPr>
            <a:r>
              <a:rPr lang="hu-HU" sz="2000" dirty="0"/>
              <a:t>Forrás: Cinkler, 2018</a:t>
            </a:r>
            <a:endParaRPr lang="en-US" sz="2000" dirty="0"/>
          </a:p>
        </p:txBody>
      </p:sp>
      <p:sp>
        <p:nvSpPr>
          <p:cNvPr id="3" name="Slide Number Placeholder 2">
            <a:extLst>
              <a:ext uri="{FF2B5EF4-FFF2-40B4-BE49-F238E27FC236}">
                <a16:creationId xmlns:a16="http://schemas.microsoft.com/office/drawing/2014/main" id="{1013B386-1459-4078-9CC7-22FB3101838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28</a:t>
            </a:fld>
            <a:endParaRPr lang="hu-HU"/>
          </a:p>
        </p:txBody>
      </p:sp>
    </p:spTree>
    <p:extLst>
      <p:ext uri="{BB962C8B-B14F-4D97-AF65-F5344CB8AC3E}">
        <p14:creationId xmlns:p14="http://schemas.microsoft.com/office/powerpoint/2010/main" val="2203195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E98D8-9D98-4556-AE52-614784300AD9}"/>
              </a:ext>
            </a:extLst>
          </p:cNvPr>
          <p:cNvSpPr>
            <a:spLocks noGrp="1"/>
          </p:cNvSpPr>
          <p:nvPr>
            <p:ph type="title"/>
          </p:nvPr>
        </p:nvSpPr>
        <p:spPr>
          <a:noFill/>
          <a:ln>
            <a:noFill/>
          </a:ln>
        </p:spPr>
        <p:txBody>
          <a:bodyPr spcFirstLastPara="1" wrap="square" lIns="91425" tIns="45700" rIns="91425" bIns="45700" anchor="ctr" anchorCtr="0">
            <a:normAutofit/>
          </a:bodyPr>
          <a:lstStyle/>
          <a:p>
            <a:r>
              <a:rPr lang="hu-HU" dirty="0"/>
              <a:t>A korszerű állattartásban alkalmazható kommunikációs csatornák</a:t>
            </a:r>
            <a:endParaRPr lang="en-US" dirty="0"/>
          </a:p>
        </p:txBody>
      </p:sp>
      <p:sp>
        <p:nvSpPr>
          <p:cNvPr id="3" name="Text Placeholder 2">
            <a:extLst>
              <a:ext uri="{FF2B5EF4-FFF2-40B4-BE49-F238E27FC236}">
                <a16:creationId xmlns:a16="http://schemas.microsoft.com/office/drawing/2014/main" id="{32DCEBB8-83B7-4937-90DE-72DC4B04B728}"/>
              </a:ext>
            </a:extLst>
          </p:cNvPr>
          <p:cNvSpPr>
            <a:spLocks noGrp="1"/>
          </p:cNvSpPr>
          <p:nvPr>
            <p:ph type="body" idx="1"/>
          </p:nvPr>
        </p:nvSpPr>
        <p:spPr>
          <a:noFill/>
        </p:spPr>
        <p:txBody>
          <a:bodyPr wrap="square" rtlCol="0">
            <a:spAutoFit/>
          </a:bodyPr>
          <a:lstStyle/>
          <a:p>
            <a:pPr>
              <a:lnSpc>
                <a:spcPct val="70000"/>
              </a:lnSpc>
            </a:pPr>
            <a:r>
              <a:rPr lang="hu-HU" sz="1500" dirty="0">
                <a:sym typeface="Arial"/>
              </a:rPr>
              <a:t>Az állattartó telepeken számos infokommunikációs csatornát alkalmazhatnak, ilyenek pl. </a:t>
            </a:r>
          </a:p>
          <a:p>
            <a:pPr>
              <a:lnSpc>
                <a:spcPct val="70000"/>
              </a:lnSpc>
            </a:pPr>
            <a:r>
              <a:rPr lang="hu-HU" sz="1500" dirty="0">
                <a:sym typeface="Arial"/>
              </a:rPr>
              <a:t>Hatótáv szempontjából: </a:t>
            </a:r>
            <a:endParaRPr lang="en-US" sz="1500" dirty="0">
              <a:sym typeface="Arial"/>
            </a:endParaRPr>
          </a:p>
          <a:p>
            <a:pPr>
              <a:lnSpc>
                <a:spcPct val="70000"/>
              </a:lnSpc>
            </a:pPr>
            <a:r>
              <a:rPr lang="en-US" sz="1500" dirty="0">
                <a:sym typeface="Arial"/>
              </a:rPr>
              <a:t>• RFID</a:t>
            </a:r>
          </a:p>
          <a:p>
            <a:pPr>
              <a:lnSpc>
                <a:spcPct val="70000"/>
              </a:lnSpc>
            </a:pPr>
            <a:r>
              <a:rPr lang="en-US" sz="1500" dirty="0">
                <a:sym typeface="Arial"/>
              </a:rPr>
              <a:t>• BLE</a:t>
            </a:r>
          </a:p>
          <a:p>
            <a:pPr>
              <a:lnSpc>
                <a:spcPct val="70000"/>
              </a:lnSpc>
            </a:pPr>
            <a:r>
              <a:rPr lang="en-US" sz="1500" dirty="0">
                <a:sym typeface="Arial"/>
              </a:rPr>
              <a:t>• ZigBee</a:t>
            </a:r>
          </a:p>
          <a:p>
            <a:pPr>
              <a:lnSpc>
                <a:spcPct val="70000"/>
              </a:lnSpc>
            </a:pPr>
            <a:endParaRPr lang="en-US" sz="1500" dirty="0">
              <a:sym typeface="Arial"/>
            </a:endParaRPr>
          </a:p>
          <a:p>
            <a:pPr>
              <a:lnSpc>
                <a:spcPct val="70000"/>
              </a:lnSpc>
            </a:pPr>
            <a:r>
              <a:rPr lang="en-US" sz="1500" dirty="0">
                <a:sym typeface="Arial"/>
              </a:rPr>
              <a:t>• Wi-Fi</a:t>
            </a:r>
            <a:r>
              <a:rPr lang="hu-HU" sz="1500" dirty="0">
                <a:sym typeface="Arial"/>
              </a:rPr>
              <a:t> – közepes hatótáv</a:t>
            </a:r>
          </a:p>
          <a:p>
            <a:pPr>
              <a:lnSpc>
                <a:spcPct val="70000"/>
              </a:lnSpc>
            </a:pPr>
            <a:endParaRPr lang="en-US" sz="1500" dirty="0">
              <a:sym typeface="Arial"/>
            </a:endParaRPr>
          </a:p>
          <a:p>
            <a:pPr>
              <a:lnSpc>
                <a:spcPct val="70000"/>
              </a:lnSpc>
            </a:pPr>
            <a:r>
              <a:rPr lang="en-US" sz="1500" dirty="0">
                <a:sym typeface="Arial"/>
              </a:rPr>
              <a:t>LPWAN (Low </a:t>
            </a:r>
            <a:r>
              <a:rPr lang="en-US" sz="1500" dirty="0" err="1">
                <a:sym typeface="Arial"/>
              </a:rPr>
              <a:t>PowerWide</a:t>
            </a:r>
            <a:r>
              <a:rPr lang="en-US" sz="1500" dirty="0">
                <a:sym typeface="Arial"/>
              </a:rPr>
              <a:t> Area Network)</a:t>
            </a:r>
          </a:p>
          <a:p>
            <a:pPr>
              <a:lnSpc>
                <a:spcPct val="70000"/>
              </a:lnSpc>
            </a:pPr>
            <a:r>
              <a:rPr lang="en-US" sz="1500" dirty="0">
                <a:sym typeface="Arial"/>
              </a:rPr>
              <a:t>• LoRa</a:t>
            </a:r>
          </a:p>
          <a:p>
            <a:pPr>
              <a:lnSpc>
                <a:spcPct val="70000"/>
              </a:lnSpc>
            </a:pPr>
            <a:r>
              <a:rPr lang="en-US" sz="1500" dirty="0">
                <a:sym typeface="Arial"/>
              </a:rPr>
              <a:t>• </a:t>
            </a:r>
            <a:r>
              <a:rPr lang="en-US" sz="1500" dirty="0" err="1">
                <a:sym typeface="Arial"/>
              </a:rPr>
              <a:t>SigFox</a:t>
            </a:r>
            <a:endParaRPr lang="en-US" sz="1500" dirty="0">
              <a:sym typeface="Arial"/>
            </a:endParaRPr>
          </a:p>
          <a:p>
            <a:pPr>
              <a:lnSpc>
                <a:spcPct val="70000"/>
              </a:lnSpc>
            </a:pPr>
            <a:r>
              <a:rPr lang="en-US" sz="1500" dirty="0">
                <a:sym typeface="Arial"/>
              </a:rPr>
              <a:t>• NB-IoT</a:t>
            </a:r>
          </a:p>
          <a:p>
            <a:pPr>
              <a:lnSpc>
                <a:spcPct val="70000"/>
              </a:lnSpc>
            </a:pPr>
            <a:r>
              <a:rPr lang="en-US" sz="1500" dirty="0">
                <a:sym typeface="Arial"/>
              </a:rPr>
              <a:t>• Cat-M1</a:t>
            </a:r>
          </a:p>
          <a:p>
            <a:pPr>
              <a:lnSpc>
                <a:spcPct val="70000"/>
              </a:lnSpc>
            </a:pPr>
            <a:r>
              <a:rPr lang="en-US" sz="1500" dirty="0">
                <a:sym typeface="Arial"/>
              </a:rPr>
              <a:t>• (2G,3G,4G,5G)</a:t>
            </a:r>
            <a:endParaRPr lang="hu-HU" sz="1500" dirty="0">
              <a:sym typeface="Arial"/>
            </a:endParaRPr>
          </a:p>
          <a:p>
            <a:pPr>
              <a:lnSpc>
                <a:spcPct val="70000"/>
              </a:lnSpc>
            </a:pPr>
            <a:endParaRPr lang="en-US" sz="1500" dirty="0">
              <a:sym typeface="Arial"/>
            </a:endParaRPr>
          </a:p>
          <a:p>
            <a:pPr>
              <a:lnSpc>
                <a:spcPct val="70000"/>
              </a:lnSpc>
            </a:pPr>
            <a:endParaRPr lang="en-US" sz="1500" dirty="0">
              <a:sym typeface="Arial"/>
            </a:endParaRPr>
          </a:p>
        </p:txBody>
      </p:sp>
      <p:sp>
        <p:nvSpPr>
          <p:cNvPr id="4" name="Jobb oldali kapcsos zárójel 3">
            <a:extLst>
              <a:ext uri="{FF2B5EF4-FFF2-40B4-BE49-F238E27FC236}">
                <a16:creationId xmlns:a16="http://schemas.microsoft.com/office/drawing/2014/main" id="{E20C2041-C6BD-4349-8118-4BFDD5611241}"/>
              </a:ext>
            </a:extLst>
          </p:cNvPr>
          <p:cNvSpPr/>
          <p:nvPr/>
        </p:nvSpPr>
        <p:spPr>
          <a:xfrm>
            <a:off x="1747333" y="2502900"/>
            <a:ext cx="419877" cy="814483"/>
          </a:xfrm>
          <a:prstGeom prst="rightBrace">
            <a:avLst/>
          </a:pr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5" name="Szövegdoboz 4">
            <a:extLst>
              <a:ext uri="{FF2B5EF4-FFF2-40B4-BE49-F238E27FC236}">
                <a16:creationId xmlns:a16="http://schemas.microsoft.com/office/drawing/2014/main" id="{DEDCD3C9-C9B1-435E-A6DF-8B5330AE7C8C}"/>
              </a:ext>
            </a:extLst>
          </p:cNvPr>
          <p:cNvSpPr txBox="1"/>
          <p:nvPr/>
        </p:nvSpPr>
        <p:spPr>
          <a:xfrm>
            <a:off x="2311057" y="2725475"/>
            <a:ext cx="1700503" cy="264303"/>
          </a:xfrm>
          <a:prstGeom prst="rect">
            <a:avLst/>
          </a:prstGeom>
          <a:noFill/>
        </p:spPr>
        <p:txBody>
          <a:bodyPr wrap="square" rtlCol="0">
            <a:spAutoFit/>
          </a:bodyPr>
          <a:lstStyle/>
          <a:p>
            <a:pPr>
              <a:lnSpc>
                <a:spcPct val="70000"/>
              </a:lnSpc>
              <a:spcBef>
                <a:spcPts val="1000"/>
              </a:spcBef>
              <a:buClr>
                <a:srgbClr val="1C9E4A"/>
              </a:buClr>
              <a:buSzPts val="1800"/>
            </a:pPr>
            <a:r>
              <a:rPr lang="hu-HU" sz="1500" dirty="0">
                <a:solidFill>
                  <a:srgbClr val="1C9E4A"/>
                </a:solidFill>
                <a:latin typeface="Calibri"/>
                <a:cs typeface="Calibri"/>
                <a:sym typeface="Calibri"/>
              </a:rPr>
              <a:t>Kis hatótáv</a:t>
            </a:r>
            <a:endParaRPr lang="en-US" sz="1500" dirty="0">
              <a:solidFill>
                <a:srgbClr val="1C9E4A"/>
              </a:solidFill>
              <a:latin typeface="Calibri"/>
              <a:cs typeface="Calibri"/>
              <a:sym typeface="Calibri"/>
            </a:endParaRPr>
          </a:p>
        </p:txBody>
      </p:sp>
      <p:sp>
        <p:nvSpPr>
          <p:cNvPr id="6" name="Jobb oldali kapcsos zárójel 5">
            <a:extLst>
              <a:ext uri="{FF2B5EF4-FFF2-40B4-BE49-F238E27FC236}">
                <a16:creationId xmlns:a16="http://schemas.microsoft.com/office/drawing/2014/main" id="{C00BC317-DE4A-44AE-A0E1-0CEFA73A20D8}"/>
              </a:ext>
            </a:extLst>
          </p:cNvPr>
          <p:cNvSpPr/>
          <p:nvPr/>
        </p:nvSpPr>
        <p:spPr>
          <a:xfrm>
            <a:off x="4110687" y="4237277"/>
            <a:ext cx="419877" cy="1908879"/>
          </a:xfrm>
          <a:prstGeom prst="rightBrace">
            <a:avLst/>
          </a:prstGeom>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7" name="Szövegdoboz 6">
            <a:extLst>
              <a:ext uri="{FF2B5EF4-FFF2-40B4-BE49-F238E27FC236}">
                <a16:creationId xmlns:a16="http://schemas.microsoft.com/office/drawing/2014/main" id="{5ACCBB3F-5C16-4CD2-99A8-1AD504682801}"/>
              </a:ext>
            </a:extLst>
          </p:cNvPr>
          <p:cNvSpPr txBox="1"/>
          <p:nvPr/>
        </p:nvSpPr>
        <p:spPr>
          <a:xfrm>
            <a:off x="4663752" y="5007050"/>
            <a:ext cx="1432248" cy="264303"/>
          </a:xfrm>
          <a:prstGeom prst="rect">
            <a:avLst/>
          </a:prstGeom>
          <a:noFill/>
        </p:spPr>
        <p:txBody>
          <a:bodyPr wrap="square" rtlCol="0">
            <a:spAutoFit/>
          </a:bodyPr>
          <a:lstStyle/>
          <a:p>
            <a:pPr>
              <a:lnSpc>
                <a:spcPct val="70000"/>
              </a:lnSpc>
              <a:spcBef>
                <a:spcPts val="1000"/>
              </a:spcBef>
              <a:buClr>
                <a:srgbClr val="1C9E4A"/>
              </a:buClr>
              <a:buSzPts val="1800"/>
            </a:pPr>
            <a:r>
              <a:rPr lang="hu-HU" sz="1500" dirty="0">
                <a:solidFill>
                  <a:srgbClr val="1C9E4A"/>
                </a:solidFill>
                <a:latin typeface="Calibri"/>
                <a:cs typeface="Calibri"/>
              </a:rPr>
              <a:t>Nagy hatótáv</a:t>
            </a:r>
            <a:endParaRPr lang="en-US" sz="1500" dirty="0">
              <a:solidFill>
                <a:srgbClr val="1C9E4A"/>
              </a:solidFill>
              <a:latin typeface="Calibri"/>
              <a:cs typeface="Calibri"/>
            </a:endParaRPr>
          </a:p>
        </p:txBody>
      </p:sp>
      <p:sp>
        <p:nvSpPr>
          <p:cNvPr id="8" name="Szövegdoboz 7">
            <a:extLst>
              <a:ext uri="{FF2B5EF4-FFF2-40B4-BE49-F238E27FC236}">
                <a16:creationId xmlns:a16="http://schemas.microsoft.com/office/drawing/2014/main" id="{AD352574-4798-473B-83B3-48EC2583A624}"/>
              </a:ext>
            </a:extLst>
          </p:cNvPr>
          <p:cNvSpPr txBox="1"/>
          <p:nvPr/>
        </p:nvSpPr>
        <p:spPr>
          <a:xfrm>
            <a:off x="6715432" y="2901819"/>
            <a:ext cx="4896465" cy="1636345"/>
          </a:xfrm>
          <a:prstGeom prst="rect">
            <a:avLst/>
          </a:prstGeom>
          <a:noFill/>
        </p:spPr>
        <p:txBody>
          <a:bodyPr wrap="square" rtlCol="0">
            <a:spAutoFit/>
          </a:bodyPr>
          <a:lstStyle/>
          <a:p>
            <a:pPr>
              <a:lnSpc>
                <a:spcPct val="70000"/>
              </a:lnSpc>
              <a:spcBef>
                <a:spcPts val="1000"/>
              </a:spcBef>
              <a:buClr>
                <a:srgbClr val="1C9E4A"/>
              </a:buClr>
              <a:buSzPts val="1800"/>
            </a:pPr>
            <a:r>
              <a:rPr lang="en-US" sz="1600" dirty="0" err="1">
                <a:solidFill>
                  <a:srgbClr val="1C9E4A"/>
                </a:solidFill>
                <a:latin typeface="Calibri"/>
                <a:cs typeface="Calibri"/>
                <a:sym typeface="Calibri"/>
              </a:rPr>
              <a:t>Szempontok</a:t>
            </a:r>
            <a:r>
              <a:rPr lang="en-US" sz="1600" dirty="0">
                <a:solidFill>
                  <a:srgbClr val="1C9E4A"/>
                </a:solidFill>
                <a:latin typeface="Calibri"/>
                <a:cs typeface="Calibri"/>
                <a:sym typeface="Calibri"/>
              </a:rPr>
              <a:t>:</a:t>
            </a:r>
          </a:p>
          <a:p>
            <a:pPr marL="457200" indent="-457200">
              <a:lnSpc>
                <a:spcPct val="70000"/>
              </a:lnSpc>
              <a:spcBef>
                <a:spcPts val="1000"/>
              </a:spcBef>
              <a:buClr>
                <a:srgbClr val="1C9E4A"/>
              </a:buClr>
              <a:buSzPts val="1800"/>
              <a:buFont typeface="Arial"/>
              <a:buChar char="•"/>
            </a:pPr>
            <a:r>
              <a:rPr lang="en-US" sz="1600" dirty="0">
                <a:solidFill>
                  <a:srgbClr val="1C9E4A"/>
                </a:solidFill>
                <a:latin typeface="Calibri"/>
                <a:cs typeface="Calibri"/>
                <a:sym typeface="Calibri"/>
              </a:rPr>
              <a:t>– </a:t>
            </a:r>
            <a:r>
              <a:rPr lang="en-US" sz="1600" dirty="0" err="1">
                <a:solidFill>
                  <a:srgbClr val="1C9E4A"/>
                </a:solidFill>
                <a:latin typeface="Calibri"/>
                <a:cs typeface="Calibri"/>
                <a:sym typeface="Calibri"/>
              </a:rPr>
              <a:t>Kevés</a:t>
            </a:r>
            <a:r>
              <a:rPr lang="en-US" sz="1600" dirty="0">
                <a:solidFill>
                  <a:srgbClr val="1C9E4A"/>
                </a:solidFill>
                <a:latin typeface="Calibri"/>
                <a:cs typeface="Calibri"/>
                <a:sym typeface="Calibri"/>
              </a:rPr>
              <a:t> </a:t>
            </a:r>
            <a:r>
              <a:rPr lang="en-US" sz="1600" dirty="0" err="1">
                <a:solidFill>
                  <a:srgbClr val="1C9E4A"/>
                </a:solidFill>
                <a:latin typeface="Calibri"/>
                <a:cs typeface="Calibri"/>
                <a:sym typeface="Calibri"/>
              </a:rPr>
              <a:t>adat</a:t>
            </a:r>
            <a:r>
              <a:rPr lang="en-US" sz="1600" dirty="0">
                <a:solidFill>
                  <a:srgbClr val="1C9E4A"/>
                </a:solidFill>
                <a:latin typeface="Calibri"/>
                <a:cs typeface="Calibri"/>
                <a:sym typeface="Calibri"/>
              </a:rPr>
              <a:t> (</a:t>
            </a:r>
            <a:r>
              <a:rPr lang="en-US" sz="1600" dirty="0" err="1">
                <a:solidFill>
                  <a:srgbClr val="1C9E4A"/>
                </a:solidFill>
                <a:latin typeface="Calibri"/>
                <a:cs typeface="Calibri"/>
                <a:sym typeface="Calibri"/>
              </a:rPr>
              <a:t>ritkán</a:t>
            </a:r>
            <a:r>
              <a:rPr lang="en-US" sz="1600" dirty="0">
                <a:solidFill>
                  <a:srgbClr val="1C9E4A"/>
                </a:solidFill>
                <a:latin typeface="Calibri"/>
                <a:cs typeface="Calibri"/>
                <a:sym typeface="Calibri"/>
              </a:rPr>
              <a:t>)</a:t>
            </a:r>
          </a:p>
          <a:p>
            <a:pPr marL="457200" indent="-457200">
              <a:lnSpc>
                <a:spcPct val="70000"/>
              </a:lnSpc>
              <a:spcBef>
                <a:spcPts val="1000"/>
              </a:spcBef>
              <a:buClr>
                <a:srgbClr val="1C9E4A"/>
              </a:buClr>
              <a:buSzPts val="1800"/>
              <a:buFont typeface="Arial"/>
              <a:buChar char="•"/>
            </a:pPr>
            <a:r>
              <a:rPr lang="en-US" sz="1600" dirty="0">
                <a:solidFill>
                  <a:srgbClr val="1C9E4A"/>
                </a:solidFill>
                <a:latin typeface="Calibri"/>
                <a:cs typeface="Calibri"/>
                <a:sym typeface="Calibri"/>
              </a:rPr>
              <a:t>– </a:t>
            </a:r>
            <a:r>
              <a:rPr lang="en-US" sz="1600" dirty="0" err="1">
                <a:solidFill>
                  <a:srgbClr val="1C9E4A"/>
                </a:solidFill>
                <a:latin typeface="Calibri"/>
                <a:cs typeface="Calibri"/>
                <a:sym typeface="Calibri"/>
              </a:rPr>
              <a:t>Kis</a:t>
            </a:r>
            <a:r>
              <a:rPr lang="en-US" sz="1600" dirty="0">
                <a:solidFill>
                  <a:srgbClr val="1C9E4A"/>
                </a:solidFill>
                <a:latin typeface="Calibri"/>
                <a:cs typeface="Calibri"/>
                <a:sym typeface="Calibri"/>
              </a:rPr>
              <a:t> </a:t>
            </a:r>
            <a:r>
              <a:rPr lang="en-US" sz="1600" dirty="0" err="1">
                <a:solidFill>
                  <a:srgbClr val="1C9E4A"/>
                </a:solidFill>
                <a:latin typeface="Calibri"/>
                <a:cs typeface="Calibri"/>
                <a:sym typeface="Calibri"/>
              </a:rPr>
              <a:t>késleltetés</a:t>
            </a:r>
            <a:r>
              <a:rPr lang="en-US" sz="1600" dirty="0">
                <a:solidFill>
                  <a:srgbClr val="1C9E4A"/>
                </a:solidFill>
                <a:latin typeface="Calibri"/>
                <a:cs typeface="Calibri"/>
                <a:sym typeface="Calibri"/>
              </a:rPr>
              <a:t> </a:t>
            </a:r>
            <a:r>
              <a:rPr lang="en-US" sz="1600" dirty="0" err="1">
                <a:solidFill>
                  <a:srgbClr val="1C9E4A"/>
                </a:solidFill>
                <a:latin typeface="Calibri"/>
                <a:cs typeface="Calibri"/>
                <a:sym typeface="Calibri"/>
              </a:rPr>
              <a:t>nem</a:t>
            </a:r>
            <a:r>
              <a:rPr lang="en-US" sz="1600" dirty="0">
                <a:solidFill>
                  <a:srgbClr val="1C9E4A"/>
                </a:solidFill>
                <a:latin typeface="Calibri"/>
                <a:cs typeface="Calibri"/>
                <a:sym typeface="Calibri"/>
              </a:rPr>
              <a:t> </a:t>
            </a:r>
            <a:r>
              <a:rPr lang="en-US" sz="1600" dirty="0" err="1">
                <a:solidFill>
                  <a:srgbClr val="1C9E4A"/>
                </a:solidFill>
                <a:latin typeface="Calibri"/>
                <a:cs typeface="Calibri"/>
                <a:sym typeface="Calibri"/>
              </a:rPr>
              <a:t>árt</a:t>
            </a:r>
            <a:endParaRPr lang="en-US" sz="1600" dirty="0">
              <a:solidFill>
                <a:srgbClr val="1C9E4A"/>
              </a:solidFill>
              <a:latin typeface="Calibri"/>
              <a:cs typeface="Calibri"/>
              <a:sym typeface="Calibri"/>
            </a:endParaRPr>
          </a:p>
          <a:p>
            <a:pPr marL="457200" indent="-457200">
              <a:lnSpc>
                <a:spcPct val="70000"/>
              </a:lnSpc>
              <a:spcBef>
                <a:spcPts val="1000"/>
              </a:spcBef>
              <a:buClr>
                <a:srgbClr val="1C9E4A"/>
              </a:buClr>
              <a:buSzPts val="1800"/>
              <a:buFont typeface="Arial"/>
              <a:buChar char="•"/>
            </a:pPr>
            <a:r>
              <a:rPr lang="en-US" sz="1600" dirty="0">
                <a:solidFill>
                  <a:srgbClr val="1C9E4A"/>
                </a:solidFill>
                <a:latin typeface="Calibri"/>
                <a:cs typeface="Calibri"/>
                <a:sym typeface="Calibri"/>
              </a:rPr>
              <a:t>– </a:t>
            </a:r>
            <a:r>
              <a:rPr lang="en-US" sz="1600" dirty="0" err="1">
                <a:solidFill>
                  <a:srgbClr val="1C9E4A"/>
                </a:solidFill>
                <a:latin typeface="Calibri"/>
                <a:cs typeface="Calibri"/>
                <a:sym typeface="Calibri"/>
              </a:rPr>
              <a:t>Kis</a:t>
            </a:r>
            <a:r>
              <a:rPr lang="en-US" sz="1600" dirty="0">
                <a:solidFill>
                  <a:srgbClr val="1C9E4A"/>
                </a:solidFill>
                <a:latin typeface="Calibri"/>
                <a:cs typeface="Calibri"/>
                <a:sym typeface="Calibri"/>
              </a:rPr>
              <a:t> </a:t>
            </a:r>
            <a:r>
              <a:rPr lang="en-US" sz="1600" dirty="0" err="1">
                <a:solidFill>
                  <a:srgbClr val="1C9E4A"/>
                </a:solidFill>
                <a:latin typeface="Calibri"/>
                <a:cs typeface="Calibri"/>
                <a:sym typeface="Calibri"/>
              </a:rPr>
              <a:t>fogyasztás</a:t>
            </a:r>
            <a:endParaRPr lang="en-US" sz="1600" dirty="0">
              <a:solidFill>
                <a:srgbClr val="1C9E4A"/>
              </a:solidFill>
              <a:latin typeface="Calibri"/>
              <a:cs typeface="Calibri"/>
              <a:sym typeface="Calibri"/>
            </a:endParaRPr>
          </a:p>
          <a:p>
            <a:pPr marL="457200" indent="-457200">
              <a:lnSpc>
                <a:spcPct val="70000"/>
              </a:lnSpc>
              <a:spcBef>
                <a:spcPts val="1000"/>
              </a:spcBef>
              <a:buClr>
                <a:srgbClr val="1C9E4A"/>
              </a:buClr>
              <a:buSzPts val="1800"/>
              <a:buFont typeface="Arial"/>
              <a:buChar char="•"/>
            </a:pPr>
            <a:r>
              <a:rPr lang="en-US" sz="1600" dirty="0">
                <a:solidFill>
                  <a:srgbClr val="1C9E4A"/>
                </a:solidFill>
                <a:latin typeface="Calibri"/>
                <a:cs typeface="Calibri"/>
                <a:sym typeface="Calibri"/>
              </a:rPr>
              <a:t>– Nagy </a:t>
            </a:r>
            <a:r>
              <a:rPr lang="en-US" sz="1600" dirty="0" err="1">
                <a:solidFill>
                  <a:srgbClr val="1C9E4A"/>
                </a:solidFill>
                <a:latin typeface="Calibri"/>
                <a:cs typeface="Calibri"/>
                <a:sym typeface="Calibri"/>
              </a:rPr>
              <a:t>táv</a:t>
            </a:r>
            <a:r>
              <a:rPr lang="en-US" sz="1600" dirty="0">
                <a:solidFill>
                  <a:srgbClr val="1C9E4A"/>
                </a:solidFill>
                <a:latin typeface="Calibri"/>
                <a:cs typeface="Calibri"/>
                <a:sym typeface="Calibri"/>
              </a:rPr>
              <a:t> (pl. </a:t>
            </a:r>
            <a:r>
              <a:rPr lang="en-US" sz="1600" dirty="0" err="1">
                <a:solidFill>
                  <a:srgbClr val="1C9E4A"/>
                </a:solidFill>
                <a:latin typeface="Calibri"/>
                <a:cs typeface="Calibri"/>
                <a:sym typeface="Calibri"/>
              </a:rPr>
              <a:t>ridegtartásnál</a:t>
            </a:r>
            <a:r>
              <a:rPr lang="en-US" sz="1600" dirty="0">
                <a:solidFill>
                  <a:srgbClr val="1C9E4A"/>
                </a:solidFill>
                <a:latin typeface="Calibri"/>
                <a:cs typeface="Calibri"/>
                <a:sym typeface="Calibri"/>
              </a:rPr>
              <a:t>)</a:t>
            </a:r>
          </a:p>
          <a:p>
            <a:endParaRPr lang="en-US" sz="1050" dirty="0"/>
          </a:p>
        </p:txBody>
      </p:sp>
      <p:sp>
        <p:nvSpPr>
          <p:cNvPr id="9" name="Szövegdoboz 7">
            <a:extLst>
              <a:ext uri="{FF2B5EF4-FFF2-40B4-BE49-F238E27FC236}">
                <a16:creationId xmlns:a16="http://schemas.microsoft.com/office/drawing/2014/main" id="{753DDE08-F1F5-4BA0-A08D-1DCF2C17396B}"/>
              </a:ext>
            </a:extLst>
          </p:cNvPr>
          <p:cNvSpPr txBox="1"/>
          <p:nvPr/>
        </p:nvSpPr>
        <p:spPr>
          <a:xfrm>
            <a:off x="6352994" y="5561895"/>
            <a:ext cx="3715020" cy="48013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indent="-457200">
              <a:lnSpc>
                <a:spcPct val="90000"/>
              </a:lnSpc>
              <a:spcBef>
                <a:spcPts val="1000"/>
              </a:spcBef>
              <a:buClr>
                <a:srgbClr val="1C9E4A"/>
              </a:buClr>
              <a:buSzPts val="1800"/>
              <a:buChar char="•"/>
              <a:defRPr sz="2800">
                <a:solidFill>
                  <a:srgbClr val="1C9E4A"/>
                </a:solidFill>
                <a:latin typeface="Calibri"/>
                <a:ea typeface="Calibri"/>
                <a:cs typeface="Calibri"/>
                <a:sym typeface="Calibri"/>
              </a:defRPr>
            </a:lvl1pPr>
            <a:lvl2pPr marL="914400" indent="-342900">
              <a:lnSpc>
                <a:spcPct val="90000"/>
              </a:lnSpc>
              <a:spcBef>
                <a:spcPts val="500"/>
              </a:spcBef>
              <a:buClr>
                <a:srgbClr val="1C9E4A"/>
              </a:buClr>
              <a:buSzPts val="1800"/>
              <a:buChar char="•"/>
              <a:defRPr sz="2400">
                <a:solidFill>
                  <a:srgbClr val="1C9E4A"/>
                </a:solidFill>
                <a:latin typeface="Calibri"/>
                <a:ea typeface="Calibri"/>
                <a:cs typeface="Calibri"/>
                <a:sym typeface="Calibri"/>
              </a:defRPr>
            </a:lvl2pPr>
            <a:lvl3pPr marL="1371600" indent="-342900">
              <a:lnSpc>
                <a:spcPct val="90000"/>
              </a:lnSpc>
              <a:spcBef>
                <a:spcPts val="500"/>
              </a:spcBef>
              <a:buClr>
                <a:srgbClr val="1C9E4A"/>
              </a:buClr>
              <a:buSzPts val="1800"/>
              <a:buChar char="•"/>
              <a:defRPr sz="2000">
                <a:solidFill>
                  <a:srgbClr val="1C9E4A"/>
                </a:solidFill>
                <a:latin typeface="Calibri"/>
                <a:ea typeface="Calibri"/>
                <a:cs typeface="Calibri"/>
                <a:sym typeface="Calibri"/>
              </a:defRPr>
            </a:lvl3pPr>
            <a:lvl4pPr marL="1828800" indent="-342900">
              <a:lnSpc>
                <a:spcPct val="90000"/>
              </a:lnSpc>
              <a:spcBef>
                <a:spcPts val="500"/>
              </a:spcBef>
              <a:buClr>
                <a:srgbClr val="1C9E4A"/>
              </a:buClr>
              <a:buSzPts val="1800"/>
              <a:buChar char="•"/>
              <a:defRPr sz="1800">
                <a:solidFill>
                  <a:srgbClr val="1C9E4A"/>
                </a:solidFill>
                <a:latin typeface="Calibri"/>
                <a:ea typeface="Calibri"/>
                <a:cs typeface="Calibri"/>
                <a:sym typeface="Calibri"/>
              </a:defRPr>
            </a:lvl4pPr>
            <a:lvl5pPr marL="2286000" indent="-342900">
              <a:lnSpc>
                <a:spcPct val="90000"/>
              </a:lnSpc>
              <a:spcBef>
                <a:spcPts val="500"/>
              </a:spcBef>
              <a:buClr>
                <a:srgbClr val="1C9E4A"/>
              </a:buClr>
              <a:buSzPts val="1800"/>
              <a:buChar char="•"/>
              <a:defRPr sz="1800">
                <a:solidFill>
                  <a:srgbClr val="1C9E4A"/>
                </a:solidFill>
                <a:latin typeface="Calibri"/>
                <a:ea typeface="Calibri"/>
                <a:cs typeface="Calibri"/>
                <a:sym typeface="Calibri"/>
              </a:defRPr>
            </a:lvl5pPr>
            <a:lvl6pPr marL="27432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6pPr>
            <a:lvl7pPr marL="32004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7pPr>
            <a:lvl8pPr marL="36576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8pPr>
            <a:lvl9pPr marL="41148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9pPr>
          </a:lstStyle>
          <a:p>
            <a:pPr marL="0" indent="0">
              <a:buNone/>
            </a:pPr>
            <a:r>
              <a:rPr lang="hu-HU" sz="1400" dirty="0"/>
              <a:t>Forrás: Cinkler, 2018</a:t>
            </a:r>
            <a:endParaRPr lang="en-US" sz="1400" dirty="0"/>
          </a:p>
        </p:txBody>
      </p:sp>
      <p:sp>
        <p:nvSpPr>
          <p:cNvPr id="10" name="Slide Number Placeholder 9">
            <a:extLst>
              <a:ext uri="{FF2B5EF4-FFF2-40B4-BE49-F238E27FC236}">
                <a16:creationId xmlns:a16="http://schemas.microsoft.com/office/drawing/2014/main" id="{53470C89-02E0-4E63-A314-439856F00D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29</a:t>
            </a:fld>
            <a:endParaRPr lang="hu-HU"/>
          </a:p>
        </p:txBody>
      </p:sp>
    </p:spTree>
    <p:extLst>
      <p:ext uri="{BB962C8B-B14F-4D97-AF65-F5344CB8AC3E}">
        <p14:creationId xmlns:p14="http://schemas.microsoft.com/office/powerpoint/2010/main" val="1462469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a:t>A digitalizációval a következő célok tűzhetőek ki:</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fontScale="92500" lnSpcReduction="20000"/>
          </a:bodyPr>
          <a:lstStyle/>
          <a:p>
            <a:pPr marL="0" indent="0">
              <a:buNone/>
            </a:pPr>
            <a:r>
              <a:rPr lang="hu-HU" dirty="0"/>
              <a:t>A gazdaságosság növelése, az egészség- és a környezet védelme.</a:t>
            </a:r>
          </a:p>
          <a:p>
            <a:pPr marL="0" indent="0">
              <a:buNone/>
            </a:pPr>
            <a:r>
              <a:rPr lang="hu-HU" dirty="0"/>
              <a:t>Következmények:</a:t>
            </a:r>
          </a:p>
          <a:p>
            <a:pPr marL="0" indent="0">
              <a:buNone/>
            </a:pPr>
            <a:r>
              <a:rPr lang="hu-HU" dirty="0"/>
              <a:t>	minőségesebb és olcsóbban előállított végtermék </a:t>
            </a:r>
          </a:p>
          <a:p>
            <a:pPr marL="0" indent="0">
              <a:buNone/>
            </a:pPr>
            <a:r>
              <a:rPr lang="hu-HU" dirty="0"/>
              <a:t>	magas színvonalú higiéniai állapotok fenntartása (SPF – Specific pathogen free)</a:t>
            </a:r>
          </a:p>
          <a:p>
            <a:pPr marL="0" indent="0">
              <a:buNone/>
            </a:pPr>
            <a:r>
              <a:rPr lang="hu-HU" dirty="0"/>
              <a:t>	a takarmány emészthetőségének javítása</a:t>
            </a:r>
          </a:p>
          <a:p>
            <a:pPr marL="0" indent="0">
              <a:buNone/>
            </a:pPr>
            <a:r>
              <a:rPr lang="hu-HU" dirty="0"/>
              <a:t>	egyenletesebb állatpopuláció</a:t>
            </a:r>
          </a:p>
          <a:p>
            <a:pPr marL="0" indent="0">
              <a:buNone/>
            </a:pPr>
            <a:r>
              <a:rPr lang="hu-HU" dirty="0"/>
              <a:t>	nyomonkövethetőség</a:t>
            </a:r>
          </a:p>
          <a:p>
            <a:pPr marL="0" indent="0">
              <a:buNone/>
            </a:pPr>
            <a:r>
              <a:rPr lang="hu-HU" dirty="0"/>
              <a:t>	távvezérlési lehetőség</a:t>
            </a:r>
          </a:p>
          <a:p>
            <a:pPr marL="0" indent="0">
              <a:buNone/>
            </a:pPr>
            <a:r>
              <a:rPr lang="hu-HU" dirty="0"/>
              <a:t>	kevesebb foglalkoztatott</a:t>
            </a:r>
          </a:p>
          <a:p>
            <a:pPr marL="0" lvl="0" indent="0" algn="l" rtl="0">
              <a:spcBef>
                <a:spcPts val="1000"/>
              </a:spcBef>
              <a:spcAft>
                <a:spcPts val="0"/>
              </a:spcAft>
              <a:buNone/>
            </a:pPr>
            <a:endParaRPr dirty="0"/>
          </a:p>
        </p:txBody>
      </p:sp>
      <p:sp>
        <p:nvSpPr>
          <p:cNvPr id="2" name="Slide Number Placeholder 1">
            <a:extLst>
              <a:ext uri="{FF2B5EF4-FFF2-40B4-BE49-F238E27FC236}">
                <a16:creationId xmlns:a16="http://schemas.microsoft.com/office/drawing/2014/main" id="{96AB038C-27B9-410F-8CE5-AE330EEE4B0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3</a:t>
            </a:fld>
            <a:endParaRPr lang="hu-HU"/>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0C091-A012-408D-8F84-0974BCE5B01D}"/>
              </a:ext>
            </a:extLst>
          </p:cNvPr>
          <p:cNvSpPr>
            <a:spLocks noGrp="1"/>
          </p:cNvSpPr>
          <p:nvPr>
            <p:ph type="title"/>
          </p:nvPr>
        </p:nvSpPr>
        <p:spPr>
          <a:noFill/>
          <a:ln>
            <a:noFill/>
          </a:ln>
        </p:spPr>
        <p:txBody>
          <a:bodyPr spcFirstLastPara="1" wrap="square" lIns="91425" tIns="45700" rIns="91425" bIns="45700" anchor="ctr" anchorCtr="0">
            <a:normAutofit/>
          </a:bodyPr>
          <a:lstStyle/>
          <a:p>
            <a:r>
              <a:rPr lang="hu-HU" dirty="0"/>
              <a:t>Adatrögzítés és adatfeldolgozás</a:t>
            </a:r>
            <a:endParaRPr lang="en-US" dirty="0"/>
          </a:p>
        </p:txBody>
      </p:sp>
      <p:sp>
        <p:nvSpPr>
          <p:cNvPr id="3" name="Text Placeholder 2">
            <a:extLst>
              <a:ext uri="{FF2B5EF4-FFF2-40B4-BE49-F238E27FC236}">
                <a16:creationId xmlns:a16="http://schemas.microsoft.com/office/drawing/2014/main" id="{3E13E31F-8E52-4FE6-BF52-D1611DA1DFD6}"/>
              </a:ext>
            </a:extLst>
          </p:cNvPr>
          <p:cNvSpPr>
            <a:spLocks noGrp="1"/>
          </p:cNvSpPr>
          <p:nvPr>
            <p:ph type="body" idx="1"/>
          </p:nvPr>
        </p:nvSpPr>
        <p:spPr/>
        <p:txBody>
          <a:bodyPr>
            <a:normAutofit fontScale="92500" lnSpcReduction="20000"/>
          </a:bodyPr>
          <a:lstStyle/>
          <a:p>
            <a:r>
              <a:rPr lang="hu-HU" dirty="0"/>
              <a:t>A szenzorok által mért, a kommunikációs csatorna által továbbított adatokat egy vevőegység fogadja, ami lehet számítógép, okostelefon, vagy a felhőben erre a célra kialakított tárhely.</a:t>
            </a:r>
          </a:p>
          <a:p>
            <a:r>
              <a:rPr lang="hu-HU" dirty="0"/>
              <a:t>A rögzített adatokat megfelelő szoftver dolgozza fel, amely többféle feladatot is elláthat: egyrészt tájékoztathatja vagy riaszthatja az üzemeltetőt vagy a személyzetet valamilyen paraméter vagy hiba kapcsán, másrészt a rögzített adatok alapján nyomonkövethető a termelés teljes folyamata, harmadrészt összehasonlító vizsgálatokkor vagy tudományos kutatások alkalmával felhasználhatók az adatok az alkalmazott technológia, a takarmány vagy a genetika fejlesztésére, tökéletesítésére.</a:t>
            </a:r>
          </a:p>
          <a:p>
            <a:r>
              <a:rPr lang="hu-HU" dirty="0"/>
              <a:t>A teljesen átlátható termelés és farmműködés oktatási intézményben is bemutatható a hallgatók vagy a gazdálkodók elméleti és gyakorlati képzését is szolgálhatja egyaránt.</a:t>
            </a:r>
          </a:p>
          <a:p>
            <a:endParaRPr lang="en-US" dirty="0"/>
          </a:p>
        </p:txBody>
      </p:sp>
      <p:sp>
        <p:nvSpPr>
          <p:cNvPr id="4" name="Slide Number Placeholder 3">
            <a:extLst>
              <a:ext uri="{FF2B5EF4-FFF2-40B4-BE49-F238E27FC236}">
                <a16:creationId xmlns:a16="http://schemas.microsoft.com/office/drawing/2014/main" id="{1FA044DC-93A5-4332-A28E-E8388BB623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30</a:t>
            </a:fld>
            <a:endParaRPr lang="hu-HU"/>
          </a:p>
        </p:txBody>
      </p:sp>
    </p:spTree>
    <p:extLst>
      <p:ext uri="{BB962C8B-B14F-4D97-AF65-F5344CB8AC3E}">
        <p14:creationId xmlns:p14="http://schemas.microsoft.com/office/powerpoint/2010/main" val="1959273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8A1C5-BC37-4739-A7FB-9AB4297BC31C}"/>
              </a:ext>
            </a:extLst>
          </p:cNvPr>
          <p:cNvSpPr>
            <a:spLocks noGrp="1"/>
          </p:cNvSpPr>
          <p:nvPr>
            <p:ph type="title"/>
          </p:nvPr>
        </p:nvSpPr>
        <p:spPr/>
        <p:txBody>
          <a:bodyPr/>
          <a:lstStyle/>
          <a:p>
            <a:r>
              <a:rPr lang="hu-HU" dirty="0"/>
              <a:t>GateWay=az adatok legyorsabb célbajuttatása</a:t>
            </a:r>
            <a:endParaRPr lang="en-US" dirty="0"/>
          </a:p>
        </p:txBody>
      </p:sp>
      <p:pic>
        <p:nvPicPr>
          <p:cNvPr id="4" name="Tartalom helye 4">
            <a:extLst>
              <a:ext uri="{FF2B5EF4-FFF2-40B4-BE49-F238E27FC236}">
                <a16:creationId xmlns:a16="http://schemas.microsoft.com/office/drawing/2014/main" id="{6FE0645F-69AE-4515-801B-88E05EDF9E91}"/>
              </a:ext>
            </a:extLst>
          </p:cNvPr>
          <p:cNvPicPr>
            <a:picLocks noChangeAspect="1"/>
          </p:cNvPicPr>
          <p:nvPr/>
        </p:nvPicPr>
        <p:blipFill>
          <a:blip r:embed="rId2"/>
          <a:stretch>
            <a:fillRect/>
          </a:stretch>
        </p:blipFill>
        <p:spPr>
          <a:xfrm>
            <a:off x="2107061" y="1474378"/>
            <a:ext cx="3487216" cy="4633913"/>
          </a:xfrm>
          <a:prstGeom prst="rect">
            <a:avLst/>
          </a:prstGeom>
          <a:noFill/>
          <a:ln>
            <a:noFill/>
          </a:ln>
        </p:spPr>
      </p:pic>
      <p:pic>
        <p:nvPicPr>
          <p:cNvPr id="5" name="Kép 6">
            <a:extLst>
              <a:ext uri="{FF2B5EF4-FFF2-40B4-BE49-F238E27FC236}">
                <a16:creationId xmlns:a16="http://schemas.microsoft.com/office/drawing/2014/main" id="{1826A570-9244-44EF-BDB8-A7EAF061D3DB}"/>
              </a:ext>
            </a:extLst>
          </p:cNvPr>
          <p:cNvPicPr>
            <a:picLocks noChangeAspect="1"/>
          </p:cNvPicPr>
          <p:nvPr/>
        </p:nvPicPr>
        <p:blipFill>
          <a:blip r:embed="rId3"/>
          <a:stretch>
            <a:fillRect/>
          </a:stretch>
        </p:blipFill>
        <p:spPr>
          <a:xfrm>
            <a:off x="6376901" y="1474379"/>
            <a:ext cx="3487216" cy="4633912"/>
          </a:xfrm>
          <a:prstGeom prst="rect">
            <a:avLst/>
          </a:prstGeom>
        </p:spPr>
      </p:pic>
      <p:sp>
        <p:nvSpPr>
          <p:cNvPr id="6" name="Szövegdoboz 7">
            <a:extLst>
              <a:ext uri="{FF2B5EF4-FFF2-40B4-BE49-F238E27FC236}">
                <a16:creationId xmlns:a16="http://schemas.microsoft.com/office/drawing/2014/main" id="{84B24859-E7BC-46CF-A79A-9B3E0F318A2D}"/>
              </a:ext>
            </a:extLst>
          </p:cNvPr>
          <p:cNvSpPr txBox="1"/>
          <p:nvPr/>
        </p:nvSpPr>
        <p:spPr>
          <a:xfrm>
            <a:off x="5340272" y="6252809"/>
            <a:ext cx="3715020" cy="480131"/>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indent="-457200">
              <a:lnSpc>
                <a:spcPct val="90000"/>
              </a:lnSpc>
              <a:spcBef>
                <a:spcPts val="1000"/>
              </a:spcBef>
              <a:buClr>
                <a:srgbClr val="1C9E4A"/>
              </a:buClr>
              <a:buSzPts val="1800"/>
              <a:buChar char="•"/>
              <a:defRPr sz="2800">
                <a:solidFill>
                  <a:srgbClr val="1C9E4A"/>
                </a:solidFill>
                <a:latin typeface="Calibri"/>
                <a:ea typeface="Calibri"/>
                <a:cs typeface="Calibri"/>
                <a:sym typeface="Calibri"/>
              </a:defRPr>
            </a:lvl1pPr>
            <a:lvl2pPr marL="914400" indent="-342900">
              <a:lnSpc>
                <a:spcPct val="90000"/>
              </a:lnSpc>
              <a:spcBef>
                <a:spcPts val="500"/>
              </a:spcBef>
              <a:buClr>
                <a:srgbClr val="1C9E4A"/>
              </a:buClr>
              <a:buSzPts val="1800"/>
              <a:buChar char="•"/>
              <a:defRPr sz="2400">
                <a:solidFill>
                  <a:srgbClr val="1C9E4A"/>
                </a:solidFill>
                <a:latin typeface="Calibri"/>
                <a:ea typeface="Calibri"/>
                <a:cs typeface="Calibri"/>
                <a:sym typeface="Calibri"/>
              </a:defRPr>
            </a:lvl2pPr>
            <a:lvl3pPr marL="1371600" indent="-342900">
              <a:lnSpc>
                <a:spcPct val="90000"/>
              </a:lnSpc>
              <a:spcBef>
                <a:spcPts val="500"/>
              </a:spcBef>
              <a:buClr>
                <a:srgbClr val="1C9E4A"/>
              </a:buClr>
              <a:buSzPts val="1800"/>
              <a:buChar char="•"/>
              <a:defRPr sz="2000">
                <a:solidFill>
                  <a:srgbClr val="1C9E4A"/>
                </a:solidFill>
                <a:latin typeface="Calibri"/>
                <a:ea typeface="Calibri"/>
                <a:cs typeface="Calibri"/>
                <a:sym typeface="Calibri"/>
              </a:defRPr>
            </a:lvl3pPr>
            <a:lvl4pPr marL="1828800" indent="-342900">
              <a:lnSpc>
                <a:spcPct val="90000"/>
              </a:lnSpc>
              <a:spcBef>
                <a:spcPts val="500"/>
              </a:spcBef>
              <a:buClr>
                <a:srgbClr val="1C9E4A"/>
              </a:buClr>
              <a:buSzPts val="1800"/>
              <a:buChar char="•"/>
              <a:defRPr sz="1800">
                <a:solidFill>
                  <a:srgbClr val="1C9E4A"/>
                </a:solidFill>
                <a:latin typeface="Calibri"/>
                <a:ea typeface="Calibri"/>
                <a:cs typeface="Calibri"/>
                <a:sym typeface="Calibri"/>
              </a:defRPr>
            </a:lvl4pPr>
            <a:lvl5pPr marL="2286000" indent="-342900">
              <a:lnSpc>
                <a:spcPct val="90000"/>
              </a:lnSpc>
              <a:spcBef>
                <a:spcPts val="500"/>
              </a:spcBef>
              <a:buClr>
                <a:srgbClr val="1C9E4A"/>
              </a:buClr>
              <a:buSzPts val="1800"/>
              <a:buChar char="•"/>
              <a:defRPr sz="1800">
                <a:solidFill>
                  <a:srgbClr val="1C9E4A"/>
                </a:solidFill>
                <a:latin typeface="Calibri"/>
                <a:ea typeface="Calibri"/>
                <a:cs typeface="Calibri"/>
                <a:sym typeface="Calibri"/>
              </a:defRPr>
            </a:lvl5pPr>
            <a:lvl6pPr marL="27432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6pPr>
            <a:lvl7pPr marL="32004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7pPr>
            <a:lvl8pPr marL="36576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8pPr>
            <a:lvl9pPr marL="41148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9pPr>
          </a:lstStyle>
          <a:p>
            <a:pPr marL="0" indent="0">
              <a:buNone/>
            </a:pPr>
            <a:r>
              <a:rPr lang="hu-HU" sz="2000" dirty="0"/>
              <a:t>Forrás: Cinkler, 2018</a:t>
            </a:r>
            <a:endParaRPr lang="en-US" sz="2000" dirty="0"/>
          </a:p>
        </p:txBody>
      </p:sp>
      <p:sp>
        <p:nvSpPr>
          <p:cNvPr id="3" name="Slide Number Placeholder 2">
            <a:extLst>
              <a:ext uri="{FF2B5EF4-FFF2-40B4-BE49-F238E27FC236}">
                <a16:creationId xmlns:a16="http://schemas.microsoft.com/office/drawing/2014/main" id="{7EDCB973-AD38-4FCF-A2F1-EDF4FA83445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31</a:t>
            </a:fld>
            <a:endParaRPr lang="hu-HU"/>
          </a:p>
        </p:txBody>
      </p:sp>
    </p:spTree>
    <p:extLst>
      <p:ext uri="{BB962C8B-B14F-4D97-AF65-F5344CB8AC3E}">
        <p14:creationId xmlns:p14="http://schemas.microsoft.com/office/powerpoint/2010/main" val="3272569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164B-680D-40DB-A506-0B92C5AC309B}"/>
              </a:ext>
            </a:extLst>
          </p:cNvPr>
          <p:cNvSpPr>
            <a:spLocks noGrp="1"/>
          </p:cNvSpPr>
          <p:nvPr>
            <p:ph type="title"/>
          </p:nvPr>
        </p:nvSpPr>
        <p:spPr>
          <a:noFill/>
          <a:ln>
            <a:noFill/>
          </a:ln>
        </p:spPr>
        <p:txBody>
          <a:bodyPr spcFirstLastPara="1" wrap="square" lIns="91425" tIns="45700" rIns="91425" bIns="45700" anchor="ctr" anchorCtr="0">
            <a:normAutofit/>
          </a:bodyPr>
          <a:lstStyle/>
          <a:p>
            <a:r>
              <a:rPr lang="en-US" dirty="0"/>
              <a:t>IoT: Internet of Things</a:t>
            </a:r>
          </a:p>
        </p:txBody>
      </p:sp>
      <p:pic>
        <p:nvPicPr>
          <p:cNvPr id="4" name="Tartalom helye 4">
            <a:extLst>
              <a:ext uri="{FF2B5EF4-FFF2-40B4-BE49-F238E27FC236}">
                <a16:creationId xmlns:a16="http://schemas.microsoft.com/office/drawing/2014/main" id="{854A2F77-D2E1-436B-B8AD-A12F3EC19B95}"/>
              </a:ext>
            </a:extLst>
          </p:cNvPr>
          <p:cNvPicPr>
            <a:picLocks noChangeAspect="1"/>
          </p:cNvPicPr>
          <p:nvPr/>
        </p:nvPicPr>
        <p:blipFill>
          <a:blip r:embed="rId2"/>
          <a:stretch>
            <a:fillRect/>
          </a:stretch>
        </p:blipFill>
        <p:spPr>
          <a:xfrm>
            <a:off x="682356" y="1605683"/>
            <a:ext cx="2646925" cy="3344972"/>
          </a:xfrm>
          <a:prstGeom prst="rect">
            <a:avLst/>
          </a:prstGeom>
          <a:noFill/>
          <a:ln>
            <a:noFill/>
          </a:ln>
        </p:spPr>
      </p:pic>
      <p:pic>
        <p:nvPicPr>
          <p:cNvPr id="5" name="Kép 6">
            <a:extLst>
              <a:ext uri="{FF2B5EF4-FFF2-40B4-BE49-F238E27FC236}">
                <a16:creationId xmlns:a16="http://schemas.microsoft.com/office/drawing/2014/main" id="{B564AD7A-CB61-4388-94A5-0CABF19472E3}"/>
              </a:ext>
            </a:extLst>
          </p:cNvPr>
          <p:cNvPicPr>
            <a:picLocks noChangeAspect="1"/>
          </p:cNvPicPr>
          <p:nvPr/>
        </p:nvPicPr>
        <p:blipFill>
          <a:blip r:embed="rId3"/>
          <a:stretch>
            <a:fillRect/>
          </a:stretch>
        </p:blipFill>
        <p:spPr>
          <a:xfrm>
            <a:off x="4275501" y="3673224"/>
            <a:ext cx="1897211" cy="1886266"/>
          </a:xfrm>
          <a:prstGeom prst="rect">
            <a:avLst/>
          </a:prstGeom>
        </p:spPr>
      </p:pic>
      <p:pic>
        <p:nvPicPr>
          <p:cNvPr id="6" name="Kép 12">
            <a:extLst>
              <a:ext uri="{FF2B5EF4-FFF2-40B4-BE49-F238E27FC236}">
                <a16:creationId xmlns:a16="http://schemas.microsoft.com/office/drawing/2014/main" id="{AE462192-213D-4811-AB38-4488F3D83297}"/>
              </a:ext>
            </a:extLst>
          </p:cNvPr>
          <p:cNvPicPr>
            <a:picLocks noChangeAspect="1"/>
          </p:cNvPicPr>
          <p:nvPr/>
        </p:nvPicPr>
        <p:blipFill rotWithShape="1">
          <a:blip r:embed="rId4"/>
          <a:srcRect l="1728" r="16688" b="6716"/>
          <a:stretch/>
        </p:blipFill>
        <p:spPr>
          <a:xfrm>
            <a:off x="5962261" y="1172928"/>
            <a:ext cx="5138320" cy="1886267"/>
          </a:xfrm>
          <a:prstGeom prst="rect">
            <a:avLst/>
          </a:prstGeom>
        </p:spPr>
      </p:pic>
      <p:pic>
        <p:nvPicPr>
          <p:cNvPr id="7" name="Kép 14">
            <a:extLst>
              <a:ext uri="{FF2B5EF4-FFF2-40B4-BE49-F238E27FC236}">
                <a16:creationId xmlns:a16="http://schemas.microsoft.com/office/drawing/2014/main" id="{CB548EBC-B748-400E-8FC7-FFA5F71DFE81}"/>
              </a:ext>
            </a:extLst>
          </p:cNvPr>
          <p:cNvPicPr>
            <a:picLocks noChangeAspect="1"/>
          </p:cNvPicPr>
          <p:nvPr/>
        </p:nvPicPr>
        <p:blipFill rotWithShape="1">
          <a:blip r:embed="rId5"/>
          <a:srcRect l="5203" t="8840" r="4960" b="16756"/>
          <a:stretch/>
        </p:blipFill>
        <p:spPr>
          <a:xfrm>
            <a:off x="7537931" y="4369134"/>
            <a:ext cx="2313992" cy="814492"/>
          </a:xfrm>
          <a:prstGeom prst="rect">
            <a:avLst/>
          </a:prstGeom>
        </p:spPr>
      </p:pic>
      <p:sp>
        <p:nvSpPr>
          <p:cNvPr id="8" name="Szövegdoboz 7">
            <a:extLst>
              <a:ext uri="{FF2B5EF4-FFF2-40B4-BE49-F238E27FC236}">
                <a16:creationId xmlns:a16="http://schemas.microsoft.com/office/drawing/2014/main" id="{666DC2D7-AE63-43FF-8126-82C492FE7300}"/>
              </a:ext>
            </a:extLst>
          </p:cNvPr>
          <p:cNvSpPr txBox="1"/>
          <p:nvPr/>
        </p:nvSpPr>
        <p:spPr>
          <a:xfrm>
            <a:off x="6461149" y="5830022"/>
            <a:ext cx="3715020" cy="480131"/>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indent="-457200">
              <a:lnSpc>
                <a:spcPct val="90000"/>
              </a:lnSpc>
              <a:spcBef>
                <a:spcPts val="1000"/>
              </a:spcBef>
              <a:buClr>
                <a:srgbClr val="1C9E4A"/>
              </a:buClr>
              <a:buSzPts val="1800"/>
              <a:buChar char="•"/>
              <a:defRPr sz="2800">
                <a:solidFill>
                  <a:srgbClr val="1C9E4A"/>
                </a:solidFill>
                <a:latin typeface="Calibri"/>
                <a:ea typeface="Calibri"/>
                <a:cs typeface="Calibri"/>
                <a:sym typeface="Calibri"/>
              </a:defRPr>
            </a:lvl1pPr>
            <a:lvl2pPr marL="914400" indent="-342900">
              <a:lnSpc>
                <a:spcPct val="90000"/>
              </a:lnSpc>
              <a:spcBef>
                <a:spcPts val="500"/>
              </a:spcBef>
              <a:buClr>
                <a:srgbClr val="1C9E4A"/>
              </a:buClr>
              <a:buSzPts val="1800"/>
              <a:buChar char="•"/>
              <a:defRPr sz="2400">
                <a:solidFill>
                  <a:srgbClr val="1C9E4A"/>
                </a:solidFill>
                <a:latin typeface="Calibri"/>
                <a:ea typeface="Calibri"/>
                <a:cs typeface="Calibri"/>
                <a:sym typeface="Calibri"/>
              </a:defRPr>
            </a:lvl2pPr>
            <a:lvl3pPr marL="1371600" indent="-342900">
              <a:lnSpc>
                <a:spcPct val="90000"/>
              </a:lnSpc>
              <a:spcBef>
                <a:spcPts val="500"/>
              </a:spcBef>
              <a:buClr>
                <a:srgbClr val="1C9E4A"/>
              </a:buClr>
              <a:buSzPts val="1800"/>
              <a:buChar char="•"/>
              <a:defRPr sz="2000">
                <a:solidFill>
                  <a:srgbClr val="1C9E4A"/>
                </a:solidFill>
                <a:latin typeface="Calibri"/>
                <a:ea typeface="Calibri"/>
                <a:cs typeface="Calibri"/>
                <a:sym typeface="Calibri"/>
              </a:defRPr>
            </a:lvl3pPr>
            <a:lvl4pPr marL="1828800" indent="-342900">
              <a:lnSpc>
                <a:spcPct val="90000"/>
              </a:lnSpc>
              <a:spcBef>
                <a:spcPts val="500"/>
              </a:spcBef>
              <a:buClr>
                <a:srgbClr val="1C9E4A"/>
              </a:buClr>
              <a:buSzPts val="1800"/>
              <a:buChar char="•"/>
              <a:defRPr sz="1800">
                <a:solidFill>
                  <a:srgbClr val="1C9E4A"/>
                </a:solidFill>
                <a:latin typeface="Calibri"/>
                <a:ea typeface="Calibri"/>
                <a:cs typeface="Calibri"/>
                <a:sym typeface="Calibri"/>
              </a:defRPr>
            </a:lvl4pPr>
            <a:lvl5pPr marL="2286000" indent="-342900">
              <a:lnSpc>
                <a:spcPct val="90000"/>
              </a:lnSpc>
              <a:spcBef>
                <a:spcPts val="500"/>
              </a:spcBef>
              <a:buClr>
                <a:srgbClr val="1C9E4A"/>
              </a:buClr>
              <a:buSzPts val="1800"/>
              <a:buChar char="•"/>
              <a:defRPr sz="1800">
                <a:solidFill>
                  <a:srgbClr val="1C9E4A"/>
                </a:solidFill>
                <a:latin typeface="Calibri"/>
                <a:ea typeface="Calibri"/>
                <a:cs typeface="Calibri"/>
                <a:sym typeface="Calibri"/>
              </a:defRPr>
            </a:lvl5pPr>
            <a:lvl6pPr marL="27432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6pPr>
            <a:lvl7pPr marL="32004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7pPr>
            <a:lvl8pPr marL="36576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8pPr>
            <a:lvl9pPr marL="41148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9pPr>
          </a:lstStyle>
          <a:p>
            <a:pPr marL="0" indent="0">
              <a:buNone/>
            </a:pPr>
            <a:r>
              <a:rPr lang="hu-HU" sz="2000" dirty="0"/>
              <a:t>Forrás: Cinkler, 2018</a:t>
            </a:r>
            <a:endParaRPr lang="en-US" sz="2000" dirty="0"/>
          </a:p>
        </p:txBody>
      </p:sp>
      <p:sp>
        <p:nvSpPr>
          <p:cNvPr id="3" name="Slide Number Placeholder 2">
            <a:extLst>
              <a:ext uri="{FF2B5EF4-FFF2-40B4-BE49-F238E27FC236}">
                <a16:creationId xmlns:a16="http://schemas.microsoft.com/office/drawing/2014/main" id="{F8C4AB14-E2A3-4C46-8E70-9BA6679DD4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32</a:t>
            </a:fld>
            <a:endParaRPr lang="hu-HU"/>
          </a:p>
        </p:txBody>
      </p:sp>
    </p:spTree>
    <p:extLst>
      <p:ext uri="{BB962C8B-B14F-4D97-AF65-F5344CB8AC3E}">
        <p14:creationId xmlns:p14="http://schemas.microsoft.com/office/powerpoint/2010/main" val="1341854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54514-727A-4AE4-A234-AE74B853F0BB}"/>
              </a:ext>
            </a:extLst>
          </p:cNvPr>
          <p:cNvSpPr>
            <a:spLocks noGrp="1"/>
          </p:cNvSpPr>
          <p:nvPr>
            <p:ph type="title"/>
          </p:nvPr>
        </p:nvSpPr>
        <p:spPr/>
        <p:txBody>
          <a:bodyPr/>
          <a:lstStyle/>
          <a:p>
            <a:r>
              <a:rPr lang="hu-HU" dirty="0"/>
              <a:t>IoT feladatok</a:t>
            </a:r>
            <a:endParaRPr lang="en-US" dirty="0"/>
          </a:p>
        </p:txBody>
      </p:sp>
      <p:sp>
        <p:nvSpPr>
          <p:cNvPr id="3" name="Text Placeholder 2">
            <a:extLst>
              <a:ext uri="{FF2B5EF4-FFF2-40B4-BE49-F238E27FC236}">
                <a16:creationId xmlns:a16="http://schemas.microsoft.com/office/drawing/2014/main" id="{C7719074-8E57-49CC-BC69-554391511603}"/>
              </a:ext>
            </a:extLst>
          </p:cNvPr>
          <p:cNvSpPr>
            <a:spLocks noGrp="1"/>
          </p:cNvSpPr>
          <p:nvPr>
            <p:ph type="body" idx="1"/>
          </p:nvPr>
        </p:nvSpPr>
        <p:spPr>
          <a:noFill/>
          <a:ln>
            <a:noFill/>
          </a:ln>
        </p:spPr>
        <p:txBody>
          <a:bodyPr spcFirstLastPara="1" wrap="square" lIns="91425" tIns="45700" rIns="91425" bIns="45700" anchor="t" anchorCtr="0">
            <a:normAutofit fontScale="92500" lnSpcReduction="10000"/>
          </a:bodyPr>
          <a:lstStyle/>
          <a:p>
            <a:pPr marL="114300" indent="0">
              <a:buNone/>
            </a:pPr>
            <a:r>
              <a:rPr lang="en-US" dirty="0"/>
              <a:t>• M</a:t>
            </a:r>
            <a:r>
              <a:rPr lang="hu-HU" dirty="0"/>
              <a:t>é</a:t>
            </a:r>
            <a:r>
              <a:rPr lang="en-US" dirty="0"/>
              <a:t>r</a:t>
            </a:r>
            <a:r>
              <a:rPr lang="hu-HU" dirty="0"/>
              <a:t>é</a:t>
            </a:r>
            <a:r>
              <a:rPr lang="en-US" dirty="0" err="1"/>
              <a:t>sek</a:t>
            </a:r>
            <a:endParaRPr lang="en-US" dirty="0"/>
          </a:p>
          <a:p>
            <a:pPr marL="114300" indent="0">
              <a:buNone/>
            </a:pPr>
            <a:r>
              <a:rPr lang="hu-HU" dirty="0"/>
              <a:t>• Adatgyűjtés</a:t>
            </a:r>
          </a:p>
          <a:p>
            <a:pPr marL="114300" indent="0">
              <a:buNone/>
            </a:pPr>
            <a:r>
              <a:rPr lang="en-US" dirty="0"/>
              <a:t>• </a:t>
            </a:r>
            <a:r>
              <a:rPr lang="en-US" dirty="0" err="1"/>
              <a:t>Adattov</a:t>
            </a:r>
            <a:r>
              <a:rPr lang="hu-HU" dirty="0"/>
              <a:t>á</a:t>
            </a:r>
            <a:r>
              <a:rPr lang="en-US" dirty="0"/>
              <a:t>bb</a:t>
            </a:r>
            <a:r>
              <a:rPr lang="hu-HU" dirty="0"/>
              <a:t>í</a:t>
            </a:r>
            <a:r>
              <a:rPr lang="en-US" dirty="0"/>
              <a:t>t</a:t>
            </a:r>
            <a:r>
              <a:rPr lang="hu-HU" dirty="0"/>
              <a:t>á</a:t>
            </a:r>
            <a:r>
              <a:rPr lang="en-US" dirty="0"/>
              <a:t>s</a:t>
            </a:r>
          </a:p>
          <a:p>
            <a:pPr marL="114300" indent="0">
              <a:buNone/>
            </a:pPr>
            <a:r>
              <a:rPr lang="en-US" dirty="0"/>
              <a:t>• </a:t>
            </a:r>
            <a:r>
              <a:rPr lang="en-US" dirty="0" err="1"/>
              <a:t>Adatt</a:t>
            </a:r>
            <a:r>
              <a:rPr lang="hu-HU" dirty="0"/>
              <a:t>á</a:t>
            </a:r>
            <a:r>
              <a:rPr lang="en-US" dirty="0" err="1"/>
              <a:t>rol</a:t>
            </a:r>
            <a:r>
              <a:rPr lang="hu-HU" dirty="0"/>
              <a:t>á</a:t>
            </a:r>
            <a:r>
              <a:rPr lang="en-US" dirty="0"/>
              <a:t>s</a:t>
            </a:r>
          </a:p>
          <a:p>
            <a:pPr marL="114300" indent="0">
              <a:buNone/>
            </a:pPr>
            <a:r>
              <a:rPr lang="en-US" dirty="0"/>
              <a:t>• </a:t>
            </a:r>
            <a:r>
              <a:rPr lang="en-US" dirty="0" err="1"/>
              <a:t>Adatb</a:t>
            </a:r>
            <a:r>
              <a:rPr lang="hu-HU" dirty="0"/>
              <a:t>á</a:t>
            </a:r>
            <a:r>
              <a:rPr lang="en-US" dirty="0" err="1"/>
              <a:t>ny</a:t>
            </a:r>
            <a:r>
              <a:rPr lang="hu-HU" dirty="0"/>
              <a:t>á</a:t>
            </a:r>
            <a:r>
              <a:rPr lang="en-US" dirty="0" err="1"/>
              <a:t>szat</a:t>
            </a:r>
            <a:r>
              <a:rPr lang="en-US" dirty="0"/>
              <a:t>, </a:t>
            </a:r>
            <a:r>
              <a:rPr lang="en-US" dirty="0" err="1"/>
              <a:t>adattudom</a:t>
            </a:r>
            <a:r>
              <a:rPr lang="hu-HU" dirty="0"/>
              <a:t>á</a:t>
            </a:r>
            <a:r>
              <a:rPr lang="en-US" dirty="0" err="1"/>
              <a:t>nyok</a:t>
            </a:r>
            <a:r>
              <a:rPr lang="en-US" dirty="0"/>
              <a:t>, </a:t>
            </a:r>
            <a:r>
              <a:rPr lang="en-US" dirty="0" err="1"/>
              <a:t>adatelemz</a:t>
            </a:r>
            <a:r>
              <a:rPr lang="hu-HU" dirty="0"/>
              <a:t>é</a:t>
            </a:r>
            <a:r>
              <a:rPr lang="en-US" dirty="0"/>
              <a:t>s</a:t>
            </a:r>
            <a:endParaRPr lang="hu-HU" dirty="0"/>
          </a:p>
          <a:p>
            <a:pPr marL="114300" indent="0">
              <a:buNone/>
            </a:pPr>
            <a:r>
              <a:rPr lang="hu-HU" dirty="0"/>
              <a:t>Big data, small data</a:t>
            </a:r>
            <a:endParaRPr lang="en-US" dirty="0"/>
          </a:p>
          <a:p>
            <a:pPr marL="114300" indent="0">
              <a:buNone/>
            </a:pPr>
            <a:r>
              <a:rPr lang="en-US" dirty="0"/>
              <a:t>– a </a:t>
            </a:r>
            <a:r>
              <a:rPr lang="en-US" dirty="0" err="1"/>
              <a:t>helyes</a:t>
            </a:r>
            <a:r>
              <a:rPr lang="en-US" dirty="0"/>
              <a:t> </a:t>
            </a:r>
            <a:r>
              <a:rPr lang="en-US" dirty="0" err="1"/>
              <a:t>korrelációk</a:t>
            </a:r>
            <a:r>
              <a:rPr lang="en-US" dirty="0"/>
              <a:t> </a:t>
            </a:r>
            <a:r>
              <a:rPr lang="en-US" dirty="0" err="1"/>
              <a:t>felis</a:t>
            </a:r>
            <a:r>
              <a:rPr lang="hu-HU" dirty="0"/>
              <a:t>m</a:t>
            </a:r>
            <a:r>
              <a:rPr lang="en-US" dirty="0" err="1"/>
              <a:t>erése</a:t>
            </a:r>
            <a:endParaRPr lang="en-US" dirty="0"/>
          </a:p>
          <a:p>
            <a:pPr marL="114300" indent="0">
              <a:buNone/>
            </a:pPr>
            <a:r>
              <a:rPr lang="en-US" dirty="0"/>
              <a:t>D</a:t>
            </a:r>
            <a:r>
              <a:rPr lang="hu-HU" dirty="0"/>
              <a:t>ö</a:t>
            </a:r>
            <a:r>
              <a:rPr lang="en-US" dirty="0" err="1"/>
              <a:t>nt</a:t>
            </a:r>
            <a:r>
              <a:rPr lang="hu-HU" dirty="0"/>
              <a:t>é</a:t>
            </a:r>
            <a:r>
              <a:rPr lang="en-US" dirty="0" err="1"/>
              <a:t>shoz</a:t>
            </a:r>
            <a:r>
              <a:rPr lang="hu-HU" dirty="0"/>
              <a:t>á</a:t>
            </a:r>
            <a:r>
              <a:rPr lang="en-US" dirty="0"/>
              <a:t>s, d</a:t>
            </a:r>
            <a:r>
              <a:rPr lang="hu-HU" dirty="0"/>
              <a:t>ö</a:t>
            </a:r>
            <a:r>
              <a:rPr lang="en-US" dirty="0" err="1"/>
              <a:t>nt</a:t>
            </a:r>
            <a:r>
              <a:rPr lang="hu-HU" dirty="0"/>
              <a:t>é</a:t>
            </a:r>
            <a:r>
              <a:rPr lang="en-US" dirty="0" err="1"/>
              <a:t>st</a:t>
            </a:r>
            <a:r>
              <a:rPr lang="hu-HU" dirty="0"/>
              <a:t>á</a:t>
            </a:r>
            <a:r>
              <a:rPr lang="en-US" dirty="0" err="1"/>
              <a:t>mogat</a:t>
            </a:r>
            <a:r>
              <a:rPr lang="hu-HU" dirty="0"/>
              <a:t>á</a:t>
            </a:r>
            <a:r>
              <a:rPr lang="en-US" dirty="0"/>
              <a:t>s, </a:t>
            </a:r>
            <a:r>
              <a:rPr lang="en-US" dirty="0" err="1"/>
              <a:t>szab</a:t>
            </a:r>
            <a:r>
              <a:rPr lang="hu-HU" dirty="0"/>
              <a:t>á</a:t>
            </a:r>
            <a:r>
              <a:rPr lang="en-US" dirty="0" err="1"/>
              <a:t>lyoz</a:t>
            </a:r>
            <a:r>
              <a:rPr lang="hu-HU" dirty="0"/>
              <a:t>á</a:t>
            </a:r>
            <a:r>
              <a:rPr lang="en-US" dirty="0"/>
              <a:t>s,</a:t>
            </a:r>
            <a:r>
              <a:rPr lang="hu-HU" dirty="0"/>
              <a:t> </a:t>
            </a:r>
            <a:r>
              <a:rPr lang="en-US" dirty="0" err="1"/>
              <a:t>beavatkoz</a:t>
            </a:r>
            <a:r>
              <a:rPr lang="hu-HU" dirty="0"/>
              <a:t>á</a:t>
            </a:r>
            <a:r>
              <a:rPr lang="en-US" dirty="0"/>
              <a:t>s, </a:t>
            </a:r>
            <a:r>
              <a:rPr lang="en-US" dirty="0" err="1"/>
              <a:t>vez</a:t>
            </a:r>
            <a:r>
              <a:rPr lang="hu-HU" dirty="0"/>
              <a:t>é</a:t>
            </a:r>
            <a:r>
              <a:rPr lang="en-US" dirty="0" err="1"/>
              <a:t>rl</a:t>
            </a:r>
            <a:r>
              <a:rPr lang="hu-HU" dirty="0"/>
              <a:t>é</a:t>
            </a:r>
            <a:r>
              <a:rPr lang="en-US" dirty="0"/>
              <a:t>s</a:t>
            </a:r>
          </a:p>
          <a:p>
            <a:pPr marL="114300" indent="0">
              <a:buNone/>
            </a:pPr>
            <a:r>
              <a:rPr lang="en-US" dirty="0"/>
              <a:t>• </a:t>
            </a:r>
            <a:r>
              <a:rPr lang="en-US" dirty="0" err="1"/>
              <a:t>Megjelen</a:t>
            </a:r>
            <a:r>
              <a:rPr lang="hu-HU" dirty="0"/>
              <a:t>í</a:t>
            </a:r>
            <a:r>
              <a:rPr lang="en-US" dirty="0"/>
              <a:t>t</a:t>
            </a:r>
            <a:r>
              <a:rPr lang="hu-HU" dirty="0"/>
              <a:t>é</a:t>
            </a:r>
            <a:r>
              <a:rPr lang="en-US" dirty="0"/>
              <a:t>s, </a:t>
            </a:r>
            <a:r>
              <a:rPr lang="en-US" dirty="0" err="1"/>
              <a:t>visszajelz</a:t>
            </a:r>
            <a:r>
              <a:rPr lang="hu-HU" dirty="0"/>
              <a:t>é</a:t>
            </a:r>
            <a:r>
              <a:rPr lang="en-US" dirty="0"/>
              <a:t>s, </a:t>
            </a:r>
            <a:r>
              <a:rPr lang="en-US" dirty="0" err="1"/>
              <a:t>visszacsatol</a:t>
            </a:r>
            <a:r>
              <a:rPr lang="hu-HU" dirty="0"/>
              <a:t>á</a:t>
            </a:r>
            <a:r>
              <a:rPr lang="en-US" dirty="0"/>
              <a:t>s</a:t>
            </a:r>
          </a:p>
        </p:txBody>
      </p:sp>
      <p:sp>
        <p:nvSpPr>
          <p:cNvPr id="4" name="Szövegdoboz 7">
            <a:extLst>
              <a:ext uri="{FF2B5EF4-FFF2-40B4-BE49-F238E27FC236}">
                <a16:creationId xmlns:a16="http://schemas.microsoft.com/office/drawing/2014/main" id="{85D515AD-F79F-4907-9DCB-65392C844689}"/>
              </a:ext>
            </a:extLst>
          </p:cNvPr>
          <p:cNvSpPr txBox="1"/>
          <p:nvPr/>
        </p:nvSpPr>
        <p:spPr>
          <a:xfrm>
            <a:off x="7258063" y="6012744"/>
            <a:ext cx="3715020" cy="480131"/>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indent="-457200">
              <a:lnSpc>
                <a:spcPct val="90000"/>
              </a:lnSpc>
              <a:spcBef>
                <a:spcPts val="1000"/>
              </a:spcBef>
              <a:buClr>
                <a:srgbClr val="1C9E4A"/>
              </a:buClr>
              <a:buSzPts val="1800"/>
              <a:buChar char="•"/>
              <a:defRPr sz="2800">
                <a:solidFill>
                  <a:srgbClr val="1C9E4A"/>
                </a:solidFill>
                <a:latin typeface="Calibri"/>
                <a:ea typeface="Calibri"/>
                <a:cs typeface="Calibri"/>
                <a:sym typeface="Calibri"/>
              </a:defRPr>
            </a:lvl1pPr>
            <a:lvl2pPr marL="914400" indent="-342900">
              <a:lnSpc>
                <a:spcPct val="90000"/>
              </a:lnSpc>
              <a:spcBef>
                <a:spcPts val="500"/>
              </a:spcBef>
              <a:buClr>
                <a:srgbClr val="1C9E4A"/>
              </a:buClr>
              <a:buSzPts val="1800"/>
              <a:buChar char="•"/>
              <a:defRPr sz="2400">
                <a:solidFill>
                  <a:srgbClr val="1C9E4A"/>
                </a:solidFill>
                <a:latin typeface="Calibri"/>
                <a:ea typeface="Calibri"/>
                <a:cs typeface="Calibri"/>
                <a:sym typeface="Calibri"/>
              </a:defRPr>
            </a:lvl2pPr>
            <a:lvl3pPr marL="1371600" indent="-342900">
              <a:lnSpc>
                <a:spcPct val="90000"/>
              </a:lnSpc>
              <a:spcBef>
                <a:spcPts val="500"/>
              </a:spcBef>
              <a:buClr>
                <a:srgbClr val="1C9E4A"/>
              </a:buClr>
              <a:buSzPts val="1800"/>
              <a:buChar char="•"/>
              <a:defRPr sz="2000">
                <a:solidFill>
                  <a:srgbClr val="1C9E4A"/>
                </a:solidFill>
                <a:latin typeface="Calibri"/>
                <a:ea typeface="Calibri"/>
                <a:cs typeface="Calibri"/>
                <a:sym typeface="Calibri"/>
              </a:defRPr>
            </a:lvl3pPr>
            <a:lvl4pPr marL="1828800" indent="-342900">
              <a:lnSpc>
                <a:spcPct val="90000"/>
              </a:lnSpc>
              <a:spcBef>
                <a:spcPts val="500"/>
              </a:spcBef>
              <a:buClr>
                <a:srgbClr val="1C9E4A"/>
              </a:buClr>
              <a:buSzPts val="1800"/>
              <a:buChar char="•"/>
              <a:defRPr sz="1800">
                <a:solidFill>
                  <a:srgbClr val="1C9E4A"/>
                </a:solidFill>
                <a:latin typeface="Calibri"/>
                <a:ea typeface="Calibri"/>
                <a:cs typeface="Calibri"/>
                <a:sym typeface="Calibri"/>
              </a:defRPr>
            </a:lvl4pPr>
            <a:lvl5pPr marL="2286000" indent="-342900">
              <a:lnSpc>
                <a:spcPct val="90000"/>
              </a:lnSpc>
              <a:spcBef>
                <a:spcPts val="500"/>
              </a:spcBef>
              <a:buClr>
                <a:srgbClr val="1C9E4A"/>
              </a:buClr>
              <a:buSzPts val="1800"/>
              <a:buChar char="•"/>
              <a:defRPr sz="1800">
                <a:solidFill>
                  <a:srgbClr val="1C9E4A"/>
                </a:solidFill>
                <a:latin typeface="Calibri"/>
                <a:ea typeface="Calibri"/>
                <a:cs typeface="Calibri"/>
                <a:sym typeface="Calibri"/>
              </a:defRPr>
            </a:lvl5pPr>
            <a:lvl6pPr marL="27432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6pPr>
            <a:lvl7pPr marL="32004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7pPr>
            <a:lvl8pPr marL="36576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8pPr>
            <a:lvl9pPr marL="41148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9pPr>
          </a:lstStyle>
          <a:p>
            <a:pPr marL="0" indent="0">
              <a:buNone/>
            </a:pPr>
            <a:r>
              <a:rPr lang="hu-HU" sz="2000" dirty="0"/>
              <a:t>Forrás: Cinkler, 2018</a:t>
            </a:r>
            <a:endParaRPr lang="en-US" sz="2000" dirty="0"/>
          </a:p>
        </p:txBody>
      </p:sp>
      <p:sp>
        <p:nvSpPr>
          <p:cNvPr id="5" name="Slide Number Placeholder 4">
            <a:extLst>
              <a:ext uri="{FF2B5EF4-FFF2-40B4-BE49-F238E27FC236}">
                <a16:creationId xmlns:a16="http://schemas.microsoft.com/office/drawing/2014/main" id="{4EA46BF8-A153-41B3-A0CB-F2BBBA5E48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33</a:t>
            </a:fld>
            <a:endParaRPr lang="hu-HU"/>
          </a:p>
        </p:txBody>
      </p:sp>
    </p:spTree>
    <p:extLst>
      <p:ext uri="{BB962C8B-B14F-4D97-AF65-F5344CB8AC3E}">
        <p14:creationId xmlns:p14="http://schemas.microsoft.com/office/powerpoint/2010/main" val="1144906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D58D-78A4-4BE1-9209-364FC149345E}"/>
              </a:ext>
            </a:extLst>
          </p:cNvPr>
          <p:cNvSpPr>
            <a:spLocks noGrp="1"/>
          </p:cNvSpPr>
          <p:nvPr>
            <p:ph type="title"/>
          </p:nvPr>
        </p:nvSpPr>
        <p:spPr/>
        <p:txBody>
          <a:bodyPr/>
          <a:lstStyle/>
          <a:p>
            <a:r>
              <a:rPr lang="hu-HU" dirty="0"/>
              <a:t>Mért adatok feldolgozása</a:t>
            </a:r>
            <a:endParaRPr lang="en-US" dirty="0"/>
          </a:p>
        </p:txBody>
      </p:sp>
      <p:sp>
        <p:nvSpPr>
          <p:cNvPr id="3" name="Text Placeholder 2">
            <a:extLst>
              <a:ext uri="{FF2B5EF4-FFF2-40B4-BE49-F238E27FC236}">
                <a16:creationId xmlns:a16="http://schemas.microsoft.com/office/drawing/2014/main" id="{7BBC2BE7-7F90-4F7D-BF5F-614DABE6255C}"/>
              </a:ext>
            </a:extLst>
          </p:cNvPr>
          <p:cNvSpPr>
            <a:spLocks noGrp="1"/>
          </p:cNvSpPr>
          <p:nvPr>
            <p:ph type="body" idx="1"/>
          </p:nvPr>
        </p:nvSpPr>
        <p:spPr>
          <a:noFill/>
          <a:ln>
            <a:noFill/>
          </a:ln>
        </p:spPr>
        <p:txBody>
          <a:bodyPr spcFirstLastPara="1" wrap="square" lIns="91425" tIns="45700" rIns="91425" bIns="45700" anchor="t" anchorCtr="0">
            <a:normAutofit fontScale="92500" lnSpcReduction="20000"/>
          </a:bodyPr>
          <a:lstStyle/>
          <a:p>
            <a:pPr marL="114300" indent="0">
              <a:buNone/>
            </a:pPr>
            <a:r>
              <a:rPr lang="hu-HU" dirty="0"/>
              <a:t>Az állattenyésztésben leggyakrabban mikrokontrollereket használnak az adatok feldolgozására, melyeknek legfontosabb előnyei a következők:</a:t>
            </a:r>
          </a:p>
          <a:p>
            <a:pPr marL="114300" indent="0">
              <a:buNone/>
            </a:pPr>
            <a:r>
              <a:rPr lang="en-US" dirty="0"/>
              <a:t>• </a:t>
            </a:r>
            <a:r>
              <a:rPr lang="en-US" dirty="0" err="1"/>
              <a:t>Olcs</a:t>
            </a:r>
            <a:r>
              <a:rPr lang="hu-HU" dirty="0"/>
              <a:t>ó</a:t>
            </a:r>
            <a:r>
              <a:rPr lang="en-US" dirty="0"/>
              <a:t>k (1 EUR)</a:t>
            </a:r>
          </a:p>
          <a:p>
            <a:pPr marL="114300" indent="0">
              <a:buNone/>
            </a:pPr>
            <a:r>
              <a:rPr lang="en-US" dirty="0"/>
              <a:t>• </a:t>
            </a:r>
            <a:r>
              <a:rPr lang="en-US" dirty="0" err="1"/>
              <a:t>Kicsik</a:t>
            </a:r>
            <a:r>
              <a:rPr lang="en-US" dirty="0"/>
              <a:t> (1cm)</a:t>
            </a:r>
          </a:p>
          <a:p>
            <a:pPr marL="114300" indent="0">
              <a:buNone/>
            </a:pPr>
            <a:r>
              <a:rPr lang="en-US" dirty="0"/>
              <a:t>• K</a:t>
            </a:r>
            <a:r>
              <a:rPr lang="hu-HU" dirty="0"/>
              <a:t>ö</a:t>
            </a:r>
            <a:r>
              <a:rPr lang="en-US" dirty="0" err="1"/>
              <a:t>nnyen</a:t>
            </a:r>
            <a:r>
              <a:rPr lang="en-US" dirty="0"/>
              <a:t> </a:t>
            </a:r>
            <a:r>
              <a:rPr lang="hu-HU" dirty="0"/>
              <a:t>p</a:t>
            </a:r>
            <a:r>
              <a:rPr lang="en-US" dirty="0" err="1"/>
              <a:t>rogramozhat</a:t>
            </a:r>
            <a:r>
              <a:rPr lang="hu-HU" dirty="0"/>
              <a:t>ó</a:t>
            </a:r>
            <a:r>
              <a:rPr lang="en-US" dirty="0"/>
              <a:t>k</a:t>
            </a:r>
          </a:p>
          <a:p>
            <a:pPr marL="114300" indent="0">
              <a:buNone/>
            </a:pPr>
            <a:r>
              <a:rPr lang="en-US" dirty="0"/>
              <a:t>– C/C++, Python (Basic)</a:t>
            </a:r>
          </a:p>
          <a:p>
            <a:pPr marL="114300" indent="0">
              <a:buNone/>
            </a:pPr>
            <a:r>
              <a:rPr lang="en-US" dirty="0"/>
              <a:t>• </a:t>
            </a:r>
            <a:r>
              <a:rPr lang="en-US" dirty="0" err="1"/>
              <a:t>Keveset</a:t>
            </a:r>
            <a:r>
              <a:rPr lang="en-US" dirty="0"/>
              <a:t> </a:t>
            </a:r>
            <a:r>
              <a:rPr lang="en-US" dirty="0" err="1"/>
              <a:t>fogyasztanak</a:t>
            </a:r>
            <a:endParaRPr lang="en-US" dirty="0"/>
          </a:p>
          <a:p>
            <a:pPr marL="114300" indent="0">
              <a:buNone/>
            </a:pPr>
            <a:r>
              <a:rPr lang="en-US" dirty="0"/>
              <a:t>• </a:t>
            </a:r>
            <a:r>
              <a:rPr lang="en-US" dirty="0" err="1"/>
              <a:t>Alig</a:t>
            </a:r>
            <a:r>
              <a:rPr lang="en-US" dirty="0"/>
              <a:t> </a:t>
            </a:r>
            <a:r>
              <a:rPr lang="en-US" dirty="0" err="1"/>
              <a:t>meleg</a:t>
            </a:r>
            <a:r>
              <a:rPr lang="hu-HU" dirty="0"/>
              <a:t>sze</a:t>
            </a:r>
            <a:r>
              <a:rPr lang="en-US" dirty="0"/>
              <a:t>nek</a:t>
            </a:r>
          </a:p>
          <a:p>
            <a:pPr marL="114300" indent="0">
              <a:buNone/>
            </a:pPr>
            <a:r>
              <a:rPr lang="en-US" dirty="0"/>
              <a:t>• </a:t>
            </a:r>
            <a:r>
              <a:rPr lang="en-US" dirty="0" err="1"/>
              <a:t>Tudnak</a:t>
            </a:r>
            <a:r>
              <a:rPr lang="en-US" dirty="0"/>
              <a:t> </a:t>
            </a:r>
            <a:r>
              <a:rPr lang="en-US" dirty="0" err="1"/>
              <a:t>aludni</a:t>
            </a:r>
            <a:r>
              <a:rPr lang="en-US" dirty="0"/>
              <a:t>!</a:t>
            </a:r>
          </a:p>
          <a:p>
            <a:pPr marL="114300" indent="0">
              <a:buNone/>
            </a:pPr>
            <a:r>
              <a:rPr lang="en-US" dirty="0"/>
              <a:t>• </a:t>
            </a:r>
            <a:r>
              <a:rPr lang="en-US" dirty="0" err="1"/>
              <a:t>Fel</a:t>
            </a:r>
            <a:r>
              <a:rPr lang="en-US" dirty="0"/>
              <a:t> </a:t>
            </a:r>
            <a:r>
              <a:rPr lang="en-US" dirty="0" err="1"/>
              <a:t>lehet</a:t>
            </a:r>
            <a:r>
              <a:rPr lang="en-US" dirty="0"/>
              <a:t> </a:t>
            </a:r>
            <a:r>
              <a:rPr lang="hu-HU" dirty="0"/>
              <a:t>é</a:t>
            </a:r>
            <a:r>
              <a:rPr lang="en-US" dirty="0" err="1"/>
              <a:t>breszteni</a:t>
            </a:r>
            <a:r>
              <a:rPr lang="hu-HU" dirty="0"/>
              <a:t> őket</a:t>
            </a:r>
            <a:r>
              <a:rPr lang="en-US" dirty="0"/>
              <a:t>!</a:t>
            </a:r>
          </a:p>
        </p:txBody>
      </p:sp>
      <p:sp>
        <p:nvSpPr>
          <p:cNvPr id="4" name="Szövegdoboz 7">
            <a:extLst>
              <a:ext uri="{FF2B5EF4-FFF2-40B4-BE49-F238E27FC236}">
                <a16:creationId xmlns:a16="http://schemas.microsoft.com/office/drawing/2014/main" id="{801E9D3B-B1F5-46CA-8806-093BA1CF6939}"/>
              </a:ext>
            </a:extLst>
          </p:cNvPr>
          <p:cNvSpPr txBox="1"/>
          <p:nvPr/>
        </p:nvSpPr>
        <p:spPr>
          <a:xfrm>
            <a:off x="6576928" y="5936897"/>
            <a:ext cx="3715020" cy="480131"/>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indent="-457200">
              <a:lnSpc>
                <a:spcPct val="90000"/>
              </a:lnSpc>
              <a:spcBef>
                <a:spcPts val="1000"/>
              </a:spcBef>
              <a:buClr>
                <a:srgbClr val="1C9E4A"/>
              </a:buClr>
              <a:buSzPts val="1800"/>
              <a:buChar char="•"/>
              <a:defRPr sz="2800">
                <a:solidFill>
                  <a:srgbClr val="1C9E4A"/>
                </a:solidFill>
                <a:latin typeface="Calibri"/>
                <a:ea typeface="Calibri"/>
                <a:cs typeface="Calibri"/>
                <a:sym typeface="Calibri"/>
              </a:defRPr>
            </a:lvl1pPr>
            <a:lvl2pPr marL="914400" indent="-342900">
              <a:lnSpc>
                <a:spcPct val="90000"/>
              </a:lnSpc>
              <a:spcBef>
                <a:spcPts val="500"/>
              </a:spcBef>
              <a:buClr>
                <a:srgbClr val="1C9E4A"/>
              </a:buClr>
              <a:buSzPts val="1800"/>
              <a:buChar char="•"/>
              <a:defRPr sz="2400">
                <a:solidFill>
                  <a:srgbClr val="1C9E4A"/>
                </a:solidFill>
                <a:latin typeface="Calibri"/>
                <a:ea typeface="Calibri"/>
                <a:cs typeface="Calibri"/>
                <a:sym typeface="Calibri"/>
              </a:defRPr>
            </a:lvl2pPr>
            <a:lvl3pPr marL="1371600" indent="-342900">
              <a:lnSpc>
                <a:spcPct val="90000"/>
              </a:lnSpc>
              <a:spcBef>
                <a:spcPts val="500"/>
              </a:spcBef>
              <a:buClr>
                <a:srgbClr val="1C9E4A"/>
              </a:buClr>
              <a:buSzPts val="1800"/>
              <a:buChar char="•"/>
              <a:defRPr sz="2000">
                <a:solidFill>
                  <a:srgbClr val="1C9E4A"/>
                </a:solidFill>
                <a:latin typeface="Calibri"/>
                <a:ea typeface="Calibri"/>
                <a:cs typeface="Calibri"/>
                <a:sym typeface="Calibri"/>
              </a:defRPr>
            </a:lvl3pPr>
            <a:lvl4pPr marL="1828800" indent="-342900">
              <a:lnSpc>
                <a:spcPct val="90000"/>
              </a:lnSpc>
              <a:spcBef>
                <a:spcPts val="500"/>
              </a:spcBef>
              <a:buClr>
                <a:srgbClr val="1C9E4A"/>
              </a:buClr>
              <a:buSzPts val="1800"/>
              <a:buChar char="•"/>
              <a:defRPr sz="1800">
                <a:solidFill>
                  <a:srgbClr val="1C9E4A"/>
                </a:solidFill>
                <a:latin typeface="Calibri"/>
                <a:ea typeface="Calibri"/>
                <a:cs typeface="Calibri"/>
                <a:sym typeface="Calibri"/>
              </a:defRPr>
            </a:lvl4pPr>
            <a:lvl5pPr marL="2286000" indent="-342900">
              <a:lnSpc>
                <a:spcPct val="90000"/>
              </a:lnSpc>
              <a:spcBef>
                <a:spcPts val="500"/>
              </a:spcBef>
              <a:buClr>
                <a:srgbClr val="1C9E4A"/>
              </a:buClr>
              <a:buSzPts val="1800"/>
              <a:buChar char="•"/>
              <a:defRPr sz="1800">
                <a:solidFill>
                  <a:srgbClr val="1C9E4A"/>
                </a:solidFill>
                <a:latin typeface="Calibri"/>
                <a:ea typeface="Calibri"/>
                <a:cs typeface="Calibri"/>
                <a:sym typeface="Calibri"/>
              </a:defRPr>
            </a:lvl5pPr>
            <a:lvl6pPr marL="27432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6pPr>
            <a:lvl7pPr marL="32004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7pPr>
            <a:lvl8pPr marL="36576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8pPr>
            <a:lvl9pPr marL="41148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9pPr>
          </a:lstStyle>
          <a:p>
            <a:pPr marL="0" indent="0">
              <a:buNone/>
            </a:pPr>
            <a:r>
              <a:rPr lang="hu-HU" sz="2000" dirty="0"/>
              <a:t>Forrás: Cinkler, 2018</a:t>
            </a:r>
            <a:endParaRPr lang="en-US" sz="2000" dirty="0"/>
          </a:p>
        </p:txBody>
      </p:sp>
      <p:sp>
        <p:nvSpPr>
          <p:cNvPr id="5" name="Slide Number Placeholder 4">
            <a:extLst>
              <a:ext uri="{FF2B5EF4-FFF2-40B4-BE49-F238E27FC236}">
                <a16:creationId xmlns:a16="http://schemas.microsoft.com/office/drawing/2014/main" id="{F18434DA-10B7-4603-8270-F9ACC772EA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34</a:t>
            </a:fld>
            <a:endParaRPr lang="hu-HU"/>
          </a:p>
        </p:txBody>
      </p:sp>
    </p:spTree>
    <p:extLst>
      <p:ext uri="{BB962C8B-B14F-4D97-AF65-F5344CB8AC3E}">
        <p14:creationId xmlns:p14="http://schemas.microsoft.com/office/powerpoint/2010/main" val="239460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176A9-1551-4DF4-B100-66396FBEB789}"/>
              </a:ext>
            </a:extLst>
          </p:cNvPr>
          <p:cNvSpPr>
            <a:spLocks noGrp="1"/>
          </p:cNvSpPr>
          <p:nvPr>
            <p:ph type="title"/>
          </p:nvPr>
        </p:nvSpPr>
        <p:spPr/>
        <p:txBody>
          <a:bodyPr/>
          <a:lstStyle/>
          <a:p>
            <a:r>
              <a:rPr lang="hu-HU" dirty="0"/>
              <a:t>A mérés beállítása</a:t>
            </a:r>
            <a:endParaRPr lang="en-US" dirty="0"/>
          </a:p>
        </p:txBody>
      </p:sp>
      <p:sp>
        <p:nvSpPr>
          <p:cNvPr id="3" name="Text Placeholder 2">
            <a:extLst>
              <a:ext uri="{FF2B5EF4-FFF2-40B4-BE49-F238E27FC236}">
                <a16:creationId xmlns:a16="http://schemas.microsoft.com/office/drawing/2014/main" id="{1FA94C63-6C3A-4E7A-B738-FF7663212C74}"/>
              </a:ext>
            </a:extLst>
          </p:cNvPr>
          <p:cNvSpPr>
            <a:spLocks noGrp="1"/>
          </p:cNvSpPr>
          <p:nvPr>
            <p:ph type="body" idx="1"/>
          </p:nvPr>
        </p:nvSpPr>
        <p:spPr>
          <a:noFill/>
          <a:ln>
            <a:noFill/>
          </a:ln>
        </p:spPr>
        <p:txBody>
          <a:bodyPr spcFirstLastPara="1" wrap="square" lIns="91425" tIns="45700" rIns="91425" bIns="45700" anchor="t" anchorCtr="0">
            <a:normAutofit fontScale="92500" lnSpcReduction="10000"/>
          </a:bodyPr>
          <a:lstStyle/>
          <a:p>
            <a:pPr marL="114300" indent="0">
              <a:buNone/>
            </a:pPr>
            <a:r>
              <a:rPr lang="en-US" dirty="0"/>
              <a:t>• </a:t>
            </a:r>
            <a:r>
              <a:rPr lang="en-US" dirty="0" err="1"/>
              <a:t>Milyen</a:t>
            </a:r>
            <a:r>
              <a:rPr lang="en-US" dirty="0"/>
              <a:t> </a:t>
            </a:r>
            <a:r>
              <a:rPr lang="en-US" dirty="0" err="1"/>
              <a:t>legyen</a:t>
            </a:r>
            <a:r>
              <a:rPr lang="en-US" dirty="0"/>
              <a:t> </a:t>
            </a:r>
            <a:r>
              <a:rPr lang="en-US"/>
              <a:t>a m</a:t>
            </a:r>
            <a:r>
              <a:rPr lang="hu-HU"/>
              <a:t>é</a:t>
            </a:r>
            <a:r>
              <a:rPr lang="en-US"/>
              <a:t>r</a:t>
            </a:r>
            <a:r>
              <a:rPr lang="hu-HU" dirty="0"/>
              <a:t>é</a:t>
            </a:r>
            <a:r>
              <a:rPr lang="en-US" dirty="0"/>
              <a:t>s?</a:t>
            </a:r>
          </a:p>
          <a:p>
            <a:pPr marL="114300" indent="0">
              <a:buNone/>
            </a:pPr>
            <a:r>
              <a:rPr lang="en-US" dirty="0"/>
              <a:t>– </a:t>
            </a:r>
            <a:r>
              <a:rPr lang="en-US" dirty="0" err="1"/>
              <a:t>Érzékeny</a:t>
            </a:r>
            <a:r>
              <a:rPr lang="en-US" dirty="0"/>
              <a:t>, </a:t>
            </a:r>
            <a:r>
              <a:rPr lang="en-US" dirty="0" err="1"/>
              <a:t>pontos</a:t>
            </a:r>
            <a:r>
              <a:rPr lang="en-US" dirty="0"/>
              <a:t>, </a:t>
            </a:r>
            <a:r>
              <a:rPr lang="en-US" dirty="0" err="1"/>
              <a:t>nagy</a:t>
            </a:r>
            <a:r>
              <a:rPr lang="en-US" dirty="0"/>
              <a:t> </a:t>
            </a:r>
            <a:r>
              <a:rPr lang="en-US" dirty="0" err="1"/>
              <a:t>felbontású</a:t>
            </a:r>
            <a:r>
              <a:rPr lang="en-US" dirty="0"/>
              <a:t>, </a:t>
            </a:r>
            <a:r>
              <a:rPr lang="en-US" dirty="0" err="1"/>
              <a:t>zajszegény</a:t>
            </a:r>
            <a:r>
              <a:rPr lang="en-US" dirty="0"/>
              <a:t>, </a:t>
            </a:r>
            <a:r>
              <a:rPr lang="en-US" dirty="0" err="1"/>
              <a:t>hibamentes</a:t>
            </a:r>
            <a:endParaRPr lang="en-US" dirty="0"/>
          </a:p>
          <a:p>
            <a:pPr marL="114300" indent="0">
              <a:buNone/>
            </a:pPr>
            <a:r>
              <a:rPr lang="en-US" dirty="0"/>
              <a:t>• </a:t>
            </a:r>
            <a:r>
              <a:rPr lang="en-US" err="1"/>
              <a:t>Hogyan</a:t>
            </a:r>
            <a:r>
              <a:rPr lang="en-US"/>
              <a:t> m</a:t>
            </a:r>
            <a:r>
              <a:rPr lang="hu-HU"/>
              <a:t>é</a:t>
            </a:r>
            <a:r>
              <a:rPr lang="en-US"/>
              <a:t>rj</a:t>
            </a:r>
            <a:r>
              <a:rPr lang="hu-HU" dirty="0"/>
              <a:t>ü</a:t>
            </a:r>
            <a:r>
              <a:rPr lang="en-US" dirty="0" err="1"/>
              <a:t>nk</a:t>
            </a:r>
            <a:r>
              <a:rPr lang="en-US" dirty="0"/>
              <a:t>:</a:t>
            </a:r>
          </a:p>
          <a:p>
            <a:pPr marL="114300" indent="0">
              <a:buNone/>
            </a:pPr>
            <a:r>
              <a:rPr lang="en-US" dirty="0"/>
              <a:t>– </a:t>
            </a:r>
            <a:r>
              <a:rPr lang="en-US" dirty="0" err="1"/>
              <a:t>Állatot</a:t>
            </a:r>
            <a:r>
              <a:rPr lang="en-US" dirty="0"/>
              <a:t> ne </a:t>
            </a:r>
            <a:r>
              <a:rPr lang="en-US" dirty="0" err="1"/>
              <a:t>zavarja</a:t>
            </a:r>
            <a:endParaRPr lang="en-US" dirty="0"/>
          </a:p>
          <a:p>
            <a:pPr marL="114300" indent="0">
              <a:buNone/>
            </a:pPr>
            <a:r>
              <a:rPr lang="hu-HU" dirty="0"/>
              <a:t>– 5 évig működjön egy elemről</a:t>
            </a:r>
          </a:p>
          <a:p>
            <a:pPr marL="114300" indent="0">
              <a:buNone/>
            </a:pPr>
            <a:r>
              <a:rPr lang="en-US" dirty="0"/>
              <a:t>– </a:t>
            </a:r>
            <a:r>
              <a:rPr lang="en-US" dirty="0" err="1"/>
              <a:t>Elég</a:t>
            </a:r>
            <a:r>
              <a:rPr lang="en-US" dirty="0"/>
              <a:t> </a:t>
            </a:r>
            <a:r>
              <a:rPr lang="en-US" dirty="0" err="1"/>
              <a:t>gyakori</a:t>
            </a:r>
            <a:endParaRPr lang="en-US" dirty="0"/>
          </a:p>
          <a:p>
            <a:pPr marL="114300" indent="0">
              <a:buNone/>
            </a:pPr>
            <a:r>
              <a:rPr lang="pt-BR" dirty="0"/>
              <a:t>– Analóg vagy digitális a jel (10 bites ADC? I2C? UART?)</a:t>
            </a:r>
          </a:p>
          <a:p>
            <a:pPr marL="114300" indent="0">
              <a:buNone/>
            </a:pPr>
            <a:r>
              <a:rPr lang="en-US" dirty="0"/>
              <a:t>– </a:t>
            </a:r>
            <a:r>
              <a:rPr lang="en-US" dirty="0" err="1"/>
              <a:t>Milyen</a:t>
            </a:r>
            <a:r>
              <a:rPr lang="en-US" dirty="0"/>
              <a:t> </a:t>
            </a:r>
            <a:r>
              <a:rPr lang="en-US" dirty="0" err="1"/>
              <a:t>tápfesz</a:t>
            </a:r>
            <a:r>
              <a:rPr lang="en-US" dirty="0"/>
              <a:t>? ( 3V 3,3V 5V )</a:t>
            </a:r>
          </a:p>
          <a:p>
            <a:pPr marL="114300" indent="0">
              <a:buNone/>
            </a:pPr>
            <a:r>
              <a:rPr lang="en-US" dirty="0"/>
              <a:t>– </a:t>
            </a:r>
            <a:r>
              <a:rPr lang="en-US" dirty="0" err="1"/>
              <a:t>Mennyi</a:t>
            </a:r>
            <a:r>
              <a:rPr lang="en-US" dirty="0"/>
              <a:t> </a:t>
            </a:r>
            <a:r>
              <a:rPr lang="en-US" dirty="0" err="1"/>
              <a:t>áramot</a:t>
            </a:r>
            <a:r>
              <a:rPr lang="en-US" dirty="0"/>
              <a:t> </a:t>
            </a:r>
            <a:r>
              <a:rPr lang="en-US" dirty="0" err="1"/>
              <a:t>húz</a:t>
            </a:r>
            <a:r>
              <a:rPr lang="en-US" dirty="0"/>
              <a:t>?</a:t>
            </a:r>
          </a:p>
        </p:txBody>
      </p:sp>
      <p:sp>
        <p:nvSpPr>
          <p:cNvPr id="4" name="Szövegdoboz 7">
            <a:extLst>
              <a:ext uri="{FF2B5EF4-FFF2-40B4-BE49-F238E27FC236}">
                <a16:creationId xmlns:a16="http://schemas.microsoft.com/office/drawing/2014/main" id="{97F0A3F8-1132-4569-BF4E-47A924CDDA2F}"/>
              </a:ext>
            </a:extLst>
          </p:cNvPr>
          <p:cNvSpPr txBox="1"/>
          <p:nvPr/>
        </p:nvSpPr>
        <p:spPr>
          <a:xfrm>
            <a:off x="6343664" y="5936897"/>
            <a:ext cx="3715020" cy="480131"/>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indent="-457200">
              <a:lnSpc>
                <a:spcPct val="90000"/>
              </a:lnSpc>
              <a:spcBef>
                <a:spcPts val="1000"/>
              </a:spcBef>
              <a:buClr>
                <a:srgbClr val="1C9E4A"/>
              </a:buClr>
              <a:buSzPts val="1800"/>
              <a:buChar char="•"/>
              <a:defRPr sz="2800">
                <a:solidFill>
                  <a:srgbClr val="1C9E4A"/>
                </a:solidFill>
                <a:latin typeface="Calibri"/>
                <a:ea typeface="Calibri"/>
                <a:cs typeface="Calibri"/>
                <a:sym typeface="Calibri"/>
              </a:defRPr>
            </a:lvl1pPr>
            <a:lvl2pPr marL="914400" indent="-342900">
              <a:lnSpc>
                <a:spcPct val="90000"/>
              </a:lnSpc>
              <a:spcBef>
                <a:spcPts val="500"/>
              </a:spcBef>
              <a:buClr>
                <a:srgbClr val="1C9E4A"/>
              </a:buClr>
              <a:buSzPts val="1800"/>
              <a:buChar char="•"/>
              <a:defRPr sz="2400">
                <a:solidFill>
                  <a:srgbClr val="1C9E4A"/>
                </a:solidFill>
                <a:latin typeface="Calibri"/>
                <a:ea typeface="Calibri"/>
                <a:cs typeface="Calibri"/>
                <a:sym typeface="Calibri"/>
              </a:defRPr>
            </a:lvl2pPr>
            <a:lvl3pPr marL="1371600" indent="-342900">
              <a:lnSpc>
                <a:spcPct val="90000"/>
              </a:lnSpc>
              <a:spcBef>
                <a:spcPts val="500"/>
              </a:spcBef>
              <a:buClr>
                <a:srgbClr val="1C9E4A"/>
              </a:buClr>
              <a:buSzPts val="1800"/>
              <a:buChar char="•"/>
              <a:defRPr sz="2000">
                <a:solidFill>
                  <a:srgbClr val="1C9E4A"/>
                </a:solidFill>
                <a:latin typeface="Calibri"/>
                <a:ea typeface="Calibri"/>
                <a:cs typeface="Calibri"/>
                <a:sym typeface="Calibri"/>
              </a:defRPr>
            </a:lvl3pPr>
            <a:lvl4pPr marL="1828800" indent="-342900">
              <a:lnSpc>
                <a:spcPct val="90000"/>
              </a:lnSpc>
              <a:spcBef>
                <a:spcPts val="500"/>
              </a:spcBef>
              <a:buClr>
                <a:srgbClr val="1C9E4A"/>
              </a:buClr>
              <a:buSzPts val="1800"/>
              <a:buChar char="•"/>
              <a:defRPr sz="1800">
                <a:solidFill>
                  <a:srgbClr val="1C9E4A"/>
                </a:solidFill>
                <a:latin typeface="Calibri"/>
                <a:ea typeface="Calibri"/>
                <a:cs typeface="Calibri"/>
                <a:sym typeface="Calibri"/>
              </a:defRPr>
            </a:lvl4pPr>
            <a:lvl5pPr marL="2286000" indent="-342900">
              <a:lnSpc>
                <a:spcPct val="90000"/>
              </a:lnSpc>
              <a:spcBef>
                <a:spcPts val="500"/>
              </a:spcBef>
              <a:buClr>
                <a:srgbClr val="1C9E4A"/>
              </a:buClr>
              <a:buSzPts val="1800"/>
              <a:buChar char="•"/>
              <a:defRPr sz="1800">
                <a:solidFill>
                  <a:srgbClr val="1C9E4A"/>
                </a:solidFill>
                <a:latin typeface="Calibri"/>
                <a:ea typeface="Calibri"/>
                <a:cs typeface="Calibri"/>
                <a:sym typeface="Calibri"/>
              </a:defRPr>
            </a:lvl5pPr>
            <a:lvl6pPr marL="27432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6pPr>
            <a:lvl7pPr marL="32004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7pPr>
            <a:lvl8pPr marL="36576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8pPr>
            <a:lvl9pPr marL="41148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9pPr>
          </a:lstStyle>
          <a:p>
            <a:pPr marL="0" indent="0">
              <a:buNone/>
            </a:pPr>
            <a:r>
              <a:rPr lang="hu-HU" sz="2000" dirty="0"/>
              <a:t>Forrás: Cinkler, 2018</a:t>
            </a:r>
            <a:endParaRPr lang="en-US" sz="2000" dirty="0"/>
          </a:p>
        </p:txBody>
      </p:sp>
      <p:sp>
        <p:nvSpPr>
          <p:cNvPr id="5" name="Slide Number Placeholder 4">
            <a:extLst>
              <a:ext uri="{FF2B5EF4-FFF2-40B4-BE49-F238E27FC236}">
                <a16:creationId xmlns:a16="http://schemas.microsoft.com/office/drawing/2014/main" id="{207311A0-73A9-4175-94B3-9A29B8EBCD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35</a:t>
            </a:fld>
            <a:endParaRPr lang="hu-HU"/>
          </a:p>
        </p:txBody>
      </p:sp>
    </p:spTree>
    <p:extLst>
      <p:ext uri="{BB962C8B-B14F-4D97-AF65-F5344CB8AC3E}">
        <p14:creationId xmlns:p14="http://schemas.microsoft.com/office/powerpoint/2010/main" val="3538039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BFBD2-1E60-4513-9776-7774E72D8F74}"/>
              </a:ext>
            </a:extLst>
          </p:cNvPr>
          <p:cNvSpPr>
            <a:spLocks noGrp="1"/>
          </p:cNvSpPr>
          <p:nvPr>
            <p:ph type="title"/>
          </p:nvPr>
        </p:nvSpPr>
        <p:spPr/>
        <p:txBody>
          <a:bodyPr/>
          <a:lstStyle/>
          <a:p>
            <a:r>
              <a:rPr lang="hu-HU" dirty="0"/>
              <a:t>Tanulság</a:t>
            </a:r>
            <a:endParaRPr lang="en-US" dirty="0"/>
          </a:p>
        </p:txBody>
      </p:sp>
      <p:sp>
        <p:nvSpPr>
          <p:cNvPr id="3" name="Text Placeholder 2">
            <a:extLst>
              <a:ext uri="{FF2B5EF4-FFF2-40B4-BE49-F238E27FC236}">
                <a16:creationId xmlns:a16="http://schemas.microsoft.com/office/drawing/2014/main" id="{60A8A554-683A-4ED6-A626-5DADF22FB762}"/>
              </a:ext>
            </a:extLst>
          </p:cNvPr>
          <p:cNvSpPr>
            <a:spLocks noGrp="1"/>
          </p:cNvSpPr>
          <p:nvPr>
            <p:ph type="body" idx="1"/>
          </p:nvPr>
        </p:nvSpPr>
        <p:spPr>
          <a:noFill/>
          <a:ln>
            <a:noFill/>
          </a:ln>
        </p:spPr>
        <p:txBody>
          <a:bodyPr spcFirstLastPara="1" wrap="square" lIns="91425" tIns="45700" rIns="91425" bIns="45700" anchor="t" anchorCtr="0">
            <a:normAutofit fontScale="92500" lnSpcReduction="20000"/>
          </a:bodyPr>
          <a:lstStyle/>
          <a:p>
            <a:pPr marL="114300" indent="0">
              <a:buNone/>
            </a:pPr>
            <a:r>
              <a:rPr lang="en-US" dirty="0"/>
              <a:t>• </a:t>
            </a:r>
            <a:r>
              <a:rPr lang="en-US" dirty="0" err="1"/>
              <a:t>Megfelelő</a:t>
            </a:r>
            <a:r>
              <a:rPr lang="en-US" dirty="0"/>
              <a:t> </a:t>
            </a:r>
            <a:r>
              <a:rPr lang="en-US" err="1"/>
              <a:t>informatikai</a:t>
            </a:r>
            <a:r>
              <a:rPr lang="en-US"/>
              <a:t> h</a:t>
            </a:r>
            <a:r>
              <a:rPr lang="hu-HU"/>
              <a:t>á</a:t>
            </a:r>
            <a:r>
              <a:rPr lang="en-US"/>
              <a:t>tt</a:t>
            </a:r>
            <a:r>
              <a:rPr lang="hu-HU" dirty="0"/>
              <a:t>é</a:t>
            </a:r>
            <a:r>
              <a:rPr lang="en-US" dirty="0" err="1"/>
              <a:t>rrel</a:t>
            </a:r>
            <a:r>
              <a:rPr lang="en-US" dirty="0"/>
              <a:t>:</a:t>
            </a:r>
          </a:p>
          <a:p>
            <a:pPr marL="114300" indent="0">
              <a:buNone/>
            </a:pPr>
            <a:r>
              <a:rPr lang="en-US" dirty="0"/>
              <a:t>– </a:t>
            </a:r>
            <a:r>
              <a:rPr lang="en-US" dirty="0" err="1"/>
              <a:t>Előbb</a:t>
            </a:r>
            <a:r>
              <a:rPr lang="en-US" dirty="0"/>
              <a:t> </a:t>
            </a:r>
            <a:r>
              <a:rPr lang="en-US" dirty="0" err="1"/>
              <a:t>észlelünk</a:t>
            </a:r>
            <a:r>
              <a:rPr lang="en-US" dirty="0"/>
              <a:t> </a:t>
            </a:r>
            <a:r>
              <a:rPr lang="en-US" dirty="0" err="1"/>
              <a:t>mindent</a:t>
            </a:r>
            <a:r>
              <a:rPr lang="en-US" dirty="0"/>
              <a:t> – </a:t>
            </a:r>
            <a:r>
              <a:rPr lang="en-US" err="1"/>
              <a:t>tudunk</a:t>
            </a:r>
            <a:r>
              <a:rPr lang="en-US"/>
              <a:t> előrejel</a:t>
            </a:r>
            <a:r>
              <a:rPr lang="hu-HU" dirty="0"/>
              <a:t>e</a:t>
            </a:r>
            <a:r>
              <a:rPr lang="en-US" dirty="0" err="1"/>
              <a:t>zni</a:t>
            </a:r>
            <a:endParaRPr lang="en-US" dirty="0"/>
          </a:p>
          <a:p>
            <a:pPr marL="114300" indent="0">
              <a:buNone/>
            </a:pPr>
            <a:r>
              <a:rPr lang="en-US" dirty="0"/>
              <a:t>– </a:t>
            </a:r>
            <a:r>
              <a:rPr lang="en-US" dirty="0" err="1"/>
              <a:t>Térben</a:t>
            </a:r>
            <a:r>
              <a:rPr lang="en-US" dirty="0"/>
              <a:t>, </a:t>
            </a:r>
            <a:r>
              <a:rPr lang="en-US" dirty="0" err="1"/>
              <a:t>időben</a:t>
            </a:r>
            <a:r>
              <a:rPr lang="en-US" dirty="0"/>
              <a:t> </a:t>
            </a:r>
            <a:r>
              <a:rPr lang="en-US" dirty="0" err="1"/>
              <a:t>és</a:t>
            </a:r>
            <a:r>
              <a:rPr lang="en-US" dirty="0"/>
              <a:t> </a:t>
            </a:r>
            <a:r>
              <a:rPr lang="en-US" dirty="0" err="1"/>
              <a:t>értékre</a:t>
            </a:r>
            <a:r>
              <a:rPr lang="en-US" dirty="0"/>
              <a:t> </a:t>
            </a:r>
            <a:r>
              <a:rPr lang="en-US" dirty="0" err="1"/>
              <a:t>pontosabban</a:t>
            </a:r>
            <a:r>
              <a:rPr lang="en-US" dirty="0"/>
              <a:t> </a:t>
            </a:r>
            <a:r>
              <a:rPr lang="en-US" dirty="0" err="1"/>
              <a:t>észlelünk</a:t>
            </a:r>
            <a:r>
              <a:rPr lang="en-US" dirty="0"/>
              <a:t> </a:t>
            </a:r>
            <a:r>
              <a:rPr lang="en-US" dirty="0" err="1"/>
              <a:t>mindent</a:t>
            </a:r>
            <a:endParaRPr lang="en-US" dirty="0"/>
          </a:p>
          <a:p>
            <a:pPr marL="114300" indent="0">
              <a:buNone/>
            </a:pPr>
            <a:r>
              <a:rPr lang="en-US" dirty="0"/>
              <a:t>– </a:t>
            </a:r>
            <a:r>
              <a:rPr lang="en-US" dirty="0" err="1"/>
              <a:t>Korábbi</a:t>
            </a:r>
            <a:r>
              <a:rPr lang="en-US" dirty="0"/>
              <a:t> </a:t>
            </a:r>
            <a:r>
              <a:rPr lang="en-US" dirty="0" err="1"/>
              <a:t>tapasztalatokat</a:t>
            </a:r>
            <a:r>
              <a:rPr lang="en-US" dirty="0"/>
              <a:t> „</a:t>
            </a:r>
            <a:r>
              <a:rPr lang="en-US" dirty="0" err="1"/>
              <a:t>tanuljuk</a:t>
            </a:r>
            <a:r>
              <a:rPr lang="en-US" dirty="0"/>
              <a:t>” </a:t>
            </a:r>
            <a:r>
              <a:rPr lang="en-US" dirty="0" err="1"/>
              <a:t>és</a:t>
            </a:r>
            <a:r>
              <a:rPr lang="en-US" dirty="0"/>
              <a:t> </a:t>
            </a:r>
            <a:r>
              <a:rPr lang="en-US" dirty="0" err="1"/>
              <a:t>ezáltal</a:t>
            </a:r>
            <a:r>
              <a:rPr lang="en-US" dirty="0"/>
              <a:t> </a:t>
            </a:r>
            <a:r>
              <a:rPr lang="en-US" err="1"/>
              <a:t>figyelembe</a:t>
            </a:r>
            <a:r>
              <a:rPr lang="en-US"/>
              <a:t> tudjuk</a:t>
            </a:r>
            <a:r>
              <a:rPr lang="hu-HU" dirty="0"/>
              <a:t> </a:t>
            </a:r>
            <a:r>
              <a:rPr lang="en-US" dirty="0" err="1"/>
              <a:t>venni</a:t>
            </a:r>
            <a:endParaRPr lang="en-US" dirty="0"/>
          </a:p>
          <a:p>
            <a:pPr marL="114300" indent="0">
              <a:buNone/>
            </a:pPr>
            <a:r>
              <a:rPr lang="en-US" dirty="0"/>
              <a:t>– </a:t>
            </a:r>
            <a:r>
              <a:rPr lang="en-US" dirty="0" err="1"/>
              <a:t>Nagyon</a:t>
            </a:r>
            <a:r>
              <a:rPr lang="en-US" dirty="0"/>
              <a:t> </a:t>
            </a:r>
            <a:r>
              <a:rPr lang="en-US" dirty="0" err="1"/>
              <a:t>pontosan</a:t>
            </a:r>
            <a:r>
              <a:rPr lang="en-US" dirty="0"/>
              <a:t> </a:t>
            </a:r>
            <a:r>
              <a:rPr lang="en-US" dirty="0" err="1"/>
              <a:t>és</a:t>
            </a:r>
            <a:r>
              <a:rPr lang="en-US" dirty="0"/>
              <a:t> </a:t>
            </a:r>
            <a:r>
              <a:rPr lang="en-US" dirty="0" err="1"/>
              <a:t>azonnal</a:t>
            </a:r>
            <a:r>
              <a:rPr lang="en-US" dirty="0"/>
              <a:t> be </a:t>
            </a:r>
            <a:r>
              <a:rPr lang="en-US" dirty="0" err="1"/>
              <a:t>tudunk</a:t>
            </a:r>
            <a:r>
              <a:rPr lang="en-US" dirty="0"/>
              <a:t> </a:t>
            </a:r>
            <a:r>
              <a:rPr lang="en-US" dirty="0" err="1"/>
              <a:t>avatkozni</a:t>
            </a:r>
            <a:endParaRPr lang="en-US" dirty="0"/>
          </a:p>
          <a:p>
            <a:pPr marL="114300" indent="0">
              <a:buNone/>
            </a:pPr>
            <a:r>
              <a:rPr lang="en-US" dirty="0"/>
              <a:t>– </a:t>
            </a:r>
            <a:r>
              <a:rPr lang="en-US" dirty="0" err="1"/>
              <a:t>Javítjuk</a:t>
            </a:r>
            <a:r>
              <a:rPr lang="en-US" dirty="0"/>
              <a:t> a </a:t>
            </a:r>
            <a:r>
              <a:rPr lang="en-US" dirty="0" err="1"/>
              <a:t>minőséget</a:t>
            </a:r>
            <a:r>
              <a:rPr lang="en-US" dirty="0"/>
              <a:t> (</a:t>
            </a:r>
            <a:r>
              <a:rPr lang="en-US" dirty="0" err="1"/>
              <a:t>kevesebb</a:t>
            </a:r>
            <a:r>
              <a:rPr lang="en-US" dirty="0"/>
              <a:t> </a:t>
            </a:r>
            <a:r>
              <a:rPr lang="en-US" dirty="0" err="1"/>
              <a:t>vegyszer</a:t>
            </a:r>
            <a:r>
              <a:rPr lang="en-US" dirty="0"/>
              <a:t>, </a:t>
            </a:r>
            <a:r>
              <a:rPr lang="en-US" dirty="0" err="1"/>
              <a:t>több</a:t>
            </a:r>
            <a:r>
              <a:rPr lang="en-US" dirty="0"/>
              <a:t> </a:t>
            </a:r>
            <a:r>
              <a:rPr lang="en-US" dirty="0" err="1"/>
              <a:t>tápérték</a:t>
            </a:r>
            <a:r>
              <a:rPr lang="en-US" dirty="0"/>
              <a:t>)</a:t>
            </a:r>
          </a:p>
          <a:p>
            <a:pPr marL="114300" indent="0">
              <a:buNone/>
            </a:pPr>
            <a:r>
              <a:rPr lang="en-US" dirty="0"/>
              <a:t>– </a:t>
            </a:r>
            <a:r>
              <a:rPr lang="en-US" dirty="0" err="1"/>
              <a:t>Növeljük</a:t>
            </a:r>
            <a:r>
              <a:rPr lang="en-US" dirty="0"/>
              <a:t> a </a:t>
            </a:r>
            <a:r>
              <a:rPr lang="en-US" dirty="0" err="1"/>
              <a:t>hozamot</a:t>
            </a:r>
            <a:endParaRPr lang="en-US" dirty="0"/>
          </a:p>
          <a:p>
            <a:pPr marL="114300" indent="0">
              <a:buNone/>
            </a:pPr>
            <a:r>
              <a:rPr lang="en-US" dirty="0"/>
              <a:t>• Pl. </a:t>
            </a:r>
            <a:r>
              <a:rPr lang="en-US" dirty="0" err="1"/>
              <a:t>antibiotikum</a:t>
            </a:r>
            <a:r>
              <a:rPr lang="en-US" dirty="0"/>
              <a:t>, </a:t>
            </a:r>
            <a:r>
              <a:rPr lang="en-US" dirty="0" err="1"/>
              <a:t>mikotoxin</a:t>
            </a:r>
            <a:r>
              <a:rPr lang="en-US" dirty="0"/>
              <a:t> (aflatoxin</a:t>
            </a:r>
            <a:r>
              <a:rPr lang="en-US"/>
              <a:t>), stb</a:t>
            </a:r>
            <a:r>
              <a:rPr lang="hu-HU" dirty="0"/>
              <a:t>.</a:t>
            </a:r>
            <a:r>
              <a:rPr lang="en-US" dirty="0"/>
              <a:t> </a:t>
            </a:r>
            <a:r>
              <a:rPr lang="en-US" dirty="0" err="1"/>
              <a:t>mentes</a:t>
            </a:r>
            <a:r>
              <a:rPr lang="en-US" dirty="0"/>
              <a:t> </a:t>
            </a:r>
            <a:r>
              <a:rPr lang="en-US" dirty="0" err="1"/>
              <a:t>tej</a:t>
            </a:r>
            <a:endParaRPr lang="en-US" dirty="0"/>
          </a:p>
          <a:p>
            <a:pPr marL="114300" indent="0">
              <a:buNone/>
            </a:pPr>
            <a:r>
              <a:rPr lang="en-US" dirty="0"/>
              <a:t>• </a:t>
            </a:r>
            <a:r>
              <a:rPr lang="en-US" err="1"/>
              <a:t>Jobb</a:t>
            </a:r>
            <a:r>
              <a:rPr lang="en-US"/>
              <a:t> mikrokl</a:t>
            </a:r>
            <a:r>
              <a:rPr lang="hu-HU" dirty="0"/>
              <a:t>í</a:t>
            </a:r>
            <a:r>
              <a:rPr lang="en-US"/>
              <a:t>ma eset</a:t>
            </a:r>
            <a:r>
              <a:rPr lang="hu-HU" dirty="0"/>
              <a:t>é</a:t>
            </a:r>
            <a:r>
              <a:rPr lang="en-US"/>
              <a:t>n t</a:t>
            </a:r>
            <a:r>
              <a:rPr lang="hu-HU" dirty="0"/>
              <a:t>ö</a:t>
            </a:r>
            <a:r>
              <a:rPr lang="en-US"/>
              <a:t>bb </a:t>
            </a:r>
            <a:r>
              <a:rPr lang="hu-HU" dirty="0"/>
              <a:t>é</a:t>
            </a:r>
            <a:r>
              <a:rPr lang="en-US" dirty="0"/>
              <a:t>s </a:t>
            </a:r>
            <a:r>
              <a:rPr lang="en-US" dirty="0" err="1"/>
              <a:t>jobb</a:t>
            </a:r>
            <a:r>
              <a:rPr lang="en-US" dirty="0"/>
              <a:t> a </a:t>
            </a:r>
            <a:r>
              <a:rPr lang="en-US" dirty="0" err="1"/>
              <a:t>tej</a:t>
            </a:r>
            <a:endParaRPr lang="en-US" dirty="0"/>
          </a:p>
          <a:p>
            <a:pPr marL="114300" indent="0">
              <a:buNone/>
            </a:pPr>
            <a:r>
              <a:rPr lang="en-US" dirty="0"/>
              <a:t>• </a:t>
            </a:r>
            <a:r>
              <a:rPr lang="en-US" dirty="0" err="1"/>
              <a:t>Nem</a:t>
            </a:r>
            <a:r>
              <a:rPr lang="en-US" dirty="0"/>
              <a:t> </a:t>
            </a:r>
            <a:r>
              <a:rPr lang="en-US" err="1"/>
              <a:t>egy</a:t>
            </a:r>
            <a:r>
              <a:rPr lang="en-US"/>
              <a:t> param</a:t>
            </a:r>
            <a:r>
              <a:rPr lang="hu-HU" dirty="0"/>
              <a:t>é</a:t>
            </a:r>
            <a:r>
              <a:rPr lang="en-US" dirty="0" err="1"/>
              <a:t>ter</a:t>
            </a:r>
            <a:r>
              <a:rPr lang="en-US" dirty="0"/>
              <a:t> </a:t>
            </a:r>
            <a:r>
              <a:rPr lang="en-US"/>
              <a:t>→ </a:t>
            </a:r>
            <a:r>
              <a:rPr lang="hu-HU"/>
              <a:t>együttes </a:t>
            </a:r>
            <a:r>
              <a:rPr lang="en-US"/>
              <a:t>param</a:t>
            </a:r>
            <a:r>
              <a:rPr lang="hu-HU"/>
              <a:t>é</a:t>
            </a:r>
            <a:r>
              <a:rPr lang="en-US"/>
              <a:t>ter</a:t>
            </a:r>
            <a:r>
              <a:rPr lang="hu-HU" dirty="0"/>
              <a:t>ek figyelembevétele döntéshozatalkor</a:t>
            </a:r>
            <a:r>
              <a:rPr lang="en-US" dirty="0"/>
              <a:t>!</a:t>
            </a:r>
          </a:p>
          <a:p>
            <a:pPr marL="114300" indent="0">
              <a:buNone/>
            </a:pPr>
            <a:endParaRPr lang="en-US" dirty="0"/>
          </a:p>
        </p:txBody>
      </p:sp>
      <p:sp>
        <p:nvSpPr>
          <p:cNvPr id="4" name="Szövegdoboz 7">
            <a:extLst>
              <a:ext uri="{FF2B5EF4-FFF2-40B4-BE49-F238E27FC236}">
                <a16:creationId xmlns:a16="http://schemas.microsoft.com/office/drawing/2014/main" id="{286806F9-C191-40C7-9E9F-C8A570B80A7A}"/>
              </a:ext>
            </a:extLst>
          </p:cNvPr>
          <p:cNvSpPr txBox="1"/>
          <p:nvPr/>
        </p:nvSpPr>
        <p:spPr>
          <a:xfrm>
            <a:off x="6231696" y="6071834"/>
            <a:ext cx="3715020" cy="480131"/>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indent="-457200">
              <a:lnSpc>
                <a:spcPct val="90000"/>
              </a:lnSpc>
              <a:spcBef>
                <a:spcPts val="1000"/>
              </a:spcBef>
              <a:buClr>
                <a:srgbClr val="1C9E4A"/>
              </a:buClr>
              <a:buSzPts val="1800"/>
              <a:buChar char="•"/>
              <a:defRPr sz="2800">
                <a:solidFill>
                  <a:srgbClr val="1C9E4A"/>
                </a:solidFill>
                <a:latin typeface="Calibri"/>
                <a:ea typeface="Calibri"/>
                <a:cs typeface="Calibri"/>
                <a:sym typeface="Calibri"/>
              </a:defRPr>
            </a:lvl1pPr>
            <a:lvl2pPr marL="914400" indent="-342900">
              <a:lnSpc>
                <a:spcPct val="90000"/>
              </a:lnSpc>
              <a:spcBef>
                <a:spcPts val="500"/>
              </a:spcBef>
              <a:buClr>
                <a:srgbClr val="1C9E4A"/>
              </a:buClr>
              <a:buSzPts val="1800"/>
              <a:buChar char="•"/>
              <a:defRPr sz="2400">
                <a:solidFill>
                  <a:srgbClr val="1C9E4A"/>
                </a:solidFill>
                <a:latin typeface="Calibri"/>
                <a:ea typeface="Calibri"/>
                <a:cs typeface="Calibri"/>
                <a:sym typeface="Calibri"/>
              </a:defRPr>
            </a:lvl2pPr>
            <a:lvl3pPr marL="1371600" indent="-342900">
              <a:lnSpc>
                <a:spcPct val="90000"/>
              </a:lnSpc>
              <a:spcBef>
                <a:spcPts val="500"/>
              </a:spcBef>
              <a:buClr>
                <a:srgbClr val="1C9E4A"/>
              </a:buClr>
              <a:buSzPts val="1800"/>
              <a:buChar char="•"/>
              <a:defRPr sz="2000">
                <a:solidFill>
                  <a:srgbClr val="1C9E4A"/>
                </a:solidFill>
                <a:latin typeface="Calibri"/>
                <a:ea typeface="Calibri"/>
                <a:cs typeface="Calibri"/>
                <a:sym typeface="Calibri"/>
              </a:defRPr>
            </a:lvl3pPr>
            <a:lvl4pPr marL="1828800" indent="-342900">
              <a:lnSpc>
                <a:spcPct val="90000"/>
              </a:lnSpc>
              <a:spcBef>
                <a:spcPts val="500"/>
              </a:spcBef>
              <a:buClr>
                <a:srgbClr val="1C9E4A"/>
              </a:buClr>
              <a:buSzPts val="1800"/>
              <a:buChar char="•"/>
              <a:defRPr sz="1800">
                <a:solidFill>
                  <a:srgbClr val="1C9E4A"/>
                </a:solidFill>
                <a:latin typeface="Calibri"/>
                <a:ea typeface="Calibri"/>
                <a:cs typeface="Calibri"/>
                <a:sym typeface="Calibri"/>
              </a:defRPr>
            </a:lvl4pPr>
            <a:lvl5pPr marL="2286000" indent="-342900">
              <a:lnSpc>
                <a:spcPct val="90000"/>
              </a:lnSpc>
              <a:spcBef>
                <a:spcPts val="500"/>
              </a:spcBef>
              <a:buClr>
                <a:srgbClr val="1C9E4A"/>
              </a:buClr>
              <a:buSzPts val="1800"/>
              <a:buChar char="•"/>
              <a:defRPr sz="1800">
                <a:solidFill>
                  <a:srgbClr val="1C9E4A"/>
                </a:solidFill>
                <a:latin typeface="Calibri"/>
                <a:ea typeface="Calibri"/>
                <a:cs typeface="Calibri"/>
                <a:sym typeface="Calibri"/>
              </a:defRPr>
            </a:lvl5pPr>
            <a:lvl6pPr marL="27432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6pPr>
            <a:lvl7pPr marL="32004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7pPr>
            <a:lvl8pPr marL="36576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8pPr>
            <a:lvl9pPr marL="41148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9pPr>
          </a:lstStyle>
          <a:p>
            <a:pPr marL="0" indent="0">
              <a:buNone/>
            </a:pPr>
            <a:r>
              <a:rPr lang="hu-HU" sz="2000" dirty="0"/>
              <a:t>Forrás: Cinkler, 2018</a:t>
            </a:r>
            <a:endParaRPr lang="en-US" sz="2000" dirty="0"/>
          </a:p>
        </p:txBody>
      </p:sp>
      <p:sp>
        <p:nvSpPr>
          <p:cNvPr id="5" name="Slide Number Placeholder 4">
            <a:extLst>
              <a:ext uri="{FF2B5EF4-FFF2-40B4-BE49-F238E27FC236}">
                <a16:creationId xmlns:a16="http://schemas.microsoft.com/office/drawing/2014/main" id="{9FD9F71F-7593-4568-99FA-9D444D654B6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36</a:t>
            </a:fld>
            <a:endParaRPr lang="hu-HU"/>
          </a:p>
        </p:txBody>
      </p:sp>
    </p:spTree>
    <p:extLst>
      <p:ext uri="{BB962C8B-B14F-4D97-AF65-F5344CB8AC3E}">
        <p14:creationId xmlns:p14="http://schemas.microsoft.com/office/powerpoint/2010/main" val="13310845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097A8-3130-427A-8532-064AFE45C191}"/>
              </a:ext>
            </a:extLst>
          </p:cNvPr>
          <p:cNvSpPr>
            <a:spLocks noGrp="1"/>
          </p:cNvSpPr>
          <p:nvPr>
            <p:ph type="title"/>
          </p:nvPr>
        </p:nvSpPr>
        <p:spPr/>
        <p:txBody>
          <a:bodyPr/>
          <a:lstStyle/>
          <a:p>
            <a:r>
              <a:rPr lang="hu-HU" dirty="0"/>
              <a:t>A digitális eszközök megjelenése a takarmányozás területén - összefoglaló</a:t>
            </a:r>
            <a:endParaRPr lang="en-US" dirty="0"/>
          </a:p>
        </p:txBody>
      </p:sp>
      <p:sp>
        <p:nvSpPr>
          <p:cNvPr id="3" name="Text Placeholder 2">
            <a:extLst>
              <a:ext uri="{FF2B5EF4-FFF2-40B4-BE49-F238E27FC236}">
                <a16:creationId xmlns:a16="http://schemas.microsoft.com/office/drawing/2014/main" id="{1B921695-6C0D-44AB-A8DD-A799F497CAA9}"/>
              </a:ext>
            </a:extLst>
          </p:cNvPr>
          <p:cNvSpPr>
            <a:spLocks noGrp="1"/>
          </p:cNvSpPr>
          <p:nvPr>
            <p:ph type="body" idx="1"/>
          </p:nvPr>
        </p:nvSpPr>
        <p:spPr/>
        <p:txBody>
          <a:bodyPr/>
          <a:lstStyle/>
          <a:p>
            <a:r>
              <a:rPr lang="hu-HU" dirty="0"/>
              <a:t>Az emésztés folyamatának és hatékonyságának lekövetése és javítása</a:t>
            </a:r>
          </a:p>
          <a:p>
            <a:r>
              <a:rPr lang="hu-HU" dirty="0"/>
              <a:t>Az állatok mozgását és viselkedését jelző berendezések alkalmazása</a:t>
            </a:r>
          </a:p>
          <a:p>
            <a:r>
              <a:rPr lang="hu-HU" dirty="0"/>
              <a:t>Az egyéni takarmányadag és –összetétel kiosztását szavatoló berendezések alkalmazása</a:t>
            </a:r>
          </a:p>
          <a:p>
            <a:r>
              <a:rPr lang="hu-HU" dirty="0"/>
              <a:t>A takarmány tárolásának korszerűsítése</a:t>
            </a:r>
          </a:p>
          <a:p>
            <a:r>
              <a:rPr lang="hu-HU" dirty="0"/>
              <a:t>A takarmány-előkészítésének korszerűsítése</a:t>
            </a:r>
          </a:p>
          <a:p>
            <a:r>
              <a:rPr lang="hu-HU" dirty="0"/>
              <a:t>A takarmány kiosztásának korszerűsítése</a:t>
            </a:r>
            <a:endParaRPr lang="en-US" dirty="0"/>
          </a:p>
        </p:txBody>
      </p:sp>
      <p:sp>
        <p:nvSpPr>
          <p:cNvPr id="4" name="Slide Number Placeholder 3">
            <a:extLst>
              <a:ext uri="{FF2B5EF4-FFF2-40B4-BE49-F238E27FC236}">
                <a16:creationId xmlns:a16="http://schemas.microsoft.com/office/drawing/2014/main" id="{F419B71E-EF98-4FC2-A51E-3F722F6FFB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37</a:t>
            </a:fld>
            <a:endParaRPr lang="hu-HU"/>
          </a:p>
        </p:txBody>
      </p:sp>
    </p:spTree>
    <p:extLst>
      <p:ext uri="{BB962C8B-B14F-4D97-AF65-F5344CB8AC3E}">
        <p14:creationId xmlns:p14="http://schemas.microsoft.com/office/powerpoint/2010/main" val="488675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D45B7-0605-4AAD-83A7-15D9E684B7B7}"/>
              </a:ext>
            </a:extLst>
          </p:cNvPr>
          <p:cNvSpPr>
            <a:spLocks noGrp="1"/>
          </p:cNvSpPr>
          <p:nvPr>
            <p:ph type="title"/>
          </p:nvPr>
        </p:nvSpPr>
        <p:spPr/>
        <p:txBody>
          <a:bodyPr/>
          <a:lstStyle/>
          <a:p>
            <a:r>
              <a:rPr lang="hu-HU" dirty="0"/>
              <a:t>Magyar fejlesztésű innovációk</a:t>
            </a:r>
            <a:endParaRPr lang="en-US" dirty="0"/>
          </a:p>
        </p:txBody>
      </p:sp>
      <p:sp>
        <p:nvSpPr>
          <p:cNvPr id="3" name="Text Placeholder 2">
            <a:extLst>
              <a:ext uri="{FF2B5EF4-FFF2-40B4-BE49-F238E27FC236}">
                <a16:creationId xmlns:a16="http://schemas.microsoft.com/office/drawing/2014/main" id="{1924758D-0E96-44CC-BD33-FEECA80E250D}"/>
              </a:ext>
            </a:extLst>
          </p:cNvPr>
          <p:cNvSpPr>
            <a:spLocks noGrp="1"/>
          </p:cNvSpPr>
          <p:nvPr>
            <p:ph type="body" idx="1"/>
          </p:nvPr>
        </p:nvSpPr>
        <p:spPr>
          <a:noFill/>
          <a:ln>
            <a:noFill/>
          </a:ln>
        </p:spPr>
        <p:txBody>
          <a:bodyPr spcFirstLastPara="1" wrap="square" lIns="91425" tIns="45700" rIns="91425" bIns="45700" anchor="t" anchorCtr="0">
            <a:normAutofit fontScale="85000" lnSpcReduction="20000"/>
          </a:bodyPr>
          <a:lstStyle/>
          <a:p>
            <a:r>
              <a:rPr lang="hu-HU" dirty="0"/>
              <a:t>A Moowfarm magyar fejlesztésű, felhő alapú szoftver és applikáció. A rumen bolus nevezetű szonda segítségével monitorozható a tehenek bendőjében a hőmérséklet, a pH, a CO</a:t>
            </a:r>
            <a:r>
              <a:rPr lang="hu-HU" baseline="-25000" dirty="0"/>
              <a:t>2</a:t>
            </a:r>
            <a:r>
              <a:rPr lang="hu-HU" dirty="0"/>
              <a:t> és az NH</a:t>
            </a:r>
            <a:r>
              <a:rPr lang="hu-HU" baseline="-25000" dirty="0"/>
              <a:t>3</a:t>
            </a:r>
            <a:r>
              <a:rPr lang="hu-HU" dirty="0"/>
              <a:t> koncentráció is. A mért adatok a felhőben gyűlnek össze, amik aztán a gazdák, állatorvosok és kutatók számára is elérhetőek.</a:t>
            </a:r>
          </a:p>
          <a:p>
            <a:r>
              <a:rPr lang="hu-HU" dirty="0"/>
              <a:t>Beefie egy magyar fejlesztésű „mérleg”, melynek lényege, hogy elég az állatot csupán lefotózni és az alkalmazás képes megmondani annak súlyát. </a:t>
            </a:r>
          </a:p>
          <a:p>
            <a:r>
              <a:rPr lang="en-US" dirty="0" err="1"/>
              <a:t>Smartbow</a:t>
            </a:r>
            <a:r>
              <a:rPr lang="en-US" dirty="0"/>
              <a:t>-t 2009-ben </a:t>
            </a:r>
            <a:r>
              <a:rPr lang="en-US" dirty="0" err="1"/>
              <a:t>alapították</a:t>
            </a:r>
            <a:r>
              <a:rPr lang="en-US" dirty="0"/>
              <a:t>, </a:t>
            </a:r>
            <a:r>
              <a:rPr lang="en-US" dirty="0" err="1"/>
              <a:t>mára</a:t>
            </a:r>
            <a:r>
              <a:rPr lang="en-US" dirty="0"/>
              <a:t> </a:t>
            </a:r>
            <a:r>
              <a:rPr lang="en-US" dirty="0" err="1"/>
              <a:t>pedig</a:t>
            </a:r>
            <a:r>
              <a:rPr lang="en-US" dirty="0"/>
              <a:t> </a:t>
            </a:r>
            <a:r>
              <a:rPr lang="en-US" dirty="0" err="1"/>
              <a:t>igazi</a:t>
            </a:r>
            <a:r>
              <a:rPr lang="en-US" dirty="0"/>
              <a:t> </a:t>
            </a:r>
            <a:r>
              <a:rPr lang="en-US" dirty="0" err="1"/>
              <a:t>sikertörténet</a:t>
            </a:r>
            <a:r>
              <a:rPr lang="en-US" dirty="0"/>
              <a:t> </a:t>
            </a:r>
            <a:r>
              <a:rPr lang="en-US" dirty="0" err="1"/>
              <a:t>lett</a:t>
            </a:r>
            <a:r>
              <a:rPr lang="en-US" dirty="0"/>
              <a:t>. </a:t>
            </a:r>
            <a:r>
              <a:rPr lang="en-US" dirty="0" err="1"/>
              <a:t>Lényege</a:t>
            </a:r>
            <a:r>
              <a:rPr lang="en-US" dirty="0"/>
              <a:t>, </a:t>
            </a:r>
            <a:r>
              <a:rPr lang="en-US" dirty="0" err="1"/>
              <a:t>hogy</a:t>
            </a:r>
            <a:r>
              <a:rPr lang="en-US" dirty="0"/>
              <a:t> </a:t>
            </a:r>
            <a:r>
              <a:rPr lang="en-US" dirty="0" err="1"/>
              <a:t>egy</a:t>
            </a:r>
            <a:r>
              <a:rPr lang="en-US" dirty="0"/>
              <a:t> </a:t>
            </a:r>
            <a:r>
              <a:rPr lang="en-US" dirty="0" err="1"/>
              <a:t>fülben</a:t>
            </a:r>
            <a:r>
              <a:rPr lang="en-US" dirty="0"/>
              <a:t> </a:t>
            </a:r>
            <a:r>
              <a:rPr lang="en-US" dirty="0" err="1"/>
              <a:t>elhelyezett</a:t>
            </a:r>
            <a:r>
              <a:rPr lang="en-US" dirty="0"/>
              <a:t> </a:t>
            </a:r>
            <a:r>
              <a:rPr lang="en-US" dirty="0" err="1"/>
              <a:t>egységnek</a:t>
            </a:r>
            <a:r>
              <a:rPr lang="en-US" dirty="0"/>
              <a:t> </a:t>
            </a:r>
            <a:r>
              <a:rPr lang="en-US" dirty="0" err="1"/>
              <a:t>köszönhetően</a:t>
            </a:r>
            <a:r>
              <a:rPr lang="en-US" dirty="0"/>
              <a:t> </a:t>
            </a:r>
            <a:r>
              <a:rPr lang="en-US" dirty="0" err="1"/>
              <a:t>az</a:t>
            </a:r>
            <a:r>
              <a:rPr lang="en-US" dirty="0"/>
              <a:t> </a:t>
            </a:r>
            <a:r>
              <a:rPr lang="en-US" dirty="0" err="1"/>
              <a:t>állatok</a:t>
            </a:r>
            <a:r>
              <a:rPr lang="en-US" dirty="0"/>
              <a:t> </a:t>
            </a:r>
            <a:r>
              <a:rPr lang="en-US" dirty="0" err="1"/>
              <a:t>mozgása</a:t>
            </a:r>
            <a:r>
              <a:rPr lang="en-US" dirty="0"/>
              <a:t> </a:t>
            </a:r>
            <a:r>
              <a:rPr lang="en-US" dirty="0" err="1"/>
              <a:t>és</a:t>
            </a:r>
            <a:r>
              <a:rPr lang="en-US" dirty="0"/>
              <a:t> </a:t>
            </a:r>
            <a:r>
              <a:rPr lang="en-US" dirty="0" err="1"/>
              <a:t>tevékenységeik</a:t>
            </a:r>
            <a:r>
              <a:rPr lang="en-US" dirty="0"/>
              <a:t> </a:t>
            </a:r>
            <a:r>
              <a:rPr lang="en-US" dirty="0" err="1"/>
              <a:t>nyomon</a:t>
            </a:r>
            <a:r>
              <a:rPr lang="en-US" dirty="0"/>
              <a:t> </a:t>
            </a:r>
            <a:r>
              <a:rPr lang="en-US" dirty="0" err="1"/>
              <a:t>követhetőek</a:t>
            </a:r>
            <a:r>
              <a:rPr lang="en-US" dirty="0"/>
              <a:t>, </a:t>
            </a:r>
            <a:r>
              <a:rPr lang="en-US" dirty="0" err="1"/>
              <a:t>monitorozhatóak</a:t>
            </a:r>
            <a:r>
              <a:rPr lang="en-US" dirty="0"/>
              <a:t>. </a:t>
            </a:r>
            <a:r>
              <a:rPr lang="en-US" dirty="0" err="1"/>
              <a:t>Ennek</a:t>
            </a:r>
            <a:r>
              <a:rPr lang="en-US" dirty="0"/>
              <a:t> </a:t>
            </a:r>
            <a:r>
              <a:rPr lang="en-US" dirty="0" err="1"/>
              <a:t>köszönhetően</a:t>
            </a:r>
            <a:r>
              <a:rPr lang="en-US" dirty="0"/>
              <a:t> </a:t>
            </a:r>
            <a:r>
              <a:rPr lang="en-US" dirty="0" err="1"/>
              <a:t>hamar</a:t>
            </a:r>
            <a:r>
              <a:rPr lang="en-US" dirty="0"/>
              <a:t> ki </a:t>
            </a:r>
            <a:r>
              <a:rPr lang="en-US" dirty="0" err="1"/>
              <a:t>lehet</a:t>
            </a:r>
            <a:r>
              <a:rPr lang="en-US" dirty="0"/>
              <a:t> </a:t>
            </a:r>
            <a:r>
              <a:rPr lang="en-US" dirty="0" err="1"/>
              <a:t>szúrni</a:t>
            </a:r>
            <a:r>
              <a:rPr lang="en-US" dirty="0"/>
              <a:t>, ha </a:t>
            </a:r>
            <a:r>
              <a:rPr lang="en-US" dirty="0" err="1"/>
              <a:t>egy</a:t>
            </a:r>
            <a:r>
              <a:rPr lang="en-US" dirty="0"/>
              <a:t> </a:t>
            </a:r>
            <a:r>
              <a:rPr lang="en-US" dirty="0" err="1"/>
              <a:t>jószág</a:t>
            </a:r>
            <a:r>
              <a:rPr lang="en-US" dirty="0"/>
              <a:t> „</a:t>
            </a:r>
            <a:r>
              <a:rPr lang="en-US" dirty="0" err="1"/>
              <a:t>napirendje</a:t>
            </a:r>
            <a:r>
              <a:rPr lang="en-US" dirty="0"/>
              <a:t>” </a:t>
            </a:r>
            <a:r>
              <a:rPr lang="en-US" dirty="0" err="1"/>
              <a:t>eltér</a:t>
            </a:r>
            <a:r>
              <a:rPr lang="en-US" dirty="0"/>
              <a:t> a </a:t>
            </a:r>
            <a:r>
              <a:rPr lang="en-US" dirty="0" err="1"/>
              <a:t>megszokottól</a:t>
            </a:r>
            <a:r>
              <a:rPr lang="en-US" dirty="0"/>
              <a:t>, </a:t>
            </a:r>
            <a:r>
              <a:rPr lang="en-US" dirty="0" err="1"/>
              <a:t>ami</a:t>
            </a:r>
            <a:r>
              <a:rPr lang="en-US" dirty="0"/>
              <a:t> </a:t>
            </a:r>
            <a:r>
              <a:rPr lang="en-US" dirty="0" err="1"/>
              <a:t>arra</a:t>
            </a:r>
            <a:r>
              <a:rPr lang="en-US" dirty="0"/>
              <a:t> </a:t>
            </a:r>
            <a:r>
              <a:rPr lang="en-US" dirty="0" err="1"/>
              <a:t>utalhat</a:t>
            </a:r>
            <a:r>
              <a:rPr lang="en-US" dirty="0"/>
              <a:t>, </a:t>
            </a:r>
            <a:r>
              <a:rPr lang="en-US" dirty="0" err="1"/>
              <a:t>hogy</a:t>
            </a:r>
            <a:r>
              <a:rPr lang="en-US" dirty="0"/>
              <a:t> </a:t>
            </a:r>
            <a:r>
              <a:rPr lang="en-US" dirty="0" err="1"/>
              <a:t>megbetegedett</a:t>
            </a:r>
            <a:r>
              <a:rPr lang="en-US" dirty="0"/>
              <a:t>. A </a:t>
            </a:r>
            <a:r>
              <a:rPr lang="en-US" dirty="0" err="1"/>
              <a:t>rendszer</a:t>
            </a:r>
            <a:r>
              <a:rPr lang="en-US" dirty="0"/>
              <a:t> </a:t>
            </a:r>
            <a:r>
              <a:rPr lang="en-US" dirty="0" err="1"/>
              <a:t>tehát</a:t>
            </a:r>
            <a:r>
              <a:rPr lang="en-US" dirty="0"/>
              <a:t> </a:t>
            </a:r>
            <a:r>
              <a:rPr lang="en-US" dirty="0" err="1"/>
              <a:t>lehetőséget</a:t>
            </a:r>
            <a:r>
              <a:rPr lang="en-US" dirty="0"/>
              <a:t> </a:t>
            </a:r>
            <a:r>
              <a:rPr lang="en-US" dirty="0" err="1"/>
              <a:t>biztosít</a:t>
            </a:r>
            <a:r>
              <a:rPr lang="en-US" dirty="0"/>
              <a:t> a </a:t>
            </a:r>
            <a:r>
              <a:rPr lang="en-US" dirty="0" err="1"/>
              <a:t>különféle</a:t>
            </a:r>
            <a:r>
              <a:rPr lang="en-US" dirty="0"/>
              <a:t> </a:t>
            </a:r>
            <a:r>
              <a:rPr lang="en-US" dirty="0" err="1"/>
              <a:t>megbetegedések</a:t>
            </a:r>
            <a:r>
              <a:rPr lang="en-US" dirty="0"/>
              <a:t> </a:t>
            </a:r>
            <a:r>
              <a:rPr lang="en-US" dirty="0" err="1"/>
              <a:t>és</a:t>
            </a:r>
            <a:r>
              <a:rPr lang="en-US" dirty="0"/>
              <a:t> </a:t>
            </a:r>
            <a:r>
              <a:rPr lang="en-US" dirty="0" err="1"/>
              <a:t>fertőzések</a:t>
            </a:r>
            <a:r>
              <a:rPr lang="en-US" dirty="0"/>
              <a:t> </a:t>
            </a:r>
            <a:r>
              <a:rPr lang="en-US" dirty="0" err="1"/>
              <a:t>mielőbbi</a:t>
            </a:r>
            <a:r>
              <a:rPr lang="en-US" dirty="0"/>
              <a:t> </a:t>
            </a:r>
            <a:r>
              <a:rPr lang="en-US" dirty="0" err="1"/>
              <a:t>felismerésére</a:t>
            </a:r>
            <a:r>
              <a:rPr lang="en-US" dirty="0"/>
              <a:t>, </a:t>
            </a:r>
            <a:r>
              <a:rPr lang="en-US" dirty="0" err="1"/>
              <a:t>ami</a:t>
            </a:r>
            <a:r>
              <a:rPr lang="en-US" dirty="0"/>
              <a:t> </a:t>
            </a:r>
            <a:r>
              <a:rPr lang="en-US" dirty="0" err="1"/>
              <a:t>egy</a:t>
            </a:r>
            <a:r>
              <a:rPr lang="en-US" dirty="0"/>
              <a:t> </a:t>
            </a:r>
            <a:r>
              <a:rPr lang="en-US" dirty="0" err="1"/>
              <a:t>gazda</a:t>
            </a:r>
            <a:r>
              <a:rPr lang="en-US" dirty="0"/>
              <a:t> </a:t>
            </a:r>
            <a:r>
              <a:rPr lang="en-US" dirty="0" err="1"/>
              <a:t>számára</a:t>
            </a:r>
            <a:r>
              <a:rPr lang="en-US" dirty="0"/>
              <a:t> </a:t>
            </a:r>
            <a:r>
              <a:rPr lang="en-US" dirty="0" err="1"/>
              <a:t>igazi</a:t>
            </a:r>
            <a:r>
              <a:rPr lang="en-US" dirty="0"/>
              <a:t> </a:t>
            </a:r>
            <a:r>
              <a:rPr lang="en-US" dirty="0" err="1"/>
              <a:t>kincs</a:t>
            </a:r>
            <a:r>
              <a:rPr lang="en-US" dirty="0"/>
              <a:t>.</a:t>
            </a:r>
            <a:endParaRPr lang="hu-HU" dirty="0"/>
          </a:p>
          <a:p>
            <a:r>
              <a:rPr lang="en-US" dirty="0"/>
              <a:t>http://agrariumblog.hu/index.php/2018/10/05/4-innovacio-ami-megvaltoztathatja-az-allattenyesztest/</a:t>
            </a:r>
          </a:p>
          <a:p>
            <a:endParaRPr lang="en-US" dirty="0"/>
          </a:p>
        </p:txBody>
      </p:sp>
      <p:sp>
        <p:nvSpPr>
          <p:cNvPr id="4" name="Slide Number Placeholder 3">
            <a:extLst>
              <a:ext uri="{FF2B5EF4-FFF2-40B4-BE49-F238E27FC236}">
                <a16:creationId xmlns:a16="http://schemas.microsoft.com/office/drawing/2014/main" id="{81265A9E-3D5F-47ED-A2E6-815CC6CB03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38</a:t>
            </a:fld>
            <a:endParaRPr lang="hu-HU"/>
          </a:p>
        </p:txBody>
      </p:sp>
    </p:spTree>
    <p:extLst>
      <p:ext uri="{BB962C8B-B14F-4D97-AF65-F5344CB8AC3E}">
        <p14:creationId xmlns:p14="http://schemas.microsoft.com/office/powerpoint/2010/main" val="2945108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99F2B-9DBE-431F-AC40-B949D05CAA9A}"/>
              </a:ext>
            </a:extLst>
          </p:cNvPr>
          <p:cNvSpPr>
            <a:spLocks noGrp="1"/>
          </p:cNvSpPr>
          <p:nvPr>
            <p:ph type="title"/>
          </p:nvPr>
        </p:nvSpPr>
        <p:spPr/>
        <p:txBody>
          <a:bodyPr/>
          <a:lstStyle/>
          <a:p>
            <a:r>
              <a:rPr lang="en-US" dirty="0"/>
              <a:t>A </a:t>
            </a:r>
            <a:r>
              <a:rPr lang="en-US" dirty="0" err="1"/>
              <a:t>takar</a:t>
            </a:r>
            <a:r>
              <a:rPr lang="hu-HU" dirty="0"/>
              <a:t>mánytól a végtermék</a:t>
            </a:r>
            <a:r>
              <a:rPr lang="en-US" dirty="0" err="1"/>
              <a:t>ig</a:t>
            </a:r>
            <a:r>
              <a:rPr lang="hu-HU" dirty="0"/>
              <a:t> - összefoglaló</a:t>
            </a:r>
            <a:endParaRPr lang="en-US" dirty="0"/>
          </a:p>
        </p:txBody>
      </p:sp>
      <p:sp>
        <p:nvSpPr>
          <p:cNvPr id="3" name="Text Placeholder 2">
            <a:extLst>
              <a:ext uri="{FF2B5EF4-FFF2-40B4-BE49-F238E27FC236}">
                <a16:creationId xmlns:a16="http://schemas.microsoft.com/office/drawing/2014/main" id="{7EE8C0E0-6451-4915-94C7-8327847F9A29}"/>
              </a:ext>
            </a:extLst>
          </p:cNvPr>
          <p:cNvSpPr>
            <a:spLocks noGrp="1"/>
          </p:cNvSpPr>
          <p:nvPr>
            <p:ph type="body" idx="1"/>
          </p:nvPr>
        </p:nvSpPr>
        <p:spPr/>
        <p:txBody>
          <a:bodyPr>
            <a:normAutofit fontScale="85000" lnSpcReduction="10000"/>
          </a:bodyPr>
          <a:lstStyle/>
          <a:p>
            <a:r>
              <a:rPr lang="hu-HU" dirty="0"/>
              <a:t>A farmra bejövő takarmány alapanyag beltartalmi és minőségi paramétereit igazoló dokumentáció vagy laborvizsgálat</a:t>
            </a:r>
          </a:p>
          <a:p>
            <a:r>
              <a:rPr lang="hu-HU" dirty="0"/>
              <a:t>A takarmány tárolása során zajló folyamatok mérése és szabályozása (CO</a:t>
            </a:r>
            <a:r>
              <a:rPr lang="hu-HU" baseline="-25000" dirty="0"/>
              <a:t>2</a:t>
            </a:r>
            <a:r>
              <a:rPr lang="hu-HU" dirty="0"/>
              <a:t> tartalom, páratartalom, hőmérséklet)</a:t>
            </a:r>
          </a:p>
          <a:p>
            <a:r>
              <a:rPr lang="hu-HU" dirty="0"/>
              <a:t>A takarmány alapanyagok előkészítése (darálás, pelyhesítés, puffasztás, nedvesítés)</a:t>
            </a:r>
          </a:p>
          <a:p>
            <a:r>
              <a:rPr lang="hu-HU" dirty="0"/>
              <a:t>A takarmány sterilizálása </a:t>
            </a:r>
          </a:p>
          <a:p>
            <a:r>
              <a:rPr lang="hu-HU" dirty="0"/>
              <a:t>A takarmány alapanyagok összekeverése</a:t>
            </a:r>
          </a:p>
          <a:p>
            <a:r>
              <a:rPr lang="hu-HU" dirty="0"/>
              <a:t>A takarmány kijuttatása</a:t>
            </a:r>
          </a:p>
          <a:p>
            <a:r>
              <a:rPr lang="hu-HU" dirty="0"/>
              <a:t>Az elfogyasztott takarmány mennyiségének mérése</a:t>
            </a:r>
          </a:p>
          <a:p>
            <a:r>
              <a:rPr lang="hu-HU" dirty="0"/>
              <a:t>Utólagos mérések és vizsgálatok a takarmány emészthetőségéről és tápláló hatásáról</a:t>
            </a:r>
            <a:endParaRPr lang="en-US" dirty="0"/>
          </a:p>
          <a:p>
            <a:endParaRPr lang="en-US" dirty="0"/>
          </a:p>
        </p:txBody>
      </p:sp>
      <p:sp>
        <p:nvSpPr>
          <p:cNvPr id="4" name="Slide Number Placeholder 3">
            <a:extLst>
              <a:ext uri="{FF2B5EF4-FFF2-40B4-BE49-F238E27FC236}">
                <a16:creationId xmlns:a16="http://schemas.microsoft.com/office/drawing/2014/main" id="{08726D3F-F07A-47E5-8735-8A082ECAB07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39</a:t>
            </a:fld>
            <a:endParaRPr lang="hu-HU"/>
          </a:p>
        </p:txBody>
      </p:sp>
    </p:spTree>
    <p:extLst>
      <p:ext uri="{BB962C8B-B14F-4D97-AF65-F5344CB8AC3E}">
        <p14:creationId xmlns:p14="http://schemas.microsoft.com/office/powerpoint/2010/main" val="1845514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gd03d5b2036_1_5"/>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a:t>Környezet- és egészségvédelmi elvárások</a:t>
            </a:r>
            <a:endParaRPr dirty="0"/>
          </a:p>
        </p:txBody>
      </p:sp>
      <p:sp>
        <p:nvSpPr>
          <p:cNvPr id="75" name="Google Shape;75;gd03d5b2036_1_5"/>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r>
              <a:rPr lang="hu-HU" dirty="0"/>
              <a:t>A farmokkal szemben támasztott higiéniai elvárások</a:t>
            </a:r>
          </a:p>
          <a:p>
            <a:r>
              <a:rPr lang="hu-HU" dirty="0"/>
              <a:t>Takarmány-higiénia</a:t>
            </a:r>
          </a:p>
          <a:p>
            <a:r>
              <a:rPr lang="hu-HU" dirty="0"/>
              <a:t>Az állatok emésztése során keletkező metán gáz mennyiségének csökkentése</a:t>
            </a:r>
          </a:p>
          <a:p>
            <a:r>
              <a:rPr lang="hu-HU" dirty="0"/>
              <a:t>Az állati bélsárból felszabaduló ammónia mennyiségének csökkentése</a:t>
            </a:r>
          </a:p>
          <a:p>
            <a:r>
              <a:rPr lang="hu-HU" dirty="0"/>
              <a:t>A szállópor mennyiségének csökkentése</a:t>
            </a:r>
            <a:endParaRPr lang="en-US" dirty="0"/>
          </a:p>
          <a:p>
            <a:pPr marL="0" lvl="0" indent="0" algn="l" rtl="0">
              <a:spcBef>
                <a:spcPts val="1000"/>
              </a:spcBef>
              <a:spcAft>
                <a:spcPts val="0"/>
              </a:spcAft>
              <a:buNone/>
            </a:pPr>
            <a:endParaRPr dirty="0"/>
          </a:p>
        </p:txBody>
      </p:sp>
      <p:sp>
        <p:nvSpPr>
          <p:cNvPr id="2" name="Slide Number Placeholder 1">
            <a:extLst>
              <a:ext uri="{FF2B5EF4-FFF2-40B4-BE49-F238E27FC236}">
                <a16:creationId xmlns:a16="http://schemas.microsoft.com/office/drawing/2014/main" id="{36376C8D-E728-485F-8C55-A3CCD37806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4</a:t>
            </a:fld>
            <a:endParaRPr lang="hu-HU"/>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C7660-8F7E-460F-BFBC-FE9EBE2ED0FA}"/>
              </a:ext>
            </a:extLst>
          </p:cNvPr>
          <p:cNvSpPr>
            <a:spLocks noGrp="1"/>
          </p:cNvSpPr>
          <p:nvPr>
            <p:ph type="title"/>
          </p:nvPr>
        </p:nvSpPr>
        <p:spPr/>
        <p:txBody>
          <a:bodyPr/>
          <a:lstStyle/>
          <a:p>
            <a:r>
              <a:rPr lang="hu-HU" dirty="0"/>
              <a:t>Ajánlott irodalom</a:t>
            </a:r>
            <a:endParaRPr lang="en-US" dirty="0"/>
          </a:p>
        </p:txBody>
      </p:sp>
      <p:sp>
        <p:nvSpPr>
          <p:cNvPr id="3" name="Text Placeholder 2">
            <a:extLst>
              <a:ext uri="{FF2B5EF4-FFF2-40B4-BE49-F238E27FC236}">
                <a16:creationId xmlns:a16="http://schemas.microsoft.com/office/drawing/2014/main" id="{5D9AA5C5-24A8-492F-8507-67D361B74710}"/>
              </a:ext>
            </a:extLst>
          </p:cNvPr>
          <p:cNvSpPr>
            <a:spLocks noGrp="1"/>
          </p:cNvSpPr>
          <p:nvPr>
            <p:ph type="body" idx="1"/>
          </p:nvPr>
        </p:nvSpPr>
        <p:spPr/>
        <p:txBody>
          <a:bodyPr/>
          <a:lstStyle/>
          <a:p>
            <a:pPr marL="114300" indent="0">
              <a:buNone/>
            </a:pPr>
            <a:r>
              <a:rPr lang="en-US" dirty="0">
                <a:hlinkClick r:id="rId2"/>
              </a:rPr>
              <a:t>https://www.weda.de/</a:t>
            </a:r>
            <a:endParaRPr lang="hu-HU" dirty="0"/>
          </a:p>
          <a:p>
            <a:pPr marL="114300" indent="0">
              <a:buNone/>
            </a:pPr>
            <a:r>
              <a:rPr lang="hu-HU" dirty="0">
                <a:hlinkClick r:id="rId3"/>
              </a:rPr>
              <a:t>https://www.kemin.com/na/en-us/home</a:t>
            </a:r>
            <a:endParaRPr lang="hu-HU" dirty="0"/>
          </a:p>
          <a:p>
            <a:pPr marL="114300" indent="0">
              <a:buNone/>
            </a:pPr>
            <a:r>
              <a:rPr lang="hu-HU" dirty="0"/>
              <a:t>Cinkler Tibor: </a:t>
            </a:r>
            <a:r>
              <a:rPr lang="en-US" dirty="0" err="1"/>
              <a:t>Infokommunikáció</a:t>
            </a:r>
            <a:r>
              <a:rPr lang="en-US" dirty="0"/>
              <a:t> a </a:t>
            </a:r>
            <a:r>
              <a:rPr lang="en-US" dirty="0" err="1"/>
              <a:t>mezőgazdaság</a:t>
            </a:r>
            <a:r>
              <a:rPr lang="en-US" dirty="0"/>
              <a:t> </a:t>
            </a:r>
            <a:r>
              <a:rPr lang="en-US" dirty="0" err="1"/>
              <a:t>szolgálatában</a:t>
            </a:r>
            <a:r>
              <a:rPr lang="hu-HU" dirty="0"/>
              <a:t> – Vajdasági Magyar Tudóstalálkozó, 2018.</a:t>
            </a:r>
          </a:p>
          <a:p>
            <a:endParaRPr lang="en-US" dirty="0"/>
          </a:p>
        </p:txBody>
      </p:sp>
      <p:sp>
        <p:nvSpPr>
          <p:cNvPr id="4" name="Slide Number Placeholder 3">
            <a:extLst>
              <a:ext uri="{FF2B5EF4-FFF2-40B4-BE49-F238E27FC236}">
                <a16:creationId xmlns:a16="http://schemas.microsoft.com/office/drawing/2014/main" id="{AF88DC36-7DAC-4A1C-B136-6950A9189C3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40</a:t>
            </a:fld>
            <a:endParaRPr lang="hu-HU"/>
          </a:p>
        </p:txBody>
      </p:sp>
    </p:spTree>
    <p:extLst>
      <p:ext uri="{BB962C8B-B14F-4D97-AF65-F5344CB8AC3E}">
        <p14:creationId xmlns:p14="http://schemas.microsoft.com/office/powerpoint/2010/main" val="3817528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A9CD9-51A7-4F97-9F47-5078927E4DBC}"/>
              </a:ext>
            </a:extLst>
          </p:cNvPr>
          <p:cNvSpPr>
            <a:spLocks noGrp="1"/>
          </p:cNvSpPr>
          <p:nvPr>
            <p:ph type="title"/>
          </p:nvPr>
        </p:nvSpPr>
        <p:spPr/>
        <p:txBody>
          <a:bodyPr/>
          <a:lstStyle/>
          <a:p>
            <a:r>
              <a:rPr lang="hu-HU" dirty="0"/>
              <a:t>A farmokkal szemben támasztott higiéniai elvárások</a:t>
            </a:r>
            <a:endParaRPr lang="en-US" dirty="0"/>
          </a:p>
        </p:txBody>
      </p:sp>
      <p:sp>
        <p:nvSpPr>
          <p:cNvPr id="3" name="Text Placeholder 2">
            <a:extLst>
              <a:ext uri="{FF2B5EF4-FFF2-40B4-BE49-F238E27FC236}">
                <a16:creationId xmlns:a16="http://schemas.microsoft.com/office/drawing/2014/main" id="{840E7572-E617-4DAF-BB65-D5C5A0B0A84D}"/>
              </a:ext>
            </a:extLst>
          </p:cNvPr>
          <p:cNvSpPr>
            <a:spLocks noGrp="1"/>
          </p:cNvSpPr>
          <p:nvPr>
            <p:ph type="body" idx="1"/>
          </p:nvPr>
        </p:nvSpPr>
        <p:spPr/>
        <p:txBody>
          <a:bodyPr>
            <a:normAutofit fontScale="77500" lnSpcReduction="20000"/>
          </a:bodyPr>
          <a:lstStyle/>
          <a:p>
            <a:r>
              <a:rPr lang="hu-HU" dirty="0"/>
              <a:t>A „potenciálisan fertőzött” külső környezet és a betegségektől mentes belső környezet markáns elhatárolása (fekete és fehér zónák kijelölése, a munkások beléptetése, a járművek sterilizálása, valamint a takarmány és minden a farmra bekerülő anyag csíramentesítése)</a:t>
            </a:r>
          </a:p>
          <a:p>
            <a:r>
              <a:rPr lang="hu-HU" dirty="0"/>
              <a:t>A farmokra ne tudjanak rágcsálók, madarak, rovarok bejutni, amelyek megfertőzhetik az állatokat</a:t>
            </a:r>
          </a:p>
          <a:p>
            <a:r>
              <a:rPr lang="hu-HU" dirty="0"/>
              <a:t>Lehetőleg különüljön el a beltéren és a kültéren használatos géppark</a:t>
            </a:r>
          </a:p>
          <a:p>
            <a:r>
              <a:rPr lang="hu-HU" dirty="0"/>
              <a:t>Az állatok mozgatásakor lehetőleg ne találkozzanak más állatokkal, hogy ne fertőzhessék meg azokat (szállítókocsik alkalmazása az állatok farmon belüli mozgatására)</a:t>
            </a:r>
          </a:p>
          <a:p>
            <a:r>
              <a:rPr lang="hu-HU" dirty="0"/>
              <a:t>A munkásoknak otthon ne legyen saját állományuk és ne járjanak el más állományokhoz túlórázni</a:t>
            </a:r>
          </a:p>
          <a:p>
            <a:r>
              <a:rPr lang="hu-HU" dirty="0"/>
              <a:t>A trágya begyűjtése és eltárolása lehetőleg legyen zárt rendszerű</a:t>
            </a:r>
          </a:p>
          <a:p>
            <a:r>
              <a:rPr lang="hu-HU" dirty="0"/>
              <a:t>A trágya talajba juttatása a felszín alá való injektálással történjen (hígtrágya esetén)</a:t>
            </a:r>
          </a:p>
          <a:p>
            <a:r>
              <a:rPr lang="hu-HU" dirty="0"/>
              <a:t>A tetemeket tartsák hűtött, jól elzárható, fertőtleníthető, jól elkülönített helyen</a:t>
            </a:r>
          </a:p>
          <a:p>
            <a:endParaRPr lang="en-US" dirty="0"/>
          </a:p>
        </p:txBody>
      </p:sp>
      <p:sp>
        <p:nvSpPr>
          <p:cNvPr id="4" name="Slide Number Placeholder 3">
            <a:extLst>
              <a:ext uri="{FF2B5EF4-FFF2-40B4-BE49-F238E27FC236}">
                <a16:creationId xmlns:a16="http://schemas.microsoft.com/office/drawing/2014/main" id="{13E977F8-9D82-4C3A-92F2-B032F0AD58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5</a:t>
            </a:fld>
            <a:endParaRPr lang="hu-HU"/>
          </a:p>
        </p:txBody>
      </p:sp>
    </p:spTree>
    <p:extLst>
      <p:ext uri="{BB962C8B-B14F-4D97-AF65-F5344CB8AC3E}">
        <p14:creationId xmlns:p14="http://schemas.microsoft.com/office/powerpoint/2010/main" val="4141382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0E6C2-8C10-42BA-9D63-819A0181EF25}"/>
              </a:ext>
            </a:extLst>
          </p:cNvPr>
          <p:cNvSpPr>
            <a:spLocks noGrp="1"/>
          </p:cNvSpPr>
          <p:nvPr>
            <p:ph type="title"/>
          </p:nvPr>
        </p:nvSpPr>
        <p:spPr/>
        <p:txBody>
          <a:bodyPr/>
          <a:lstStyle/>
          <a:p>
            <a:r>
              <a:rPr lang="hu-HU" dirty="0"/>
              <a:t>Takarmány-higiénia</a:t>
            </a:r>
            <a:endParaRPr lang="en-US" dirty="0"/>
          </a:p>
        </p:txBody>
      </p:sp>
      <p:sp>
        <p:nvSpPr>
          <p:cNvPr id="3" name="Text Placeholder 2">
            <a:extLst>
              <a:ext uri="{FF2B5EF4-FFF2-40B4-BE49-F238E27FC236}">
                <a16:creationId xmlns:a16="http://schemas.microsoft.com/office/drawing/2014/main" id="{85D84380-813D-4F8E-AC8D-9076FB1521D8}"/>
              </a:ext>
            </a:extLst>
          </p:cNvPr>
          <p:cNvSpPr>
            <a:spLocks noGrp="1"/>
          </p:cNvSpPr>
          <p:nvPr>
            <p:ph type="body" idx="1"/>
          </p:nvPr>
        </p:nvSpPr>
        <p:spPr/>
        <p:txBody>
          <a:bodyPr>
            <a:normAutofit fontScale="77500" lnSpcReduction="20000"/>
          </a:bodyPr>
          <a:lstStyle/>
          <a:p>
            <a:r>
              <a:rPr lang="hu-HU" dirty="0"/>
              <a:t>A takarmányt vagy állítsa elő saját területein, ellenőrzött körülmények között a gazdaság, vagy vásárolja azt megfelelő kísérő dokumentációval, mely igazolja a megfelelő higiéniai állapotot, maradványanyag mentességet és beltartalmi összetételt.</a:t>
            </a:r>
          </a:p>
          <a:p>
            <a:r>
              <a:rPr lang="hu-HU" dirty="0"/>
              <a:t>A kültéren mozgó járművek lehetőleg ne jöjjenek be a farm területére (a takarmányt csigás vagy pneumatikus átemelő rendszereken, illetve beöntő garatokon keresztül juttassák a farm tárolórendszerébe)</a:t>
            </a:r>
          </a:p>
          <a:p>
            <a:r>
              <a:rPr lang="hu-HU" dirty="0"/>
              <a:t>A tárolórendszerbe nem juthat be sem rágcsáló, sem madár</a:t>
            </a:r>
          </a:p>
          <a:p>
            <a:r>
              <a:rPr lang="hu-HU" dirty="0"/>
              <a:t>A tárolási körülmények mérhetőek és szabályozhatóak legyenek (hőmérséklet, páratartalom, esetleg CO</a:t>
            </a:r>
            <a:r>
              <a:rPr lang="hu-HU" baseline="-25000" dirty="0"/>
              <a:t>2</a:t>
            </a:r>
            <a:r>
              <a:rPr lang="hu-HU" dirty="0"/>
              <a:t> tartalom stb.)</a:t>
            </a:r>
          </a:p>
          <a:p>
            <a:r>
              <a:rPr lang="hu-HU" dirty="0"/>
              <a:t>A betárolt takarmány ne tartalmazzon a talajból, vagy a növényvédőszerekből származó maradványanyagokat, valamint ne legyen fertőzött gombabetegségekkel vagy különböző kártevőkkel (ilyen pl. a zsizsik stb.)</a:t>
            </a:r>
          </a:p>
          <a:p>
            <a:r>
              <a:rPr lang="hu-HU" dirty="0"/>
              <a:t>A tárolási körülményeket úgy kell meghatározni, hogy azok ne okozzák a betárolt takarmány romlását (oxidáció, penészesedés, erjedés stb.)</a:t>
            </a:r>
            <a:endParaRPr lang="en-US" dirty="0"/>
          </a:p>
          <a:p>
            <a:endParaRPr lang="en-US" dirty="0"/>
          </a:p>
        </p:txBody>
      </p:sp>
      <p:sp>
        <p:nvSpPr>
          <p:cNvPr id="4" name="Slide Number Placeholder 3">
            <a:extLst>
              <a:ext uri="{FF2B5EF4-FFF2-40B4-BE49-F238E27FC236}">
                <a16:creationId xmlns:a16="http://schemas.microsoft.com/office/drawing/2014/main" id="{13A54E77-7AA6-4420-89D2-CFA29E4489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6</a:t>
            </a:fld>
            <a:endParaRPr lang="hu-HU"/>
          </a:p>
        </p:txBody>
      </p:sp>
    </p:spTree>
    <p:extLst>
      <p:ext uri="{BB962C8B-B14F-4D97-AF65-F5344CB8AC3E}">
        <p14:creationId xmlns:p14="http://schemas.microsoft.com/office/powerpoint/2010/main" val="776958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DABAB-E7DC-44E1-A2BF-C83E7C4602A5}"/>
              </a:ext>
            </a:extLst>
          </p:cNvPr>
          <p:cNvSpPr>
            <a:spLocks noGrp="1"/>
          </p:cNvSpPr>
          <p:nvPr>
            <p:ph type="title"/>
          </p:nvPr>
        </p:nvSpPr>
        <p:spPr/>
        <p:txBody>
          <a:bodyPr/>
          <a:lstStyle/>
          <a:p>
            <a:r>
              <a:rPr lang="hu-HU" dirty="0"/>
              <a:t>Nedves takarmányozás a sertéstenyésztésben</a:t>
            </a:r>
            <a:endParaRPr lang="en-US" dirty="0"/>
          </a:p>
        </p:txBody>
      </p:sp>
      <p:sp>
        <p:nvSpPr>
          <p:cNvPr id="3" name="Text Placeholder 2">
            <a:extLst>
              <a:ext uri="{FF2B5EF4-FFF2-40B4-BE49-F238E27FC236}">
                <a16:creationId xmlns:a16="http://schemas.microsoft.com/office/drawing/2014/main" id="{CD621DCB-0591-49FE-AECC-5F01D9555046}"/>
              </a:ext>
            </a:extLst>
          </p:cNvPr>
          <p:cNvSpPr>
            <a:spLocks noGrp="1"/>
          </p:cNvSpPr>
          <p:nvPr>
            <p:ph type="body" idx="1"/>
          </p:nvPr>
        </p:nvSpPr>
        <p:spPr/>
        <p:txBody>
          <a:bodyPr>
            <a:normAutofit fontScale="92500" lnSpcReduction="10000"/>
          </a:bodyPr>
          <a:lstStyle/>
          <a:p>
            <a:r>
              <a:rPr lang="hu-HU" dirty="0"/>
              <a:t>A nedves takarmányozás a takarmánykomponensekben lévő nedvesség megőrzésén (vegetációs víz), a könyebb emészthetőségen, valamint a fermentált komponensek eltárolhatóságán alapszik.</a:t>
            </a:r>
          </a:p>
          <a:p>
            <a:r>
              <a:rPr lang="hu-HU" dirty="0"/>
              <a:t>A nedves takarmányozás alapja a szilázs, mely fehérjékben szegényebb (nem szabadul fel annyi szennyező nitrogéngáz), a fermentált takarmányban kevesebb toxin alakul ki és könyebben emészthetők a rostok a száraz takarmány etetésével szemben.</a:t>
            </a:r>
          </a:p>
          <a:p>
            <a:r>
              <a:rPr lang="hu-HU" dirty="0"/>
              <a:t>A sertések nedves takarmányozása árpa és kukorica szilázson alapszik.</a:t>
            </a:r>
          </a:p>
          <a:p>
            <a:r>
              <a:rPr lang="hu-HU" dirty="0"/>
              <a:t>A nedves takarmányok emészthetőségét a szilázsban lévő tejsav, a vegetációs vízben oldott, könnyen felvehető ásványi anyagok és vitaminok, valamint a melléktermékekkel bevitt plusz energia (melasz, répaszelet) szavatolják.</a:t>
            </a:r>
            <a:endParaRPr lang="en-US" dirty="0"/>
          </a:p>
        </p:txBody>
      </p:sp>
      <p:sp>
        <p:nvSpPr>
          <p:cNvPr id="4" name="Slide Number Placeholder 3">
            <a:extLst>
              <a:ext uri="{FF2B5EF4-FFF2-40B4-BE49-F238E27FC236}">
                <a16:creationId xmlns:a16="http://schemas.microsoft.com/office/drawing/2014/main" id="{7DDC2C01-9EDA-4D80-8AF7-FC1F0B029A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7</a:t>
            </a:fld>
            <a:endParaRPr lang="hu-HU"/>
          </a:p>
        </p:txBody>
      </p:sp>
    </p:spTree>
    <p:extLst>
      <p:ext uri="{BB962C8B-B14F-4D97-AF65-F5344CB8AC3E}">
        <p14:creationId xmlns:p14="http://schemas.microsoft.com/office/powerpoint/2010/main" val="469148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C9ABA8-44FF-49E1-8E1E-7DDDBDC4E0F4}"/>
              </a:ext>
            </a:extLst>
          </p:cNvPr>
          <p:cNvSpPr>
            <a:spLocks noGrp="1"/>
          </p:cNvSpPr>
          <p:nvPr>
            <p:ph type="body" idx="1"/>
          </p:nvPr>
        </p:nvSpPr>
        <p:spPr/>
        <p:txBody>
          <a:bodyPr/>
          <a:lstStyle/>
          <a:p>
            <a:r>
              <a:rPr lang="hu-HU" dirty="0"/>
              <a:t>A takarmány pH-ját az emésztőrendszer fejlettségéhez igazítják szerves savak vagy NaHCO</a:t>
            </a:r>
            <a:r>
              <a:rPr lang="hu-HU" baseline="-25000" dirty="0"/>
              <a:t>3</a:t>
            </a:r>
            <a:r>
              <a:rPr lang="hu-HU" dirty="0"/>
              <a:t> bevitelével.</a:t>
            </a:r>
          </a:p>
          <a:p>
            <a:r>
              <a:rPr lang="hu-HU" dirty="0"/>
              <a:t>A nedves takarmányozás az állat vízszükségletének csak egy részét biztosítja, mellé ad libitum vízhozzáférést kell biztosítani (pl. 120 kg-os állat 3 kg takarmányhoz 9 l vizet kap a takarmányban s a hiányzó 3-4 l vizet szabad vízforrásból fogyasztja).</a:t>
            </a:r>
          </a:p>
          <a:p>
            <a:r>
              <a:rPr lang="hu-HU" dirty="0"/>
              <a:t>A nedves takarmány kiosztását szenzor irányítja, mely naponta több fázisban eteti az állatot s a rendszer mesterséges intelligencia alapján megtanulja, hogy mikor és mennyit kell etetni. </a:t>
            </a:r>
            <a:endParaRPr lang="en-US" dirty="0"/>
          </a:p>
        </p:txBody>
      </p:sp>
      <p:sp>
        <p:nvSpPr>
          <p:cNvPr id="4" name="Title 1">
            <a:extLst>
              <a:ext uri="{FF2B5EF4-FFF2-40B4-BE49-F238E27FC236}">
                <a16:creationId xmlns:a16="http://schemas.microsoft.com/office/drawing/2014/main" id="{2DD2183F-F929-46AC-96BA-7929EAA35E38}"/>
              </a:ext>
            </a:extLst>
          </p:cNvPr>
          <p:cNvSpPr>
            <a:spLocks noGrp="1"/>
          </p:cNvSpPr>
          <p:nvPr>
            <p:ph type="title"/>
          </p:nvPr>
        </p:nvSpPr>
        <p:spPr>
          <a:xfrm>
            <a:off x="321547" y="365125"/>
            <a:ext cx="11555605" cy="1325563"/>
          </a:xfrm>
        </p:spPr>
        <p:txBody>
          <a:bodyPr/>
          <a:lstStyle/>
          <a:p>
            <a:r>
              <a:rPr lang="hu-HU" dirty="0"/>
              <a:t>Nedves takarmányozás a sertéstenyésztésben</a:t>
            </a:r>
            <a:endParaRPr lang="en-US" dirty="0"/>
          </a:p>
        </p:txBody>
      </p:sp>
      <p:sp>
        <p:nvSpPr>
          <p:cNvPr id="2" name="Slide Number Placeholder 1">
            <a:extLst>
              <a:ext uri="{FF2B5EF4-FFF2-40B4-BE49-F238E27FC236}">
                <a16:creationId xmlns:a16="http://schemas.microsoft.com/office/drawing/2014/main" id="{56969321-438D-4A39-95F2-3A210BA81F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8</a:t>
            </a:fld>
            <a:endParaRPr lang="hu-HU"/>
          </a:p>
        </p:txBody>
      </p:sp>
    </p:spTree>
    <p:extLst>
      <p:ext uri="{BB962C8B-B14F-4D97-AF65-F5344CB8AC3E}">
        <p14:creationId xmlns:p14="http://schemas.microsoft.com/office/powerpoint/2010/main" val="107369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F7C0A7-00F9-4789-A972-3E43A5EA2FEC}"/>
              </a:ext>
            </a:extLst>
          </p:cNvPr>
          <p:cNvSpPr>
            <a:spLocks noGrp="1"/>
          </p:cNvSpPr>
          <p:nvPr>
            <p:ph type="body" idx="1"/>
          </p:nvPr>
        </p:nvSpPr>
        <p:spPr/>
        <p:txBody>
          <a:bodyPr/>
          <a:lstStyle/>
          <a:p>
            <a:r>
              <a:rPr lang="hu-HU" dirty="0"/>
              <a:t>Ez a folyamat a következőképpen zajlik: </a:t>
            </a:r>
          </a:p>
          <a:p>
            <a:pPr marL="114300" indent="0">
              <a:buNone/>
            </a:pPr>
            <a:r>
              <a:rPr lang="hu-HU" dirty="0"/>
              <a:t>A takarmány kiosztását szabályozó chip az étkeztető vájúban kerül elhelyezésre, a rendszer malaconként adagolja a takarmányt és méri, hogy az állat milyen gyorsan fogyasztja el azt. Ha gyorsan fogyasztja el, következő etetésnél 3%-ot ráad, ha lassan fogyasztja el, legközelebb kevesebbet adagol. Ugyanígy a rendszer nem csak a kiadott takarmány mennyiségét, hanem az egymás után kiosztott takarmányadagok gyakoriságát is szabályozza mérve az állatok takarmányfogyasztását és annak idejét.</a:t>
            </a:r>
          </a:p>
          <a:p>
            <a:pPr marL="114300" indent="0">
              <a:buNone/>
            </a:pPr>
            <a:endParaRPr lang="en-US" dirty="0"/>
          </a:p>
        </p:txBody>
      </p:sp>
      <p:sp>
        <p:nvSpPr>
          <p:cNvPr id="4" name="Title 1">
            <a:extLst>
              <a:ext uri="{FF2B5EF4-FFF2-40B4-BE49-F238E27FC236}">
                <a16:creationId xmlns:a16="http://schemas.microsoft.com/office/drawing/2014/main" id="{FD86F600-A728-4553-A516-45C44BC05532}"/>
              </a:ext>
            </a:extLst>
          </p:cNvPr>
          <p:cNvSpPr>
            <a:spLocks noGrp="1"/>
          </p:cNvSpPr>
          <p:nvPr>
            <p:ph type="title"/>
          </p:nvPr>
        </p:nvSpPr>
        <p:spPr>
          <a:xfrm>
            <a:off x="321547" y="365125"/>
            <a:ext cx="11555605" cy="1325563"/>
          </a:xfrm>
        </p:spPr>
        <p:txBody>
          <a:bodyPr/>
          <a:lstStyle/>
          <a:p>
            <a:r>
              <a:rPr lang="hu-HU" dirty="0"/>
              <a:t>A nedves takarmányozás a sertéstenyésztésben</a:t>
            </a:r>
            <a:endParaRPr lang="en-US" dirty="0"/>
          </a:p>
        </p:txBody>
      </p:sp>
      <p:sp>
        <p:nvSpPr>
          <p:cNvPr id="2" name="Slide Number Placeholder 1">
            <a:extLst>
              <a:ext uri="{FF2B5EF4-FFF2-40B4-BE49-F238E27FC236}">
                <a16:creationId xmlns:a16="http://schemas.microsoft.com/office/drawing/2014/main" id="{9DE31430-51A6-4753-B725-384201DBF96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9</a:t>
            </a:fld>
            <a:endParaRPr lang="hu-HU"/>
          </a:p>
        </p:txBody>
      </p:sp>
    </p:spTree>
    <p:extLst>
      <p:ext uri="{BB962C8B-B14F-4D97-AF65-F5344CB8AC3E}">
        <p14:creationId xmlns:p14="http://schemas.microsoft.com/office/powerpoint/2010/main" val="3725060519"/>
      </p:ext>
    </p:extLst>
  </p:cSld>
  <p:clrMapOvr>
    <a:masterClrMapping/>
  </p:clrMapOvr>
</p:sld>
</file>

<file path=ppt/theme/theme1.xml><?xml version="1.0" encoding="utf-8"?>
<a:theme xmlns:a="http://schemas.openxmlformats.org/drawingml/2006/main"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5234</TotalTime>
  <Words>3435</Words>
  <Application>Microsoft Office PowerPoint</Application>
  <PresentationFormat>Widescreen</PresentationFormat>
  <Paragraphs>304</Paragraphs>
  <Slides>40</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Arial</vt:lpstr>
      <vt:lpstr>Calibri</vt:lpstr>
      <vt:lpstr>Office-téma</vt:lpstr>
      <vt:lpstr>Digitalizáció a takarmányozásban</vt:lpstr>
      <vt:lpstr>A tananyag leírása</vt:lpstr>
      <vt:lpstr>A digitalizációval a következő célok tűzhetőek ki:</vt:lpstr>
      <vt:lpstr>Környezet- és egészségvédelmi elvárások</vt:lpstr>
      <vt:lpstr>A farmokkal szemben támasztott higiéniai elvárások</vt:lpstr>
      <vt:lpstr>Takarmány-higiénia</vt:lpstr>
      <vt:lpstr>Nedves takarmányozás a sertéstenyésztésben</vt:lpstr>
      <vt:lpstr>Nedves takarmányozás a sertéstenyésztésben</vt:lpstr>
      <vt:lpstr>A nedves takarmányozás a sertéstenyésztésben</vt:lpstr>
      <vt:lpstr>A nedves takarmányozás a sertéstenyésztésben</vt:lpstr>
      <vt:lpstr>A nedves takarmányozás alapanyagainak betakarítása és tárolása</vt:lpstr>
      <vt:lpstr>A nedves takarmányozás alapanyagainak betakarítása és tárolása</vt:lpstr>
      <vt:lpstr>A takarmányozási rendszer vezérlése</vt:lpstr>
      <vt:lpstr>Használt adalékanyagok a takarmányozásban</vt:lpstr>
      <vt:lpstr>Használt adalékanyagok a takarmányozásban</vt:lpstr>
      <vt:lpstr>Használt adalékanyagok a takarmányozásban</vt:lpstr>
      <vt:lpstr>A kérődzők által kibocsájtott metán problematikája</vt:lpstr>
      <vt:lpstr>Az állatok emésztése során keletkező metán gáz mennyiségének csökkentése </vt:lpstr>
      <vt:lpstr>Az állati bélsárból felszabaduló ammónia mennyiségének csökkentése </vt:lpstr>
      <vt:lpstr>A szállópor mennyiségének csökkentése </vt:lpstr>
      <vt:lpstr>Ideális állat</vt:lpstr>
      <vt:lpstr>Milyen az ideális állat?</vt:lpstr>
      <vt:lpstr>Digitális eszközök és internet használata</vt:lpstr>
      <vt:lpstr>Digitális eszközök a termelés szolgálatában</vt:lpstr>
      <vt:lpstr>A korszerű állattartásban alkalmazható szenzorok</vt:lpstr>
      <vt:lpstr>Tehénszenzorok elhelyezése</vt:lpstr>
      <vt:lpstr>A szenzorok a következő paramétereket mérhetik</vt:lpstr>
      <vt:lpstr>Anemométer=gázok áramlását mérő berendezés</vt:lpstr>
      <vt:lpstr>A korszerű állattartásban alkalmazható kommunikációs csatornák</vt:lpstr>
      <vt:lpstr>Adatrögzítés és adatfeldolgozás</vt:lpstr>
      <vt:lpstr>GateWay=az adatok legyorsabb célbajuttatása</vt:lpstr>
      <vt:lpstr>IoT: Internet of Things</vt:lpstr>
      <vt:lpstr>IoT feladatok</vt:lpstr>
      <vt:lpstr>Mért adatok feldolgozása</vt:lpstr>
      <vt:lpstr>A mérés beállítása</vt:lpstr>
      <vt:lpstr>Tanulság</vt:lpstr>
      <vt:lpstr>A digitális eszközök megjelenése a takarmányozás területén - összefoglaló</vt:lpstr>
      <vt:lpstr>Magyar fejlesztésű innovációk</vt:lpstr>
      <vt:lpstr>A takarmánytól a végtermékig - összefoglaló</vt:lpstr>
      <vt:lpstr>Ajánlott irodalom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Digitalizáció a takarmányozásban</dc:title>
  <dc:creator>Péter Varga</dc:creator>
  <cp:lastModifiedBy>Kulcsár</cp:lastModifiedBy>
  <cp:revision>133</cp:revision>
  <dcterms:created xsi:type="dcterms:W3CDTF">2021-04-21T15:27:09Z</dcterms:created>
  <dcterms:modified xsi:type="dcterms:W3CDTF">2021-07-16T08:43:35Z</dcterms:modified>
</cp:coreProperties>
</file>