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7"/>
  </p:notesMasterIdLst>
  <p:sldIdLst>
    <p:sldId id="256" r:id="rId2"/>
    <p:sldId id="257" r:id="rId3"/>
    <p:sldId id="341" r:id="rId4"/>
    <p:sldId id="258" r:id="rId5"/>
    <p:sldId id="308" r:id="rId6"/>
    <p:sldId id="259" r:id="rId7"/>
    <p:sldId id="260" r:id="rId8"/>
    <p:sldId id="261" r:id="rId9"/>
    <p:sldId id="262" r:id="rId10"/>
    <p:sldId id="263" r:id="rId11"/>
    <p:sldId id="309" r:id="rId12"/>
    <p:sldId id="272" r:id="rId13"/>
    <p:sldId id="342" r:id="rId14"/>
    <p:sldId id="337" r:id="rId15"/>
    <p:sldId id="338" r:id="rId16"/>
    <p:sldId id="343" r:id="rId17"/>
    <p:sldId id="339" r:id="rId18"/>
    <p:sldId id="340" r:id="rId19"/>
    <p:sldId id="274" r:id="rId20"/>
    <p:sldId id="275" r:id="rId21"/>
    <p:sldId id="310" r:id="rId22"/>
    <p:sldId id="276" r:id="rId23"/>
    <p:sldId id="277" r:id="rId24"/>
    <p:sldId id="278" r:id="rId25"/>
    <p:sldId id="279" r:id="rId26"/>
    <p:sldId id="311" r:id="rId27"/>
    <p:sldId id="266" r:id="rId28"/>
    <p:sldId id="312" r:id="rId29"/>
    <p:sldId id="267" r:id="rId30"/>
    <p:sldId id="280" r:id="rId31"/>
    <p:sldId id="313" r:id="rId32"/>
    <p:sldId id="314" r:id="rId33"/>
    <p:sldId id="315" r:id="rId34"/>
    <p:sldId id="316" r:id="rId35"/>
    <p:sldId id="317" r:id="rId36"/>
    <p:sldId id="283" r:id="rId37"/>
    <p:sldId id="284" r:id="rId38"/>
    <p:sldId id="282" r:id="rId39"/>
    <p:sldId id="318" r:id="rId40"/>
    <p:sldId id="319" r:id="rId41"/>
    <p:sldId id="320" r:id="rId42"/>
    <p:sldId id="285" r:id="rId43"/>
    <p:sldId id="286" r:id="rId44"/>
    <p:sldId id="287" r:id="rId45"/>
    <p:sldId id="288" r:id="rId46"/>
    <p:sldId id="289" r:id="rId47"/>
    <p:sldId id="321" r:id="rId48"/>
    <p:sldId id="344" r:id="rId49"/>
    <p:sldId id="345" r:id="rId50"/>
    <p:sldId id="291" r:id="rId51"/>
    <p:sldId id="322" r:id="rId52"/>
    <p:sldId id="323" r:id="rId53"/>
    <p:sldId id="324" r:id="rId54"/>
    <p:sldId id="325" r:id="rId55"/>
    <p:sldId id="292" r:id="rId56"/>
    <p:sldId id="293" r:id="rId57"/>
    <p:sldId id="307" r:id="rId58"/>
    <p:sldId id="294" r:id="rId59"/>
    <p:sldId id="326" r:id="rId60"/>
    <p:sldId id="330" r:id="rId61"/>
    <p:sldId id="331" r:id="rId62"/>
    <p:sldId id="332" r:id="rId63"/>
    <p:sldId id="296" r:id="rId64"/>
    <p:sldId id="297" r:id="rId65"/>
    <p:sldId id="298" r:id="rId66"/>
    <p:sldId id="299" r:id="rId67"/>
    <p:sldId id="295" r:id="rId68"/>
    <p:sldId id="300" r:id="rId69"/>
    <p:sldId id="301" r:id="rId70"/>
    <p:sldId id="302" r:id="rId71"/>
    <p:sldId id="303" r:id="rId72"/>
    <p:sldId id="304" r:id="rId73"/>
    <p:sldId id="305" r:id="rId74"/>
    <p:sldId id="346" r:id="rId75"/>
    <p:sldId id="306" r:id="rId76"/>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737">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h4Ps2U7rJlDpVXsv009iC3Zk3rP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60" autoAdjust="0"/>
  </p:normalViewPr>
  <p:slideViewPr>
    <p:cSldViewPr snapToGrid="0">
      <p:cViewPr varScale="1">
        <p:scale>
          <a:sx n="53" d="100"/>
          <a:sy n="53" d="100"/>
        </p:scale>
        <p:origin x="1152" y="44"/>
      </p:cViewPr>
      <p:guideLst>
        <p:guide orient="horz" pos="2160"/>
        <p:guide pos="3840"/>
        <p:guide pos="37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20T07:27:49.449" idx="1">
    <p:pos x="6000" y="0"/>
    <p:text>A tananyag diái logikusan felépítettek. Koherens a magyarázó jegyzetekkel, prezentációs szempontból is kiválóak. 
-Loboda Zoltán</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C_BNFp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417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sertéshústermelést nagyban befolyásolják a különböző betegségek megjelenése, gyakorisága vidékünkön. Ezek a kórokozók (baktériumok, vírusok, paraziták, gombák) gondot okoznak úgy a nagy sertéstelepeken mint a kis családi gazdaságokban. Sokszor a nem megfelelő tartási körülmények, technológiai hibák, hiányos takarmányozás, elő segítik a betegségek fellángolását ás csak gyógyszerekkel – antibiotikumokkal nem lehet megoldani a problémát. Ha figyelembe vesszük egyes kórokozók elszaporodását a sertéstelepeken mint például a Cirkó vírus vagy a PRRS vírust amelyek endémiásan jelen vannak régiónkban, vagy az ASP megjelenését, aminek a pandémiáját a napokban éljük át, vagy a sertésinfluenza által nemrég okozott pandémiákat, láthatjuk, hogy egy nagyon virulens és patogén kórokozó nagyon gyorsan veszélybe sodorhatja a sertés termelést, akár az egész ágazatot is.</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Ezért fontos, hogy a sertéstelepeken, sertéstenyésztő gazdaságokban olyan intézkedéseket hozzunk, amelyek hatékonyan megakadályoznák a kórokozók állományba való behurcolását és az állományon belüli terjedését.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jelenlegi tananyag célja, hogy összefoglalja a biológiai biztonság főbb jellemzőit, a biológiai biztonsági tervek és intézkedések meghozatalának módját és a mindennapi termelésben alkalmazott gyakorlatát.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Fontos, hogy a sertéstermelésben résztvevő minden alany megismerje és magáévá tegye a biológiai biztonság elveit, ami nagy szemléletváltást és viselkedési forma változást követel minden sertéstermelésben résztvevő embertől.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biológiai biztonsági rendszerek bevezetésével a sertéstenyésztés hatékonysága és a sertések minősége javítható. A termelésben megfelelő „kritikus pontok” megnevezésével és az indikátoraiknak követésével egy gyors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reagálású</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biológiai biztonsági rendszert lehet létrehozni és alkalmazni a sertések előállítása során, melyek minimálisra csökkentik az állategészségügyi problémák kockázatát. Ily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modon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nagy mértékben csökkenthető a sertéstartás környezetterhelése és ökológiai lábnyoma, amivel növelhető az ágazat fentarthatósága.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42" name="Google Shape;42;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hu-H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Ahhoz, hogy a sertéstenyésztők elvégezék az állatok, a termelési folyamatok pontos és folyamatos megfigyelését, és ezzel észre vegyék a kockázati tényezők változásait, megbízható és megfizethető technológiákra van szükségük. A folyamattechnika elveinek és megoldásainak állattenyésztésre való alkalmazását az állattenyésztés megfigyelésére, modellezésére és irányítására használva precíziós állattenyésztésnek (angolul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precision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livestock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farming -</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PLF) nevezzük.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 precíziós állattenyésztési rendszerek alkalmazásával a nap 24 órájában, a farm minden részéről (ahol szenzorokat, hőmérőket, kamerákat, mikrofonokat helyeztünk el) a mért eredményeket hasznos információkká alakítjuk át. E módszerek alkalmazásával az istállóban levő sertéseket is szenzorokként használjuk és reakciójukat mérve (takarmány, víz -fogyasztás, mozgás érzékelés, sertéshangok érzékelése) úgyszintén hasznos információkká alakítjuk, amelyek egy szoftver segítségével korai figyelmeztetéseket generálnak és segítik a sertéstenyésztőket a gazdálkodási döntések meghozatalában.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13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15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 precíziós technikák alkalmazásával jelentősen megkönnyíthetők, optimalizálhatók és folytonossá tehetők a kockázati tényezők ellenőrzésé és ezáltal a biológiai biztonsági intézkedések folyamatos betartása.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18</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200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szomszédos gazdaság közelsége és kapacitása; Az a gazdaság, ahol 1 km távolságban 500 állat (kocák és malacok vannak), kevesebb kockázatot jelent, mint az 5000 es állomány 2 km-re. Ha az 5000 állomány tenyész állomány, akkor a kockázat sokkal alacsonyabb, mint egy 5000 sertést tartalmazó hizlalda. Ha a kültéri sertéstenyésztő egységet legalább 3 km-re helyezzük a többi sertéstől, akkor minimalizálhatjuk az aeroszolos és más természetes úton terjedő fertőzések kockázatát.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állomány sűrűség;</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gazdaság típusa;</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egyéb lehetséges szennyezési források (vágóhidak, hulladéklerakók, szennyvíztisztító telepek, feldolgozó üzemek és állattemetők) nagyon nagy kockázatot jelentenek akár 1 km távolságban is, ezért legalább 1.5 km távolságra kel hogy legzenek.;</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20</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330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utak távolsága: azok a nagy forgalmú utak amelyek kevesebb mint 50 m re vannak , a szennyezés fő forrása lehetnek;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Más állatfajokhoz való közelséget komoly fertőzésforrásnak kell tekinteni 100 m-nél kisebb távolságokon.</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telep belső környezetének kialakítása: R</a:t>
            </a:r>
            <a:r>
              <a:rPr lang="hu-HU"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endszeresen nyírjuk le a füvet az épületek körül a telepen belül. Épületek közé történő bokrok ültetése nem célszerű, mert köztük kártékony állatok találhatnak menedéket, és vad madarak fészkelési lehetőséget. Az istállókat úgy kell kialakítani, hogy állatok ne juthassanak az állomány közé. Az aljzat kemény anyagból készüljön (pl. tartós beton vagy ellenálló műanyag) és könnyen tisztítható legyen. A telepi közlekedőutak kemény és a környezeti hatásoknak ellenálló anyagból készüljenek, hogy könnyen tisztíthatóak, és szárazok legyenek.</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földrajzi adottságokat: Ideális esetben a földnek dombosnak és széltől védettnek kell lennie. A fák vagy másfajta védelem nélküli sík területek magasabb szintű aeroszol-kockázatot jelentenek, mint a dombos területek.</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hu-HU" sz="1800" b="0" dirty="0">
                <a:effectLst/>
                <a:latin typeface="Times New Roman" panose="02020603050405020304" pitchFamily="18" charset="0"/>
                <a:ea typeface="Calibri" panose="020F0502020204030204" pitchFamily="34" charset="0"/>
                <a:cs typeface="Times New Roman" panose="02020603050405020304" pitchFamily="18" charset="0"/>
              </a:rPr>
              <a:t>Klíma: </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hideg és párás éghajlat kedvezőbb a betegség terjedésére, mint a száraz és a meleg nap. Hideg éghajlati viszonyok között (például téli hónapok, magas páratartalom, állandó mérsékelt szél, síkság) a levegőben lévő por vagy aeroszolcseppek megfertőzhetik a sertéseket. A kórokozók aeroszolos elterjedése általában körülbelül 3,21km-ig terjed a fertőzött gazdaság körül. Sok vírus kedveli a hideg, sötét és nedves körülményeket. A TGE és PRRS vírusok érzékenyek a száradásra, az ultraibolya fényre és a hőre. Az aeroszol mozgása valószínűleg éjszaka, meghatározott körülmények között történik; így a kórokozók átjutása nagyobb távolságokra ritka, de nem lehetetlen., amit a PRRSV sokszor váratlan megjelenése bizonyit.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21</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030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Ez az intézkedéscsoport az emberek, és állatok (madarak, rágcsálók, háziállatok) valamint a trágyával, testváladékkal és ürülékkel érintkezésbe kerülő felszerelések, járművek, és más tárgyak, melyek a betegségek potenciális hordozójának tekinthetők (farmra történő bejutásuk alkalmával ), mozgásának ellenőrzésére vonatkoznak. A hatékony biológiai biztonsági terv a telepekre vonatkozó </a:t>
            </a:r>
            <a:r>
              <a:rPr lang="hu-H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ki-be léptetés ellenőrzésére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irányuló intézkedésekkel kezdődik, amely többek között azt jelenti, hogy meg kell határozni azokat a speciális zónákat, amelyekben különböző szintű biológiai biztonsági védelemre van szükség. A biológiai biztonság szempontjából fontos intézkedés maga a </a:t>
            </a:r>
            <a:r>
              <a:rPr lang="hu-H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gazdaság határainak kijelölése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Ezt a biológiai biztonsági intézkedést a gazdaság elkerítésével, valamint a gazdaság bejáratánál jól látható föliratok segítségével lehet elérni.</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22</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698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Felügyelt hozzáférési zóna – FHZ (angolul </a:t>
            </a:r>
            <a:r>
              <a:rPr lang="hu-HU" sz="1800" b="1" i="1" dirty="0" err="1">
                <a:effectLst/>
                <a:latin typeface="Times New Roman" panose="02020603050405020304" pitchFamily="18" charset="0"/>
                <a:ea typeface="Calibri" panose="020F0502020204030204" pitchFamily="34" charset="0"/>
                <a:cs typeface="Times New Roman" panose="02020603050405020304" pitchFamily="18" charset="0"/>
              </a:rPr>
              <a:t>Controlled</a:t>
            </a:r>
            <a:r>
              <a:rPr lang="hu-HU" sz="1800" b="1" i="1" dirty="0">
                <a:effectLst/>
                <a:latin typeface="Times New Roman" panose="02020603050405020304" pitchFamily="18" charset="0"/>
                <a:ea typeface="Calibri" panose="020F0502020204030204" pitchFamily="34" charset="0"/>
                <a:cs typeface="Times New Roman" panose="02020603050405020304" pitchFamily="18" charset="0"/>
              </a:rPr>
              <a:t> Access </a:t>
            </a:r>
            <a:r>
              <a:rPr lang="hu-HU" sz="1800" b="1" i="1" dirty="0" err="1">
                <a:effectLst/>
                <a:latin typeface="Times New Roman" panose="02020603050405020304" pitchFamily="18" charset="0"/>
                <a:ea typeface="Calibri" panose="020F0502020204030204" pitchFamily="34" charset="0"/>
                <a:cs typeface="Times New Roman" panose="02020603050405020304" pitchFamily="18" charset="0"/>
              </a:rPr>
              <a:t>Zone</a:t>
            </a: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-CAZ) </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sertéstelepen egy biztonsági zóna (pufferzóna)amely előlátja a biológiai biztonság első szintjét. Eben a zónában már korlátozások vonatkoznak gazdaságba érkező emberek, állatok és anyagi javak számára. A gazdaság kapuján belépve, lábbeli és kéz fertőtlenítés után, itt történik az emberek ( alkalmazottak, látogatók, szállítók, állatorvos, szaktanácsadó) fogadása ahol egy látogatási naplóba rögzítik a látogató adatait, látogatásának célját. Ezt a zónát nevezzük meg fekete zónának. Ide érkeznek a kisseb szállítmányok és itt dől el hogy mely módon fognak bejutni a termelésbe.</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1495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Korlátozott hozzáférési zóna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b="1" dirty="0">
                <a:effectLst/>
                <a:latin typeface="Times New Roman" panose="02020603050405020304" pitchFamily="18" charset="0"/>
                <a:ea typeface="Calibri" panose="020F0502020204030204" pitchFamily="34" charset="0"/>
                <a:cs typeface="Times New Roman" panose="02020603050405020304" pitchFamily="18" charset="0"/>
              </a:rPr>
              <a:t>– KHZ </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(angolul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Restricted</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Access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Zone</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 RAZ</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 legnagyobb biológiai biztonsági kockázattal járó zóna. Ez a „termelési terület”, ahol a sertések élnek, és ahol korlátozni kell az alkalmazottakon kívüli személyek jelenlétét. Ebben a zónában (amelyet nevezünk még fehér zónának is) csak egy kapun (öltözőn) lehet bejutni, miután átesnek a beléptetési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biobiztonsági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procedúrán ( tussolással vagy anélkül – Dán beléptetési módszerrel). A sertések ki és beléptetését, valamint a termelésben használt eszközöket, felszerelést is szigorú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biobiztonsági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procedúrák végrehajtásával lehet megvalósítani.</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24</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063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fehér zónán belül is szét kell választani a különböző termelési csoportokat ahol el kell különíteni a munkában használt felszereléseket, valamint az őket kiszolgáló személyzetet.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Figyelembe véve a gazdaság méreteit, a sertések kategóriáját (korcsoportját ), szem előtt kell tartani az alkalmazottak mozgását az övezeten belül, valamint a gazdaság egyes termelési szegmensei / fázisai között. Az egyes termelési szegmensek elkülönítése és szétválasztása különböző színű munkaruhák és lábbelik használatával, a kéz kötelező tisztításával és fertőtlenítésével, és minden szegmensben külön-külön eszközök használatával történjen.</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fekete és fehér zónák és a köztük történő kommunikáció meghatározása magukban foglalják az összes bemenetel ellenőrzését, nevezetesen: alkalmazottak, szállításokat végző személyek (beszállítók) és szolgáltatásokat végző személyek (műszaki személyek), valamint minden látogató, akik bármilyen okból a gazdaságban tartózkodnak egy bizonyos ideig. Korlátozni kell a fehér zónába belepők számát és az ott tartózkodásuk idejét (kivéve az alkalmazottakat), és csak komoly indokkal – feladattal lépjenek be a fehér zónába.</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25</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65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Győződjön meg arról, hogy a létesítmények közötti bejáratoknál és kijáratoknál.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26</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8274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Megfelelő jelzéseknek vagy feliratoknak, illetve a kötelezettségekre vonatkozó figyelmeztetéseknek kell meghatározniuk és megjelölniük a gazdaság mindkét zónájának határait. A be- és kilépési pontokat kapuk és kerítések használatával kell biztosítani, amelyek biztosítják a bezárás lehetőségét. Kötelező ellenőrizni az emberek mozgását a meghatározott zónákban és közöttük. Biztositani kell, hogy kézmosó eszközök és szerek álljanak rendelkezésre a létesítmények közötti bejáratoknál és kijáratoknál. A látogatók mindkét zónába való bejutását (belépés, kilépés, mozgás) ellenőrizni kell. A látogatók egyszerű regisztrációja (nyilvántartás - bejegyzés a látogatási naplóba) segít minden olyan ember nyomon követésében, aki a gazdaságban tartózkodott.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27</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02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 name="Google Shape;51;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effectLst/>
                <a:latin typeface="Times New Roman" panose="02020603050405020304" pitchFamily="18" charset="0"/>
                <a:ea typeface="Calibri" panose="020F0502020204030204" pitchFamily="34" charset="0"/>
              </a:rPr>
              <a:t>A fentieken túlmenően szükséges meghatározni az ún</a:t>
            </a:r>
            <a:r>
              <a:rPr lang="hu-HU" sz="1800" b="1" dirty="0">
                <a:effectLst/>
                <a:latin typeface="Times New Roman" panose="02020603050405020304" pitchFamily="18" charset="0"/>
                <a:ea typeface="Calibri" panose="020F0502020204030204" pitchFamily="34" charset="0"/>
              </a:rPr>
              <a:t>. "Stand down" időszakot</a:t>
            </a:r>
            <a:r>
              <a:rPr lang="hu-HU" sz="1800" dirty="0">
                <a:effectLst/>
                <a:latin typeface="Times New Roman" panose="02020603050405020304" pitchFamily="18" charset="0"/>
                <a:ea typeface="Calibri" panose="020F0502020204030204" pitchFamily="34" charset="0"/>
              </a:rPr>
              <a:t> - az ugyanazon állatfajok farmjának (sertésfarmnak) előző látogatása óta eltelt időt, amely előrevetíti a lehetséges fertőzésforrásoktól való tisztulás idejét. A farmra való beléptetés módjától ( tusolás vagy nem) és a </a:t>
            </a:r>
            <a:r>
              <a:rPr lang="hu-HU" sz="1800" dirty="0" err="1">
                <a:effectLst/>
                <a:latin typeface="Times New Roman" panose="02020603050405020304" pitchFamily="18" charset="0"/>
                <a:ea typeface="Calibri" panose="020F0502020204030204" pitchFamily="34" charset="0"/>
              </a:rPr>
              <a:t>biobiztonsági</a:t>
            </a:r>
            <a:r>
              <a:rPr lang="hu-HU" sz="1800" dirty="0">
                <a:effectLst/>
                <a:latin typeface="Times New Roman" panose="02020603050405020304" pitchFamily="18" charset="0"/>
                <a:ea typeface="Calibri" panose="020F0502020204030204" pitchFamily="34" charset="0"/>
              </a:rPr>
              <a:t> kockázatbecsléstől függően ez lehet 12 - 72 óra, leggyakrabban 24- 48 óra, de akár 5 nap is</a:t>
            </a:r>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28</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5247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b="1" dirty="0">
                <a:effectLst/>
                <a:latin typeface="Times New Roman" panose="02020603050405020304" pitchFamily="18" charset="0"/>
                <a:ea typeface="Calibri" panose="020F0502020204030204" pitchFamily="34" charset="0"/>
              </a:rPr>
              <a:t>A járművek mozgásának ellenőrzése </a:t>
            </a:r>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29</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734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gazdaság körül külön utak kialakítása szükséges. </a:t>
            </a:r>
            <a:r>
              <a:rPr lang="hu-HU"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bejáratnál figyelmeztető táblát kell elhelyezni, mely a telepi forgalmat szabályozza és korlátozza. Korlátozzunk minden szükségtelen forgalmat. Minden idegen járművet kijelölt helyen kell leparkolni a telepen kívül, távol az állattartó épületektől és a telep belső forgalmát bonyolító közlekedőutaktól. Csak a legszükségesebb járművek hajthatnak a telepre egy központi be- és kihajtásra egyaránt szolgáló kapun keresztül fertőtlenítést követően. Ezek a járművek először a fekete zónába kerülnek és belépésük a fehér zónába nagyon nagy kockázatot jelent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és legjobb elképzelni egy olyan jármű forgalom kialakítását, amely mellőzi a járművek fehér zónába való behajtását.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30</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926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effectLst/>
                <a:latin typeface="Times New Roman" panose="02020603050405020304" pitchFamily="18" charset="0"/>
                <a:ea typeface="Calibri" panose="020F0502020204030204" pitchFamily="34" charset="0"/>
              </a:rPr>
              <a:t>A következő esetekben jelentenek nagy kockázatot a betegségek telepre történő átvitelére a járművek és járművezetőik: </a:t>
            </a:r>
            <a:br>
              <a:rPr lang="hu-HU" sz="1800" dirty="0">
                <a:effectLst/>
                <a:latin typeface="Times New Roman" panose="02020603050405020304" pitchFamily="18" charset="0"/>
                <a:ea typeface="Calibri" panose="020F0502020204030204" pitchFamily="34" charset="0"/>
              </a:rPr>
            </a:br>
            <a:r>
              <a:rPr lang="hu-HU" sz="1800" dirty="0">
                <a:effectLst/>
                <a:latin typeface="Times New Roman" panose="02020603050405020304" pitchFamily="18" charset="0"/>
                <a:ea typeface="Calibri" panose="020F0502020204030204" pitchFamily="34" charset="0"/>
              </a:rPr>
              <a:t>(1) Tenyész sertések és kanokat a telepre szállításakor, </a:t>
            </a:r>
            <a:br>
              <a:rPr lang="hu-HU" sz="1800" dirty="0">
                <a:effectLst/>
                <a:latin typeface="Times New Roman" panose="02020603050405020304" pitchFamily="18" charset="0"/>
                <a:ea typeface="Calibri" panose="020F0502020204030204" pitchFamily="34" charset="0"/>
              </a:rPr>
            </a:br>
            <a:r>
              <a:rPr lang="hu-HU" sz="1800" dirty="0">
                <a:effectLst/>
                <a:latin typeface="Times New Roman" panose="02020603050405020304" pitchFamily="18" charset="0"/>
                <a:ea typeface="Calibri" panose="020F0502020204030204" pitchFamily="34" charset="0"/>
              </a:rPr>
              <a:t>(2) A hízok és selejtezett kocákat telepről való elszállításakor, </a:t>
            </a:r>
            <a:br>
              <a:rPr lang="hu-HU" sz="1800" dirty="0">
                <a:effectLst/>
                <a:latin typeface="Times New Roman" panose="02020603050405020304" pitchFamily="18" charset="0"/>
                <a:ea typeface="Calibri" panose="020F0502020204030204" pitchFamily="34" charset="0"/>
              </a:rPr>
            </a:br>
            <a:r>
              <a:rPr lang="hu-HU" sz="1800" dirty="0">
                <a:effectLst/>
                <a:latin typeface="Times New Roman" panose="02020603050405020304" pitchFamily="18" charset="0"/>
                <a:ea typeface="Calibri" panose="020F0502020204030204" pitchFamily="34" charset="0"/>
              </a:rPr>
              <a:t>(3) A takarmányt, az almot, a berendezéseket, a gyógyszerkészleteket, és a sperma beszállításakor,</a:t>
            </a:r>
            <a:br>
              <a:rPr lang="hu-HU" sz="1800" dirty="0">
                <a:effectLst/>
                <a:latin typeface="Times New Roman" panose="02020603050405020304" pitchFamily="18" charset="0"/>
                <a:ea typeface="Calibri" panose="020F0502020204030204" pitchFamily="34" charset="0"/>
              </a:rPr>
            </a:br>
            <a:r>
              <a:rPr lang="hu-HU" sz="1800" dirty="0">
                <a:effectLst/>
                <a:latin typeface="Times New Roman" panose="02020603050405020304" pitchFamily="18" charset="0"/>
                <a:ea typeface="Calibri" panose="020F0502020204030204" pitchFamily="34" charset="0"/>
              </a:rPr>
              <a:t>(4) A trágya és az elhullott állatok elszállításakor, </a:t>
            </a:r>
            <a:br>
              <a:rPr lang="hu-HU" sz="1800" dirty="0">
                <a:effectLst/>
                <a:latin typeface="Times New Roman" panose="02020603050405020304" pitchFamily="18" charset="0"/>
                <a:ea typeface="Calibri" panose="020F0502020204030204" pitchFamily="34" charset="0"/>
              </a:rPr>
            </a:br>
            <a:r>
              <a:rPr lang="hu-HU" sz="1800" dirty="0">
                <a:effectLst/>
                <a:latin typeface="Times New Roman" panose="02020603050405020304" pitchFamily="18" charset="0"/>
                <a:ea typeface="Calibri" panose="020F0502020204030204" pitchFamily="34" charset="0"/>
              </a:rPr>
              <a:t>(5) A dolgozók, a külső karbantartók, az állatorvosok, a tanácsadók, az értékesítők, a látogatók és mások jövetelekor a telepre, és </a:t>
            </a:r>
            <a:br>
              <a:rPr lang="hu-HU" sz="1800" dirty="0">
                <a:effectLst/>
                <a:latin typeface="Times New Roman" panose="02020603050405020304" pitchFamily="18" charset="0"/>
                <a:ea typeface="Calibri" panose="020F0502020204030204" pitchFamily="34" charset="0"/>
              </a:rPr>
            </a:br>
            <a:r>
              <a:rPr lang="hu-HU" sz="1800" dirty="0">
                <a:effectLst/>
                <a:latin typeface="Times New Roman" panose="02020603050405020304" pitchFamily="18" charset="0"/>
                <a:ea typeface="Calibri" panose="020F0502020204030204" pitchFamily="34" charset="0"/>
              </a:rPr>
              <a:t>(6) a telep belső forgalmát  (a fehér zónában) ellátó járművek visszajövetele a gazdaságba. </a:t>
            </a:r>
          </a:p>
          <a:p>
            <a:r>
              <a:rPr lang="hu-HU" sz="1800" dirty="0">
                <a:effectLst/>
                <a:latin typeface="Times New Roman" panose="02020603050405020304" pitchFamily="18" charset="0"/>
                <a:ea typeface="Calibri" panose="020F0502020204030204" pitchFamily="34" charset="0"/>
              </a:rPr>
              <a:t>A kockázat mértéke attól függ, hogy a jármű a közelmúltban milyen kontaktusnak volt kitéve más sertéseknek vagy állattartó telepeknek, és hogy a telepen lévő sertések közvetlen vagy közvetett kapcsolatban állnak-e a járművel.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31</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0891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 e járművek kezelésével kapcsolatos biológiai biztonsági eljárások a következők:</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látogatók, tanácsadók, dolgozók és tulajdonosok összes járművét a sertéstelep kerítésen kívül kell leparkolni az erre a célra kijelölt parkolóban.</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kerítésen belüli belépésre csak a telep tulajdonában lévő vagy teljesen ellenőrzött járművek és munkagépek belépése engedélyezett.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Ki kel jelölni egy takarítási területet a gazdaságon kívül használt sertéstelepi-járművek és felszerelések, a telepen kívül található kemény felületen tisztítják, mossák és fertőtlenítik. Minden használat között hagyni kell megszáradni a járműveket. Különös figyelmet kell fordítani a pótkocsi vagy teherautó azon részeire, amellyel a sertésekkel érintkeznek. Fontos továbbá a gumiabroncsok, a kerékívek és a jármű alsó részének alapos tisztítása és fertőtlenítése. Annak megakadályozása érdekében, hogy a munkások a jármű tisztításakor megfertőződjenek, védőruhát és csizmát kell viselniük, amely a gazdaság fekete zónájában marad és tilos bemenni a fehér zónába. Nehéz megfelelően megtisztítani és fertőtleníteni a teherautófülke </a:t>
            </a:r>
            <a:r>
              <a:rPr lang="hu-H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belsejét</a:t>
            </a: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 a lehető legtisztább és legszárazabb legyen. A jármű ezután a kerek fertőtlenítő medencén és fertőtlenítő kapun áthaladva jut be a fekete zónába a gazdaság területére.</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kereskedelmi takarmány-szállító és állatszállító járműveket tartsa a lehető legtávolabb a sertésektől és a sertésegységtől. Azok csak a fekete zónában közlekedhetnek.</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gazdaságba érkezés előtt meg kell követelni az állatszállító járművek megfelelő tisztítását és fertőtlenítését. Az illetékes személy vagy az állatorvos eldönti, hogy a jármű állapota megegyezik-e a fertőtlenítéséről szóló tanúsítványban leírtakról, ( a rakodótér tisztasága) és hogy a jármű beléphet-e a gazdaságba vagy nem. A szennyezett teherautókat vagy pótkocsikat el kell utasítani, és megtiltani, hogy állatokat rakodjanak fel.</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32</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470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Állattartó teherautók és pótkocsik tisztítása és fertőtlenítése</a:t>
            </a: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Az élő sertések szállítására használt járművek megfelelő tisztítása és fertőtlenítése az egyik kulcsfontosságú módszer a betegség sertételepre történő átvitelének megakadályozására. A haszongépjárművek mellett a vágó sertéseket és selejt kocákat vivő mezőgazdasági járműveket is megfelelően meg kell tisztítani és fertőtleníteni, mielőtt visszatérnek a gazdaság területére.</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Teherautó és pótkocsi mosási lehetőség</a:t>
            </a: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Ideális esetben a járművek tisztítására és fertőtlenítésére szolgáló létesítményt zártnak, fűtöttnek és jól megvilágítottnak kell lennie. Az ilyen típusú létesítmények javítják a mosási eljárás minőségét, és lehetőséget adhatnak a járművek szárítására a téli hónapokban, amikor a fertőtlenítőszer lehűlése nagymértékben csökkenti annak hatékonyságát.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r-Latn-RS" sz="1800" i="1" dirty="0">
                <a:effectLst/>
                <a:latin typeface="Times New Roman" panose="02020603050405020304" pitchFamily="18" charset="0"/>
                <a:ea typeface="Calibri" panose="020F0502020204030204" pitchFamily="34" charset="0"/>
                <a:cs typeface="Times New Roman" panose="02020603050405020304" pitchFamily="18" charset="0"/>
              </a:rPr>
              <a:t>A </a:t>
            </a:r>
            <a:r>
              <a:rPr lang="hu-HU" sz="1800" i="1" noProof="0" dirty="0">
                <a:effectLst/>
                <a:latin typeface="Times New Roman" panose="02020603050405020304" pitchFamily="18" charset="0"/>
                <a:ea typeface="Calibri" panose="020F0502020204030204" pitchFamily="34" charset="0"/>
                <a:cs typeface="Times New Roman" panose="02020603050405020304" pitchFamily="18" charset="0"/>
              </a:rPr>
              <a:t>járművezető mozgása a telep területén.</a:t>
            </a:r>
            <a:r>
              <a:rPr lang="hu-HU" sz="1800" noProof="0" dirty="0">
                <a:effectLst/>
                <a:latin typeface="Times New Roman" panose="02020603050405020304" pitchFamily="18" charset="0"/>
                <a:ea typeface="Calibri" panose="020F0502020204030204" pitchFamily="34" charset="0"/>
                <a:cs typeface="Times New Roman" panose="02020603050405020304" pitchFamily="18" charset="0"/>
              </a:rPr>
              <a:t>  Ha a sofőrnek ki kell szállnia a járműből, ezt csak védőruhában (egyhasználati ) és lábszárzsákban teheti meg, nem hagyhatja el az engedélyezett területet</a:t>
            </a:r>
            <a:r>
              <a:rPr lang="sr-Latn-R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4001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fehér zónában szolgáló járművek</a:t>
            </a: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mezőgazdasági gépek és felszerelések is kockázatot jelenthetnek a betegségek átterjedésére, különösen, ha a gépeket és berendezéseket a fehérzónán kívül használták. A következő eljárások segítenek megakadályozni a betegség terjedését: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Tilos a felszerelések (különösen a trágyakezelő berendezések) és a járművek kölcsönvétele más gazdaságokból.</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Hacsak nem elengedhetetlen, kerülje a mezőgazdasági gépek vagy felszerelések fehér zónából való kilépését.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fehérzónából kilépett járműveket, berendezéseket a belépés előtt alaposan meg kell tisztítani és fertőtleníteni. Ez az eljárás különösen magában foglalja minden alkalommal a trágya és hígtrágya kezelésére használt gépeket.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34</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128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0" i="0" u="none" strike="noStrike" cap="none" dirty="0">
                <a:solidFill>
                  <a:schemeClr val="dk1"/>
                </a:solidFill>
                <a:effectLst/>
                <a:latin typeface="Calibri"/>
                <a:ea typeface="Calibri"/>
                <a:cs typeface="Calibri"/>
                <a:sym typeface="Calibri"/>
              </a:rPr>
              <a:t>A kockázatbecslés az emberek által jelentett kockázat valószínűségének és súlyosságának értékelésére szolgáló módszer. A kulcsfontosságú kockázati tényezők azonosításával megfelelő megelőző eljárások és protokollok határozhatók létre. </a:t>
            </a:r>
          </a:p>
          <a:p>
            <a:r>
              <a:rPr lang="hu-HU" sz="1200" b="0" i="0" u="none" strike="noStrike" cap="none" dirty="0">
                <a:solidFill>
                  <a:schemeClr val="dk1"/>
                </a:solidFill>
                <a:effectLst/>
                <a:latin typeface="Calibri"/>
                <a:ea typeface="Calibri"/>
                <a:cs typeface="Calibri"/>
                <a:sym typeface="Calibri"/>
              </a:rPr>
              <a:t>Csak azokat a személyeket szabad beengedni az állattenyésztési létesítményekbe, akiknek ott dolga van. Az engedélyezett látogatók listáján lehetnek alkalmazottak, tulajdonosok, rokonok, szomszédok, barátok, agrár-üzleti és szolgáltatási képviselők, állatorvosok, tanácsadók; és ellenőrök..stb;</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A biológiai biztonsági kockázat megnő azoknál a látogatóknál, akik foglalkoztatásuk vagy rutinjuk részeként rendszeresen farmról farmra járnak.</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35</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274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Az alkalmazottakat tájékoztatni kel a biobizonsági intézkedések jelentöségéről, és álandóan elenörizni kell azok betartását.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kapuban megtörténik a kéz- és lábbeli fertőtlenités a feketezónában valo belépéskor.</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Az alkalmazottak írásbeli nyilatkozatban kel hogy vállalják:</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 hogy a gazdaságon kívül nem érintkeznek sertésekkel, vaddisznókal, valamint nem tartanak setést a háztartásukban,</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 tiszteletben kell tartaniuk a dohányzási tilalmat, </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 nem fogyaszthatnak ételt és italt az istállókban és raktárakban, csak e célra kijelölt helyen,</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 A légzőszervi tünetekkel küzdő alkalmazottnak tájékoztatnia kell a vezetőt, aki ezután eldönti hogy beléphet e az alkalmazott, esetleg egy maszkkal az arcán a gazdaságba vagy betegszabadságra kel menni</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-Az élelmiszereket nem szabad abban a hűtőszekrényben tárolni ahol a gyógyszereket, </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-Tilos a telepre bevini és fogyasztani szárított sertéshús termékek, szendvicseket és egyéb eledelt. </a:t>
            </a:r>
            <a:br>
              <a:rPr lang="sr-Latn-RS" sz="1200" b="0" i="0" u="none" strike="noStrike" cap="none" dirty="0">
                <a:solidFill>
                  <a:schemeClr val="dk1"/>
                </a:solidFill>
                <a:effectLst/>
                <a:latin typeface="Calibri"/>
                <a:ea typeface="Calibri"/>
                <a:cs typeface="Calibri"/>
                <a:sym typeface="Calibri"/>
              </a:rPr>
            </a:br>
            <a:r>
              <a:rPr lang="sr-Latn-RS" sz="1200" b="0" i="0" u="none" strike="noStrike" cap="none" dirty="0">
                <a:solidFill>
                  <a:schemeClr val="dk1"/>
                </a:solidFill>
                <a:effectLst/>
                <a:latin typeface="Calibri"/>
                <a:ea typeface="Calibri"/>
                <a:cs typeface="Calibri"/>
                <a:sym typeface="Calibri"/>
              </a:rPr>
              <a:t>Étkezés után, mielőtt belépnének a létesítménybe, az alkalmazottaknak és a látogatóknak kezet KELL mosniuk.</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36</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572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0" i="0" u="none" strike="noStrike" cap="none" dirty="0">
                <a:solidFill>
                  <a:schemeClr val="dk1"/>
                </a:solidFill>
                <a:effectLst/>
                <a:latin typeface="Calibri"/>
                <a:ea typeface="Calibri"/>
                <a:cs typeface="Calibri"/>
                <a:sym typeface="Calibri"/>
              </a:rPr>
              <a:t>Ezt az eljárást alkalmazák, amikor a sertéstelepre való belépéshez nem szükséges zuhanyozni. Ez a módszer S.P.F. néven ismert. Dán belépési eljárás ( 3ábra). A nem zuhanyzó nélküli dán belépési eljárás ésszerű biológiai biztonságot nyújtó módszer olyan területekre történő belépéshez, ahol csak hizlaldák vannak. A belépés a következő modon történik:</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•Belépünk az öltözőbe, amely az istálóba vezet. A bejárati ajtót mindig zárva kell tartani, kivéve, ha erre jogosultak lépnek be az épületbe. Ideális esetben olyan rendszert kell kidolgozni, amely kinyitja az ajtót, anélkül, hogy valakinek az épületen belül vissza kellene mennie a zuhany alatt az ajtó kinyitásához.</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Levetjük  a felső ruházatot, cipőket és sapkát, és az öltöző kijelölt „piszkos oldalán” hadjuk öket. A padlórács területét leszámítva egy fal választja el a szoba piszkos oldalát a szoba tiszta oldalától.</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padlórácsra megyünk, amely elválasztja a piszkos területet a tiszta területtől.</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Alaposan kezet mosunk szappannal és vízzel, kisurolva a körmök alatti szenyeződést is majd szárazra  töröljük kezünket.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Lemegyünk a padlórácsról a szoba tiszta oldalára.</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felvegyük  a gazdaság által biztosított ruhát és csizmát.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Az istálóba való belépéskor fertőtlenítőszerel fertőtlenitjük a csizmánkat.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A dán belépési módszert zuhanyzóval kombinálva is alkalmazták.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39</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988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err="1"/>
              <a:t>Az</a:t>
            </a:r>
            <a:r>
              <a:rPr lang="sr-Latn-RS" dirty="0"/>
              <a:t> EU</a:t>
            </a:r>
            <a:r>
              <a:rPr lang="hu-HU" dirty="0"/>
              <a:t> Állategészségügyi Kerettörvényében és az OIE ajánlásaiban megfogalmazott definíciók a biológiai </a:t>
            </a:r>
            <a:r>
              <a:rPr lang="hu-HU" dirty="0" err="1"/>
              <a:t>bíztonságról</a:t>
            </a:r>
            <a:r>
              <a:rPr lang="hu-HU" dirty="0"/>
              <a:t>.</a:t>
            </a:r>
          </a:p>
          <a:p>
            <a:r>
              <a:rPr lang="hu-HU" dirty="0"/>
              <a:t> </a:t>
            </a:r>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9826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b="0" i="0" u="none" strike="noStrike" cap="none" dirty="0">
                <a:solidFill>
                  <a:schemeClr val="dk1"/>
                </a:solidFill>
                <a:effectLst/>
                <a:latin typeface="Calibri"/>
                <a:ea typeface="Calibri"/>
                <a:cs typeface="Calibri"/>
                <a:sym typeface="Calibri"/>
              </a:rPr>
              <a:t>Az állatorvos közreműködésével nagyon fontos, hogy a részletesen kidolgozott protokollok a biológiai biztonság minden aspektusát lefedik annak érdekében, hogy megakadályozzák a betegségek bejutását az állományba, és minimalizálják a már jelenlévő betegségek kártételét. A részletes szabványos működési eljárások (SOP) létrehozása világosan meghatározza a biológiai biztonság fokozásához alkalmazandó eljárásokat. Az SOP-knak azonban kevés az értéke, ha a sertéseket gondozó emberek nem hisznek a koncepciókban. A teljes munkaerőnek hinnie kell és be kell tartania a SOP-kat, hogy megakadályozuk a betegségek állományba jutását. A biológiai biztonság teljes koncepciójának a munkamorál és az állattenyésztési kultúra részévé kell válnia. Ez rendszeres képzést és megbeszélést igényel. A leghatékonyabb biológiai biztonság azokban a gazdaságokban alakul ki amelyek évente legalább négyszer tartják ezeket a megbeszéléseket, az összes alkalmazott részvételével. Kiváló képzési programot kell kidolgozni, amelynek segítségével a munkavállalók egyértelműen megértik:</a:t>
            </a:r>
          </a:p>
          <a:p>
            <a:r>
              <a:rPr lang="hu-HU" sz="1200" b="0" i="0" u="none" strike="noStrike" cap="none" dirty="0">
                <a:solidFill>
                  <a:schemeClr val="dk1"/>
                </a:solidFill>
                <a:effectLst/>
                <a:latin typeface="Calibri"/>
                <a:ea typeface="Calibri"/>
                <a:cs typeface="Calibri"/>
                <a:sym typeface="Calibri"/>
              </a:rPr>
              <a:t>• az SOP célja a biológiai biztonság,</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sertések munkán kívüli érintkezéséből eredő kockázatokat, például más állattálomány vagy mezőgazdasági kiállítás látogatása,</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hogyan javítja a biológiai biztonság az állatok teljesítményét, minimalizálja a betegségeket, csökkenti az elhullási veszteségeket, csökkenti a gyógyszerköltségeket és javítja a sertéstermellés minőségét,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hogy a biológiai biztonsági szabályok nem tárgyalhatók, be kell tartani őket,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biológiai biztonsági szabályok szándékos elhanyagolását és figyelmen kívül hagyását nem lehet tolerálni,</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monitoring módszer van érvényben annak megállapítására, hogy a munkavállalók betartják-e a biológiai biztonsági eljárásokat,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rendszeres ellenőrző listás ellenőrzést kel végezni a biológiai biztonsági intézkedések gyakorlati végrehajtásának figyelemmel kísérése érdekében</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hogyan lehet felismerni a betegség jeleit az állományban, és</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hol kell azonnal jelenteni a betegség vagy a hirtelen elhullás esetleges szokatlan jeleit.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Az alkalmazzotak semmilyen körülmények között nem mehetnek más termelési szegmensekbe, ahol nem végeznek munkát, különösen akkor, ha a szegmensben egyre fiatalabb és érzékenyebb kategóriák vannak.</a:t>
            </a:r>
            <a:endParaRPr lang="en-US" sz="1200" b="0" i="0" u="none" strike="noStrike" cap="none" dirty="0">
              <a:solidFill>
                <a:schemeClr val="dk1"/>
              </a:solidFill>
              <a:effectLst/>
              <a:latin typeface="Calibri"/>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41</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1771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A telepre való belépést a látogatás céljától függően a lehető legkevesebb termelési szegmensre kell korlátozni. A farm látogatásakor be kell tartani a beléptetés rendjét ( tusolás, kézmosás fertötlenités, ruhacsere), tiszta ruhában és cipőben, ha szükséges, először a fiatalabb és érzékenyebb sertés kategóriákat kell felkeresni. Ha valamilyen okból újra be kell lépni a fiatalabb állatok elhelyezésére szolgáló létesítménybe, a látogatónak újra át kell esnie a kéz és a láb fertőtlenítésén és munkaruha cseréjén. </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farmra való belépés pillanatától kezdve a látogatót állandó felügyelet alatt kell tartani, és róla részletes adatokat kell rőgziteni. A farm bizonyos részeire való belépést a lehető legkevesebb termelési szegmensre kell korlátozni, a látogatás céljától függően: ha a látogató ellenőrzéseket vagy felügyeletet vagy szolgáltatásokat végez, vagy a takarmányt hozza vagy viszi, állatokat vagy felszereléseket szállít. A gazdaság látogatása során be kell tartani a látogatás rendjét, amely magában foglalja a legérzékenyebb kategóriák, például a malacok, majd a kevésbé érzékeny kategóriák felkeresését.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42</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8605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A telepről elszállított sertéseket egy depoba szállítják, amely a termelési létesítmény zónáján kívül található, a megjelölt rakodási zóna (Controlled Access Zone) közvetlen közelében.</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gazdaságból kiküldött összes állatot meg kell jelölni. Számukra az illetékes állatorvos szállítási igazolást és egészségügyi bizonyítványt állít ki, és a rakodás során jelen kell lennie.</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járműveket és különösen azok rakterét (teherautók, targoncák ...), valamint az utakat, amelyeken az állatokat a depoba szállítják, használat előtt és után meg kell mosni és fertőtleníteni.</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44</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4567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MI AZ ELFOGADHATÓ ÁLLATEGÉSZSÉGÜGYI FELTÉTEL? Erre a kérdésre a választ a következők adják:</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            megfelelő állat-egészségügyi előírások;</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járványügyi helyzet a saját gazdasága és a gazdaság közelében, ahonnan állatokat vásárolnak - tartsa be a "hasonlóság / identitás" elvét;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új sertések beszerzésének módja - kizárólag egy forrásból, ismert egészségügyi állapottal,</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Hasas vagy nem termékenyített süldők beszerzése a betegség kockázatának csökkentése érdekében és</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Karantén alkalmazása újonnan beszerzett sertésekre, végül</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Az állatorvos véleménye.</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legbiztonságosabb, ha a disznókat átfogó betegségellenőrzési programokkal rendelkező szállítóktól vásárolják meg. Kötelező biztosítani a sertésazonosítást (jelölést) és a lehető legnagyobb mértékben lehetővé tenni a nyomon követhetőséget.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45</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64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A legbiztonságosabb, ha a disznókat átfogó betegségellenőrzési programokkal rendelkező szállítóktól vásárolják meg. Kötelező biztosítani a sertésazonosítást (jelölést) és a lehető legnagyobb mértékben lehetővé tenni a nyomon követhetőséget. Az újonnan vásárolt állatokat elegendő ideig (karanténba ) el kell izolálni annak biztosítására, hogy ne a betegség inkubációs periódusában legyenek. A vásárokon és kiállításokon tartózkodó sertéseket elegendő ideig el kell választani ( szintén karantén), mielőtt visszatérnének termelőegységükbe. A sertéseket egészségi álapotát alaposan ellenőrizni kell, mielőtt a gazdaság populációjába kerülnének visza.</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karanténban a megfigyelés magában foglalja az étvágycsökkenés, a fogyás, a súlygyarapodás csökkenését, a rendellenes viselkedést és a hirtelen elhullások megjelenését.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Az állatorvosoknak tájékoztatniuk kell a tulajdonosot azokról a betegségekről, amelyeket már diagnosztizáltak, vagy amelyeknek gyanúja merül fel a szomszédos gazdaságokban, közeli és távoli területeken (település, régió, országos, nemzetközi szint). A tervezés lehetővé teszi, hogy gyorsan reagáljon egy lehetséges járványra, amikor:</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 nagyszámú, a betegség kezdeti tüneteivel rendelkező állat,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 a termelés csökkenése és</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 az élelmiszer-fogyasztás csökkenése.</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46</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5903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kanok vásárlásának alternatívája a sertések mesterséges termékenyítésének alkalmazása. A mesterséges megtermékenyítés a legkönnyebb módszer új gének bevitelére a koca állományba. A biológiai biztonsági kockázatok azonban összefüggésbe hozhatók a mesterséges megtermékenyítéssel is. A kansperma számos lehetséges kórokozót tartalmazhat, például sertés reproduktív és légzőszervi szindróma vírust PRRS és sertés cirkó vírust PCV2. A legtöbb kantelep folyamatosan teszteli az kanok spermáját a kórokozók jelenlétére, és csak olyan negatív kanokat használnak, amelyek még soha nem voltak kitéve a vizsgált kórokozóknak.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kansperma szállítása is nagy kockázatot jelent 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biobíztonságra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 kanspermát a mesterséges megtermékenyítő állomás (MTÁ) futárra vagy külső futárszolgálat, szállítja ki a gazdaságba, akik sok farmon megfordulnak igy befertőzhetnek. A MTÁ futárjával szólított spermát erre a célra kialakított járműben – hűtő dobozba szállítják és dupla műanyag zacskóba kell csomagolni. A futár ne lépjen be a gazdaságba A külső futárral szólított spermát poliészter dobozba helyezik és fóliával csomagolják, hogy a szállítmányt kinyitás előtt fertőtleníteni lehessen. Legjobb, ha a spermát egy tranzithűtőbe adják le (aminek külső – belső ajtaja van), ahonnan a sperma fertőtlenítése és a külső csomagolás eltávolítása után kerül a gazdaság tiszta zónájába. A spermacsomagolás szennyeződése által bevihető kórokozóktól igy tudjuk megvédeni az állományt.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48</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1404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szennyezett levegő is nagy kockázatot jelent a sertésbetegségek terjedésekor. A kórokozók aeroszolos terjedése általában körülbelül 3,21 km-ig terjed a fertőzött gazdaság körül. Sok vírus kedveli a hideg, sötét és nedves körülményeket. Az aeroszol mozgása valószínűleg éjszaka, nagyon meghatározott körülmények között történik. A sertéseket a PRRSV-</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nak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való kitettség útján többféle módon is megfertőzhetik, beleértve a nyálat, az orrváladékot, a vizeletet, az ürüléket, az intramuszkuláris injekciókat, a hüvelyi, az tejmirigy váladékát, a spermát, a fertőzéshordozókat (csizma, hűtő, szállító csomagok és járművek), a teherautókat, és aeroszolos csepp fertőzést. Az aeroszolos fertőzésnek nagy szerepe van a betegség gazdaságon belüli terjedésére ugyan úgy mint azon gazdaságok közötti terjedésére amelyek közel vannak egymáshoz. A PRRSV aeroszol általi terjedésének kockázatának csökkentése érdekében néhány sertéshústermelő levegőszűrő rendszert telepített épületeire, például kantelepre, fiaztatókra és malac neveldére. A légszűrő rendszer telepítését befolyásolja a gazdaság vagy a környék gazdaságainak földrajzi helyzete, (dombos vagy sík vidék), a sertések száma (nagy sertéssűrűség vagy alacsony sertéssűrűség), az elfogadható kockázat szintjétől és a termelési rendszer típusától (tenyész állomány vagy kereskedelmi forgalom).</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Ha egy épületben légszűrő rendszert építenek be, akkor az istálló minden olyan részét le kell zárni, amely lehetséges légszivárgásként szolgálhat. Ez magában foglalja az épület és az ablakok, ajtók, redőnyök és ventilátorok körüli repedéseket. Ezenkívül dupla ajtós be- és kijárati rendszereket kell felszerelni annak megakadályozására, hogy a potenciálisan szennyezett levegő magas kockázatú helyekre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kerülhessen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 az állatok légterébe, például a személyzet bejáratánál, élő vagy elhullott állatok kirakó helyiségeinél stb. A következő hivatkozások a levegőszűrő rendszerek különböző aspektusait tárgyalják: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Dee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(2010),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Groth</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(2008),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Jordhal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(2010),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Mohr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(2010),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Pitkin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al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és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Reicks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(2006, 2008, 2009).</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49</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0063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0" i="0" u="none" strike="noStrike" cap="none" dirty="0">
                <a:solidFill>
                  <a:schemeClr val="dk1"/>
                </a:solidFill>
                <a:effectLst/>
                <a:latin typeface="Calibri"/>
                <a:ea typeface="Calibri"/>
                <a:cs typeface="Calibri"/>
                <a:sym typeface="Calibri"/>
              </a:rPr>
              <a:t>Az ivóvíz számos fertőzés forrása és terjedésének oka is lehet, mert a fertőző mikroorganizmusokat hordozó sertések megfertőzhetik az ivóvizet is igy a vízrendszer tartalmazhat bakteriális szennyeződést. Ezért a telep vízellátását mindig biztonságos, megbízható forrásból kell biztosítani. Magát a vizvezetéket is rendszeresen tisztitani kell hogy elkerüljük a vízkő- és az ún. biofilm felrakódását. Ez különösen ott fontos ahol vitaminokat és gyogyszereket adagolunk a vizrendszeren keresztül ( nevelde) mert ott hamar kialakul a nyálkás biofilm (egy poliszacharid réteg) amely menedéket nyújthat a baktériumoknak és csökenti a fertőtlenítőszerek hatását.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 A vízellátást rendszeresen ellenőrizni kell annak biztosítására, hogy fogyasztásra alkalmas legyen, különösen mikrobiológiai és vegyi szempontból, ezért évente legalább 2 szer kivizsgálásra kel küldeni.</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vizeletet megfelelö modon a higtrágyaként kel kezelni - ártalmatlanitani.</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szenyvizeket külön ösze kel gyüjteni és elszálitani.</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50</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367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b="0" i="0" u="none" strike="noStrike" cap="none" dirty="0">
                <a:solidFill>
                  <a:schemeClr val="dk1"/>
                </a:solidFill>
                <a:effectLst/>
                <a:latin typeface="Calibri"/>
                <a:ea typeface="Calibri"/>
                <a:cs typeface="Calibri"/>
                <a:sym typeface="Calibri"/>
              </a:rPr>
              <a:t>A takarmányszállító teherautók naponta több gazdaságban járhatnak, ezért komoly kockázatot jelenthetnek a betegségek sertéstelepre történő átvitelére. Nagyobb gazdaságoknál gyakran szükséges erre a célra saját takarmányszállító teherautó biztositani, de ez a kisebb gazdaságok számára nem praktikus. Ideális esetben a gazdaságba  takarmányt szállító teherautóknak képesnek kell lenniük a takarmány kirakására anélkül, hogy belépnének a gazdaság fehér zónájába. Ez az eljárás megköveteli, hogy az összes ömlesztett takarmánytaroló és a zsákos takarmányt tároló létesítmények a gazdaság fekete zónájának a fehér zónával határos részén legyenek elhelyezve. Ez számos kisebb gazdaságban nem kivitelezhető. Ezért más biobiztonsági intézkedéseket kell alkalmazni a takarmánykocsi és a vezetője általi betegségfertőzés kockázatának minimalizálása érdekében. A sofőr mindig nagyobb kockázatot jelent, mint a jármű maga, ezért nem érintkezhet közvetlenül vagy közvetve a sertésekkel.</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51</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940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0" i="0" u="none" strike="noStrike" cap="none" dirty="0">
                <a:solidFill>
                  <a:schemeClr val="dk1"/>
                </a:solidFill>
                <a:effectLst/>
                <a:latin typeface="Calibri"/>
                <a:ea typeface="Calibri"/>
                <a:cs typeface="Calibri"/>
                <a:sym typeface="Calibri"/>
              </a:rPr>
              <a:t>A takarmánykocsit minden berakodás előtt le kell mosni és fertőtleniteni. A külsejét ugy mint a kabint belsejét is. A farmra érkezéskor a teherautó-sofőrnek be kell tartania bizonyos biológiai biztonsági szabályokat, például:</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kamionsofőrnek műanyag zsákot kell huznia a cipője fölé, mielőtt kilépne a fülkéből. Mivel a műanyag zsák könnyen elszakadhat, a gazdaságnak biztosítania kell a teherautó-sofőr számára könnyen hozzáférhető külső csizmákat.</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Amikor a sofőr kilép a gazdaságból, az eldobható műanyag lábzsákot és egyhasználati ruhát egy erre kijelölt szemetes konténerben kel tenni. </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teherautó-vezetőnek képesnek kell lennie arra, hogy kinyissa és becsukja az adagolótartály fedelét a talajtól, miközben a kerítésen kívül van. Az adagolótartály fedelének földről történő kinyitása a teherautó-sofőr biztonságát is növeli.</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számlákat egy kijelölt helyen hagyják, leggyakrabban a kuka lábához rögzített postaládákban vagy a gazdaság bejáratánál.</a:t>
            </a:r>
            <a:endParaRPr lang="en-US" sz="1200" b="0" i="0" u="none" strike="noStrike" cap="none" dirty="0">
              <a:solidFill>
                <a:schemeClr val="dk1"/>
              </a:solidFill>
              <a:effectLst/>
              <a:latin typeface="Calibri"/>
              <a:ea typeface="Calibri"/>
              <a:cs typeface="Calibri"/>
              <a:sym typeface="Calibri"/>
            </a:endParaRPr>
          </a:p>
          <a:p>
            <a:r>
              <a:rPr lang="hu-HU" sz="1200" b="0" i="0" u="none" strike="noStrike" cap="none" dirty="0">
                <a:solidFill>
                  <a:schemeClr val="dk1"/>
                </a:solidFill>
                <a:effectLst/>
                <a:latin typeface="Calibri"/>
                <a:ea typeface="Calibri"/>
                <a:cs typeface="Calibri"/>
                <a:sym typeface="Calibri"/>
              </a:rPr>
              <a:t>• A teherautó-sofőr csak vészhelyzet esetén léphet be a gazdaság irodájába.</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52</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37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biológiai biztonság fogalma magába foglalja:</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lehetséges fertőzésforrások feltárását,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azok káros hatásának felismerését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és intézkedések foganatosítását a fertőző korokozók behurcolásának megelőzésére, a meglévő fertőzések vissza szorítására, ellenőrzésére.</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Ezen intézkedések sorozatának célja, melyeket szabványos működési eljárások írásos formájában (mint SOP – Standard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operating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procedure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szükséges meghozni, hogy a korábban azonosított kockázati tényezők szerint megvédjék az állományt a kívülről való fertőzés behurcolásától, valamint az állományon belüli különböző termelési csoportok – kategóriák közötti fertőzés terjedésétől.</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4</a:t>
            </a:fld>
            <a:endParaRPr lang="hu-H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27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b="0" i="1" u="none" strike="noStrike" cap="none" dirty="0">
                <a:solidFill>
                  <a:schemeClr val="dk1"/>
                </a:solidFill>
                <a:effectLst/>
                <a:latin typeface="Calibri"/>
                <a:ea typeface="Calibri"/>
                <a:cs typeface="Calibri"/>
                <a:sym typeface="Calibri"/>
              </a:rPr>
              <a:t>A Zsákos </a:t>
            </a:r>
            <a:r>
              <a:rPr lang="hu-HU" sz="1200" b="0" i="0" u="none" strike="noStrike" cap="none" dirty="0">
                <a:solidFill>
                  <a:schemeClr val="dk1"/>
                </a:solidFill>
                <a:effectLst/>
                <a:latin typeface="Calibri"/>
                <a:ea typeface="Calibri"/>
                <a:cs typeface="Calibri"/>
                <a:sym typeface="Calibri"/>
              </a:rPr>
              <a:t>takarmányszállításokat minimalizálni kell. A zsákokat úgy kell szállítani, hogy megakadályozzák az úton való szennyeződést. A zacskós takarmányokat egy erre kijelölt tárolóhelyen kell leraknini, ahol a zsákokat a gazdaságba való belépés előtt fertőtlenítik. A piszkos, kinyitott vagy más módon megsérült zsákokat el kell utasítani és vissza kell küldeni a szállítónak. Ha a zsák kirakodási területe a sertéstermelés helyén van, a teherautó-sofőrnek ugyanazt a biológiai biztonsági eljárást kell követnie, mint korábban leírták. A zsákok fertőtlenítése után a takarmány vagy takarmány-összetevők zsákjait a padlótól távol kell tárolni (pl. Raklapokon) oly módon, hogy megakadályozzák a rágcsálók, madarak, kutyák, macskák és egyéb vadon élő állatok szennyeződését és hozzáférését. A kinyitott zsákokat szoros fedéllel ellátott hordókba kell tenni vagy kiüríteni. A más gazdaságban használt anyagokat vagy edényeket soha nem szabad a gazdaságba bevinni. Ügyeljen arra, hogy a víz ne kerüljön a raktárba.</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3020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r>
              <a:rPr lang="hu-HU" sz="1200" b="0" i="0" u="none" strike="noStrike" cap="none" dirty="0">
                <a:solidFill>
                  <a:schemeClr val="dk1"/>
                </a:solidFill>
                <a:effectLst/>
                <a:latin typeface="Calibri"/>
                <a:ea typeface="Calibri"/>
                <a:cs typeface="Calibri"/>
                <a:sym typeface="Calibri"/>
              </a:rPr>
              <a:t>Ha a takarmányt a gazdaságban gyártják, a takarmány-összetevőket és az előkeverékeket megfelelő minőségbiztosítási rendszerrel rendelkező, megbízható szállítótól kell megvásárolni. Általában a kukorica és a szójababliszt nem azonosítható a kórokozók bevezetésének gyakori forrásaként. Ideális esetben a takarmány-összetevőket és az előkeverékeket a gazdaság kerületén található raktárakba kell szállítani. Ne szállítsunk takarmány-összetevőket sertések vagy más állatok szállítására használt járműben. A zacskós hozzávalóknak mindig tiszta, lezárt és sértetlenek legyenek. A mezőről frisen betakaritott gabonát, kukoricát 2 hónapig tárolni kell és csak utána lehet felhasználni.</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sertéstakarmányok megfelelő tárolása segíthet megvédeni a takarmányt a vadon élő állatoktól és a kártevőktől.</a:t>
            </a:r>
            <a:endParaRPr lang="en-US" sz="1200" b="0" i="0" u="none" strike="noStrike" cap="none" dirty="0">
              <a:solidFill>
                <a:schemeClr val="dk1"/>
              </a:solidFill>
              <a:effectLst/>
              <a:latin typeface="Calibri"/>
              <a:ea typeface="Calibri"/>
              <a:cs typeface="Calibri"/>
              <a:sym typeface="Calibri"/>
            </a:endParaRPr>
          </a:p>
          <a:p>
            <a:r>
              <a:rPr lang="sr-Latn-RS" sz="1200" b="1" i="0" u="none" strike="noStrike" cap="none" dirty="0">
                <a:solidFill>
                  <a:schemeClr val="dk1"/>
                </a:solidFill>
                <a:effectLst/>
                <a:latin typeface="Calibri"/>
                <a:ea typeface="Calibri"/>
                <a:cs typeface="Calibri"/>
                <a:sym typeface="Calibri"/>
              </a:rPr>
              <a:t>A mosl</a:t>
            </a:r>
            <a:r>
              <a:rPr lang="hu-HU" sz="1200" b="1" i="0" u="none" strike="noStrike" cap="none" dirty="0">
                <a:solidFill>
                  <a:schemeClr val="dk1"/>
                </a:solidFill>
                <a:effectLst/>
                <a:latin typeface="Calibri"/>
                <a:ea typeface="Calibri"/>
                <a:cs typeface="Calibri"/>
                <a:sym typeface="Calibri"/>
              </a:rPr>
              <a:t>ék</a:t>
            </a:r>
            <a:r>
              <a:rPr lang="sr-Latn-RS" sz="1200" b="1" i="0" u="none" strike="noStrike" cap="none" dirty="0">
                <a:solidFill>
                  <a:schemeClr val="dk1"/>
                </a:solidFill>
                <a:effectLst/>
                <a:latin typeface="Calibri"/>
                <a:ea typeface="Calibri"/>
                <a:cs typeface="Calibri"/>
                <a:sym typeface="Calibri"/>
              </a:rPr>
              <a:t> használata </a:t>
            </a:r>
            <a:r>
              <a:rPr lang="sr-Latn-RS" sz="1200" b="0" i="0" u="none" strike="noStrike" cap="none" dirty="0">
                <a:solidFill>
                  <a:schemeClr val="dk1"/>
                </a:solidFill>
                <a:effectLst/>
                <a:latin typeface="Calibri"/>
                <a:ea typeface="Calibri"/>
                <a:cs typeface="Calibri"/>
                <a:sym typeface="Calibri"/>
              </a:rPr>
              <a:t> A moslékok tartalmazzák a hőkezelt és feldolgozatlan konyhai hulladékokat, de a húsfeldolgozási maradványokat is. A hőkezelt sertésszövetekről kiderült, hogy számos kórokozó forrása, beleértve a klasszikus sertéspestist, a ragadós száj- és körömfájás vírusait és az afrikai sertéspestist. Nemrégiben bebizonyosodott, hogy a hőkezelés nélküli sertésszövetek a PRRS vírus lehetséges forrásai. Emiatt sok ország betiltotta a vágóhidi és más emberi élelmiszer-hulladékok fogyasztását.</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54</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820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b="0" i="0" u="none" strike="noStrike" cap="none" dirty="0">
                <a:solidFill>
                  <a:schemeClr val="dk1"/>
                </a:solidFill>
                <a:effectLst/>
                <a:latin typeface="Calibri"/>
                <a:ea typeface="Calibri"/>
                <a:cs typeface="Calibri"/>
                <a:sym typeface="Calibri"/>
              </a:rPr>
              <a:t>Az </a:t>
            </a:r>
            <a:r>
              <a:rPr lang="sr-Latn-RS" sz="1200" b="0" i="0" u="none" strike="noStrike" cap="none" dirty="0">
                <a:solidFill>
                  <a:schemeClr val="dk1"/>
                </a:solidFill>
                <a:effectLst/>
                <a:latin typeface="Calibri"/>
                <a:ea typeface="Calibri"/>
                <a:cs typeface="Calibri"/>
                <a:sym typeface="Calibri"/>
              </a:rPr>
              <a:t>alomként használt termékeket ( szalma) </a:t>
            </a:r>
            <a:r>
              <a:rPr lang="hu-HU" sz="1200" b="0" i="0" u="none" strike="noStrike" cap="none" dirty="0">
                <a:solidFill>
                  <a:schemeClr val="dk1"/>
                </a:solidFill>
                <a:effectLst/>
                <a:latin typeface="Calibri"/>
                <a:ea typeface="Calibri"/>
                <a:cs typeface="Calibri"/>
                <a:sym typeface="Calibri"/>
              </a:rPr>
              <a:t>úgy kell tárolni, hogy az védve legyen az időjárástól, és meg kell akadályoznia a kártevők, madarak és vaddisznók általi szennyeződést is. A szalmának olyan forrásból kell származnia, amely nem tette ki a szalmát más állatállománynak. Vásároljon almot olyan beszállítóktól, akiknek külön szállitóeszközeik vannak, amelyek csak almot szállítanak. Ha az almot – szalmát a földekröl takaritják be akor meg kell gyözödni hogy nincsennek vadisznók azon a területen, és hogy nem szenyezett a szalma vaddisznók, madarak és más kártevők által. A frissen betakaritott almot nem szabad rögtön használni hanem csak 2 vagy több hónap mulva. A sertéstelepeken ha lehet kerülni kell az alom használatát.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55</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677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A trágyázási rendszert úgy kell megtervezni és megépíteni, hogy megakadályozza a környezetszennyezést, és összhangban legyen a helyes tenyésztési gyakorlattal. Tilos ugyanazokat a berendezéseket és eszközöket használni az élelmiszerek szállítására és elosztására, valamint a trágya összegyűjtésére, berakására és eltávolítására. A trágyához nem férhetnek hozzá a haszonállatok, különösen a fiatalabb kategóriák. Meg kell akadályozni hogy a felnőtt sertésekből származó trágyaával valo érintkezést a fiatal kategóriákall közvetlenül vagy szennyezett táplálék útján, valamint időben kell észlelni és megszüntetni a folyékony trágya kiömlésének problémáját.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trágya telepen belüli elhelyezkedése és a kitrágyázás tehnologiájának értékelése információt nyújt a gazdaság biológiai biztonságának szintjéről és az alkalmazottak tudatosságáról.</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Egyelőre nincs szigorú jogi kötelezettségünk a trágya kezelésére, de az emésztést, a napsütést vagy a biológiai lebomlás bármely elfogadható formáját kívánatosnak tartják, és emelik a biológiai biztonság szintjét a sertéstelepeken.</a:t>
            </a:r>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56</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8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r-Latn-RS" sz="1200" b="0" i="0" u="none" strike="noStrike" cap="none" dirty="0">
                <a:solidFill>
                  <a:schemeClr val="dk1"/>
                </a:solidFill>
                <a:effectLst/>
                <a:latin typeface="Calibri"/>
                <a:ea typeface="Calibri"/>
                <a:cs typeface="Calibri"/>
                <a:sym typeface="Calibri"/>
              </a:rPr>
              <a:t>A sertéshús-termelőknek komolyan fontolóra kell venniük a boncolásokkal és az elhullott sertéstetemek ártalmatlanításával kapcsolatos bioboztonsági terv kidolgozását. A gazdaság kerületén kívüli területet kell kialakítani egy ere a tevékenjségre alkalmas helyet. Ez lehetővé teszi az állatorvos számára, hogy elvégezhesse a boncolást anélkül hogy be kel lépnije a farmra. Az elhullott sertések ártalmatlanításának módja biológiai biztonsági veszélyt jelenthet. Az elhullott sertéseket úgy kell megsemmisíteni, hogy megakadályozzák a vadállatok, madarak és rovarok vonzódását hozáférését. A sertéstermelőknek kapcsolatba kell lépniük a megfelelő állami (mezőgazdasági és környezetvédelmi) szervekkel annak meghatározása érdekében, hogy milyen módszerekkel lehet rutinszerűen megsemisiteni az elhullott állatokat. Ezek a módszerek magukba foglalják a temetést, a feldolgozást, a komposztálást és az elégetést. Amikor egy disznó elpusztul, azonnal és korrekt módon kell ártalmatlanítani. A 3. táblázat bemutatja a sertéstetemek megsemisitésének különböző módszereinek előnyeit és hátrányait.</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58</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16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61</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7422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u="none" strike="noStrike" cap="none" dirty="0">
                <a:solidFill>
                  <a:schemeClr val="dk1"/>
                </a:solidFill>
                <a:effectLst/>
                <a:latin typeface="Calibri"/>
                <a:ea typeface="Calibri"/>
                <a:cs typeface="Calibri"/>
                <a:sym typeface="Calibri"/>
              </a:rPr>
              <a:t>Ezek az intézkedések a gazdaság technológiai folyamatának megfelelő operatív irányítását jelentik, és a gazdaság technológiájának leírásának szerves részét kell képezniük.</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Jogi szabályzat a fertőtlenítő állomások ellenőrzésének módjáról, valamint a megelőző fertőtlenítés, rovarirtás és rágcsálóirtás módjáról, előrelátja:</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1. A mechanikus tisztítás olyan előkezelés, amelynek célja a durvább szennyeződések eltávolítása,</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2. Az egészségügyi mosást azzal a céllal végezzük, hogy a maradék szennyeződéseket eltávolítsuk, amelyek zavarják a fertőtlenitő szerek hatékonyságát, meleg vízzel (50-60oC) nyomás alatt (100-500kPa), mosószer hozzáadásával.</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3. Fertőtlenítő oldat alkalmazása és fertőtlenítés. A fertőtlenítés utolsó fázisához közvetlenül használat előtt elegendő mennyiségű oldatot kell készíteni, amelyet 50-60 oC-ra kell felmelegíteni.</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legtöbb készítmény nem lesz hatékony olyan felületeken, amelyeket előzőleg nem tisztítottak meg szerves anyagtól, például talaj, növényi törmelék, tej, vér, geny és trágyától, mert inaktiválják a legtöbb fertőtlenítőszert, vagy megvédik a mikroorganizmusokat a készítmény hatóanyagától.</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Figyelembe kell venni a hatásspektrumot, a tényleges koncentrációt, az érintkezési idő hosszát, a hőmérsékletet, amelyen alkalmazzák, a vivőanyag kémiai összetételének hatását stb.</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készítmény kiválasztásakor figyelembe kell venni a fertőtlenítőszerek mérgező, káros és maró hatását is.</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Minden használat előtt gondosan el kell olvasni a fertőtlenítőszerek használati utasítását, és figyelmet kell fordítani a lejárati időre, az engedélyezett koncentrációkra, a védekezési intézkedésekre és a káros hatásokra.</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hatékony felügyelet érdekében nyilvántartást kell vezetni a fertőtlenítőszerek beszerzéséről és használatáról, amely utal a beszerzett mennyiségekre, lejárati időre, mikor hogyan, milyen célra és ki használta a szert.</a:t>
            </a:r>
            <a:endParaRPr lang="en-US" sz="1200" b="0" i="0" u="none" strike="noStrike" cap="none" dirty="0">
              <a:solidFill>
                <a:schemeClr val="dk1"/>
              </a:solidFill>
              <a:effectLst/>
              <a:latin typeface="Calibri"/>
              <a:ea typeface="Calibri"/>
              <a:cs typeface="Calibri"/>
              <a:sym typeface="Calibri"/>
            </a:endParaRPr>
          </a:p>
          <a:p>
            <a:r>
              <a:rPr lang="sr-Latn-RS" sz="1200" b="0" i="0" u="none" strike="noStrike" cap="none" dirty="0">
                <a:solidFill>
                  <a:schemeClr val="dk1"/>
                </a:solidFill>
                <a:effectLst/>
                <a:latin typeface="Calibri"/>
                <a:ea typeface="Calibri"/>
                <a:cs typeface="Calibri"/>
                <a:sym typeface="Calibri"/>
              </a:rPr>
              <a:t>A fertőtlenitő szerekel ellátott raktárat zár alatt kell tartani, és rendszeresen kell ellenőrizni.</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63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192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sr-Latn-RS" dirty="0"/>
              <a:t>Karenca – élelmezés- egészségügyi várakozási idő </a:t>
            </a:r>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72</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3730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biobiztonsági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tervet sok, a sertéstenyésztés során alkalmazandó intézkedés alkotja Minden munkafolyamatról, minden történésről kell hogy legyen szabványos működési eljárás SOP írásos formában. Ezekben a SOP -ban meg kell határozni a kritikus ellenőrzési pontokat CCP melyek változása bizonyos (rossz) irányba, utasít bennünket a leírt intézkedések végrehajtására.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Például: megnövekedett malacelhullás (napi, heti szinten, fiaztató szintjén) utasít bennünket, hogy fokozott állategészségügyi ellenőrzést végezzünk (klinikai,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patómorfológiai</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és laboratóriumi vizsgálatok alkalmazásával) hogy kiderítsük az elhullások okát.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73</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0459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Rendszeresen felül kell vizsgálni azokat az intézkedéseket, amelyek megakadályozzák a betegség bejutását az állományba és a betegség terjedését az állományon belül és a szomszédos állományok között.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Folyamatosan informálódni kell a térségben előforduló betegségekről, és a biológiai biztonsági programot igazítani kell a gazdaság a sajátos igényeinek megfelelően.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Az új munkavállalókat folyamatosan képezni kell, hogy világosan megértsék a biológiai biztonság fogalmát és annak megvalósítását a gazdaságban.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biológiai biztonsági tervének sikerét nagymértékben befolyásolja a gazdaságban és a sertésüzemben részt vevő összes ember közötti kommunikáció minősége és gyakorisága. Fontos rendszeres megbeszéléseket tartani (például negyedévente vagy évente kétszer), amelyek mindenki számára kényelmesek és nyitottak. A mindenkit érintő összejövetel rámutat az összes sertéstenyésztési vállalkozás biológiai biztonságának fontosságára. Olyan légkört kell teremteni, amelyben mindenki nyugodtan tehet fel kérdéseket, vagy említhet aggályokat a jelenlegi biológiai biztonsági eljárásokkal kapcsolatban. Világosan meg kell érteniük minden résztvevőnek, hogy a csapatmunka a kulcsa a sikeres biológiai </a:t>
            </a:r>
            <a:r>
              <a:rPr lang="hu-HU"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bíztonsági</a:t>
            </a: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tervnek.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a:lnSpc>
                <a:spcPct val="107000"/>
              </a:lnSpc>
              <a:spcAft>
                <a:spcPts val="800"/>
              </a:spcAft>
            </a:pPr>
            <a:r>
              <a:rPr lang="hu-H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Ismerje meg és látogassa meg szomszédjait (a közelben levő sertéstenyésztő gazdaságokat), tiszteletben tartva biológiai biztonsági gyakorlataikat. Ezenkívül győződön meg arról, hogy szomszédjai ismerik-e a biológiai biztonsági gyakorlatokat.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74</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46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 biológiai biztonság és a tehnológiai eljárások összefonódnak a sertések egészségének és termelékenységének javítása érdekében. Számos tényező vesz részt a biológiai biztonság költséghatékony programjának kidolgozásában és fenntartásában. Ezeket a tényezőket úgy lehet felfogni, mint egy láncszemekből álló láncot; egy biológiai biztonsági program csak olyan erős, mint a leggyengébb láncszeme</a:t>
            </a:r>
            <a:r>
              <a:rPr lang="hu-HU"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Ennek a tananyagnak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az a célja, hogy információkat szolgáltasson a biológiai biztonsági program végrehajtása és irányítása során figyelembe veendő különféle szempontokról. Nem praktikus, és nem is ajánlott, hogy minden gazdaság az összes leírt eljárást hajtsa végre. A gazdaságok összes biológiai biztonsági kockázati tényezője egyedülálló és így minden egyes biológiai biztonsági tervnek a gazdaságra kell vonatkoznia. A legjobb terveket egy sertésszakállatorvossal vagy állatorvosi tanácsadóval dolgozzuk ki, aki széleskörű ismeretekkel rendelkezik a gazdaságról, az alkalmazottakról és a helyi kockázati tényezőkről. A biológiai biztonság a felelősség megosztásán alapul.</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5</a:t>
            </a:fld>
            <a:endParaRPr lang="hu-H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52071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75</a:t>
            </a:fld>
            <a:endParaRPr lang="hu-HU"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029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A biológiai biztonság fogalma három összetevőt tartalmaz:</a:t>
            </a:r>
            <a:endParaRPr lang="en-US" dirty="0"/>
          </a:p>
          <a:p>
            <a:r>
              <a:rPr lang="hu-HU" b="1" dirty="0"/>
              <a:t>Izolációt</a:t>
            </a:r>
            <a:r>
              <a:rPr lang="hu-HU" dirty="0"/>
              <a:t>: Ez a kifejezés arra utal, hogy megakadályozható a fertőző anyagok behozatala és elterjedése a gazdaságban és azon belül (új állatok beszerzésekor, kapcsolatok a termelési csoportok között),</a:t>
            </a:r>
            <a:endParaRPr lang="en-US" dirty="0"/>
          </a:p>
          <a:p>
            <a:r>
              <a:rPr lang="hu-HU" b="1" dirty="0"/>
              <a:t>Mozgásszabályozást - mozgáskorlátozást</a:t>
            </a:r>
            <a:r>
              <a:rPr lang="hu-HU" dirty="0"/>
              <a:t>. A mozgásszabályozás magában foglalja a járművek, az emberek és az állatok állományba történő belépésének szabályozását valamint  az állományon belüli mozgás felügyeletét. Ez megakadályozza vagy csökkenti a fertőzés behurcolását az állományba valamint az állományon belüli terjedését, a takarmány és a berendezések szennyeződését.</a:t>
            </a:r>
          </a:p>
          <a:p>
            <a:r>
              <a:rPr lang="hu-HU" b="1" dirty="0"/>
              <a:t>Higiénia.</a:t>
            </a:r>
            <a:r>
              <a:rPr lang="hu-HU" dirty="0"/>
              <a:t> A gazdaságba belépő anyagok, emberek és felszerelések tisztítására és fertőtlenítésére, valamint a gazdaságban élő emberek és felszerelések higiéniájára utal. </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6</a:t>
            </a:fld>
            <a:endParaRPr lang="hu-H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443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7</a:t>
            </a:fld>
            <a:endParaRPr lang="hu-H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880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A kockázatbecslés célja a gazdaságban az állat-egészséget fenyegető veszélyek jelenlétének, előfordulásának és súlyosságának meghatározása, valamint a gazdaságban a megnövekedett kockázatú helyeknek és a technológiai folyamatok kritikus pontjainak a meghatározása, amelyeket "kritikus ellenőrzési pontoknak" nevezzük. Ezeken a kritikus ellenőrzési pontokon meghatározzák az egyes mutatók (indikátorok) határértékeit, és megfelelő ellenőrzési intézkedéseket alkalmaznak. A biológiai biztonsági intézkedések kritikus ellenőrzési pontokon történő alkalmazása a leghatékonyabb módszer a biológiai biztonsági terv végrehajtására. </a:t>
            </a:r>
            <a:endParaRPr lang="sr-Latn-R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b="0" i="0" u="none" strike="noStrike" cap="none" dirty="0">
                <a:solidFill>
                  <a:schemeClr val="dk1"/>
                </a:solidFill>
                <a:effectLst/>
                <a:latin typeface="Calibri"/>
                <a:ea typeface="Calibri"/>
                <a:cs typeface="Calibri"/>
                <a:sym typeface="Calibri"/>
              </a:rPr>
              <a:t>Ezeknek az eseményeknek és jelenségeknek a figyelembevételét, valamint azok tényleges vagy lehetséges hatását a sertések egészségére és populációjára egy gazdaságban vagy egy bizonyos területen kockázatbecslésnek nevezzük. A kockázatbecslés célja a gazdaságban az állat-egészséget fenyegető veszélyek jelenlétének, előfordulásának és súlyosságának meghatározása, valamint a technológiai folyamat egyesa pontjainak és a gazdaságban a megnövekedett kockázatú helyeknek a meghatározása, amelyeket aztán "kritikus ellenőrzési pontoknak" nevezzük. Ezeken a kritikus pontokon meghatározzák az egyes mutatók (indikátorok) határértékeit, és megfelelő ellenőrzési intézkedéseket alkalmaznak. A biológiai biztonsági intézkedések kritikus ellenőrzési pontokon történő alkalmazása a leghatékonyabb módszer a biológiai biztonsági terv végrehajtására.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10</a:t>
            </a:fld>
            <a:endParaRPr lang="hu-H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80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u-HU" sz="1200" dirty="0">
                <a:effectLst/>
                <a:highlight>
                  <a:srgbClr val="FFFF00"/>
                </a:highlight>
                <a:latin typeface="Times New Roman" panose="02020603050405020304" pitchFamily="18" charset="0"/>
                <a:ea typeface="Calibri" panose="020F0502020204030204" pitchFamily="34" charset="0"/>
              </a:rPr>
              <a:t>A biológiai biztonsági intézkedések nagy része logikus, és a termellés minden résztvevője problémamentesen elfogadja őket ("józan ész intézkedései"), és következetesen végrehajtja azokat a gazdaságban. Nagyon fontos, hogy ezeket az intézkedéseket rendszeresen hajtsák végre, és hogy azok végrehajtását rendszeresen ellenőrizzék, különösen azokat, ahol lehetőség van mulasztásokra. A biológiai biztonsági intézkedések meghatározásakor a gazdaság tulajdonosának együtt kell működnie az állatorvossal a gazdaság biológiai biztonsági kockázatának közös értékelésekor (minden termelési művelet, minden szegmens, minden sertéskategória esetében), majd közösen létre kell hoznia egy fenntartható biológiai biztonsági tervet – amely tiltó (biológiai biztonsági) intézkedések sokaságát képezi.</a:t>
            </a:r>
            <a:r>
              <a:rPr lang="hu-HU" sz="1200" dirty="0">
                <a:effectLst/>
                <a:latin typeface="Times New Roman" panose="02020603050405020304" pitchFamily="18" charset="0"/>
                <a:ea typeface="Calibri" panose="020F0502020204030204" pitchFamily="34" charset="0"/>
              </a:rPr>
              <a:t> </a:t>
            </a:r>
            <a:endParaRPr lang="sr-Latn-R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smtClean="0">
                <a:solidFill>
                  <a:schemeClr val="dk1"/>
                </a:solidFill>
                <a:latin typeface="Calibri"/>
                <a:ea typeface="Calibri"/>
                <a:cs typeface="Calibri"/>
                <a:sym typeface="Calibri"/>
              </a:rPr>
              <a:t>12</a:t>
            </a:fld>
            <a:endParaRPr lang="hu-HU"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2430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rító"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975559" y="3723014"/>
            <a:ext cx="9144000" cy="11722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3600" b="1">
                <a:solidFill>
                  <a:srgbClr val="1859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975559" y="5036175"/>
            <a:ext cx="9144000" cy="654533"/>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Clr>
                <a:schemeClr val="dk1"/>
              </a:buClr>
              <a:buSzPts val="2400"/>
              <a:buFont typeface="Arial"/>
              <a:buNone/>
              <a:defRPr sz="2400">
                <a:solidFill>
                  <a:srgbClr val="1859A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rtalomjegyzék">
  <p:cSld name="Tartalomjegyzék">
    <p:spTree>
      <p:nvGrpSpPr>
        <p:cNvPr id="1" name="Shape 21"/>
        <p:cNvGrpSpPr/>
        <p:nvPr/>
      </p:nvGrpSpPr>
      <p:grpSpPr>
        <a:xfrm>
          <a:off x="0" y="0"/>
          <a:ext cx="0" cy="0"/>
          <a:chOff x="0" y="0"/>
          <a:chExt cx="0" cy="0"/>
        </a:xfrm>
      </p:grpSpPr>
      <p:sp>
        <p:nvSpPr>
          <p:cNvPr id="22" name="Google Shape;22;p53"/>
          <p:cNvSpPr txBox="1">
            <a:spLocks noGrp="1"/>
          </p:cNvSpPr>
          <p:nvPr>
            <p:ph type="title"/>
          </p:nvPr>
        </p:nvSpPr>
        <p:spPr>
          <a:xfrm>
            <a:off x="753190" y="292977"/>
            <a:ext cx="9219787" cy="9624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Calibri"/>
              <a:buNone/>
              <a:defRPr sz="36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3"/>
          <p:cNvSpPr txBox="1">
            <a:spLocks noGrp="1"/>
          </p:cNvSpPr>
          <p:nvPr>
            <p:ph type="body" idx="1"/>
          </p:nvPr>
        </p:nvSpPr>
        <p:spPr>
          <a:xfrm>
            <a:off x="753190" y="1358082"/>
            <a:ext cx="10514012" cy="431209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rító">
  <p:cSld name="1_Borító">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56"/>
          <p:cNvSpPr txBox="1">
            <a:spLocks noGrp="1"/>
          </p:cNvSpPr>
          <p:nvPr>
            <p:ph type="ctrTitle"/>
          </p:nvPr>
        </p:nvSpPr>
        <p:spPr>
          <a:xfrm>
            <a:off x="3802510" y="2256745"/>
            <a:ext cx="6416274" cy="117225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3600" b="1">
                <a:solidFill>
                  <a:srgbClr val="1859A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6"/>
          <p:cNvSpPr txBox="1">
            <a:spLocks noGrp="1"/>
          </p:cNvSpPr>
          <p:nvPr>
            <p:ph type="subTitle" idx="1"/>
          </p:nvPr>
        </p:nvSpPr>
        <p:spPr>
          <a:xfrm>
            <a:off x="3802510" y="3569906"/>
            <a:ext cx="6416274" cy="654533"/>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Clr>
                <a:schemeClr val="dk1"/>
              </a:buClr>
              <a:buSzPts val="2400"/>
              <a:buFont typeface="Arial"/>
              <a:buNone/>
              <a:defRPr sz="2400">
                <a:solidFill>
                  <a:srgbClr val="1859A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838200" y="292975"/>
            <a:ext cx="9149209" cy="123663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0909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5" name="Google Shape;45;p1" descr="http://www.eu-plf.eu/wp-content/uploads/pig-monitor.png"/>
          <p:cNvPicPr preferRelativeResize="0"/>
          <p:nvPr/>
        </p:nvPicPr>
        <p:blipFill rotWithShape="1">
          <a:blip r:embed="rId3">
            <a:alphaModFix/>
          </a:blip>
          <a:srcRect r="2" b="4182"/>
          <a:stretch/>
        </p:blipFill>
        <p:spPr>
          <a:xfrm>
            <a:off x="3374918" y="4695417"/>
            <a:ext cx="3837847" cy="1744916"/>
          </a:xfrm>
          <a:prstGeom prst="rect">
            <a:avLst/>
          </a:prstGeom>
          <a:noFill/>
          <a:ln>
            <a:noFill/>
          </a:ln>
        </p:spPr>
      </p:pic>
      <p:sp>
        <p:nvSpPr>
          <p:cNvPr id="47" name="Google Shape;47;p1"/>
          <p:cNvSpPr txBox="1">
            <a:spLocks noGrp="1"/>
          </p:cNvSpPr>
          <p:nvPr>
            <p:ph type="ctrTitle"/>
          </p:nvPr>
        </p:nvSpPr>
        <p:spPr>
          <a:xfrm>
            <a:off x="975559" y="2995693"/>
            <a:ext cx="9144000" cy="1010010"/>
          </a:xfrm>
          <a:prstGeom prst="rect">
            <a:avLst/>
          </a:prstGeom>
          <a:noFill/>
          <a:ln>
            <a:noFill/>
          </a:ln>
        </p:spPr>
        <p:txBody>
          <a:bodyPr spcFirstLastPara="1" wrap="square" lIns="91425" tIns="45700" rIns="91425" bIns="45700" anchor="b" anchorCtr="0">
            <a:noAutofit/>
          </a:bodyPr>
          <a:lstStyle/>
          <a:p>
            <a:pPr lvl="0"/>
            <a:r>
              <a:rPr lang="hu-HU" dirty="0"/>
              <a:t>Hatékony biológiai biztonsági rendszerek kialakitása a meglévő sertéstelepeken.</a:t>
            </a:r>
            <a:endParaRPr dirty="0"/>
          </a:p>
        </p:txBody>
      </p:sp>
      <p:sp>
        <p:nvSpPr>
          <p:cNvPr id="48" name="Google Shape;48;p1"/>
          <p:cNvSpPr txBox="1">
            <a:spLocks noGrp="1"/>
          </p:cNvSpPr>
          <p:nvPr>
            <p:ph type="subTitle" idx="1"/>
          </p:nvPr>
        </p:nvSpPr>
        <p:spPr>
          <a:xfrm>
            <a:off x="975559" y="4124299"/>
            <a:ext cx="9144000" cy="654533"/>
          </a:xfrm>
          <a:prstGeom prst="rect">
            <a:avLst/>
          </a:prstGeom>
          <a:noFill/>
          <a:ln>
            <a:noFill/>
          </a:ln>
        </p:spPr>
        <p:txBody>
          <a:bodyPr spcFirstLastPara="1" wrap="square" lIns="91425" tIns="45700" rIns="91425" bIns="45700" anchor="t" anchorCtr="0">
            <a:noAutofit/>
          </a:bodyPr>
          <a:lstStyle/>
          <a:p>
            <a:pPr marL="11113" lvl="0" indent="-11113" algn="l" rtl="0">
              <a:lnSpc>
                <a:spcPct val="80000"/>
              </a:lnSpc>
              <a:spcBef>
                <a:spcPts val="1000"/>
              </a:spcBef>
              <a:spcAft>
                <a:spcPts val="0"/>
              </a:spcAft>
              <a:buSzPts val="2400"/>
              <a:buNone/>
            </a:pPr>
            <a:r>
              <a:rPr lang="hu-HU" dirty="0"/>
              <a:t>Dr. Horváth József, Szabadka Szakállatorvosi Intézet</a:t>
            </a:r>
            <a:endParaRPr dirty="0"/>
          </a:p>
        </p:txBody>
      </p:sp>
      <p:pic>
        <p:nvPicPr>
          <p:cNvPr id="2" name="Picture 1">
            <a:extLst>
              <a:ext uri="{FF2B5EF4-FFF2-40B4-BE49-F238E27FC236}">
                <a16:creationId xmlns:a16="http://schemas.microsoft.com/office/drawing/2014/main" id="{45B61C61-F299-43C1-B74F-A60061393BD0}"/>
              </a:ext>
            </a:extLst>
          </p:cNvPr>
          <p:cNvPicPr>
            <a:picLocks noChangeAspect="1"/>
          </p:cNvPicPr>
          <p:nvPr/>
        </p:nvPicPr>
        <p:blipFill>
          <a:blip r:embed="rId4"/>
          <a:stretch>
            <a:fillRect/>
          </a:stretch>
        </p:blipFill>
        <p:spPr>
          <a:xfrm>
            <a:off x="397524" y="4580010"/>
            <a:ext cx="2826940" cy="1943738"/>
          </a:xfrm>
          <a:prstGeom prst="rect">
            <a:avLst/>
          </a:prstGeom>
        </p:spPr>
      </p:pic>
      <p:pic>
        <p:nvPicPr>
          <p:cNvPr id="3" name="Kép 2">
            <a:extLst>
              <a:ext uri="{FF2B5EF4-FFF2-40B4-BE49-F238E27FC236}">
                <a16:creationId xmlns:a16="http://schemas.microsoft.com/office/drawing/2014/main" id="{29485FC7-32FA-460F-8282-073DA5293837}"/>
              </a:ext>
            </a:extLst>
          </p:cNvPr>
          <p:cNvPicPr>
            <a:picLocks noChangeAspect="1"/>
          </p:cNvPicPr>
          <p:nvPr/>
        </p:nvPicPr>
        <p:blipFill>
          <a:blip r:embed="rId5"/>
          <a:stretch>
            <a:fillRect/>
          </a:stretch>
        </p:blipFill>
        <p:spPr>
          <a:xfrm>
            <a:off x="7212765" y="4661361"/>
            <a:ext cx="4003676" cy="18220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Kockázatbecslés célja</a:t>
            </a:r>
            <a:endParaRPr lang="en-US" dirty="0"/>
          </a:p>
        </p:txBody>
      </p:sp>
      <p:sp>
        <p:nvSpPr>
          <p:cNvPr id="3" name="Text Placeholder 2"/>
          <p:cNvSpPr>
            <a:spLocks noGrp="1"/>
          </p:cNvSpPr>
          <p:nvPr>
            <p:ph type="body" idx="1"/>
          </p:nvPr>
        </p:nvSpPr>
        <p:spPr>
          <a:xfrm>
            <a:off x="753190" y="1358082"/>
            <a:ext cx="10514012" cy="5142109"/>
          </a:xfrm>
        </p:spPr>
        <p:txBody>
          <a:bodyPr/>
          <a:lstStyle/>
          <a:p>
            <a:r>
              <a:rPr lang="hu-HU" dirty="0"/>
              <a:t>a gazdaságban az állat-egészséget fenyegető veszélyek jelenlétének, előfordulásának és súlyosságának meghatározása, </a:t>
            </a:r>
          </a:p>
          <a:p>
            <a:r>
              <a:rPr lang="hu-HU" dirty="0"/>
              <a:t>valamint a technológiai folyamat egyes pontjainak és a gazdaságban a megnövekedett kockázatú helyeknek a meghatározása, amelyeket aztán "</a:t>
            </a:r>
            <a:r>
              <a:rPr lang="hu-HU" b="1" dirty="0"/>
              <a:t>kritikus ellenőrzési pontoknak</a:t>
            </a:r>
            <a:r>
              <a:rPr lang="hu-HU" dirty="0"/>
              <a:t>" nevezzük.</a:t>
            </a:r>
          </a:p>
          <a:p>
            <a:r>
              <a:rPr lang="hu-HU" dirty="0"/>
              <a:t>Indikátorok  ( termellési mutatok ) meghatározása </a:t>
            </a:r>
          </a:p>
          <a:p>
            <a:r>
              <a:rPr lang="hu-HU" dirty="0"/>
              <a:t>Az indikátorok határértékeinek meghatározása</a:t>
            </a:r>
          </a:p>
          <a:p>
            <a:pPr marL="114300" indent="0">
              <a:buNone/>
            </a:pPr>
            <a:endParaRPr lang="hu-HU" dirty="0"/>
          </a:p>
          <a:p>
            <a:pPr marL="114300" indent="0">
              <a:buNone/>
            </a:pPr>
            <a:r>
              <a:rPr lang="hu-HU" b="1" i="1" dirty="0"/>
              <a:t>A biológiai biztonsági intézkedések kritikus ellenőrzési pontokon történő alkalmazása a leghatékonyabb módszer a biológiai biztonsági terv végrehajtására. </a:t>
            </a:r>
            <a:endParaRPr lang="en-US" b="1" i="1" dirty="0"/>
          </a:p>
        </p:txBody>
      </p:sp>
    </p:spTree>
    <p:extLst>
      <p:ext uri="{BB962C8B-B14F-4D97-AF65-F5344CB8AC3E}">
        <p14:creationId xmlns:p14="http://schemas.microsoft.com/office/powerpoint/2010/main" val="3211844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DDBD-E458-4020-87C1-10B7904317F2}"/>
              </a:ext>
            </a:extLst>
          </p:cNvPr>
          <p:cNvSpPr>
            <a:spLocks noGrp="1"/>
          </p:cNvSpPr>
          <p:nvPr>
            <p:ph type="title"/>
          </p:nvPr>
        </p:nvSpPr>
        <p:spPr>
          <a:xfrm>
            <a:off x="753190" y="1409394"/>
            <a:ext cx="10751238" cy="1065105"/>
          </a:xfrm>
        </p:spPr>
        <p:txBody>
          <a:bodyPr/>
          <a:lstStyle/>
          <a:p>
            <a:r>
              <a:rPr lang="hu-HU" sz="3600" dirty="0">
                <a:effectLst/>
                <a:latin typeface="Times New Roman" panose="02020603050405020304" pitchFamily="18" charset="0"/>
                <a:ea typeface="Calibri" panose="020F0502020204030204" pitchFamily="34" charset="0"/>
              </a:rPr>
              <a:t>A hasznos biológiai biztonsági terv kidolgozásához ismerni kell:</a:t>
            </a:r>
            <a:endParaRPr lang="sr-Latn-RS" dirty="0"/>
          </a:p>
        </p:txBody>
      </p:sp>
      <p:sp>
        <p:nvSpPr>
          <p:cNvPr id="3" name="Text Placeholder 2">
            <a:extLst>
              <a:ext uri="{FF2B5EF4-FFF2-40B4-BE49-F238E27FC236}">
                <a16:creationId xmlns:a16="http://schemas.microsoft.com/office/drawing/2014/main" id="{1FCAAA79-DB45-420D-A449-5BEFE1B44079}"/>
              </a:ext>
            </a:extLst>
          </p:cNvPr>
          <p:cNvSpPr>
            <a:spLocks noGrp="1"/>
          </p:cNvSpPr>
          <p:nvPr>
            <p:ph type="body" idx="1"/>
          </p:nvPr>
        </p:nvSpPr>
        <p:spPr>
          <a:xfrm>
            <a:off x="753190" y="3080558"/>
            <a:ext cx="10514012" cy="2916206"/>
          </a:xfrm>
        </p:spPr>
        <p:txBody>
          <a:bodyPr/>
          <a:lstStyle/>
          <a:p>
            <a:r>
              <a:rPr lang="hu-HU" dirty="0">
                <a:effectLst/>
                <a:latin typeface="Calibri" pitchFamily="34" charset="0"/>
                <a:ea typeface="Calibri" panose="020F0502020204030204" pitchFamily="34" charset="0"/>
              </a:rPr>
              <a:t>(1) az állományt befolyásoló betegségek előfordulását;</a:t>
            </a:r>
          </a:p>
          <a:p>
            <a:r>
              <a:rPr lang="hu-HU" dirty="0">
                <a:effectLst/>
                <a:latin typeface="Calibri" pitchFamily="34" charset="0"/>
                <a:ea typeface="Calibri" panose="020F0502020204030204" pitchFamily="34" charset="0"/>
              </a:rPr>
              <a:t>(2) az egyes betegségek terjedésének módját; </a:t>
            </a:r>
          </a:p>
          <a:p>
            <a:r>
              <a:rPr lang="hu-HU" dirty="0">
                <a:effectLst/>
                <a:latin typeface="Calibri" pitchFamily="34" charset="0"/>
                <a:ea typeface="Calibri" panose="020F0502020204030204" pitchFamily="34" charset="0"/>
              </a:rPr>
              <a:t>(3)azt hogy egyes betegségek hogyan kezelhetők;</a:t>
            </a:r>
          </a:p>
          <a:p>
            <a:r>
              <a:rPr lang="hu-HU" dirty="0">
                <a:effectLst/>
                <a:latin typeface="Calibri" pitchFamily="34" charset="0"/>
                <a:ea typeface="Calibri" panose="020F0502020204030204" pitchFamily="34" charset="0"/>
              </a:rPr>
              <a:t>(4) hogyan lehet megakadályozni az egyes betegségek bejutását az állományba; és </a:t>
            </a:r>
          </a:p>
          <a:p>
            <a:r>
              <a:rPr lang="hu-HU" dirty="0">
                <a:effectLst/>
                <a:latin typeface="Calibri" pitchFamily="34" charset="0"/>
                <a:ea typeface="Calibri" panose="020F0502020204030204" pitchFamily="34" charset="0"/>
              </a:rPr>
              <a:t>(5) a befertőződés és a járvány kitörésének lehetséges költségeit</a:t>
            </a:r>
            <a:endParaRPr lang="sr-Latn-RS" dirty="0">
              <a:latin typeface="Calibri" pitchFamily="34" charset="0"/>
            </a:endParaRPr>
          </a:p>
        </p:txBody>
      </p:sp>
    </p:spTree>
    <p:extLst>
      <p:ext uri="{BB962C8B-B14F-4D97-AF65-F5344CB8AC3E}">
        <p14:creationId xmlns:p14="http://schemas.microsoft.com/office/powerpoint/2010/main" val="39367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józan ész intézkedései"), </a:t>
            </a:r>
            <a:endParaRPr lang="en-US" dirty="0"/>
          </a:p>
        </p:txBody>
      </p:sp>
      <p:sp>
        <p:nvSpPr>
          <p:cNvPr id="3" name="Text Placeholder 2"/>
          <p:cNvSpPr>
            <a:spLocks noGrp="1"/>
          </p:cNvSpPr>
          <p:nvPr>
            <p:ph type="body" idx="1"/>
          </p:nvPr>
        </p:nvSpPr>
        <p:spPr>
          <a:xfrm>
            <a:off x="753190" y="1199056"/>
            <a:ext cx="10514012" cy="5499918"/>
          </a:xfrm>
        </p:spPr>
        <p:txBody>
          <a:bodyPr/>
          <a:lstStyle/>
          <a:p>
            <a:pPr marL="114300" indent="0">
              <a:buNone/>
            </a:pPr>
            <a:r>
              <a:rPr lang="hu-HU" dirty="0"/>
              <a:t>A biológiai biztonsági intézkedések nagy része logikus, és a termellés minden résztvevője problémamentesen elfogadja őket ("józan ész intézkedései"), és következetesen végrehajtja azokat a gazdaságban. </a:t>
            </a:r>
          </a:p>
          <a:p>
            <a:pPr marL="114300" indent="0">
              <a:buNone/>
            </a:pPr>
            <a:r>
              <a:rPr lang="hu-HU" dirty="0"/>
              <a:t>Nagyon fontos, hogy ezeket az intézkedéseket rendszeresen hajtsák végre, és hogy azok végrehajtását rendszeresen ellenőrizzék, különösen azokat, ahol lehetőség van mulasztásokra.</a:t>
            </a:r>
          </a:p>
          <a:p>
            <a:pPr marL="114300" indent="0">
              <a:buNone/>
            </a:pPr>
            <a:r>
              <a:rPr lang="hu-HU" dirty="0"/>
              <a:t>A biológiai biztonsági intézkedések meghatározásakor a gazdaság tulajdonosának együtt kell működnie az állatorvossal a gazdaság biológiai biztonsági kockázatának közös értékelésekor (minden termelési művelet, minden szegmens, minden sertéskategória esetében), majd közösen létre kell hoznia egy </a:t>
            </a:r>
            <a:r>
              <a:rPr lang="hu-HU" b="1" dirty="0"/>
              <a:t>fenntartható biológiai biztonsági terv</a:t>
            </a:r>
            <a:r>
              <a:rPr lang="hu-HU" dirty="0"/>
              <a:t>et – amelyek tiltó (biológiai biztonsági) intézkedések sokaságát képezi</a:t>
            </a:r>
            <a:endParaRPr lang="en-US" dirty="0"/>
          </a:p>
        </p:txBody>
      </p:sp>
    </p:spTree>
    <p:extLst>
      <p:ext uri="{BB962C8B-B14F-4D97-AF65-F5344CB8AC3E}">
        <p14:creationId xmlns:p14="http://schemas.microsoft.com/office/powerpoint/2010/main" val="349707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9F55D7-761C-4E59-AE94-BB7F83BF8CA7}"/>
              </a:ext>
            </a:extLst>
          </p:cNvPr>
          <p:cNvSpPr>
            <a:spLocks noGrp="1"/>
          </p:cNvSpPr>
          <p:nvPr>
            <p:ph type="title"/>
          </p:nvPr>
        </p:nvSpPr>
        <p:spPr/>
        <p:txBody>
          <a:bodyPr/>
          <a:lstStyle/>
          <a:p>
            <a:r>
              <a:rPr lang="hu-HU" sz="2800" b="1" dirty="0">
                <a:effectLst/>
                <a:latin typeface="Calibri" panose="020F0502020204030204" pitchFamily="34" charset="0"/>
                <a:ea typeface="Calibri" panose="020F0502020204030204" pitchFamily="34" charset="0"/>
                <a:cs typeface="Calibri" panose="020F0502020204030204" pitchFamily="34" charset="0"/>
              </a:rPr>
              <a:t>Precíziós technológiák a </a:t>
            </a:r>
            <a:r>
              <a:rPr lang="hu-HU" sz="2800" b="1" dirty="0" err="1">
                <a:effectLst/>
                <a:latin typeface="Calibri" panose="020F0502020204030204" pitchFamily="34" charset="0"/>
                <a:ea typeface="Calibri" panose="020F0502020204030204" pitchFamily="34" charset="0"/>
                <a:cs typeface="Calibri" panose="020F0502020204030204" pitchFamily="34" charset="0"/>
              </a:rPr>
              <a:t>biobiztonság</a:t>
            </a:r>
            <a:r>
              <a:rPr lang="hu-HU" sz="2800" b="1" dirty="0">
                <a:effectLst/>
                <a:latin typeface="Calibri" panose="020F0502020204030204" pitchFamily="34" charset="0"/>
                <a:ea typeface="Calibri" panose="020F0502020204030204" pitchFamily="34" charset="0"/>
                <a:cs typeface="Calibri" panose="020F0502020204030204" pitchFamily="34" charset="0"/>
              </a:rPr>
              <a:t> szolgálatában </a:t>
            </a:r>
            <a:br>
              <a:rPr lang="hu-HU" sz="1800" dirty="0">
                <a:effectLst/>
                <a:latin typeface="Calibri" panose="020F0502020204030204" pitchFamily="34" charset="0"/>
                <a:ea typeface="Calibri" panose="020F0502020204030204" pitchFamily="34" charset="0"/>
                <a:cs typeface="Times New Roman" panose="02020603050405020304" pitchFamily="18" charset="0"/>
              </a:rPr>
            </a:br>
            <a:endParaRPr lang="hu-HU" dirty="0"/>
          </a:p>
        </p:txBody>
      </p:sp>
      <p:sp>
        <p:nvSpPr>
          <p:cNvPr id="3" name="Szöveg helye 2">
            <a:extLst>
              <a:ext uri="{FF2B5EF4-FFF2-40B4-BE49-F238E27FC236}">
                <a16:creationId xmlns:a16="http://schemas.microsoft.com/office/drawing/2014/main" id="{3FD7901F-E68D-4C2D-9A94-EEEA8244C8A5}"/>
              </a:ext>
            </a:extLst>
          </p:cNvPr>
          <p:cNvSpPr>
            <a:spLocks noGrp="1"/>
          </p:cNvSpPr>
          <p:nvPr>
            <p:ph type="body" idx="1"/>
          </p:nvPr>
        </p:nvSpPr>
        <p:spPr>
          <a:xfrm>
            <a:off x="493295" y="1358082"/>
            <a:ext cx="5269831" cy="5379602"/>
          </a:xfrm>
        </p:spPr>
        <p:txBody>
          <a:bodyPr/>
          <a:lstStyle/>
          <a:p>
            <a:r>
              <a:rPr lang="hu-HU"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precision</a:t>
            </a:r>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u-HU" sz="2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livestock</a:t>
            </a:r>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farming –PLF</a:t>
            </a:r>
          </a:p>
          <a:p>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nap 24 órájában </a:t>
            </a:r>
          </a:p>
          <a:p>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farm minden részéről </a:t>
            </a:r>
          </a:p>
          <a:p>
            <a:r>
              <a:rPr lang="hu-H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szenzorok </a:t>
            </a:r>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alkalmazása</a:t>
            </a:r>
          </a:p>
          <a:p>
            <a:r>
              <a:rPr lang="hu-H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sertéseket is szenzorokként használjuk </a:t>
            </a:r>
          </a:p>
          <a:p>
            <a:r>
              <a:rPr lang="hu-HU"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a:t>
            </a:r>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méréseket információkká alakítjuk, </a:t>
            </a:r>
          </a:p>
          <a:p>
            <a:r>
              <a:rPr lang="hu-H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szoftver segítségével korai figyelmeztetéseket generálnak és segítik a sertéstenyésztőket a gazdálkodási döntések meghozatalában</a:t>
            </a:r>
            <a:endParaRPr lang="hu-H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hu-HU" sz="22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0">
              <a:buNone/>
            </a:pPr>
            <a:endParaRPr lang="hu-HU" dirty="0"/>
          </a:p>
        </p:txBody>
      </p:sp>
      <p:pic>
        <p:nvPicPr>
          <p:cNvPr id="4" name="Kép 3">
            <a:extLst>
              <a:ext uri="{FF2B5EF4-FFF2-40B4-BE49-F238E27FC236}">
                <a16:creationId xmlns:a16="http://schemas.microsoft.com/office/drawing/2014/main" id="{93B7D4A8-1361-455B-9470-BD497C6F16D9}"/>
              </a:ext>
            </a:extLst>
          </p:cNvPr>
          <p:cNvPicPr>
            <a:picLocks noChangeAspect="1"/>
          </p:cNvPicPr>
          <p:nvPr/>
        </p:nvPicPr>
        <p:blipFill>
          <a:blip r:embed="rId3"/>
          <a:stretch>
            <a:fillRect/>
          </a:stretch>
        </p:blipFill>
        <p:spPr>
          <a:xfrm>
            <a:off x="5893194" y="1524985"/>
            <a:ext cx="6199721" cy="4312096"/>
          </a:xfrm>
          <a:prstGeom prst="rect">
            <a:avLst/>
          </a:prstGeom>
        </p:spPr>
      </p:pic>
    </p:spTree>
    <p:extLst>
      <p:ext uri="{BB962C8B-B14F-4D97-AF65-F5344CB8AC3E}">
        <p14:creationId xmlns:p14="http://schemas.microsoft.com/office/powerpoint/2010/main" val="82222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5F22-1952-463E-968C-7CFB0D40C62D}"/>
              </a:ext>
            </a:extLst>
          </p:cNvPr>
          <p:cNvSpPr>
            <a:spLocks noGrp="1"/>
          </p:cNvSpPr>
          <p:nvPr>
            <p:ph type="title"/>
          </p:nvPr>
        </p:nvSpPr>
        <p:spPr/>
        <p:txBody>
          <a:bodyPr/>
          <a:lstStyle/>
          <a:p>
            <a:r>
              <a:rPr lang="hu-HU" dirty="0"/>
              <a:t>Precíziós technológiák, amelyek megjelennek a farm működésében</a:t>
            </a:r>
            <a:endParaRPr lang="sr-Latn-RS" dirty="0"/>
          </a:p>
        </p:txBody>
      </p:sp>
      <p:sp>
        <p:nvSpPr>
          <p:cNvPr id="3" name="Text Placeholder 2">
            <a:extLst>
              <a:ext uri="{FF2B5EF4-FFF2-40B4-BE49-F238E27FC236}">
                <a16:creationId xmlns:a16="http://schemas.microsoft.com/office/drawing/2014/main" id="{639A613A-9CC8-48F9-9679-8D1237AD805F}"/>
              </a:ext>
            </a:extLst>
          </p:cNvPr>
          <p:cNvSpPr>
            <a:spLocks noGrp="1"/>
          </p:cNvSpPr>
          <p:nvPr>
            <p:ph type="body" idx="1"/>
          </p:nvPr>
        </p:nvSpPr>
        <p:spPr>
          <a:xfrm>
            <a:off x="753190" y="1358082"/>
            <a:ext cx="10514012" cy="5206941"/>
          </a:xfrm>
        </p:spPr>
        <p:txBody>
          <a:bodyPr/>
          <a:lstStyle/>
          <a:p>
            <a:r>
              <a:rPr lang="hu-HU" sz="2200" b="1" dirty="0"/>
              <a:t>Beléptetés</a:t>
            </a:r>
            <a:r>
              <a:rPr lang="hu-HU" sz="2200" dirty="0"/>
              <a:t> (kamerák, digitális beléptetési rendszer, meghatározott közlekedési útvonal elkülönített jogosultságokkal)</a:t>
            </a:r>
          </a:p>
          <a:p>
            <a:r>
              <a:rPr lang="hu-HU" sz="2200" b="1" dirty="0"/>
              <a:t>Takarmányozástechnológia</a:t>
            </a:r>
            <a:r>
              <a:rPr lang="hu-HU" sz="2200" dirty="0"/>
              <a:t> (külön személy végzi a takarmányok betárolását, a további folyamatokat pedig egy automatikus rendszer látja el – raktározás, előkészítés, bekeverés, sterilizálás, kiosztás –, a takarmány fogyasztást méri a rendszer és automatikusan korrigál, valamint riaszt, ha túl nagy eltérést, meghibásodást észlel, a rendszer jelentést ad az üzemeltető részére, távvezérlés lehetősége is biztosított) </a:t>
            </a:r>
          </a:p>
          <a:p>
            <a:r>
              <a:rPr lang="hu-HU" sz="2200" b="1" dirty="0"/>
              <a:t>Szellőztetés</a:t>
            </a:r>
            <a:r>
              <a:rPr lang="hu-HU" sz="2200" dirty="0"/>
              <a:t> (központi vezérléssel megfelelő páratartalom, hőmérséklet, szűrés, ventilláció biztosítása, mely gátolja a </a:t>
            </a:r>
            <a:r>
              <a:rPr lang="hu-HU" sz="2200" dirty="0" err="1"/>
              <a:t>kültérből</a:t>
            </a:r>
            <a:r>
              <a:rPr lang="hu-HU" sz="2200" dirty="0"/>
              <a:t> való bejutását a</a:t>
            </a:r>
            <a:r>
              <a:rPr lang="hu-HU" sz="2200" dirty="0">
                <a:solidFill>
                  <a:schemeClr val="bg2">
                    <a:lumMod val="60000"/>
                    <a:lumOff val="40000"/>
                  </a:schemeClr>
                </a:solidFill>
              </a:rPr>
              <a:t> kórokozóknak valamint a </a:t>
            </a:r>
            <a:r>
              <a:rPr lang="hu-HU" sz="2200" dirty="0"/>
              <a:t> madaraknak, rágcsálóknak és rovaroknak egyaránt)</a:t>
            </a:r>
          </a:p>
          <a:p>
            <a:r>
              <a:rPr lang="hu-HU" sz="2200" b="1" dirty="0"/>
              <a:t>Trágyakezelés</a:t>
            </a:r>
            <a:r>
              <a:rPr lang="hu-HU" sz="2200" dirty="0"/>
              <a:t> (hígtrágya kezelési eljárás, ahol az állatok rácspadozata alatt a hígtrágyát időlegesen – 12 nap – tárolják, vagy állni hagyják, ahol baktérium készítményekkel kezelik, s azután egy előgyűjtőbe ürítik, ahonnan egy zagyszivattyú a fedett trágyatóba juttatja, a trágyatóból szintén zárt rendszerrel injektálják a talajba egy speciális szállítójárművel juttatják ki a szántóföldre)</a:t>
            </a:r>
          </a:p>
          <a:p>
            <a:pPr marL="114300" indent="0">
              <a:buNone/>
            </a:pPr>
            <a:endParaRPr lang="sr-Latn-RS" sz="2200" dirty="0"/>
          </a:p>
        </p:txBody>
      </p:sp>
    </p:spTree>
    <p:extLst>
      <p:ext uri="{BB962C8B-B14F-4D97-AF65-F5344CB8AC3E}">
        <p14:creationId xmlns:p14="http://schemas.microsoft.com/office/powerpoint/2010/main" val="2329224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FA3D-EEC9-4382-AC25-55EAE558491A}"/>
              </a:ext>
            </a:extLst>
          </p:cNvPr>
          <p:cNvSpPr>
            <a:spLocks noGrp="1"/>
          </p:cNvSpPr>
          <p:nvPr>
            <p:ph type="title"/>
          </p:nvPr>
        </p:nvSpPr>
        <p:spPr/>
        <p:txBody>
          <a:bodyPr/>
          <a:lstStyle/>
          <a:p>
            <a:r>
              <a:rPr lang="hu-HU" dirty="0"/>
              <a:t>Precíziós technológiák, amelyek megjelennek a farm működésében</a:t>
            </a:r>
            <a:endParaRPr lang="sr-Latn-RS" dirty="0"/>
          </a:p>
        </p:txBody>
      </p:sp>
      <p:sp>
        <p:nvSpPr>
          <p:cNvPr id="3" name="Text Placeholder 2">
            <a:extLst>
              <a:ext uri="{FF2B5EF4-FFF2-40B4-BE49-F238E27FC236}">
                <a16:creationId xmlns:a16="http://schemas.microsoft.com/office/drawing/2014/main" id="{1924481F-55E2-4DCF-AEDD-8A7FD563DB20}"/>
              </a:ext>
            </a:extLst>
          </p:cNvPr>
          <p:cNvSpPr>
            <a:spLocks noGrp="1"/>
          </p:cNvSpPr>
          <p:nvPr>
            <p:ph type="body" idx="1"/>
          </p:nvPr>
        </p:nvSpPr>
        <p:spPr>
          <a:xfrm>
            <a:off x="753190" y="1358081"/>
            <a:ext cx="10514012" cy="5415697"/>
          </a:xfrm>
        </p:spPr>
        <p:txBody>
          <a:bodyPr/>
          <a:lstStyle/>
          <a:p>
            <a:r>
              <a:rPr lang="hu-HU" sz="2000" b="1" dirty="0"/>
              <a:t>Önálló, ivóvíz minőségű kút </a:t>
            </a:r>
            <a:r>
              <a:rPr lang="hu-HU" sz="2000" dirty="0"/>
              <a:t>(a víz kémhatását és mikrobiológiai paramétereit folyamatosan kísérik, s évszakonként a szükségleteknek megfelelően korrigálják, annak érdekében, hogy ez tökéletesen megfeleljen az állat emésztéséhez)</a:t>
            </a:r>
          </a:p>
          <a:p>
            <a:r>
              <a:rPr lang="hu-HU" sz="2000" b="1" dirty="0"/>
              <a:t>Villamosáram generátor áramszünet esetére </a:t>
            </a:r>
            <a:r>
              <a:rPr lang="hu-HU" sz="2000" dirty="0"/>
              <a:t>(szünetmentes áramellátás szükséges a farm állandó automatikus működésének szavatolásához)</a:t>
            </a:r>
          </a:p>
          <a:p>
            <a:r>
              <a:rPr lang="hu-HU" sz="2000" b="1" dirty="0"/>
              <a:t>Szenzorok a mikró klimatikus paraméterek mérésére </a:t>
            </a:r>
            <a:r>
              <a:rPr lang="hu-HU" sz="2000" dirty="0"/>
              <a:t>(a szenzorok által mért paraméterek alapján a farm automatika beállítja a megfelelő szellőztetést, fűtést-hűtést, páratartalmat, légáramlás mennyiségét, amely paraméterek különbözhetnek a farm különböző egységeiben, pl. a fiaztatóban magasabb hőmérsékletű, szűrt, kis áramlási sebességű levegőt kell biztosítani)</a:t>
            </a:r>
          </a:p>
          <a:p>
            <a:pPr marL="342900" lvl="0" indent="-342900">
              <a:lnSpc>
                <a:spcPct val="107000"/>
              </a:lnSpc>
              <a:spcAft>
                <a:spcPts val="800"/>
              </a:spcAft>
              <a:buFont typeface="Arial" panose="020B0604020202020204" pitchFamily="34" charset="0"/>
              <a:buChar char="•"/>
              <a:tabLst>
                <a:tab pos="457200" algn="l"/>
              </a:tabLst>
            </a:pPr>
            <a:r>
              <a:rPr lang="hu-HU" sz="18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Az állatok egyedi </a:t>
            </a:r>
            <a:r>
              <a:rPr lang="hu-HU" sz="1800" b="1"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azonósitása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hu-HU" sz="18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Vízfogyasztás mérése </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(állományszinten, az istálló, rekesz vagy akár egyed szintjén mért rendellenességek azonnal észrevehetők, mielőtt veszélyeztethetnék az állatok jólétét vagy egészségét)</a:t>
            </a:r>
          </a:p>
          <a:p>
            <a:pPr marL="342900">
              <a:lnSpc>
                <a:spcPct val="107000"/>
              </a:lnSpc>
              <a:spcAft>
                <a:spcPts val="800"/>
              </a:spcAft>
              <a:buFont typeface="Arial" panose="020B0604020202020204" pitchFamily="34" charset="0"/>
              <a:buChar char="•"/>
              <a:tabLst>
                <a:tab pos="457200" algn="l"/>
              </a:tabLst>
            </a:pPr>
            <a:r>
              <a:rPr lang="hu-HU" sz="18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Automatizált </a:t>
            </a:r>
            <a:r>
              <a:rPr lang="hu-HU" sz="1800" b="1"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sulyérzékelés</a:t>
            </a:r>
            <a:r>
              <a:rPr lang="hu-HU" sz="18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lehetőséget ad a sertések mérésére - munkaerő alkalmazása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nélül</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képanalizis</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alapján. A gépi látó alkalmazások képesek fontos információk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rögzitésére</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az egészség, a növekedés hatékonysága,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testsuly</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a sertések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hasitott</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testének összetételéről)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sr-Latn-RS" sz="2000" dirty="0"/>
          </a:p>
        </p:txBody>
      </p:sp>
    </p:spTree>
    <p:extLst>
      <p:ext uri="{BB962C8B-B14F-4D97-AF65-F5344CB8AC3E}">
        <p14:creationId xmlns:p14="http://schemas.microsoft.com/office/powerpoint/2010/main" val="278708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BFA3D-EEC9-4382-AC25-55EAE558491A}"/>
              </a:ext>
            </a:extLst>
          </p:cNvPr>
          <p:cNvSpPr>
            <a:spLocks noGrp="1"/>
          </p:cNvSpPr>
          <p:nvPr>
            <p:ph type="title"/>
          </p:nvPr>
        </p:nvSpPr>
        <p:spPr/>
        <p:txBody>
          <a:bodyPr/>
          <a:lstStyle/>
          <a:p>
            <a:r>
              <a:rPr lang="hu-HU" dirty="0"/>
              <a:t>Precíziós technológiák, amelyek megjelennek a farm működésében</a:t>
            </a:r>
            <a:endParaRPr lang="sr-Latn-RS" dirty="0"/>
          </a:p>
        </p:txBody>
      </p:sp>
      <p:sp>
        <p:nvSpPr>
          <p:cNvPr id="3" name="Text Placeholder 2">
            <a:extLst>
              <a:ext uri="{FF2B5EF4-FFF2-40B4-BE49-F238E27FC236}">
                <a16:creationId xmlns:a16="http://schemas.microsoft.com/office/drawing/2014/main" id="{1924481F-55E2-4DCF-AEDD-8A7FD563DB20}"/>
              </a:ext>
            </a:extLst>
          </p:cNvPr>
          <p:cNvSpPr>
            <a:spLocks noGrp="1"/>
          </p:cNvSpPr>
          <p:nvPr>
            <p:ph type="body" idx="1"/>
          </p:nvPr>
        </p:nvSpPr>
        <p:spPr>
          <a:xfrm>
            <a:off x="753190" y="1358082"/>
            <a:ext cx="10514012" cy="4883230"/>
          </a:xfrm>
        </p:spPr>
        <p:txBody>
          <a:bodyPr/>
          <a:lstStyle/>
          <a:p>
            <a:pPr marL="342900" lvl="0" indent="-342900">
              <a:lnSpc>
                <a:spcPct val="107000"/>
              </a:lnSpc>
              <a:spcAft>
                <a:spcPts val="800"/>
              </a:spcAft>
              <a:buFont typeface="Arial" panose="020B0604020202020204" pitchFamily="34" charset="0"/>
              <a:buChar char="•"/>
              <a:tabLst>
                <a:tab pos="457200" algn="l"/>
              </a:tabLst>
            </a:pPr>
            <a:r>
              <a:rPr lang="hu-HU" sz="18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 sertések viselkedésének ellenőrzése </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(Az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eYeNamic</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kameraalapú rendszer felűről lefelé helyezkedik el, és megjeleníti a padlófelületet. Az elemző szoftver a megszerzett képeket elosztási és aktivitási indexekké alakítja. Ezek az indexek az állat helyzetét és mozgását, és így az állatok viselkedését elemzi és fontos információkkal szolgál az állatok egészségével és jólétével kapcsolatban)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hu-HU" sz="1800" b="1"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Sertésköhögés ellenőrzésé </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 kihelyezett mikrofonok lévén a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disznóköhögés</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-monitor a köhögések automatikus és folyamatos monitorozására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alkalmasés</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korai figyelmeztető eszközként használható, a </a:t>
            </a:r>
            <a:r>
              <a:rPr lang="hu-HU" sz="1800" dirty="0" err="1">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légzőszrvi</a:t>
            </a:r>
            <a:r>
              <a:rPr lang="hu-HU" sz="1800" dirty="0">
                <a:solidFill>
                  <a:srgbClr val="2E75B6"/>
                </a:solidFill>
                <a:effectLst/>
                <a:latin typeface="Times New Roman" panose="02020603050405020304" pitchFamily="18" charset="0"/>
                <a:ea typeface="Calibri" panose="020F0502020204030204" pitchFamily="34" charset="0"/>
                <a:cs typeface="Times New Roman" panose="02020603050405020304" pitchFamily="18" charset="0"/>
              </a:rPr>
              <a:t> problémák megelőzésében)</a:t>
            </a:r>
            <a:endParaRPr lang="hu-HU" sz="2000" b="1" dirty="0"/>
          </a:p>
          <a:p>
            <a:r>
              <a:rPr lang="hu-HU" sz="2000" b="1" dirty="0"/>
              <a:t>Saját szerverközpont az adatok rögzítésére és tárolására </a:t>
            </a:r>
            <a:r>
              <a:rPr lang="hu-HU" sz="2000" dirty="0"/>
              <a:t>(a farm automatikus működését egy központi vezérlés szavatolja, melynek paramétereit vagy az üzemeltető állítja be, vagy pedig bizonyos értékeket automatikusan korrigál a rendszer, pl. kiosztott takarmány mennyisége az elfogyasztási idő függvényében, a farmon található szenzorok valamennyi adatát rögzíti a központi információs rendszer, amelyekről kimutatást ad az üzemeltetőnek, a jelentés írásos- és hanganyagként is lekérhető)</a:t>
            </a:r>
          </a:p>
          <a:p>
            <a:pPr marL="114300" indent="0">
              <a:buNone/>
            </a:pPr>
            <a:endParaRPr lang="sr-Latn-RS" sz="2000" dirty="0"/>
          </a:p>
        </p:txBody>
      </p:sp>
    </p:spTree>
    <p:extLst>
      <p:ext uri="{BB962C8B-B14F-4D97-AF65-F5344CB8AC3E}">
        <p14:creationId xmlns:p14="http://schemas.microsoft.com/office/powerpoint/2010/main" val="231666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5C9B-D471-4570-9332-8161839D1F72}"/>
              </a:ext>
            </a:extLst>
          </p:cNvPr>
          <p:cNvSpPr>
            <a:spLocks noGrp="1"/>
          </p:cNvSpPr>
          <p:nvPr>
            <p:ph type="title"/>
          </p:nvPr>
        </p:nvSpPr>
        <p:spPr/>
        <p:txBody>
          <a:bodyPr/>
          <a:lstStyle/>
          <a:p>
            <a:r>
              <a:rPr lang="hu-HU" dirty="0"/>
              <a:t>Mire szolgálnak ezek a precíziós megoldások?</a:t>
            </a:r>
            <a:endParaRPr lang="sr-Latn-RS" dirty="0"/>
          </a:p>
        </p:txBody>
      </p:sp>
      <p:sp>
        <p:nvSpPr>
          <p:cNvPr id="3" name="Text Placeholder 2">
            <a:extLst>
              <a:ext uri="{FF2B5EF4-FFF2-40B4-BE49-F238E27FC236}">
                <a16:creationId xmlns:a16="http://schemas.microsoft.com/office/drawing/2014/main" id="{FDCE697E-5363-43D9-9DCC-2381F63A5005}"/>
              </a:ext>
            </a:extLst>
          </p:cNvPr>
          <p:cNvSpPr>
            <a:spLocks noGrp="1"/>
          </p:cNvSpPr>
          <p:nvPr>
            <p:ph type="body" idx="1"/>
          </p:nvPr>
        </p:nvSpPr>
        <p:spPr/>
        <p:txBody>
          <a:bodyPr/>
          <a:lstStyle/>
          <a:p>
            <a:r>
              <a:rPr lang="hu-HU" sz="1800" b="1" dirty="0"/>
              <a:t>Fertőzésmentes állomány biztosítása </a:t>
            </a:r>
            <a:r>
              <a:rPr lang="hu-HU" sz="1800" dirty="0"/>
              <a:t>(kevés ember tartózkodik a farm területén, erjesztett vagy savkezelt takarmánybázis alkalmazása, az állatok teljes elzárása a külső környezeti fertőző forrásoktól)</a:t>
            </a:r>
          </a:p>
          <a:p>
            <a:r>
              <a:rPr lang="hu-HU" sz="1800" b="1" dirty="0"/>
              <a:t>Maximális hatékonyság elérése </a:t>
            </a:r>
            <a:r>
              <a:rPr lang="hu-HU" sz="1800" dirty="0"/>
              <a:t>(a munkaerő hatékony kihasználása, a genetikai potenciál maximális kihasználása, a takarmány hasznosulás maximális elérése, az egészséges, minőséges homogén állomány magasabb áron való értékesítése)</a:t>
            </a:r>
          </a:p>
          <a:p>
            <a:r>
              <a:rPr lang="hu-HU" sz="1800" b="1" dirty="0"/>
              <a:t>Minimális kockázat vállalása </a:t>
            </a:r>
            <a:r>
              <a:rPr lang="hu-HU" sz="1800" dirty="0"/>
              <a:t>(kisebb az értékesítéskori piaci kockázat, kisebb az emberi tévedésből fakadó hiba lehetősége, korábban diagnosztizálhatók a rendellenességek és betegségek, a preventív védekezés kevesebb kimaradással és elhullással jár, az önálló víz, energia és az erjesztett/savkezelt takarmánybázis rövid ideig történő tárolása minimalizálja a külső kockázati tényezőket)</a:t>
            </a:r>
          </a:p>
          <a:p>
            <a:r>
              <a:rPr lang="hu-HU" sz="1800" b="1" dirty="0"/>
              <a:t>Gyors átláthatóság biztosítása </a:t>
            </a:r>
            <a:r>
              <a:rPr lang="hu-HU" sz="1800" dirty="0"/>
              <a:t>(gyors döntéshozás lehetővé tétele az üzemeltető számára, a hiba forrásának gyors diagnosztizálása, az állomány hiteles bemutatásának lehetősége a felvásárló számára, a folyamatos optimalizálás lehetőségének megteremtését, más elfoglaltság mellett is elvégezhető)</a:t>
            </a:r>
          </a:p>
          <a:p>
            <a:r>
              <a:rPr lang="hu-HU" sz="1800" b="1" dirty="0"/>
              <a:t>Magasfokú automatikus működés </a:t>
            </a:r>
            <a:r>
              <a:rPr lang="hu-HU" sz="1800" dirty="0"/>
              <a:t>(mindig azonos reakciók és folyamatok biztosítása azonos minőségben, csökkenti a munkaerőigényt, a hibázási lehetőséget, külső tényezők befolyásolását, folyamatos átláthatóság biztosítása)</a:t>
            </a:r>
          </a:p>
          <a:p>
            <a:endParaRPr lang="sr-Latn-RS" sz="1800" dirty="0"/>
          </a:p>
        </p:txBody>
      </p:sp>
    </p:spTree>
    <p:extLst>
      <p:ext uri="{BB962C8B-B14F-4D97-AF65-F5344CB8AC3E}">
        <p14:creationId xmlns:p14="http://schemas.microsoft.com/office/powerpoint/2010/main" val="222732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FFDA-5C20-454E-94CA-D6E8141ABA87}"/>
              </a:ext>
            </a:extLst>
          </p:cNvPr>
          <p:cNvSpPr>
            <a:spLocks noGrp="1"/>
          </p:cNvSpPr>
          <p:nvPr>
            <p:ph type="title"/>
          </p:nvPr>
        </p:nvSpPr>
        <p:spPr/>
        <p:txBody>
          <a:bodyPr/>
          <a:lstStyle/>
          <a:p>
            <a:r>
              <a:rPr lang="hu-HU" dirty="0"/>
              <a:t>Mire szolgálnak ezek a precíziós megoldások?</a:t>
            </a:r>
            <a:endParaRPr lang="sr-Latn-RS" dirty="0"/>
          </a:p>
        </p:txBody>
      </p:sp>
      <p:sp>
        <p:nvSpPr>
          <p:cNvPr id="3" name="Text Placeholder 2">
            <a:extLst>
              <a:ext uri="{FF2B5EF4-FFF2-40B4-BE49-F238E27FC236}">
                <a16:creationId xmlns:a16="http://schemas.microsoft.com/office/drawing/2014/main" id="{D685B35D-6ED6-4718-BA3F-CD879C2DCC22}"/>
              </a:ext>
            </a:extLst>
          </p:cNvPr>
          <p:cNvSpPr>
            <a:spLocks noGrp="1"/>
          </p:cNvSpPr>
          <p:nvPr>
            <p:ph type="body" idx="1"/>
          </p:nvPr>
        </p:nvSpPr>
        <p:spPr/>
        <p:txBody>
          <a:bodyPr/>
          <a:lstStyle/>
          <a:p>
            <a:r>
              <a:rPr lang="hu-HU" sz="1800" b="1" dirty="0"/>
              <a:t>Megelőző (preventív) megoldások alkalmazása </a:t>
            </a:r>
            <a:r>
              <a:rPr lang="hu-HU" sz="1800" dirty="0"/>
              <a:t>(a viselkedési rendellenességek, a betegségek korai diagnosztizálása, mely lehetővé teszi az időben történő kezelést)</a:t>
            </a:r>
          </a:p>
          <a:p>
            <a:r>
              <a:rPr lang="hu-HU" sz="1800" b="1" dirty="0"/>
              <a:t>Biobiztonság feltételeinek megteremtése </a:t>
            </a:r>
            <a:r>
              <a:rPr lang="hu-HU" sz="1800" dirty="0"/>
              <a:t>(a személyzet, a takarmány és a berendezések előírás szerinti fertőtlenítése, valamint az állatok karanténezése, az elhullott </a:t>
            </a:r>
            <a:r>
              <a:rPr lang="hu-HU" sz="1800" dirty="0" err="1"/>
              <a:t>egyedek</a:t>
            </a:r>
            <a:r>
              <a:rPr lang="hu-HU" sz="1800" dirty="0"/>
              <a:t> azonnali eltávolítása és megfelelő helyen való tárolása, elzárt környezet megteremtése stb.)</a:t>
            </a:r>
          </a:p>
          <a:p>
            <a:r>
              <a:rPr lang="hu-HU" sz="1800" b="1" dirty="0" err="1"/>
              <a:t>Nyomonkövethetőség</a:t>
            </a:r>
            <a:r>
              <a:rPr lang="hu-HU" sz="1800" dirty="0"/>
              <a:t> (minden technikai lépés következményének </a:t>
            </a:r>
            <a:r>
              <a:rPr lang="hu-HU" sz="1800" dirty="0" err="1"/>
              <a:t>nyomonkövethetősége</a:t>
            </a:r>
            <a:r>
              <a:rPr lang="hu-HU" sz="1800" dirty="0"/>
              <a:t>, az </a:t>
            </a:r>
            <a:r>
              <a:rPr lang="hu-HU" sz="1800" dirty="0" err="1"/>
              <a:t>etett</a:t>
            </a:r>
            <a:r>
              <a:rPr lang="hu-HU" sz="1800" dirty="0"/>
              <a:t> takarmány hasznosulásának és hatásának kimutathatósága, az állat élete során kapott kezelések </a:t>
            </a:r>
            <a:r>
              <a:rPr lang="hu-HU" sz="1800" dirty="0" err="1"/>
              <a:t>kilistázhatósága</a:t>
            </a:r>
            <a:r>
              <a:rPr lang="hu-HU" sz="1800" dirty="0"/>
              <a:t>, az állat gyarapodásának, betegségeinek, esetleges rendellenességeinek </a:t>
            </a:r>
            <a:r>
              <a:rPr lang="hu-HU" sz="1800" dirty="0" err="1"/>
              <a:t>nyomonkövethetősége</a:t>
            </a:r>
            <a:r>
              <a:rPr lang="hu-HU" sz="1800" dirty="0"/>
              <a:t>, az élelmiszerbiztonság szavatolása. A </a:t>
            </a:r>
            <a:r>
              <a:rPr lang="hu-HU" sz="1800" dirty="0" err="1"/>
              <a:t>nyomonkövethetőség</a:t>
            </a:r>
            <a:r>
              <a:rPr lang="hu-HU" sz="1800" dirty="0"/>
              <a:t> egyben az alkalmazott tartás és takarmányozás, valamint vezérléstechnika tökéletesítését is szolgálhatja.)</a:t>
            </a:r>
          </a:p>
          <a:p>
            <a:r>
              <a:rPr lang="hu-HU" sz="1800" b="1" dirty="0"/>
              <a:t>Maximális minőség elérése </a:t>
            </a:r>
            <a:r>
              <a:rPr lang="hu-HU" sz="1800" dirty="0"/>
              <a:t>(a precíziós és finomhangolt vezérlés lehetővé teszi a lehető legegészségesebb környezetben, az állatok igényeihez igazított friss takarmány fogyasztása mellett, betegségektől mentesen a maximális minőségű végtermék előállítását)</a:t>
            </a:r>
            <a:endParaRPr lang="en-US" sz="1800" dirty="0"/>
          </a:p>
          <a:p>
            <a:pPr marL="114300" indent="0">
              <a:buNone/>
            </a:pPr>
            <a:endParaRPr lang="sr-Latn-RS" sz="1800" dirty="0"/>
          </a:p>
        </p:txBody>
      </p:sp>
    </p:spTree>
    <p:extLst>
      <p:ext uri="{BB962C8B-B14F-4D97-AF65-F5344CB8AC3E}">
        <p14:creationId xmlns:p14="http://schemas.microsoft.com/office/powerpoint/2010/main" val="115204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706593"/>
            <a:ext cx="10514012" cy="962460"/>
          </a:xfrm>
        </p:spPr>
        <p:txBody>
          <a:bodyPr/>
          <a:lstStyle/>
          <a:p>
            <a:r>
              <a:rPr lang="hu-HU" dirty="0">
                <a:effectLst/>
                <a:latin typeface="Calibri" panose="020F0502020204030204" pitchFamily="34" charset="0"/>
                <a:ea typeface="Calibri" panose="020F0502020204030204" pitchFamily="34" charset="0"/>
                <a:cs typeface="Calibri" panose="020F0502020204030204" pitchFamily="34" charset="0"/>
              </a:rPr>
              <a:t>A telepi környezet ellenőrzésére irányuló intézkedések</a:t>
            </a:r>
            <a:endParaRPr lang="en-US"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742557" y="1974771"/>
            <a:ext cx="10514012" cy="4312095"/>
          </a:xfrm>
        </p:spPr>
        <p:txBody>
          <a:bodyPr/>
          <a:lstStyle/>
          <a:p>
            <a:r>
              <a:rPr lang="hu-HU" dirty="0"/>
              <a:t>A gazdaság elhelyezkedése és izolációjának lehetősége jelentősen és néha döntően befolyásolja a fertőző ágens behatolásának és a populációban való elterjedésének lehetőségét. </a:t>
            </a:r>
            <a:endParaRPr lang="en-US" dirty="0"/>
          </a:p>
        </p:txBody>
      </p:sp>
    </p:spTree>
    <p:extLst>
      <p:ext uri="{BB962C8B-B14F-4D97-AF65-F5344CB8AC3E}">
        <p14:creationId xmlns:p14="http://schemas.microsoft.com/office/powerpoint/2010/main" val="409192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753190" y="292977"/>
            <a:ext cx="9219787" cy="9624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hu-HU" dirty="0"/>
              <a:t>TARTALOMJEGYZÉK</a:t>
            </a:r>
            <a:endParaRPr dirty="0"/>
          </a:p>
        </p:txBody>
      </p:sp>
      <p:sp>
        <p:nvSpPr>
          <p:cNvPr id="54" name="Google Shape;54;p2"/>
          <p:cNvSpPr txBox="1">
            <a:spLocks noGrp="1"/>
          </p:cNvSpPr>
          <p:nvPr>
            <p:ph type="body" idx="1"/>
          </p:nvPr>
        </p:nvSpPr>
        <p:spPr>
          <a:xfrm>
            <a:off x="620843" y="1065105"/>
            <a:ext cx="10514012" cy="54999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hu-HU" sz="2200" dirty="0">
                <a:latin typeface="Calibri" panose="020F0502020204030204" pitchFamily="34" charset="0"/>
                <a:cs typeface="Calibri" panose="020F0502020204030204" pitchFamily="34" charset="0"/>
              </a:rPr>
              <a:t>Bevezetés</a:t>
            </a:r>
          </a:p>
          <a:p>
            <a:pPr marL="228600" indent="-228600">
              <a:spcBef>
                <a:spcPts val="0"/>
              </a:spcBef>
              <a:buSzPts val="2800"/>
            </a:pPr>
            <a:r>
              <a:rPr lang="hu-HU" sz="2200" dirty="0">
                <a:latin typeface="Calibri" panose="020F0502020204030204" pitchFamily="34" charset="0"/>
                <a:cs typeface="Calibri" panose="020F0502020204030204" pitchFamily="34" charset="0"/>
              </a:rPr>
              <a:t>A biológiai biztonság</a:t>
            </a:r>
          </a:p>
          <a:p>
            <a:pPr marL="228600" indent="-228600">
              <a:spcBef>
                <a:spcPts val="0"/>
              </a:spcBef>
              <a:buSzPts val="2800"/>
            </a:pPr>
            <a:r>
              <a:rPr lang="hu-HU" sz="2200" dirty="0">
                <a:effectLst/>
                <a:latin typeface="Calibri" panose="020F0502020204030204" pitchFamily="34" charset="0"/>
                <a:ea typeface="Calibri" panose="020F0502020204030204" pitchFamily="34" charset="0"/>
                <a:cs typeface="Calibri" panose="020F0502020204030204" pitchFamily="34" charset="0"/>
              </a:rPr>
              <a:t>Precíziós technológiák a </a:t>
            </a:r>
            <a:r>
              <a:rPr lang="hu-HU" sz="2200" dirty="0" err="1">
                <a:effectLst/>
                <a:latin typeface="Calibri" panose="020F0502020204030204" pitchFamily="34" charset="0"/>
                <a:ea typeface="Calibri" panose="020F0502020204030204" pitchFamily="34" charset="0"/>
                <a:cs typeface="Calibri" panose="020F0502020204030204" pitchFamily="34" charset="0"/>
              </a:rPr>
              <a:t>biobiztonság</a:t>
            </a:r>
            <a:r>
              <a:rPr lang="hu-HU" sz="2200" dirty="0">
                <a:effectLst/>
                <a:latin typeface="Calibri" panose="020F0502020204030204" pitchFamily="34" charset="0"/>
                <a:ea typeface="Calibri" panose="020F0502020204030204" pitchFamily="34" charset="0"/>
                <a:cs typeface="Calibri" panose="020F0502020204030204" pitchFamily="34" charset="0"/>
              </a:rPr>
              <a:t> szolgálatában </a:t>
            </a:r>
          </a:p>
          <a:p>
            <a:pPr marL="228600" indent="-228600">
              <a:spcBef>
                <a:spcPts val="0"/>
              </a:spcBef>
              <a:buSzPts val="2800"/>
            </a:pPr>
            <a:r>
              <a:rPr lang="hu-HU" sz="2200" dirty="0">
                <a:latin typeface="Calibri" panose="020F0502020204030204" pitchFamily="34" charset="0"/>
                <a:cs typeface="Calibri" panose="020F0502020204030204" pitchFamily="34" charset="0"/>
              </a:rPr>
              <a:t>A telepi környezet ellenőrzésére irányuló intézkedések</a:t>
            </a:r>
            <a:endParaRPr lang="en-US" sz="2200" dirty="0">
              <a:latin typeface="Calibri" panose="020F0502020204030204" pitchFamily="34" charset="0"/>
              <a:cs typeface="Calibri" panose="020F0502020204030204" pitchFamily="34" charset="0"/>
            </a:endParaRPr>
          </a:p>
          <a:p>
            <a:pPr marL="228600" indent="-228600">
              <a:spcBef>
                <a:spcPts val="0"/>
              </a:spcBef>
              <a:buSzPts val="2800"/>
            </a:pPr>
            <a:r>
              <a:rPr lang="hu-HU" sz="2200" dirty="0">
                <a:latin typeface="Calibri" panose="020F0502020204030204" pitchFamily="34" charset="0"/>
                <a:cs typeface="Calibri" panose="020F0502020204030204" pitchFamily="34" charset="0"/>
              </a:rPr>
              <a:t>Mozgásellenőrzés</a:t>
            </a:r>
            <a:br>
              <a:rPr lang="hu-HU" sz="2200" dirty="0">
                <a:latin typeface="Calibri" panose="020F0502020204030204" pitchFamily="34" charset="0"/>
                <a:cs typeface="Calibri" panose="020F0502020204030204" pitchFamily="34" charset="0"/>
              </a:rPr>
            </a:br>
            <a:r>
              <a:rPr lang="hu-HU" sz="2200" dirty="0">
                <a:latin typeface="Calibri" panose="020F0502020204030204" pitchFamily="34" charset="0"/>
                <a:cs typeface="Calibri" panose="020F0502020204030204" pitchFamily="34" charset="0"/>
              </a:rPr>
              <a:t>Hozzáférési zónák kialakítása a gazdaságon belül</a:t>
            </a:r>
            <a:br>
              <a:rPr lang="hu-HU" sz="2200" dirty="0">
                <a:latin typeface="Calibri" panose="020F0502020204030204" pitchFamily="34" charset="0"/>
                <a:cs typeface="Calibri" panose="020F0502020204030204" pitchFamily="34" charset="0"/>
              </a:rPr>
            </a:br>
            <a:r>
              <a:rPr lang="hu-HU" sz="2200" dirty="0">
                <a:latin typeface="Calibri" panose="020F0502020204030204" pitchFamily="34" charset="0"/>
                <a:cs typeface="Calibri" panose="020F0502020204030204" pitchFamily="34" charset="0"/>
              </a:rPr>
              <a:t>A járművek mozgásának ellenőrzése</a:t>
            </a:r>
            <a:br>
              <a:rPr lang="hu-HU"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Emberek mozgáselenőrzése</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A sertések mozgásának elenörzése</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A Levegő</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A viz</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A takarmány</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Alom kezelése</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A trágya kezelése</a:t>
            </a:r>
            <a:br>
              <a:rPr lang="sr-Latn-RS" sz="2200" dirty="0">
                <a:latin typeface="Calibri" panose="020F0502020204030204" pitchFamily="34" charset="0"/>
                <a:cs typeface="Calibri" panose="020F0502020204030204" pitchFamily="34" charset="0"/>
              </a:rPr>
            </a:br>
            <a:r>
              <a:rPr lang="sr-Latn-RS" sz="2200" dirty="0">
                <a:latin typeface="Calibri" panose="020F0502020204030204" pitchFamily="34" charset="0"/>
                <a:cs typeface="Calibri" panose="020F0502020204030204" pitchFamily="34" charset="0"/>
              </a:rPr>
              <a:t>Állati tetemek kezelése</a:t>
            </a:r>
            <a:endParaRPr lang="en-US" sz="2200" dirty="0">
              <a:latin typeface="Calibri" panose="020F0502020204030204" pitchFamily="34" charset="0"/>
              <a:cs typeface="Calibri" panose="020F0502020204030204" pitchFamily="34" charset="0"/>
            </a:endParaRPr>
          </a:p>
          <a:p>
            <a:pPr marL="228600" lvl="0" indent="-228600">
              <a:spcBef>
                <a:spcPts val="0"/>
              </a:spcBef>
              <a:buSzPts val="2800"/>
            </a:pPr>
            <a:r>
              <a:rPr lang="sr-Latn-RS" sz="2200" dirty="0">
                <a:latin typeface="Calibri" panose="020F0502020204030204" pitchFamily="34" charset="0"/>
                <a:cs typeface="Calibri" panose="020F0502020204030204" pitchFamily="34" charset="0"/>
              </a:rPr>
              <a:t>A higiénia szerepe a telepi termelés biológiai biztonságának biztosításában</a:t>
            </a:r>
          </a:p>
          <a:p>
            <a:pPr marL="228600" indent="-228600">
              <a:spcBef>
                <a:spcPts val="0"/>
              </a:spcBef>
              <a:buSzPts val="2800"/>
            </a:pPr>
            <a:r>
              <a:rPr lang="sr-Latn-RS" sz="2200" dirty="0">
                <a:latin typeface="Calibri" panose="020F0502020204030204" pitchFamily="34" charset="0"/>
                <a:cs typeface="Calibri" panose="020F0502020204030204" pitchFamily="34" charset="0"/>
              </a:rPr>
              <a:t>A gazdaság biológiai biztonságára vonatkozó dokumentáció vezetése</a:t>
            </a:r>
          </a:p>
          <a:p>
            <a:pPr marL="228600" indent="-228600">
              <a:spcBef>
                <a:spcPts val="0"/>
              </a:spcBef>
              <a:buSzPts val="2800"/>
            </a:pPr>
            <a:r>
              <a:rPr lang="hu-HU" sz="2200" dirty="0">
                <a:effectLst/>
                <a:latin typeface="Calibri" panose="020F0502020204030204" pitchFamily="34" charset="0"/>
                <a:ea typeface="Calibri" panose="020F0502020204030204" pitchFamily="34" charset="0"/>
                <a:cs typeface="Calibri" panose="020F0502020204030204" pitchFamily="34" charset="0"/>
              </a:rPr>
              <a:t>A biológiai biztonsági program fenntartás</a:t>
            </a:r>
            <a:r>
              <a:rPr lang="sr-Latn-RS" sz="2200" dirty="0">
                <a:effectLst/>
                <a:latin typeface="Calibri" panose="020F0502020204030204" pitchFamily="34" charset="0"/>
                <a:ea typeface="Calibri" panose="020F0502020204030204" pitchFamily="34" charset="0"/>
                <a:cs typeface="Calibri" panose="020F0502020204030204" pitchFamily="34" charset="0"/>
              </a:rPr>
              <a:t>a</a:t>
            </a:r>
            <a:endParaRPr lang="en-US" sz="2200" dirty="0">
              <a:latin typeface="Calibri" panose="020F0502020204030204" pitchFamily="34" charset="0"/>
              <a:cs typeface="Calibri" panose="020F0502020204030204" pitchFamily="34" charset="0"/>
            </a:endParaRPr>
          </a:p>
          <a:p>
            <a:pPr marL="228600" lvl="0" indent="-228600">
              <a:spcBef>
                <a:spcPts val="0"/>
              </a:spcBef>
              <a:buSzPts val="2800"/>
            </a:pPr>
            <a:endParaRPr lang="en-US" sz="2200" dirty="0">
              <a:latin typeface="Calibri" panose="020F0502020204030204" pitchFamily="34" charset="0"/>
              <a:cs typeface="Calibri" panose="020F0502020204030204" pitchFamily="34" charset="0"/>
            </a:endParaRPr>
          </a:p>
          <a:p>
            <a:pPr marL="228600" indent="-228600">
              <a:spcBef>
                <a:spcPts val="0"/>
              </a:spcBef>
              <a:buSzPts val="2800"/>
            </a:pPr>
            <a:endParaRPr lang="en-US" sz="2200" dirty="0">
              <a:latin typeface="Calibri" panose="020F0502020204030204" pitchFamily="34" charset="0"/>
              <a:cs typeface="Calibri" panose="020F0502020204030204" pitchFamily="34" charset="0"/>
            </a:endParaRPr>
          </a:p>
          <a:p>
            <a:pPr marL="228600" indent="-228600">
              <a:spcBef>
                <a:spcPts val="0"/>
              </a:spcBef>
              <a:buSzPts val="2800"/>
            </a:pPr>
            <a:endParaRPr lang="en-US" sz="2200" dirty="0">
              <a:latin typeface="Calibri" panose="020F0502020204030204" pitchFamily="34" charset="0"/>
              <a:cs typeface="Calibri" panose="020F0502020204030204" pitchFamily="34" charset="0"/>
            </a:endParaRPr>
          </a:p>
          <a:p>
            <a:pPr marL="228600" indent="-228600">
              <a:spcBef>
                <a:spcPts val="0"/>
              </a:spcBef>
              <a:buSzPts val="2800"/>
            </a:pPr>
            <a:endParaRPr lang="en-US" sz="2200" dirty="0">
              <a:latin typeface="Calibri" panose="020F0502020204030204" pitchFamily="34" charset="0"/>
              <a:cs typeface="Calibri" panose="020F0502020204030204" pitchFamily="34" charset="0"/>
            </a:endParaRPr>
          </a:p>
          <a:p>
            <a:pPr marL="228600" indent="-228600">
              <a:spcBef>
                <a:spcPts val="0"/>
              </a:spcBef>
              <a:buSzPts val="2800"/>
            </a:pPr>
            <a:endParaRPr lang="en-US" sz="2200" dirty="0">
              <a:latin typeface="Calibri" panose="020F0502020204030204" pitchFamily="34" charset="0"/>
              <a:cs typeface="Calibri" panose="020F0502020204030204" pitchFamily="34" charset="0"/>
            </a:endParaRPr>
          </a:p>
          <a:p>
            <a:pPr marL="228600" indent="-228600">
              <a:spcBef>
                <a:spcPts val="0"/>
              </a:spcBef>
              <a:buSzPts val="2800"/>
            </a:pPr>
            <a:r>
              <a:rPr lang="hu-HU" sz="2200" b="1"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a:p>
            <a:pPr marL="228600" indent="-228600">
              <a:spcBef>
                <a:spcPts val="0"/>
              </a:spcBef>
              <a:buSzPts val="2800"/>
            </a:pPr>
            <a:endParaRPr lang="en-US" sz="2200" dirty="0">
              <a:latin typeface="Calibri" panose="020F0502020204030204" pitchFamily="34" charset="0"/>
              <a:cs typeface="Calibri" panose="020F0502020204030204" pitchFamily="34" charset="0"/>
            </a:endParaRPr>
          </a:p>
          <a:p>
            <a:pPr marL="228600" indent="-228600">
              <a:spcBef>
                <a:spcPts val="0"/>
              </a:spcBef>
              <a:buSzPts val="2800"/>
            </a:pPr>
            <a:endParaRPr lang="en-US"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lang="hu-HU"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lang="hu-HU"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lang="hu-HU"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lang="hu-HU"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lang="hu-HU"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lang="hu-HU" sz="2200" dirty="0">
              <a:latin typeface="Calibri" panose="020F0502020204030204" pitchFamily="34" charset="0"/>
              <a:cs typeface="Calibri" panose="020F0502020204030204" pitchFamily="34" charset="0"/>
            </a:endParaRPr>
          </a:p>
          <a:p>
            <a:pPr marL="228600" lvl="0" indent="-228600" algn="l" rtl="0">
              <a:lnSpc>
                <a:spcPct val="90000"/>
              </a:lnSpc>
              <a:spcBef>
                <a:spcPts val="0"/>
              </a:spcBef>
              <a:spcAft>
                <a:spcPts val="0"/>
              </a:spcAft>
              <a:buClr>
                <a:schemeClr val="dk1"/>
              </a:buClr>
              <a:buSzPts val="2800"/>
              <a:buChar char="•"/>
            </a:pPr>
            <a:endParaRPr sz="2200"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dk1"/>
              </a:buClr>
              <a:buSzPts val="2800"/>
              <a:buChar char="•"/>
            </a:pPr>
            <a:r>
              <a:rPr lang="hu-HU" sz="2200" dirty="0">
                <a:latin typeface="Calibri" panose="020F0502020204030204" pitchFamily="34" charset="0"/>
                <a:cs typeface="Calibri" panose="020F0502020204030204" pitchFamily="34" charset="0"/>
              </a:rPr>
              <a:t>Fogalomtár</a:t>
            </a:r>
            <a:endParaRPr sz="2200" dirty="0">
              <a:latin typeface="Calibri" panose="020F0502020204030204" pitchFamily="34" charset="0"/>
              <a:cs typeface="Calibri" panose="020F0502020204030204" pitchFamily="34" charset="0"/>
            </a:endParaRPr>
          </a:p>
          <a:p>
            <a:pPr marL="228600" lvl="0" indent="-50800" algn="l" rtl="0">
              <a:lnSpc>
                <a:spcPct val="90000"/>
              </a:lnSpc>
              <a:spcBef>
                <a:spcPts val="1000"/>
              </a:spcBef>
              <a:spcAft>
                <a:spcPts val="0"/>
              </a:spcAft>
              <a:buClr>
                <a:schemeClr val="dk1"/>
              </a:buClr>
              <a:buSzPts val="2800"/>
              <a:buNone/>
            </a:pPr>
            <a:endParaRPr sz="22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effectLst/>
                <a:latin typeface="Calibri" panose="020F0502020204030204" pitchFamily="34" charset="0"/>
                <a:ea typeface="Calibri" panose="020F0502020204030204" pitchFamily="34" charset="0"/>
                <a:cs typeface="Calibri" panose="020F0502020204030204" pitchFamily="34" charset="0"/>
              </a:rPr>
              <a:t>A telepi környezet ellenőrzésére irányuló </a:t>
            </a:r>
            <a:r>
              <a:rPr lang="hu-HU" dirty="0" err="1">
                <a:effectLst/>
                <a:latin typeface="Calibri" panose="020F0502020204030204" pitchFamily="34" charset="0"/>
                <a:ea typeface="Calibri" panose="020F0502020204030204" pitchFamily="34" charset="0"/>
                <a:cs typeface="Calibri" panose="020F0502020204030204" pitchFamily="34" charset="0"/>
              </a:rPr>
              <a:t>intézkedásek</a:t>
            </a:r>
            <a:endParaRPr lang="en-US" dirty="0"/>
          </a:p>
        </p:txBody>
      </p:sp>
      <p:sp>
        <p:nvSpPr>
          <p:cNvPr id="3" name="Text Placeholder 2"/>
          <p:cNvSpPr>
            <a:spLocks noGrp="1"/>
          </p:cNvSpPr>
          <p:nvPr>
            <p:ph type="body" idx="1"/>
          </p:nvPr>
        </p:nvSpPr>
        <p:spPr>
          <a:xfrm>
            <a:off x="753190" y="1358082"/>
            <a:ext cx="10676810" cy="5499918"/>
          </a:xfrm>
        </p:spPr>
        <p:txBody>
          <a:bodyPr/>
          <a:lstStyle/>
          <a:p>
            <a:pPr marL="114300" indent="0">
              <a:buNone/>
            </a:pPr>
            <a:r>
              <a:rPr lang="hu-HU" dirty="0"/>
              <a:t>A helyszín értékelésénél a következő tényezőket kell szem előtt tartani:</a:t>
            </a:r>
            <a:endParaRPr lang="en-US" dirty="0"/>
          </a:p>
          <a:p>
            <a:pPr lvl="0"/>
            <a:r>
              <a:rPr lang="hu-HU" dirty="0"/>
              <a:t>a szomszédos gazdaság közelsége és kapacitása;</a:t>
            </a:r>
            <a:endParaRPr lang="en-US" dirty="0"/>
          </a:p>
          <a:p>
            <a:pPr lvl="0"/>
            <a:r>
              <a:rPr lang="hu-HU" dirty="0"/>
              <a:t>állomány sűrűség;</a:t>
            </a:r>
            <a:endParaRPr lang="en-US" dirty="0"/>
          </a:p>
          <a:p>
            <a:pPr lvl="0"/>
            <a:r>
              <a:rPr lang="hu-HU" dirty="0"/>
              <a:t>a gazdaság típusa;</a:t>
            </a:r>
            <a:endParaRPr lang="en-US" dirty="0"/>
          </a:p>
          <a:p>
            <a:pPr lvl="0"/>
            <a:r>
              <a:rPr lang="hu-HU" dirty="0"/>
              <a:t>egyéb lehetséges szennyezési források (vágóhidak, hulladéklerakók, szennyvíztisztító telepek, feldolgozó üzemek és állattemetők) nagyon nagy kockázatot jelentenek akár 1 km távolságban is;</a:t>
            </a:r>
            <a:endParaRPr lang="en-US" dirty="0"/>
          </a:p>
          <a:p>
            <a:endParaRPr lang="en-US" dirty="0"/>
          </a:p>
        </p:txBody>
      </p:sp>
    </p:spTree>
    <p:extLst>
      <p:ext uri="{BB962C8B-B14F-4D97-AF65-F5344CB8AC3E}">
        <p14:creationId xmlns:p14="http://schemas.microsoft.com/office/powerpoint/2010/main" val="367685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3A8B-FE2B-49D6-9569-ADBD3179C602}"/>
              </a:ext>
            </a:extLst>
          </p:cNvPr>
          <p:cNvSpPr>
            <a:spLocks noGrp="1"/>
          </p:cNvSpPr>
          <p:nvPr>
            <p:ph type="title"/>
          </p:nvPr>
        </p:nvSpPr>
        <p:spPr/>
        <p:txBody>
          <a:bodyPr/>
          <a:lstStyle/>
          <a:p>
            <a:r>
              <a:rPr lang="hu-HU" dirty="0">
                <a:effectLst/>
                <a:latin typeface="Calibri" panose="020F0502020204030204" pitchFamily="34" charset="0"/>
                <a:ea typeface="Calibri" panose="020F0502020204030204" pitchFamily="34" charset="0"/>
                <a:cs typeface="Calibri" panose="020F0502020204030204" pitchFamily="34" charset="0"/>
              </a:rPr>
              <a:t>A telepi környezet ellenőrzésére irányuló intézkedések</a:t>
            </a:r>
            <a:endParaRPr lang="sr-Latn-RS" dirty="0"/>
          </a:p>
        </p:txBody>
      </p:sp>
      <p:sp>
        <p:nvSpPr>
          <p:cNvPr id="3" name="Text Placeholder 2">
            <a:extLst>
              <a:ext uri="{FF2B5EF4-FFF2-40B4-BE49-F238E27FC236}">
                <a16:creationId xmlns:a16="http://schemas.microsoft.com/office/drawing/2014/main" id="{41996C85-624F-4569-8FD0-25BCE045CD24}"/>
              </a:ext>
            </a:extLst>
          </p:cNvPr>
          <p:cNvSpPr>
            <a:spLocks noGrp="1"/>
          </p:cNvSpPr>
          <p:nvPr>
            <p:ph type="body" idx="1"/>
          </p:nvPr>
        </p:nvSpPr>
        <p:spPr>
          <a:xfrm>
            <a:off x="753190" y="1358082"/>
            <a:ext cx="10514012" cy="5206941"/>
          </a:xfrm>
        </p:spPr>
        <p:txBody>
          <a:bodyPr/>
          <a:lstStyle/>
          <a:p>
            <a:r>
              <a:rPr lang="hu-HU" dirty="0">
                <a:latin typeface="Calibri" panose="020F0502020204030204" pitchFamily="34" charset="0"/>
                <a:cs typeface="Calibri" panose="020F0502020204030204" pitchFamily="34" charset="0"/>
              </a:rPr>
              <a:t>Utak távolsága: azok a nagy forgalmú utak amelyek kevesebb mint 50 m re vannak , a szennyezés fő forrása lehetnek;</a:t>
            </a:r>
            <a:endParaRPr lang="en-US" dirty="0">
              <a:latin typeface="Calibri" panose="020F0502020204030204" pitchFamily="34" charset="0"/>
              <a:cs typeface="Calibri" panose="020F0502020204030204" pitchFamily="34" charset="0"/>
            </a:endParaRPr>
          </a:p>
          <a:p>
            <a:r>
              <a:rPr lang="hu-HU" dirty="0">
                <a:latin typeface="Calibri" panose="020F0502020204030204" pitchFamily="34" charset="0"/>
                <a:cs typeface="Calibri" panose="020F0502020204030204" pitchFamily="34" charset="0"/>
              </a:rPr>
              <a:t>Más állatfajokhoz való közelséget komoly fertőzésforrásnak kell tekinteni 100 m-nél kisebb távolságokon.</a:t>
            </a:r>
          </a:p>
          <a:p>
            <a:r>
              <a:rPr lang="hu-HU" dirty="0">
                <a:effectLst/>
                <a:latin typeface="Calibri" panose="020F0502020204030204" pitchFamily="34" charset="0"/>
                <a:ea typeface="Calibri" panose="020F0502020204030204" pitchFamily="34" charset="0"/>
                <a:cs typeface="Calibri" panose="020F0502020204030204" pitchFamily="34" charset="0"/>
              </a:rPr>
              <a:t>A telep belső környezetének kialakítása</a:t>
            </a:r>
            <a:endParaRPr lang="hu-HU" dirty="0">
              <a:latin typeface="Calibri" panose="020F0502020204030204" pitchFamily="34" charset="0"/>
              <a:cs typeface="Calibri" panose="020F0502020204030204" pitchFamily="34" charset="0"/>
            </a:endParaRPr>
          </a:p>
          <a:p>
            <a:pPr indent="-457200">
              <a:lnSpc>
                <a:spcPct val="107000"/>
              </a:lnSpc>
              <a:spcAft>
                <a:spcPts val="800"/>
              </a:spcAft>
            </a:pPr>
            <a:r>
              <a:rPr lang="hu-HU" dirty="0">
                <a:effectLst/>
                <a:latin typeface="Calibri" panose="020F0502020204030204" pitchFamily="34" charset="0"/>
                <a:ea typeface="Calibri" panose="020F0502020204030204" pitchFamily="34" charset="0"/>
                <a:cs typeface="Calibri" panose="020F0502020204030204" pitchFamily="34" charset="0"/>
              </a:rPr>
              <a:t>A földrajzi adottságok:  A fák vagy másfajta védelem nélküli sík területek magasabb szintű aeroszol-kockázatot jelentenek, mint a dombos területek.</a:t>
            </a:r>
            <a:endParaRPr lang="sr-Latn-RS" dirty="0">
              <a:effectLst/>
              <a:latin typeface="Calibri" panose="020F0502020204030204" pitchFamily="34" charset="0"/>
              <a:ea typeface="Calibri" panose="020F0502020204030204" pitchFamily="34" charset="0"/>
              <a:cs typeface="Calibri" panose="020F0502020204030204" pitchFamily="34" charset="0"/>
            </a:endParaRPr>
          </a:p>
          <a:p>
            <a:r>
              <a:rPr lang="hu-HU" dirty="0">
                <a:effectLst/>
                <a:latin typeface="Calibri" panose="020F0502020204030204" pitchFamily="34" charset="0"/>
                <a:ea typeface="Calibri" panose="020F0502020204030204" pitchFamily="34" charset="0"/>
                <a:cs typeface="Calibri" panose="020F0502020204030204" pitchFamily="34" charset="0"/>
              </a:rPr>
              <a:t>Klíma: A hideg és párás éghajlat kedvezőbb a betegség terjedésére, mint a száraz és a meleg nap. </a:t>
            </a:r>
            <a:endParaRPr lang="en-US" dirty="0">
              <a:latin typeface="Calibri" panose="020F0502020204030204" pitchFamily="34" charset="0"/>
              <a:cs typeface="Calibri" panose="020F0502020204030204" pitchFamily="34" charset="0"/>
            </a:endParaRPr>
          </a:p>
          <a:p>
            <a:endParaRPr lang="sr-Latn-RS" dirty="0"/>
          </a:p>
        </p:txBody>
      </p:sp>
    </p:spTree>
    <p:extLst>
      <p:ext uri="{BB962C8B-B14F-4D97-AF65-F5344CB8AC3E}">
        <p14:creationId xmlns:p14="http://schemas.microsoft.com/office/powerpoint/2010/main" val="1697857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7"/>
            <a:ext cx="9219787" cy="502153"/>
          </a:xfrm>
        </p:spPr>
        <p:txBody>
          <a:bodyPr/>
          <a:lstStyle/>
          <a:p>
            <a:r>
              <a:rPr lang="hu-HU" b="1" dirty="0">
                <a:latin typeface="Calibri" panose="020F0502020204030204" pitchFamily="34" charset="0"/>
                <a:cs typeface="Calibri" panose="020F0502020204030204" pitchFamily="34" charset="0"/>
              </a:rPr>
              <a:t>Mozgás</a:t>
            </a:r>
            <a:r>
              <a:rPr lang="hu-HU" b="1" dirty="0">
                <a:effectLst/>
                <a:latin typeface="Calibri" panose="020F0502020204030204" pitchFamily="34" charset="0"/>
                <a:ea typeface="Calibri" panose="020F0502020204030204" pitchFamily="34" charset="0"/>
                <a:cs typeface="Calibri" panose="020F0502020204030204" pitchFamily="34" charset="0"/>
              </a:rPr>
              <a:t>ellenőrzés</a:t>
            </a:r>
            <a:endParaRPr lang="en-US" b="1"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713433" y="960517"/>
            <a:ext cx="11269460" cy="5619187"/>
          </a:xfrm>
        </p:spPr>
        <p:txBody>
          <a:bodyPr/>
          <a:lstStyle/>
          <a:p>
            <a:r>
              <a:rPr lang="hu-HU" dirty="0">
                <a:effectLst/>
                <a:latin typeface="Calibri" panose="020F0502020204030204" pitchFamily="34" charset="0"/>
                <a:ea typeface="Calibri" panose="020F0502020204030204" pitchFamily="34" charset="0"/>
                <a:cs typeface="Calibri" panose="020F0502020204030204" pitchFamily="34" charset="0"/>
              </a:rPr>
              <a:t>Ez az intézkedéscsoport az emberek, állatok, a </a:t>
            </a:r>
            <a:r>
              <a:rPr lang="hu-HU" dirty="0" err="1">
                <a:effectLst/>
                <a:latin typeface="Calibri" panose="020F0502020204030204" pitchFamily="34" charset="0"/>
                <a:ea typeface="Calibri" panose="020F0502020204030204" pitchFamily="34" charset="0"/>
                <a:cs typeface="Calibri" panose="020F0502020204030204" pitchFamily="34" charset="0"/>
              </a:rPr>
              <a:t>trágyá</a:t>
            </a:r>
            <a:r>
              <a:rPr lang="hu-HU" dirty="0">
                <a:effectLst/>
                <a:latin typeface="Calibri" panose="020F0502020204030204" pitchFamily="34" charset="0"/>
                <a:ea typeface="Calibri" panose="020F0502020204030204" pitchFamily="34" charset="0"/>
                <a:cs typeface="Calibri" panose="020F0502020204030204" pitchFamily="34" charset="0"/>
              </a:rPr>
              <a:t>, felszerelések, járművek, és más a betegségek potenciális hordozójának tekinthető tárgyak mozgásának ellenőrzésére vonatkoznak. </a:t>
            </a:r>
            <a:endParaRPr lang="hu-HU" dirty="0">
              <a:latin typeface="Calibri" panose="020F0502020204030204" pitchFamily="34" charset="0"/>
              <a:cs typeface="Calibri" panose="020F0502020204030204" pitchFamily="34" charset="0"/>
            </a:endParaRPr>
          </a:p>
          <a:p>
            <a:r>
              <a:rPr lang="hu-HU" dirty="0"/>
              <a:t>Meg kell határozni azokat a speciális zónákat, amelyekben különböző szintű biológiai biztonsági védelemre van szükség. </a:t>
            </a:r>
          </a:p>
          <a:p>
            <a:r>
              <a:rPr lang="hu-HU" dirty="0"/>
              <a:t>Maga a gazdaság határainak kijelölését annak  elkerítésével, valamint a gazdaság bejáratánál jól látható föliratok segítségével határozzuk meg.</a:t>
            </a:r>
          </a:p>
          <a:p>
            <a:r>
              <a:rPr lang="hu-HU" dirty="0"/>
              <a:t>Egy belépési kaput -egy ellenőrzendő pontot alakítsunk ki</a:t>
            </a:r>
          </a:p>
          <a:p>
            <a:r>
              <a:rPr lang="hu-HU" dirty="0"/>
              <a:t>Az állatorvossal együtt a gazdaság tulajdonosának pontosan meg kell határoznia a két zóna határait:</a:t>
            </a:r>
          </a:p>
          <a:p>
            <a:pPr>
              <a:buFont typeface="Wingdings" pitchFamily="2" charset="2"/>
              <a:buChar char="q"/>
            </a:pPr>
            <a:r>
              <a:rPr lang="hu-HU" dirty="0"/>
              <a:t>korlátozott hozzáférési zóna, és</a:t>
            </a:r>
            <a:endParaRPr lang="en-US" dirty="0"/>
          </a:p>
          <a:p>
            <a:pPr>
              <a:buFont typeface="Wingdings" pitchFamily="2" charset="2"/>
              <a:buChar char="q"/>
            </a:pPr>
            <a:r>
              <a:rPr lang="hu-HU" dirty="0"/>
              <a:t> felügyelt hozzáférési zóna.</a:t>
            </a:r>
            <a:endParaRPr lang="en-US" dirty="0"/>
          </a:p>
          <a:p>
            <a:endParaRPr lang="en-US" dirty="0"/>
          </a:p>
        </p:txBody>
      </p:sp>
    </p:spTree>
    <p:extLst>
      <p:ext uri="{BB962C8B-B14F-4D97-AF65-F5344CB8AC3E}">
        <p14:creationId xmlns:p14="http://schemas.microsoft.com/office/powerpoint/2010/main" val="407707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Felügyelt hozzáférési zóna</a:t>
            </a:r>
            <a:endParaRPr lang="en-US" dirty="0"/>
          </a:p>
        </p:txBody>
      </p:sp>
      <p:sp>
        <p:nvSpPr>
          <p:cNvPr id="3" name="Text Placeholder 2"/>
          <p:cNvSpPr>
            <a:spLocks noGrp="1"/>
          </p:cNvSpPr>
          <p:nvPr>
            <p:ph type="body" idx="1"/>
          </p:nvPr>
        </p:nvSpPr>
        <p:spPr>
          <a:xfrm>
            <a:off x="753191" y="1358082"/>
            <a:ext cx="4666122" cy="4312095"/>
          </a:xfrm>
        </p:spPr>
        <p:txBody>
          <a:bodyPr/>
          <a:lstStyle/>
          <a:p>
            <a:r>
              <a:rPr lang="hu-HU" b="1" dirty="0"/>
              <a:t>Felügyelt hozzáférési zóna –FHZ (angolul </a:t>
            </a:r>
            <a:r>
              <a:rPr lang="hu-HU" b="1" i="1" dirty="0"/>
              <a:t>Controlled Access Zone</a:t>
            </a:r>
            <a:r>
              <a:rPr lang="hu-HU" b="1" dirty="0"/>
              <a:t>-CAZ) vagy fekete zóna </a:t>
            </a:r>
            <a:r>
              <a:rPr lang="hu-HU" dirty="0"/>
              <a:t>a sertéstelepen egy biztonsági zóna (pufferzóna) amely előlátja a biológiai biztonság első szintjét. </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43" y="1017559"/>
            <a:ext cx="6300493" cy="449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a:extLst>
              <a:ext uri="{FF2B5EF4-FFF2-40B4-BE49-F238E27FC236}">
                <a16:creationId xmlns:a16="http://schemas.microsoft.com/office/drawing/2014/main" id="{C4631D50-7D68-43B3-BD70-278C7D678C21}"/>
              </a:ext>
            </a:extLst>
          </p:cNvPr>
          <p:cNvSpPr txBox="1"/>
          <p:nvPr/>
        </p:nvSpPr>
        <p:spPr>
          <a:xfrm>
            <a:off x="5871411" y="5532663"/>
            <a:ext cx="5979025" cy="646331"/>
          </a:xfrm>
          <a:prstGeom prst="rect">
            <a:avLst/>
          </a:prstGeom>
          <a:noFill/>
        </p:spPr>
        <p:txBody>
          <a:bodyPr wrap="square" rtlCol="0">
            <a:spAutoFit/>
          </a:bodyPr>
          <a:lstStyle/>
          <a:p>
            <a:pPr algn="ctr"/>
            <a:r>
              <a:rPr lang="hu-HU" sz="1800" dirty="0"/>
              <a:t>Zónák </a:t>
            </a:r>
            <a:r>
              <a:rPr lang="hu-HU" sz="1800" dirty="0" err="1"/>
              <a:t>kialakitása</a:t>
            </a:r>
            <a:r>
              <a:rPr lang="hu-HU" sz="1800" dirty="0"/>
              <a:t> egy családi ház udvarában lévő objektumban</a:t>
            </a:r>
          </a:p>
        </p:txBody>
      </p:sp>
    </p:spTree>
    <p:extLst>
      <p:ext uri="{BB962C8B-B14F-4D97-AF65-F5344CB8AC3E}">
        <p14:creationId xmlns:p14="http://schemas.microsoft.com/office/powerpoint/2010/main" val="31694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Korlátozott hozzáférési zóna</a:t>
            </a:r>
            <a:r>
              <a:rPr lang="hu-HU" dirty="0"/>
              <a:t> </a:t>
            </a:r>
            <a:endParaRPr lang="en-US" dirty="0"/>
          </a:p>
        </p:txBody>
      </p:sp>
      <p:sp>
        <p:nvSpPr>
          <p:cNvPr id="3" name="Text Placeholder 2"/>
          <p:cNvSpPr>
            <a:spLocks noGrp="1"/>
          </p:cNvSpPr>
          <p:nvPr>
            <p:ph type="body" idx="1"/>
          </p:nvPr>
        </p:nvSpPr>
        <p:spPr>
          <a:xfrm>
            <a:off x="292100" y="1106138"/>
            <a:ext cx="7735888" cy="5458885"/>
          </a:xfrm>
        </p:spPr>
        <p:txBody>
          <a:bodyPr/>
          <a:lstStyle/>
          <a:p>
            <a:pPr>
              <a:lnSpc>
                <a:spcPct val="107000"/>
              </a:lnSpc>
              <a:spcAft>
                <a:spcPts val="800"/>
              </a:spcAft>
            </a:pPr>
            <a:r>
              <a:rPr lang="hu-HU" b="1" dirty="0">
                <a:effectLst/>
                <a:latin typeface="Calibri" panose="020F0502020204030204" pitchFamily="34" charset="0"/>
                <a:ea typeface="Calibri" panose="020F0502020204030204" pitchFamily="34" charset="0"/>
                <a:cs typeface="Calibri" panose="020F0502020204030204" pitchFamily="34" charset="0"/>
              </a:rPr>
              <a:t>Korlátozott hozzáférési zóna</a:t>
            </a:r>
            <a:r>
              <a:rPr lang="hu-HU" dirty="0">
                <a:effectLst/>
                <a:latin typeface="Calibri" panose="020F0502020204030204" pitchFamily="34" charset="0"/>
                <a:ea typeface="Calibri" panose="020F0502020204030204" pitchFamily="34" charset="0"/>
                <a:cs typeface="Calibri" panose="020F0502020204030204" pitchFamily="34" charset="0"/>
              </a:rPr>
              <a:t> </a:t>
            </a:r>
            <a:r>
              <a:rPr lang="hu-HU" b="1" dirty="0">
                <a:effectLst/>
                <a:latin typeface="Calibri" panose="020F0502020204030204" pitchFamily="34" charset="0"/>
                <a:ea typeface="Calibri" panose="020F0502020204030204" pitchFamily="34" charset="0"/>
                <a:cs typeface="Calibri" panose="020F0502020204030204" pitchFamily="34" charset="0"/>
              </a:rPr>
              <a:t>– KHZ </a:t>
            </a:r>
            <a:r>
              <a:rPr lang="hu-HU" dirty="0">
                <a:effectLst/>
                <a:latin typeface="Calibri" panose="020F0502020204030204" pitchFamily="34" charset="0"/>
                <a:ea typeface="Calibri" panose="020F0502020204030204" pitchFamily="34" charset="0"/>
                <a:cs typeface="Calibri" panose="020F0502020204030204" pitchFamily="34" charset="0"/>
              </a:rPr>
              <a:t>(angolul </a:t>
            </a:r>
            <a:r>
              <a:rPr lang="hu-HU" i="1" dirty="0" err="1">
                <a:effectLst/>
                <a:latin typeface="Calibri" panose="020F0502020204030204" pitchFamily="34" charset="0"/>
                <a:ea typeface="Calibri" panose="020F0502020204030204" pitchFamily="34" charset="0"/>
                <a:cs typeface="Calibri" panose="020F0502020204030204" pitchFamily="34" charset="0"/>
              </a:rPr>
              <a:t>Restricted</a:t>
            </a:r>
            <a:r>
              <a:rPr lang="hu-HU" i="1" dirty="0">
                <a:effectLst/>
                <a:latin typeface="Calibri" panose="020F0502020204030204" pitchFamily="34" charset="0"/>
                <a:ea typeface="Calibri" panose="020F0502020204030204" pitchFamily="34" charset="0"/>
                <a:cs typeface="Calibri" panose="020F0502020204030204" pitchFamily="34" charset="0"/>
              </a:rPr>
              <a:t> Access </a:t>
            </a:r>
            <a:r>
              <a:rPr lang="hu-HU" i="1" dirty="0" err="1">
                <a:effectLst/>
                <a:latin typeface="Calibri" panose="020F0502020204030204" pitchFamily="34" charset="0"/>
                <a:ea typeface="Calibri" panose="020F0502020204030204" pitchFamily="34" charset="0"/>
                <a:cs typeface="Calibri" panose="020F0502020204030204" pitchFamily="34" charset="0"/>
              </a:rPr>
              <a:t>Zone</a:t>
            </a:r>
            <a:r>
              <a:rPr lang="hu-HU" i="1" dirty="0">
                <a:effectLst/>
                <a:latin typeface="Calibri" panose="020F0502020204030204" pitchFamily="34" charset="0"/>
                <a:ea typeface="Calibri" panose="020F0502020204030204" pitchFamily="34" charset="0"/>
                <a:cs typeface="Calibri" panose="020F0502020204030204" pitchFamily="34" charset="0"/>
              </a:rPr>
              <a:t> – RAZ</a:t>
            </a:r>
            <a:r>
              <a:rPr lang="hu-HU" dirty="0">
                <a:effectLst/>
                <a:latin typeface="Calibri" panose="020F0502020204030204" pitchFamily="34" charset="0"/>
                <a:ea typeface="Calibri" panose="020F0502020204030204" pitchFamily="34" charset="0"/>
                <a:cs typeface="Calibri" panose="020F0502020204030204" pitchFamily="34" charset="0"/>
              </a:rPr>
              <a:t>)  </a:t>
            </a:r>
            <a:r>
              <a:rPr lang="hu-HU" b="1" dirty="0">
                <a:effectLst/>
                <a:latin typeface="Calibri" panose="020F0502020204030204" pitchFamily="34" charset="0"/>
                <a:ea typeface="Calibri" panose="020F0502020204030204" pitchFamily="34" charset="0"/>
                <a:cs typeface="Calibri" panose="020F0502020204030204" pitchFamily="34" charset="0"/>
              </a:rPr>
              <a:t>- vagy fehér zóna </a:t>
            </a:r>
            <a:r>
              <a:rPr lang="hu-HU" dirty="0">
                <a:effectLst/>
                <a:latin typeface="Calibri" panose="020F0502020204030204" pitchFamily="34" charset="0"/>
                <a:ea typeface="Calibri" panose="020F0502020204030204" pitchFamily="34" charset="0"/>
                <a:cs typeface="Calibri" panose="020F0502020204030204" pitchFamily="34" charset="0"/>
              </a:rPr>
              <a:t>a legnagyobb biológiai biztonsági kockázattal járó zóna - „termelési terület”, ahol a sertések élnek Ebben a zónában csak egy kapun (öltözőn) lehet bejutni, ( tussolással vagy anélkül – Dán beléptetési módszerrel). </a:t>
            </a:r>
          </a:p>
          <a:p>
            <a:pPr>
              <a:lnSpc>
                <a:spcPct val="107000"/>
              </a:lnSpc>
              <a:spcAft>
                <a:spcPts val="800"/>
              </a:spcAft>
            </a:pPr>
            <a:r>
              <a:rPr lang="hu-HU" dirty="0">
                <a:effectLst/>
                <a:latin typeface="Calibri" panose="020F0502020204030204" pitchFamily="34" charset="0"/>
                <a:ea typeface="Calibri" panose="020F0502020204030204" pitchFamily="34" charset="0"/>
                <a:cs typeface="Calibri" panose="020F0502020204030204" pitchFamily="34" charset="0"/>
              </a:rPr>
              <a:t>A sertések ki és beléptetését, valamint a termelésben használt eszközöket, felszerelést is szigorú </a:t>
            </a:r>
            <a:r>
              <a:rPr lang="hu-HU" dirty="0" err="1">
                <a:effectLst/>
                <a:latin typeface="Calibri" panose="020F0502020204030204" pitchFamily="34" charset="0"/>
                <a:ea typeface="Calibri" panose="020F0502020204030204" pitchFamily="34" charset="0"/>
                <a:cs typeface="Calibri" panose="020F0502020204030204" pitchFamily="34" charset="0"/>
              </a:rPr>
              <a:t>biobiztonsági</a:t>
            </a:r>
            <a:r>
              <a:rPr lang="hu-HU" dirty="0">
                <a:effectLst/>
                <a:latin typeface="Calibri" panose="020F0502020204030204" pitchFamily="34" charset="0"/>
                <a:ea typeface="Calibri" panose="020F0502020204030204" pitchFamily="34" charset="0"/>
                <a:cs typeface="Calibri" panose="020F0502020204030204" pitchFamily="34" charset="0"/>
              </a:rPr>
              <a:t> </a:t>
            </a:r>
            <a:r>
              <a:rPr lang="hu-HU" dirty="0" err="1">
                <a:effectLst/>
                <a:latin typeface="Calibri" panose="020F0502020204030204" pitchFamily="34" charset="0"/>
                <a:ea typeface="Calibri" panose="020F0502020204030204" pitchFamily="34" charset="0"/>
                <a:cs typeface="Calibri" panose="020F0502020204030204" pitchFamily="34" charset="0"/>
              </a:rPr>
              <a:t>procedurák</a:t>
            </a:r>
            <a:r>
              <a:rPr lang="hu-HU" dirty="0">
                <a:effectLst/>
                <a:latin typeface="Calibri" panose="020F0502020204030204" pitchFamily="34" charset="0"/>
                <a:ea typeface="Calibri" panose="020F0502020204030204" pitchFamily="34" charset="0"/>
                <a:cs typeface="Calibri" panose="020F0502020204030204" pitchFamily="34" charset="0"/>
              </a:rPr>
              <a:t> végrehajtásával lehet megvalósítani.</a:t>
            </a:r>
            <a:endParaRPr lang="sr-Latn-RS"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1885743"/>
            <a:ext cx="3871913"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zövegdoboz 4">
            <a:extLst>
              <a:ext uri="{FF2B5EF4-FFF2-40B4-BE49-F238E27FC236}">
                <a16:creationId xmlns:a16="http://schemas.microsoft.com/office/drawing/2014/main" id="{CC2EF4A7-D380-4DFC-AEEE-D7E30586A0A2}"/>
              </a:ext>
            </a:extLst>
          </p:cNvPr>
          <p:cNvSpPr txBox="1"/>
          <p:nvPr/>
        </p:nvSpPr>
        <p:spPr>
          <a:xfrm>
            <a:off x="6610017" y="6090359"/>
            <a:ext cx="5979025" cy="369332"/>
          </a:xfrm>
          <a:prstGeom prst="rect">
            <a:avLst/>
          </a:prstGeom>
          <a:noFill/>
        </p:spPr>
        <p:txBody>
          <a:bodyPr wrap="square" rtlCol="0">
            <a:spAutoFit/>
          </a:bodyPr>
          <a:lstStyle/>
          <a:p>
            <a:pPr algn="ctr"/>
            <a:r>
              <a:rPr lang="hu-HU" sz="1800" dirty="0"/>
              <a:t>Zónák kialakítása egy különálló objektumban</a:t>
            </a:r>
          </a:p>
        </p:txBody>
      </p:sp>
    </p:spTree>
    <p:extLst>
      <p:ext uri="{BB962C8B-B14F-4D97-AF65-F5344CB8AC3E}">
        <p14:creationId xmlns:p14="http://schemas.microsoft.com/office/powerpoint/2010/main" val="6573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A korlátozott hozzáférési zónán belül</a:t>
            </a:r>
            <a:endParaRPr lang="en-US" dirty="0"/>
          </a:p>
        </p:txBody>
      </p:sp>
      <p:sp>
        <p:nvSpPr>
          <p:cNvPr id="3" name="Text Placeholder 2"/>
          <p:cNvSpPr>
            <a:spLocks noGrp="1"/>
          </p:cNvSpPr>
          <p:nvPr>
            <p:ph type="body" idx="1"/>
          </p:nvPr>
        </p:nvSpPr>
        <p:spPr>
          <a:xfrm>
            <a:off x="753190" y="1358082"/>
            <a:ext cx="9881680" cy="5022840"/>
          </a:xfrm>
        </p:spPr>
        <p:txBody>
          <a:bodyPr/>
          <a:lstStyle/>
          <a:p>
            <a:r>
              <a:rPr lang="hu-HU" dirty="0">
                <a:effectLst/>
                <a:latin typeface="Calibri" panose="020F0502020204030204" pitchFamily="34" charset="0"/>
                <a:ea typeface="Calibri" panose="020F0502020204030204" pitchFamily="34" charset="0"/>
                <a:cs typeface="Calibri" panose="020F0502020204030204" pitchFamily="34" charset="0"/>
              </a:rPr>
              <a:t>A fehér zónán belül is szét kell választani a különböző termelési csoportokat ahol el kell különíteni a munkában használt felszereléseket, valamint az őket kiszolgáló személyzetet</a:t>
            </a:r>
            <a:r>
              <a:rPr lang="hu-HU" dirty="0">
                <a:latin typeface="Calibri" panose="020F0502020204030204" pitchFamily="34" charset="0"/>
                <a:cs typeface="Calibri" panose="020F0502020204030204" pitchFamily="34" charset="0"/>
              </a:rPr>
              <a:t>.</a:t>
            </a:r>
          </a:p>
          <a:p>
            <a:r>
              <a:rPr lang="hu-HU" dirty="0"/>
              <a:t>Figyelembe véve a sertések kategóriáját (korcsoportját ), szem előtt kell tartani az alkalmazottak mozgását az övezeten belül, valamint a gazdaság egyes szegmensei között. </a:t>
            </a:r>
          </a:p>
          <a:p>
            <a:r>
              <a:rPr lang="hu-HU" dirty="0"/>
              <a:t>Az egyes termellési szegmensek elkülönítése és szétválasztása különböző színű munkaruhák és lábbelik használatával, a kéz kötelező tisztításával és a ruhák cseréjével, a felszerelés és eszközök használatával stb. Érhető el, minden szegmensben külön-külön.</a:t>
            </a:r>
            <a:endParaRPr lang="en-US" dirty="0"/>
          </a:p>
          <a:p>
            <a:endParaRPr lang="en-US" dirty="0"/>
          </a:p>
        </p:txBody>
      </p:sp>
    </p:spTree>
    <p:extLst>
      <p:ext uri="{BB962C8B-B14F-4D97-AF65-F5344CB8AC3E}">
        <p14:creationId xmlns:p14="http://schemas.microsoft.com/office/powerpoint/2010/main" val="171255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zónák közötti mozgás</a:t>
            </a:r>
            <a:endParaRPr lang="en-US" dirty="0"/>
          </a:p>
        </p:txBody>
      </p:sp>
      <p:sp>
        <p:nvSpPr>
          <p:cNvPr id="3" name="Text Placeholder 2"/>
          <p:cNvSpPr>
            <a:spLocks noGrp="1"/>
          </p:cNvSpPr>
          <p:nvPr>
            <p:ph type="body" idx="1"/>
          </p:nvPr>
        </p:nvSpPr>
        <p:spPr>
          <a:xfrm>
            <a:off x="753190" y="1358082"/>
            <a:ext cx="10514012" cy="5201744"/>
          </a:xfrm>
        </p:spPr>
        <p:txBody>
          <a:bodyPr/>
          <a:lstStyle/>
          <a:p>
            <a:pPr marL="114300" indent="0">
              <a:buNone/>
            </a:pP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 fekete és fehér zónák és a köztük történő kommunikáció meghatározása magukban foglalják az összes bemenetel ellenőrzését, nevezetesen: </a:t>
            </a:r>
          </a:p>
          <a:p>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alkalmazottak, </a:t>
            </a:r>
          </a:p>
          <a:p>
            <a:r>
              <a:rPr lang="hu-HU" sz="2800" dirty="0">
                <a:effectLst/>
                <a:latin typeface="Times New Roman" panose="02020603050405020304" pitchFamily="18" charset="0"/>
                <a:ea typeface="Calibri" panose="020F0502020204030204" pitchFamily="34" charset="0"/>
                <a:cs typeface="Times New Roman" panose="02020603050405020304" pitchFamily="18" charset="0"/>
              </a:rPr>
              <a:t>szállításokat végző személyek (beszállítók) és </a:t>
            </a:r>
          </a:p>
          <a:p>
            <a:r>
              <a:rPr lang="hu-HU" sz="2800" dirty="0">
                <a:effectLst/>
                <a:latin typeface="Times New Roman" panose="02020603050405020304" pitchFamily="18" charset="0"/>
                <a:ea typeface="Calibri" panose="020F0502020204030204" pitchFamily="34" charset="0"/>
                <a:cs typeface="Times New Roman" panose="02020603050405020304" pitchFamily="18" charset="0"/>
              </a:rPr>
              <a:t>szolgáltatásokat végző személyek (műszaki személyek), </a:t>
            </a:r>
          </a:p>
          <a:p>
            <a:r>
              <a:rPr lang="hu-HU" sz="2800" dirty="0">
                <a:effectLst/>
                <a:latin typeface="Times New Roman" panose="02020603050405020304" pitchFamily="18" charset="0"/>
                <a:ea typeface="Calibri" panose="020F0502020204030204" pitchFamily="34" charset="0"/>
                <a:cs typeface="Times New Roman" panose="02020603050405020304" pitchFamily="18" charset="0"/>
              </a:rPr>
              <a:t>valamint minden látogató, akik bármilyen okból a gazdaságban tartózkodnak egy bizonyos ideig. </a:t>
            </a:r>
          </a:p>
          <a:p>
            <a:pPr marL="114300" indent="0">
              <a:buNone/>
            </a:pP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Korlátozni kell a fehér zónába belepők számát és az ott tartózkodásuk </a:t>
            </a:r>
            <a:r>
              <a:rPr lang="hu-HU" sz="2800" dirty="0" err="1">
                <a:effectLst/>
                <a:latin typeface="Times New Roman" panose="02020603050405020304" pitchFamily="18" charset="0"/>
                <a:ea typeface="Calibri" panose="020F0502020204030204" pitchFamily="34" charset="0"/>
                <a:cs typeface="Times New Roman" panose="02020603050405020304" pitchFamily="18" charset="0"/>
              </a:rPr>
              <a:t>idejet</a:t>
            </a: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 (kivéve az alkalmazottakat), és csak komoly indokkal – feladattal lépjenek be a fehér zónába.</a:t>
            </a:r>
            <a:endParaRPr lang="hu-HU" dirty="0"/>
          </a:p>
          <a:p>
            <a:endParaRPr lang="en-US" dirty="0"/>
          </a:p>
        </p:txBody>
      </p:sp>
    </p:spTree>
    <p:extLst>
      <p:ext uri="{BB962C8B-B14F-4D97-AF65-F5344CB8AC3E}">
        <p14:creationId xmlns:p14="http://schemas.microsoft.com/office/powerpoint/2010/main" val="150009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zónák közötti mozgás</a:t>
            </a:r>
            <a:endParaRPr lang="en-US" dirty="0"/>
          </a:p>
        </p:txBody>
      </p:sp>
      <p:sp>
        <p:nvSpPr>
          <p:cNvPr id="3" name="Text Placeholder 2"/>
          <p:cNvSpPr>
            <a:spLocks noGrp="1"/>
          </p:cNvSpPr>
          <p:nvPr>
            <p:ph type="body" idx="1"/>
          </p:nvPr>
        </p:nvSpPr>
        <p:spPr>
          <a:xfrm>
            <a:off x="753190" y="1358082"/>
            <a:ext cx="10514012" cy="5201744"/>
          </a:xfrm>
        </p:spPr>
        <p:txBody>
          <a:bodyPr/>
          <a:lstStyle/>
          <a:p>
            <a:r>
              <a:rPr lang="hu-HU" dirty="0"/>
              <a:t>Megfelelő jelzéseknek vagy feliratoknak, illetve a kötelezettségekre vonatkozó figyelmeztetéseknek kell meghatározniuk és megjelölniük a gazdaság mindkét zónájának határait.  </a:t>
            </a:r>
          </a:p>
          <a:p>
            <a:r>
              <a:rPr lang="hu-HU" dirty="0"/>
              <a:t>A be- és kilépési pontokat kapuk és kerítések használatával kell biztosítani, amelyek biztosítják a bezárás lehetőségét. A kapuknál kézmosó eszközök és szerenek kell lenni.</a:t>
            </a:r>
          </a:p>
          <a:p>
            <a:r>
              <a:rPr lang="hu-HU" dirty="0"/>
              <a:t> Kötelező ellenőrizni az emberek mozgását a meghatározott zónákban és közöttük. A látogatók mindkét zónába való bejutását (belépés, kilépés, mozgás) ellenőrizni kell.</a:t>
            </a:r>
          </a:p>
          <a:p>
            <a:r>
              <a:rPr lang="hu-HU" dirty="0"/>
              <a:t> A látogatók egyszerű regisztrációja (nyilvántartás - bejegyzés a látogatási naplóba) segít minden olyan ember nyomon követésében, aki a gazdaságban tartózkodott.</a:t>
            </a:r>
            <a:endParaRPr lang="en-US" dirty="0"/>
          </a:p>
          <a:p>
            <a:endParaRPr lang="en-US" dirty="0"/>
          </a:p>
        </p:txBody>
      </p:sp>
    </p:spTree>
    <p:extLst>
      <p:ext uri="{BB962C8B-B14F-4D97-AF65-F5344CB8AC3E}">
        <p14:creationId xmlns:p14="http://schemas.microsoft.com/office/powerpoint/2010/main" val="287054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5C15-2B25-47B7-8A55-F30C67D4E176}"/>
              </a:ext>
            </a:extLst>
          </p:cNvPr>
          <p:cNvSpPr>
            <a:spLocks noGrp="1"/>
          </p:cNvSpPr>
          <p:nvPr>
            <p:ph type="title"/>
          </p:nvPr>
        </p:nvSpPr>
        <p:spPr/>
        <p:txBody>
          <a:bodyPr/>
          <a:lstStyle/>
          <a:p>
            <a:r>
              <a:rPr lang="hu-HU" sz="3600" b="1" dirty="0">
                <a:effectLst/>
                <a:latin typeface="Times New Roman" panose="02020603050405020304" pitchFamily="18" charset="0"/>
                <a:ea typeface="Calibri" panose="020F0502020204030204" pitchFamily="34" charset="0"/>
              </a:rPr>
              <a:t>"Stand down" időszak</a:t>
            </a:r>
            <a:endParaRPr lang="sr-Latn-RS" dirty="0"/>
          </a:p>
        </p:txBody>
      </p:sp>
      <p:sp>
        <p:nvSpPr>
          <p:cNvPr id="3" name="Text Placeholder 2">
            <a:extLst>
              <a:ext uri="{FF2B5EF4-FFF2-40B4-BE49-F238E27FC236}">
                <a16:creationId xmlns:a16="http://schemas.microsoft.com/office/drawing/2014/main" id="{744AE599-16A7-438F-BF16-DCC0C754ECA4}"/>
              </a:ext>
            </a:extLst>
          </p:cNvPr>
          <p:cNvSpPr>
            <a:spLocks noGrp="1"/>
          </p:cNvSpPr>
          <p:nvPr>
            <p:ph type="body" idx="1"/>
          </p:nvPr>
        </p:nvSpPr>
        <p:spPr>
          <a:xfrm>
            <a:off x="753190" y="1358082"/>
            <a:ext cx="10028224" cy="4312095"/>
          </a:xfrm>
        </p:spPr>
        <p:txBody>
          <a:bodyPr/>
          <a:lstStyle/>
          <a:p>
            <a:r>
              <a:rPr lang="hu-HU" sz="2800" dirty="0">
                <a:effectLst/>
                <a:latin typeface="Times New Roman" panose="02020603050405020304" pitchFamily="18" charset="0"/>
                <a:ea typeface="Calibri" panose="020F0502020204030204" pitchFamily="34" charset="0"/>
              </a:rPr>
              <a:t>Az ugyanazon állatfajok farmjának (sertésfarmnak) előző látogatása óta eltelt időt, amely előrevetíti a lehetséges fertőzésforrásoktól való tisztulás idejét. </a:t>
            </a:r>
          </a:p>
          <a:p>
            <a:r>
              <a:rPr lang="hu-HU" sz="2800" dirty="0">
                <a:effectLst/>
                <a:latin typeface="Times New Roman" panose="02020603050405020304" pitchFamily="18" charset="0"/>
                <a:ea typeface="Calibri" panose="020F0502020204030204" pitchFamily="34" charset="0"/>
              </a:rPr>
              <a:t>A farmra való beléptetés módjától ( tusolás vagy nem) és a </a:t>
            </a:r>
            <a:r>
              <a:rPr lang="hu-HU" sz="2800" dirty="0" err="1">
                <a:effectLst/>
                <a:latin typeface="Times New Roman" panose="02020603050405020304" pitchFamily="18" charset="0"/>
                <a:ea typeface="Calibri" panose="020F0502020204030204" pitchFamily="34" charset="0"/>
              </a:rPr>
              <a:t>bio</a:t>
            </a:r>
            <a:r>
              <a:rPr lang="hu-HU" sz="2800" dirty="0">
                <a:effectLst/>
                <a:latin typeface="Times New Roman" panose="02020603050405020304" pitchFamily="18" charset="0"/>
                <a:ea typeface="Calibri" panose="020F0502020204030204" pitchFamily="34" charset="0"/>
              </a:rPr>
              <a:t> biztonsági kockázatbecsléstől függően ez lehet 12 - 72 óra, leggyakrabban 24- 48 óra, de akár 5 nap is</a:t>
            </a:r>
            <a:endParaRPr lang="sr-Latn-RS" dirty="0"/>
          </a:p>
        </p:txBody>
      </p:sp>
    </p:spTree>
    <p:extLst>
      <p:ext uri="{BB962C8B-B14F-4D97-AF65-F5344CB8AC3E}">
        <p14:creationId xmlns:p14="http://schemas.microsoft.com/office/powerpoint/2010/main" val="92929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4" y="417443"/>
            <a:ext cx="9919252" cy="715618"/>
          </a:xfrm>
        </p:spPr>
        <p:txBody>
          <a:bodyPr/>
          <a:lstStyle/>
          <a:p>
            <a:r>
              <a:rPr lang="hu-HU" sz="3600" b="1" dirty="0">
                <a:effectLst/>
                <a:latin typeface="Times New Roman" panose="02020603050405020304" pitchFamily="18" charset="0"/>
                <a:ea typeface="Calibri" panose="020F0502020204030204" pitchFamily="34" charset="0"/>
              </a:rPr>
              <a:t>A járművek mozgásának ellenőrzése </a:t>
            </a:r>
            <a:endParaRPr lang="en-US" dirty="0"/>
          </a:p>
        </p:txBody>
      </p:sp>
      <p:sp>
        <p:nvSpPr>
          <p:cNvPr id="3" name="Text Placeholder 2"/>
          <p:cNvSpPr>
            <a:spLocks noGrp="1"/>
          </p:cNvSpPr>
          <p:nvPr>
            <p:ph type="body" idx="1"/>
          </p:nvPr>
        </p:nvSpPr>
        <p:spPr>
          <a:xfrm>
            <a:off x="753190" y="1358082"/>
            <a:ext cx="10514012" cy="5002961"/>
          </a:xfrm>
        </p:spPr>
        <p:txBody>
          <a:bodyPr/>
          <a:lstStyle/>
          <a:p>
            <a:r>
              <a:rPr lang="hu-HU" dirty="0"/>
              <a:t>Ez az intézkedéscsoport az emberek, felszerelések, járművek, és állatok (madarak, rágcsálók, háziállatok) valamint a trágyával, testváladékkal és ürülékkel érintkezésbe kerülő dolgok a gazdaságában történő bejutására és mozgásának ellenőrzésére vonatkozik. </a:t>
            </a:r>
          </a:p>
          <a:p>
            <a:r>
              <a:rPr lang="hu-HU" dirty="0"/>
              <a:t>Csak azokat a személyeket szabad beengedni az állattenyésztési létesítményekbe, akiknek ott dolga van. </a:t>
            </a:r>
          </a:p>
          <a:p>
            <a:pPr marL="114300" indent="0">
              <a:buNone/>
            </a:pPr>
            <a:r>
              <a:rPr lang="hu-HU" dirty="0"/>
              <a:t>Magába foglalja:</a:t>
            </a:r>
          </a:p>
          <a:p>
            <a:r>
              <a:rPr lang="hu-HU" b="1" dirty="0"/>
              <a:t>A járművek mozgásának ellenőrzését</a:t>
            </a:r>
          </a:p>
          <a:p>
            <a:r>
              <a:rPr lang="hu-HU" b="1" dirty="0"/>
              <a:t>Az emberek mozgásának ellenőrzését </a:t>
            </a:r>
          </a:p>
          <a:p>
            <a:r>
              <a:rPr lang="hu-HU" b="1" dirty="0"/>
              <a:t>A sertések mozgásának ellenőrzését</a:t>
            </a:r>
          </a:p>
          <a:p>
            <a:r>
              <a:rPr lang="hu-HU" b="1" dirty="0"/>
              <a:t> </a:t>
            </a:r>
            <a:endParaRPr lang="en-US" dirty="0"/>
          </a:p>
          <a:p>
            <a:endParaRPr lang="en-US" dirty="0"/>
          </a:p>
        </p:txBody>
      </p:sp>
    </p:spTree>
    <p:extLst>
      <p:ext uri="{BB962C8B-B14F-4D97-AF65-F5344CB8AC3E}">
        <p14:creationId xmlns:p14="http://schemas.microsoft.com/office/powerpoint/2010/main" val="154911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7BAC-29D8-410B-930C-4A828D9D42B9}"/>
              </a:ext>
            </a:extLst>
          </p:cNvPr>
          <p:cNvSpPr>
            <a:spLocks noGrp="1"/>
          </p:cNvSpPr>
          <p:nvPr>
            <p:ph type="title"/>
          </p:nvPr>
        </p:nvSpPr>
        <p:spPr/>
        <p:txBody>
          <a:bodyPr/>
          <a:lstStyle/>
          <a:p>
            <a:r>
              <a:rPr lang="hu-HU" dirty="0"/>
              <a:t>Bevezetés</a:t>
            </a:r>
            <a:endParaRPr lang="sr-Latn-RS" dirty="0"/>
          </a:p>
        </p:txBody>
      </p:sp>
      <p:sp>
        <p:nvSpPr>
          <p:cNvPr id="3" name="Text Placeholder 2">
            <a:extLst>
              <a:ext uri="{FF2B5EF4-FFF2-40B4-BE49-F238E27FC236}">
                <a16:creationId xmlns:a16="http://schemas.microsoft.com/office/drawing/2014/main" id="{12EB95D1-2099-439B-B34E-FEA8742A5BA7}"/>
              </a:ext>
            </a:extLst>
          </p:cNvPr>
          <p:cNvSpPr>
            <a:spLocks noGrp="1"/>
          </p:cNvSpPr>
          <p:nvPr>
            <p:ph type="body" idx="1"/>
          </p:nvPr>
        </p:nvSpPr>
        <p:spPr>
          <a:xfrm>
            <a:off x="753190" y="1358082"/>
            <a:ext cx="10514012" cy="3575725"/>
          </a:xfrm>
        </p:spPr>
        <p:txBody>
          <a:bodyPr/>
          <a:lstStyle/>
          <a:p>
            <a:pPr marL="114300" indent="0" algn="ctr">
              <a:spcBef>
                <a:spcPts val="1200"/>
              </a:spcBef>
              <a:spcAft>
                <a:spcPts val="600"/>
              </a:spcAft>
              <a:buNone/>
            </a:pPr>
            <a:r>
              <a:rPr lang="sr-Latn-RS" sz="1800" b="1" dirty="0">
                <a:solidFill>
                  <a:srgbClr val="000000"/>
                </a:solidFill>
                <a:effectLst/>
                <a:latin typeface="Times New Roman" panose="02020603050405020304" pitchFamily="18" charset="0"/>
                <a:ea typeface="Times New Roman" panose="02020603050405020304" pitchFamily="18" charset="0"/>
              </a:rPr>
              <a:t>AZ EURÓPAI PARLAMENT ÉS A TANÁCS (EU) 2016/429 RENDELETE</a:t>
            </a:r>
            <a:endParaRPr lang="sr-Latn-RS" sz="1800" dirty="0">
              <a:effectLst/>
              <a:latin typeface="Times New Roman" panose="02020603050405020304" pitchFamily="18" charset="0"/>
              <a:ea typeface="Times New Roman" panose="02020603050405020304" pitchFamily="18" charset="0"/>
            </a:endParaRPr>
          </a:p>
          <a:p>
            <a:pPr marL="114300" indent="0" algn="ctr">
              <a:spcBef>
                <a:spcPts val="1200"/>
              </a:spcBef>
              <a:spcAft>
                <a:spcPts val="600"/>
              </a:spcAft>
              <a:buNone/>
            </a:pPr>
            <a:r>
              <a:rPr lang="sr-Latn-RS" sz="1800" b="1" dirty="0">
                <a:solidFill>
                  <a:srgbClr val="000000"/>
                </a:solidFill>
                <a:effectLst/>
                <a:latin typeface="Times New Roman" panose="02020603050405020304" pitchFamily="18" charset="0"/>
                <a:ea typeface="Times New Roman" panose="02020603050405020304" pitchFamily="18" charset="0"/>
              </a:rPr>
              <a:t>(2016. </a:t>
            </a:r>
            <a:r>
              <a:rPr lang="hu-HU" sz="1800" b="1" dirty="0">
                <a:solidFill>
                  <a:srgbClr val="000000"/>
                </a:solidFill>
                <a:effectLst/>
                <a:latin typeface="Times New Roman" panose="02020603050405020304" pitchFamily="18" charset="0"/>
                <a:ea typeface="Times New Roman" panose="02020603050405020304" pitchFamily="18" charset="0"/>
              </a:rPr>
              <a:t>március</a:t>
            </a:r>
            <a:r>
              <a:rPr lang="sr-Latn-RS" sz="1800" b="1" dirty="0">
                <a:solidFill>
                  <a:srgbClr val="000000"/>
                </a:solidFill>
                <a:effectLst/>
                <a:latin typeface="Times New Roman" panose="02020603050405020304" pitchFamily="18" charset="0"/>
                <a:ea typeface="Times New Roman" panose="02020603050405020304" pitchFamily="18" charset="0"/>
              </a:rPr>
              <a:t> 9.)</a:t>
            </a:r>
            <a:endParaRPr lang="sr-Latn-RS" sz="1800" dirty="0">
              <a:effectLst/>
              <a:latin typeface="Times New Roman" panose="02020603050405020304" pitchFamily="18" charset="0"/>
              <a:ea typeface="Times New Roman" panose="02020603050405020304" pitchFamily="18" charset="0"/>
            </a:endParaRPr>
          </a:p>
          <a:p>
            <a:pPr marL="114300" indent="0" algn="ctr">
              <a:spcBef>
                <a:spcPts val="1200"/>
              </a:spcBef>
              <a:spcAft>
                <a:spcPts val="600"/>
              </a:spcAft>
              <a:buNone/>
            </a:pPr>
            <a:r>
              <a:rPr lang="sr-Latn-RS" sz="1800" b="1" dirty="0">
                <a:solidFill>
                  <a:srgbClr val="000000"/>
                </a:solidFill>
                <a:effectLst/>
                <a:latin typeface="Times New Roman" panose="02020603050405020304" pitchFamily="18" charset="0"/>
                <a:ea typeface="Times New Roman" panose="02020603050405020304" pitchFamily="18" charset="0"/>
              </a:rPr>
              <a:t>a </a:t>
            </a:r>
            <a:r>
              <a:rPr lang="hu-HU" sz="1800" b="1" dirty="0">
                <a:solidFill>
                  <a:srgbClr val="000000"/>
                </a:solidFill>
                <a:effectLst/>
                <a:latin typeface="Times New Roman" panose="02020603050405020304" pitchFamily="18" charset="0"/>
                <a:ea typeface="Times New Roman" panose="02020603050405020304" pitchFamily="18" charset="0"/>
              </a:rPr>
              <a:t>fertőző</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állatbetegségekről</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és</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egyes</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állategészségügyi</a:t>
            </a:r>
            <a:r>
              <a:rPr lang="sr-Latn-RS" sz="1800" b="1" dirty="0">
                <a:solidFill>
                  <a:srgbClr val="000000"/>
                </a:solidFill>
                <a:effectLst/>
                <a:latin typeface="Times New Roman" panose="02020603050405020304" pitchFamily="18" charset="0"/>
                <a:ea typeface="Times New Roman" panose="02020603050405020304" pitchFamily="18" charset="0"/>
              </a:rPr>
              <a:t> jogi </a:t>
            </a:r>
            <a:r>
              <a:rPr lang="sr-Latn-RS" sz="1800" b="1" dirty="0" err="1">
                <a:solidFill>
                  <a:srgbClr val="000000"/>
                </a:solidFill>
                <a:effectLst/>
                <a:latin typeface="Times New Roman" panose="02020603050405020304" pitchFamily="18" charset="0"/>
                <a:ea typeface="Times New Roman" panose="02020603050405020304" pitchFamily="18" charset="0"/>
              </a:rPr>
              <a:t>aktusok</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módosításáról</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és</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hatályon</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kívül</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helyezéséről</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Állategészségügyi</a:t>
            </a:r>
            <a:r>
              <a:rPr lang="sr-Latn-RS" sz="1800" b="1" dirty="0">
                <a:solidFill>
                  <a:srgbClr val="000000"/>
                </a:solidFill>
                <a:effectLst/>
                <a:latin typeface="Times New Roman" panose="02020603050405020304" pitchFamily="18" charset="0"/>
                <a:ea typeface="Times New Roman" panose="02020603050405020304" pitchFamily="18" charset="0"/>
              </a:rPr>
              <a:t> </a:t>
            </a:r>
            <a:r>
              <a:rPr lang="sr-Latn-RS" sz="1800" b="1" dirty="0" err="1">
                <a:solidFill>
                  <a:srgbClr val="000000"/>
                </a:solidFill>
                <a:effectLst/>
                <a:latin typeface="Times New Roman" panose="02020603050405020304" pitchFamily="18" charset="0"/>
                <a:ea typeface="Times New Roman" panose="02020603050405020304" pitchFamily="18" charset="0"/>
              </a:rPr>
              <a:t>rendelet</a:t>
            </a:r>
            <a:r>
              <a:rPr lang="sr-Latn-RS" sz="1800" b="1" dirty="0">
                <a:solidFill>
                  <a:srgbClr val="000000"/>
                </a:solidFill>
                <a:effectLst/>
                <a:latin typeface="Times New Roman" panose="02020603050405020304" pitchFamily="18" charset="0"/>
                <a:ea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15000"/>
              </a:lnSpc>
              <a:spcAft>
                <a:spcPts val="10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23. „</a:t>
            </a:r>
            <a:r>
              <a:rPr lang="hu-HU" sz="1800" dirty="0">
                <a:effectLst/>
                <a:latin typeface="Calibri" panose="020F0502020204030204" pitchFamily="34" charset="0"/>
                <a:ea typeface="Calibri" panose="020F0502020204030204" pitchFamily="34" charset="0"/>
                <a:cs typeface="Times New Roman" panose="02020603050405020304" pitchFamily="18" charset="0"/>
              </a:rPr>
              <a:t>biológiai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biztonságbiztonság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azon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irányítási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fizikai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intézkedések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összessége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amelyek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célja</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bejutás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kialakulás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terjedés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kockázatának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csökkentése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az</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egy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állatpopuláción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belül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kialakuló</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illetve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arról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továbbterjedő</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betegségek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tekintetében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vagy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az</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egy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létesítményen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körzeten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kompartmenten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szállítási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eszközön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vagy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bármilyen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más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egyéb</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létesítményen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épületen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vagy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helyen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belül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illetve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arra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arról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továbbterjedő</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betegségek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tekintetében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sr-Latn-RS" dirty="0"/>
          </a:p>
        </p:txBody>
      </p:sp>
      <p:sp>
        <p:nvSpPr>
          <p:cNvPr id="4" name="TextBox 3">
            <a:extLst>
              <a:ext uri="{FF2B5EF4-FFF2-40B4-BE49-F238E27FC236}">
                <a16:creationId xmlns:a16="http://schemas.microsoft.com/office/drawing/2014/main" id="{53804D5A-9D63-4758-83C5-55145F946DFA}"/>
              </a:ext>
            </a:extLst>
          </p:cNvPr>
          <p:cNvSpPr txBox="1"/>
          <p:nvPr/>
        </p:nvSpPr>
        <p:spPr>
          <a:xfrm>
            <a:off x="843750" y="4933807"/>
            <a:ext cx="10937123" cy="1631216"/>
          </a:xfrm>
          <a:prstGeom prst="rect">
            <a:avLst/>
          </a:prstGeom>
          <a:noFill/>
        </p:spPr>
        <p:txBody>
          <a:bodyPr wrap="square" rtlCol="0">
            <a:spAutoFit/>
          </a:bodyPr>
          <a:lstStyle/>
          <a:p>
            <a:r>
              <a:rPr lang="hu-HU" sz="2000" i="1" dirty="0">
                <a:effectLst/>
                <a:latin typeface="Calibri" pitchFamily="34" charset="0"/>
                <a:ea typeface="Calibri" panose="020F0502020204030204" pitchFamily="34" charset="0"/>
              </a:rPr>
              <a:t>A biológiai biztonság a következőképpen definiálható: "A kórokozók behurcolásának és elterjedésének kockázatát csökkentő intézkedések végrehajtása; ehhez szükség van egyfajta attitűdök és magatartásformák elfogadására az emberek részéről a kockázat csökkentése érdekében minden olyan tevékenységben, amely otthoni, fogságban tartott vagy, egzotikus és vadon élő állatokkal és termékeik kapcsolatos. "(FAO / OIE / Világbank, 2008).</a:t>
            </a:r>
            <a:endParaRPr lang="sr-Latn-RS" sz="2000" dirty="0">
              <a:latin typeface="Calibri" pitchFamily="34" charset="0"/>
            </a:endParaRPr>
          </a:p>
        </p:txBody>
      </p:sp>
    </p:spTree>
    <p:extLst>
      <p:ext uri="{BB962C8B-B14F-4D97-AF65-F5344CB8AC3E}">
        <p14:creationId xmlns:p14="http://schemas.microsoft.com/office/powerpoint/2010/main" val="753843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6"/>
            <a:ext cx="9219787" cy="1098501"/>
          </a:xfrm>
        </p:spPr>
        <p:txBody>
          <a:bodyPr/>
          <a:lstStyle/>
          <a:p>
            <a:pPr algn="ctr"/>
            <a:r>
              <a:rPr lang="hu-HU" b="1" dirty="0"/>
              <a:t>A járművek mozgásának ellenőrzése  </a:t>
            </a:r>
            <a:br>
              <a:rPr lang="hu-HU" b="1" dirty="0"/>
            </a:br>
            <a:endParaRPr lang="en-US" dirty="0"/>
          </a:p>
        </p:txBody>
      </p:sp>
      <p:sp>
        <p:nvSpPr>
          <p:cNvPr id="3" name="Text Placeholder 2"/>
          <p:cNvSpPr>
            <a:spLocks noGrp="1"/>
          </p:cNvSpPr>
          <p:nvPr>
            <p:ph type="body" idx="1"/>
          </p:nvPr>
        </p:nvSpPr>
        <p:spPr>
          <a:xfrm>
            <a:off x="753190" y="1358082"/>
            <a:ext cx="10514012" cy="5127778"/>
          </a:xfrm>
        </p:spPr>
        <p:txBody>
          <a:bodyPr/>
          <a:lstStyle/>
          <a:p>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 gazdaság körül külön utak kialakítása szükséges. </a:t>
            </a:r>
          </a:p>
          <a:p>
            <a:r>
              <a:rPr lang="hu-HU"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 bejáratnál figyelmeztető táblát kell elhelyezni, mely a telepi forgalmat szabályozza és korlátozza. </a:t>
            </a:r>
          </a:p>
          <a:p>
            <a:r>
              <a:rPr lang="hu-HU"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Korlátozzunk minden szükségtelen forgalmat. </a:t>
            </a:r>
          </a:p>
          <a:p>
            <a:r>
              <a:rPr lang="hu-HU"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Minden idegen járművet a </a:t>
            </a:r>
            <a:r>
              <a:rPr lang="hu-HU"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telepen kívül kell leparkolni</a:t>
            </a:r>
            <a:endParaRPr lang="hu-HU"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hu-HU"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Csak a legszükségesebb járművek hajthatnak a telepre egy központi be- és kihajtásra egyaránt szolgáló kapun keresztül fertőtlenítést követően. </a:t>
            </a:r>
          </a:p>
          <a:p>
            <a:r>
              <a:rPr lang="hu-HU" sz="2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Ezek a járművek először a fekete zónába kerülnek és belépésük a fehér zónába nagyon nagy kockázatot jelent</a:t>
            </a: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sr-Latn-R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164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6"/>
            <a:ext cx="9219787" cy="1098501"/>
          </a:xfrm>
        </p:spPr>
        <p:txBody>
          <a:bodyPr/>
          <a:lstStyle/>
          <a:p>
            <a:pPr algn="ctr"/>
            <a:r>
              <a:rPr lang="hu-HU" b="1" dirty="0"/>
              <a:t>A járművek mozgásának ellenőrzése  </a:t>
            </a:r>
            <a:br>
              <a:rPr lang="hu-HU" b="1" dirty="0"/>
            </a:br>
            <a:endParaRPr lang="en-US" dirty="0"/>
          </a:p>
        </p:txBody>
      </p:sp>
      <p:sp>
        <p:nvSpPr>
          <p:cNvPr id="3" name="Text Placeholder 2"/>
          <p:cNvSpPr>
            <a:spLocks noGrp="1"/>
          </p:cNvSpPr>
          <p:nvPr>
            <p:ph type="body" idx="1"/>
          </p:nvPr>
        </p:nvSpPr>
        <p:spPr>
          <a:xfrm>
            <a:off x="668130" y="904633"/>
            <a:ext cx="10514012" cy="5836409"/>
          </a:xfrm>
        </p:spPr>
        <p:txBody>
          <a:bodyPr/>
          <a:lstStyle/>
          <a:p>
            <a:pPr marL="114300" indent="0">
              <a:buNone/>
            </a:pPr>
            <a:r>
              <a:rPr lang="hu-HU" dirty="0">
                <a:effectLst/>
                <a:latin typeface="Calibri" panose="020F0502020204030204" pitchFamily="34" charset="0"/>
                <a:ea typeface="Calibri" panose="020F0502020204030204" pitchFamily="34" charset="0"/>
                <a:cs typeface="Calibri" panose="020F0502020204030204" pitchFamily="34" charset="0"/>
              </a:rPr>
              <a:t>A következő esetekben jelentenek nagy kockázatot a betegségek telepre történő átvitelére a járművek és járművezetőik: </a:t>
            </a:r>
            <a:br>
              <a:rPr lang="hu-HU" dirty="0">
                <a:effectLst/>
                <a:latin typeface="Calibri" panose="020F0502020204030204" pitchFamily="34" charset="0"/>
                <a:ea typeface="Calibri" panose="020F0502020204030204" pitchFamily="34" charset="0"/>
                <a:cs typeface="Calibri" panose="020F0502020204030204" pitchFamily="34" charset="0"/>
              </a:rPr>
            </a:br>
            <a:r>
              <a:rPr lang="hu-HU" dirty="0">
                <a:effectLst/>
                <a:latin typeface="Calibri" panose="020F0502020204030204" pitchFamily="34" charset="0"/>
                <a:ea typeface="Calibri" panose="020F0502020204030204" pitchFamily="34" charset="0"/>
                <a:cs typeface="Calibri" panose="020F0502020204030204" pitchFamily="34" charset="0"/>
              </a:rPr>
              <a:t>(1) Tenyész sertések és kanokat a telepre szállításakor, </a:t>
            </a:r>
            <a:br>
              <a:rPr lang="hu-HU" dirty="0">
                <a:effectLst/>
                <a:latin typeface="Calibri" panose="020F0502020204030204" pitchFamily="34" charset="0"/>
                <a:ea typeface="Calibri" panose="020F0502020204030204" pitchFamily="34" charset="0"/>
                <a:cs typeface="Calibri" panose="020F0502020204030204" pitchFamily="34" charset="0"/>
              </a:rPr>
            </a:br>
            <a:r>
              <a:rPr lang="hu-HU" dirty="0">
                <a:effectLst/>
                <a:latin typeface="Calibri" panose="020F0502020204030204" pitchFamily="34" charset="0"/>
                <a:ea typeface="Calibri" panose="020F0502020204030204" pitchFamily="34" charset="0"/>
                <a:cs typeface="Calibri" panose="020F0502020204030204" pitchFamily="34" charset="0"/>
              </a:rPr>
              <a:t>(2) A hízók és selejtezett kocákat telepről való elszállításakor, </a:t>
            </a:r>
            <a:br>
              <a:rPr lang="hu-HU" dirty="0">
                <a:effectLst/>
                <a:latin typeface="Calibri" panose="020F0502020204030204" pitchFamily="34" charset="0"/>
                <a:ea typeface="Calibri" panose="020F0502020204030204" pitchFamily="34" charset="0"/>
                <a:cs typeface="Calibri" panose="020F0502020204030204" pitchFamily="34" charset="0"/>
              </a:rPr>
            </a:br>
            <a:r>
              <a:rPr lang="hu-HU" dirty="0">
                <a:effectLst/>
                <a:latin typeface="Calibri" panose="020F0502020204030204" pitchFamily="34" charset="0"/>
                <a:ea typeface="Calibri" panose="020F0502020204030204" pitchFamily="34" charset="0"/>
                <a:cs typeface="Calibri" panose="020F0502020204030204" pitchFamily="34" charset="0"/>
              </a:rPr>
              <a:t>(3) A takarmányt, az almot, a berendezéseket, a gyógyszerkészleteket, és a sperma beszállításakor,</a:t>
            </a:r>
            <a:br>
              <a:rPr lang="hu-HU" dirty="0">
                <a:effectLst/>
                <a:latin typeface="Calibri" panose="020F0502020204030204" pitchFamily="34" charset="0"/>
                <a:ea typeface="Calibri" panose="020F0502020204030204" pitchFamily="34" charset="0"/>
                <a:cs typeface="Calibri" panose="020F0502020204030204" pitchFamily="34" charset="0"/>
              </a:rPr>
            </a:br>
            <a:r>
              <a:rPr lang="hu-HU" dirty="0">
                <a:effectLst/>
                <a:latin typeface="Calibri" panose="020F0502020204030204" pitchFamily="34" charset="0"/>
                <a:ea typeface="Calibri" panose="020F0502020204030204" pitchFamily="34" charset="0"/>
                <a:cs typeface="Calibri" panose="020F0502020204030204" pitchFamily="34" charset="0"/>
              </a:rPr>
              <a:t>(4) A trágya és az elhullott állatok elszállításakor, </a:t>
            </a:r>
            <a:br>
              <a:rPr lang="hu-HU" dirty="0">
                <a:effectLst/>
                <a:latin typeface="Calibri" panose="020F0502020204030204" pitchFamily="34" charset="0"/>
                <a:ea typeface="Calibri" panose="020F0502020204030204" pitchFamily="34" charset="0"/>
                <a:cs typeface="Calibri" panose="020F0502020204030204" pitchFamily="34" charset="0"/>
              </a:rPr>
            </a:br>
            <a:r>
              <a:rPr lang="hu-HU" dirty="0">
                <a:effectLst/>
                <a:latin typeface="Calibri" panose="020F0502020204030204" pitchFamily="34" charset="0"/>
                <a:ea typeface="Calibri" panose="020F0502020204030204" pitchFamily="34" charset="0"/>
                <a:cs typeface="Calibri" panose="020F0502020204030204" pitchFamily="34" charset="0"/>
              </a:rPr>
              <a:t>(5) A dolgozók, a külső karbantartók, az állatorvosok, a tanácsadók, az értékesítők, a látogatók és mások jövetelekor a telepre, és </a:t>
            </a:r>
            <a:br>
              <a:rPr lang="hu-HU" dirty="0">
                <a:effectLst/>
                <a:latin typeface="Calibri" panose="020F0502020204030204" pitchFamily="34" charset="0"/>
                <a:ea typeface="Calibri" panose="020F0502020204030204" pitchFamily="34" charset="0"/>
                <a:cs typeface="Calibri" panose="020F0502020204030204" pitchFamily="34" charset="0"/>
              </a:rPr>
            </a:br>
            <a:r>
              <a:rPr lang="hu-HU" dirty="0">
                <a:effectLst/>
                <a:latin typeface="Calibri" panose="020F0502020204030204" pitchFamily="34" charset="0"/>
                <a:ea typeface="Calibri" panose="020F0502020204030204" pitchFamily="34" charset="0"/>
                <a:cs typeface="Calibri" panose="020F0502020204030204" pitchFamily="34" charset="0"/>
              </a:rPr>
              <a:t>(6) a telep belső forgalmát  (a fehér zónában) ellátó járművek visszajövetele a gazdaságba. </a:t>
            </a:r>
          </a:p>
          <a:p>
            <a:pPr marL="114300" indent="0">
              <a:buNone/>
            </a:pPr>
            <a:r>
              <a:rPr lang="hu-HU" dirty="0">
                <a:effectLst/>
                <a:latin typeface="Calibri" panose="020F0502020204030204" pitchFamily="34" charset="0"/>
                <a:ea typeface="Calibri" panose="020F0502020204030204" pitchFamily="34" charset="0"/>
                <a:cs typeface="Calibri" panose="020F0502020204030204" pitchFamily="34" charset="0"/>
              </a:rPr>
              <a:t>A kockázat mértéke függ, a jármű a </a:t>
            </a:r>
            <a:r>
              <a:rPr lang="hu-HU" dirty="0" err="1">
                <a:effectLst/>
                <a:latin typeface="Calibri" panose="020F0502020204030204" pitchFamily="34" charset="0"/>
                <a:ea typeface="Calibri" panose="020F0502020204030204" pitchFamily="34" charset="0"/>
                <a:cs typeface="Calibri" panose="020F0502020204030204" pitchFamily="34" charset="0"/>
              </a:rPr>
              <a:t>közelmúltbani</a:t>
            </a:r>
            <a:r>
              <a:rPr lang="hu-HU" dirty="0">
                <a:effectLst/>
                <a:latin typeface="Calibri" panose="020F0502020204030204" pitchFamily="34" charset="0"/>
                <a:ea typeface="Calibri" panose="020F0502020204030204" pitchFamily="34" charset="0"/>
                <a:cs typeface="Calibri" panose="020F0502020204030204" pitchFamily="34" charset="0"/>
              </a:rPr>
              <a:t> kontaktusaitól, és attól hogy a telepen lévő sertések közvetlen vagy közvetett kapcsolatban állnak-e a járművel.</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42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6"/>
            <a:ext cx="9219787" cy="1098501"/>
          </a:xfrm>
        </p:spPr>
        <p:txBody>
          <a:bodyPr/>
          <a:lstStyle/>
          <a:p>
            <a:pPr algn="ctr"/>
            <a:r>
              <a:rPr lang="hu-HU" b="1" dirty="0"/>
              <a:t>A járművek mozgásának ellenőrzése  </a:t>
            </a:r>
            <a:br>
              <a:rPr lang="hu-HU" b="1" dirty="0"/>
            </a:br>
            <a:endParaRPr lang="en-US" dirty="0"/>
          </a:p>
        </p:txBody>
      </p:sp>
      <p:sp>
        <p:nvSpPr>
          <p:cNvPr id="3" name="Text Placeholder 2"/>
          <p:cNvSpPr>
            <a:spLocks noGrp="1"/>
          </p:cNvSpPr>
          <p:nvPr>
            <p:ph type="body" idx="1"/>
          </p:nvPr>
        </p:nvSpPr>
        <p:spPr>
          <a:xfrm>
            <a:off x="498764" y="959072"/>
            <a:ext cx="11471563" cy="5206942"/>
          </a:xfrm>
        </p:spPr>
        <p:txBody>
          <a:bodyPr/>
          <a:lstStyle/>
          <a:p>
            <a:pPr marL="114300" indent="0">
              <a:lnSpc>
                <a:spcPct val="107000"/>
              </a:lnSpc>
              <a:spcAft>
                <a:spcPts val="800"/>
              </a:spcAft>
              <a:buNone/>
            </a:pP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A járművek kezelésével kapcsolatos biológiai biztonsági eljárások a következők:</a:t>
            </a:r>
            <a:endParaRPr lang="sr-Latn-R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A látogatók, tanácsadók, dolgozók és tulajdonosok összes járművét a sertéstelep kerítésén kívül kell leparkolni az erre a célra kijelölt parkolóbban.</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A kerítésen belüli belépésre csak a telep tulajdonában lévő vagy teljesen ellenőrzött járművek és munkagépek belépése engedélyezett.</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Ki kel jelölni egy takarítási területet a gazdaságon kívül használt sertéstelepi-járművek és felszerelések részére.</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Különös figyelmet kell fordítani a járművek azon részeire, amelyek a sertésekkel érintkeznek.</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Fontos továbbá a gumiabroncsok, a kerékívek és a jármű alsó részének alapos tisztítása és fertőtlenítése. </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A munkásoknak a jármű tisztításakor védőruhát és csizmát kell viselniük, </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A jármű ezután a kerek fertőtlenítő medencén és fertőtlenítő kapun áthaladva jut be a fekete zónába a gazdaság területére.</a:t>
            </a:r>
            <a:b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br>
            <a:r>
              <a:rPr lang="hu-HU" sz="2000" dirty="0">
                <a:solidFill>
                  <a:srgbClr val="000000"/>
                </a:solidFill>
                <a:effectLst/>
                <a:latin typeface="Calibri" pitchFamily="34" charset="0"/>
                <a:ea typeface="Calibri" panose="020F0502020204030204" pitchFamily="34" charset="0"/>
                <a:cs typeface="Times New Roman" panose="02020603050405020304" pitchFamily="18" charset="0"/>
              </a:rPr>
              <a:t> A kereskedelmi takarmány-szállító és állatszállító járműveket tartsa a lehető legtávolabb a sertésektől. A gazdaságba érkezés előtt meg kell követelni az állatszállító járművek megfelelő tisztítását és fertőtlenítését. </a:t>
            </a:r>
            <a:endParaRPr lang="sr-Latn-R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latin typeface="Calibri" pitchFamily="34" charset="0"/>
            </a:endParaRPr>
          </a:p>
        </p:txBody>
      </p:sp>
    </p:spTree>
    <p:extLst>
      <p:ext uri="{BB962C8B-B14F-4D97-AF65-F5344CB8AC3E}">
        <p14:creationId xmlns:p14="http://schemas.microsoft.com/office/powerpoint/2010/main" val="296233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6"/>
            <a:ext cx="9219787" cy="1098501"/>
          </a:xfrm>
        </p:spPr>
        <p:txBody>
          <a:bodyPr/>
          <a:lstStyle/>
          <a:p>
            <a:pPr algn="ctr"/>
            <a:r>
              <a:rPr lang="hu-HU" b="1" dirty="0"/>
              <a:t>A járművek mozgásának ellenőrzése  </a:t>
            </a:r>
            <a:br>
              <a:rPr lang="hu-HU" b="1" dirty="0"/>
            </a:br>
            <a:endParaRPr lang="en-US" dirty="0"/>
          </a:p>
        </p:txBody>
      </p:sp>
      <p:sp>
        <p:nvSpPr>
          <p:cNvPr id="3" name="Text Placeholder 2"/>
          <p:cNvSpPr>
            <a:spLocks noGrp="1"/>
          </p:cNvSpPr>
          <p:nvPr>
            <p:ph type="body" idx="1"/>
          </p:nvPr>
        </p:nvSpPr>
        <p:spPr/>
        <p:txBody>
          <a:bodyPr/>
          <a:lstStyle/>
          <a:p>
            <a:pPr>
              <a:lnSpc>
                <a:spcPct val="107000"/>
              </a:lnSpc>
              <a:spcAft>
                <a:spcPts val="800"/>
              </a:spcAft>
            </a:pPr>
            <a:r>
              <a:rPr lang="hu-HU" sz="2800" i="1" dirty="0">
                <a:solidFill>
                  <a:srgbClr val="000000"/>
                </a:solidFill>
                <a:effectLst/>
                <a:latin typeface="Calibri" pitchFamily="34" charset="0"/>
                <a:ea typeface="Calibri" panose="020F0502020204030204" pitchFamily="34" charset="0"/>
                <a:cs typeface="Times New Roman" panose="02020603050405020304" pitchFamily="18" charset="0"/>
              </a:rPr>
              <a:t>Állattartó teherautók és pótkocsik tisztítása és fertőtlenítése</a:t>
            </a:r>
            <a:r>
              <a:rPr lang="hu-HU" sz="2800" dirty="0">
                <a:solidFill>
                  <a:srgbClr val="000000"/>
                </a:solidFill>
                <a:effectLst/>
                <a:latin typeface="Calibri" pitchFamily="34" charset="0"/>
                <a:ea typeface="Calibri" panose="020F0502020204030204" pitchFamily="34" charset="0"/>
                <a:cs typeface="Times New Roman" panose="02020603050405020304" pitchFamily="18" charset="0"/>
              </a:rPr>
              <a:t>. </a:t>
            </a:r>
          </a:p>
          <a:p>
            <a:pPr>
              <a:lnSpc>
                <a:spcPct val="107000"/>
              </a:lnSpc>
              <a:spcAft>
                <a:spcPts val="800"/>
              </a:spcAft>
            </a:pPr>
            <a:r>
              <a:rPr lang="hu-HU" sz="2800" i="1" dirty="0">
                <a:solidFill>
                  <a:srgbClr val="000000"/>
                </a:solidFill>
                <a:effectLst/>
                <a:latin typeface="Calibri" pitchFamily="34" charset="0"/>
                <a:ea typeface="Calibri" panose="020F0502020204030204" pitchFamily="34" charset="0"/>
                <a:cs typeface="Times New Roman" panose="02020603050405020304" pitchFamily="18" charset="0"/>
              </a:rPr>
              <a:t>Teherautó és pótkocsi mosására a </a:t>
            </a:r>
            <a:r>
              <a:rPr lang="hu-HU" sz="2800" dirty="0">
                <a:solidFill>
                  <a:srgbClr val="000000"/>
                </a:solidFill>
                <a:effectLst/>
                <a:latin typeface="Calibri" pitchFamily="34" charset="0"/>
                <a:ea typeface="Calibri" panose="020F0502020204030204" pitchFamily="34" charset="0"/>
                <a:cs typeface="Times New Roman" panose="02020603050405020304" pitchFamily="18" charset="0"/>
              </a:rPr>
              <a:t>létesítménynek zártnak, fűtöttnek és jól megvilágítottnak kell lennie. </a:t>
            </a:r>
          </a:p>
          <a:p>
            <a:pPr>
              <a:lnSpc>
                <a:spcPct val="107000"/>
              </a:lnSpc>
              <a:spcAft>
                <a:spcPts val="800"/>
              </a:spcAft>
            </a:pPr>
            <a:r>
              <a:rPr lang="hu-HU" sz="2800" i="1" dirty="0">
                <a:effectLst/>
                <a:latin typeface="Calibri" pitchFamily="34" charset="0"/>
                <a:ea typeface="Calibri" panose="020F0502020204030204" pitchFamily="34" charset="0"/>
                <a:cs typeface="Times New Roman" panose="02020603050405020304" pitchFamily="18" charset="0"/>
              </a:rPr>
              <a:t>A járművezető mozgása a telep területén.</a:t>
            </a:r>
            <a:r>
              <a:rPr lang="hu-HU" sz="2800" dirty="0">
                <a:effectLst/>
                <a:latin typeface="Calibri" pitchFamily="34" charset="0"/>
                <a:ea typeface="Calibri" panose="020F0502020204030204" pitchFamily="34" charset="0"/>
                <a:cs typeface="Times New Roman" panose="02020603050405020304" pitchFamily="18" charset="0"/>
              </a:rPr>
              <a:t>  Ha a sofőrnek ki kell szállnia a járműből, ezt csak védőruhában (egyhasználati ) és lábszárzsákban teheti meg, nem hagyhatja el az engedélyezett területet.</a:t>
            </a:r>
          </a:p>
          <a:p>
            <a:endParaRPr lang="en-US" dirty="0">
              <a:latin typeface="Calibri" pitchFamily="34" charset="0"/>
            </a:endParaRPr>
          </a:p>
        </p:txBody>
      </p:sp>
    </p:spTree>
    <p:extLst>
      <p:ext uri="{BB962C8B-B14F-4D97-AF65-F5344CB8AC3E}">
        <p14:creationId xmlns:p14="http://schemas.microsoft.com/office/powerpoint/2010/main" val="3683517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6"/>
            <a:ext cx="9219787" cy="1098501"/>
          </a:xfrm>
        </p:spPr>
        <p:txBody>
          <a:bodyPr/>
          <a:lstStyle/>
          <a:p>
            <a:pPr algn="ctr"/>
            <a:r>
              <a:rPr lang="hu-HU" b="1" dirty="0"/>
              <a:t>A járművek mozgásának ellenőrzése  </a:t>
            </a:r>
            <a:br>
              <a:rPr lang="hu-HU" b="1" dirty="0"/>
            </a:br>
            <a:endParaRPr lang="en-US" dirty="0"/>
          </a:p>
        </p:txBody>
      </p:sp>
      <p:sp>
        <p:nvSpPr>
          <p:cNvPr id="3" name="Text Placeholder 2"/>
          <p:cNvSpPr>
            <a:spLocks noGrp="1"/>
          </p:cNvSpPr>
          <p:nvPr>
            <p:ph type="body" idx="1"/>
          </p:nvPr>
        </p:nvSpPr>
        <p:spPr>
          <a:xfrm>
            <a:off x="753190" y="1057292"/>
            <a:ext cx="10514012" cy="5206942"/>
          </a:xfrm>
          <a:solidFill>
            <a:schemeClr val="bg1"/>
          </a:solidFill>
        </p:spPr>
        <p:txBody>
          <a:bodyPr/>
          <a:lstStyle/>
          <a:p>
            <a:pPr marL="114300" indent="0">
              <a:lnSpc>
                <a:spcPct val="107000"/>
              </a:lnSpc>
              <a:spcAft>
                <a:spcPts val="800"/>
              </a:spcAft>
              <a:buNone/>
            </a:pPr>
            <a:r>
              <a:rPr lang="hu-HU" sz="2400" dirty="0"/>
              <a:t>A fehér zónában szolgáló járművek, mezőgazdasági gépek és felszerelések is kockázatot jelenthetnek a betegségek átterjedésére, ha a gépeket és berendezéseket a fehérzónán kívül használták. A következő eljárások segítenek megakadályozni a betegség terjedését:</a:t>
            </a:r>
            <a:endParaRPr lang="sr-Latn-RS" sz="2400" dirty="0"/>
          </a:p>
          <a:p>
            <a:pPr>
              <a:lnSpc>
                <a:spcPct val="107000"/>
              </a:lnSpc>
              <a:spcAft>
                <a:spcPts val="800"/>
              </a:spcAft>
            </a:pPr>
            <a:r>
              <a:rPr lang="hu-HU" sz="2400" dirty="0"/>
              <a:t>• Tilos a felszerelések (különösen a trágyakezelő berendezések) és a járművek kölcsönvétele más gazdaságokból.</a:t>
            </a:r>
            <a:endParaRPr lang="sr-Latn-RS" sz="2400" dirty="0"/>
          </a:p>
          <a:p>
            <a:pPr>
              <a:lnSpc>
                <a:spcPct val="107000"/>
              </a:lnSpc>
              <a:spcAft>
                <a:spcPts val="800"/>
              </a:spcAft>
            </a:pPr>
            <a:r>
              <a:rPr lang="hu-HU" sz="2400" dirty="0"/>
              <a:t>• Hacsak nem elengedhetetlen, kerülje a mezőgazdasági gépek vagy felszerelések fehér zónából való kilépését.</a:t>
            </a:r>
            <a:endParaRPr lang="sr-Latn-RS" sz="2400" dirty="0"/>
          </a:p>
          <a:p>
            <a:pPr>
              <a:lnSpc>
                <a:spcPct val="107000"/>
              </a:lnSpc>
              <a:spcAft>
                <a:spcPts val="800"/>
              </a:spcAft>
            </a:pPr>
            <a:r>
              <a:rPr lang="hu-HU" sz="2400" dirty="0"/>
              <a:t>• A fehérzónából kilépett járműveket, berendezéseket a belépés előtt alaposan meg kell tisztítani és fertőtleníteni. Ez az eljárás különösen magában foglalja minden alkalommal a trágya és hígtrágya kezelésére használt gépeket.</a:t>
            </a:r>
            <a:endParaRPr lang="en-US" sz="2400" dirty="0"/>
          </a:p>
        </p:txBody>
      </p:sp>
    </p:spTree>
    <p:extLst>
      <p:ext uri="{BB962C8B-B14F-4D97-AF65-F5344CB8AC3E}">
        <p14:creationId xmlns:p14="http://schemas.microsoft.com/office/powerpoint/2010/main" val="3294664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Az emberek mozgáselenőrzése</a:t>
            </a:r>
            <a:endParaRPr lang="en-US" dirty="0"/>
          </a:p>
        </p:txBody>
      </p:sp>
      <p:sp>
        <p:nvSpPr>
          <p:cNvPr id="3" name="Text Placeholder 2"/>
          <p:cNvSpPr>
            <a:spLocks noGrp="1"/>
          </p:cNvSpPr>
          <p:nvPr>
            <p:ph type="body" idx="1"/>
          </p:nvPr>
        </p:nvSpPr>
        <p:spPr>
          <a:xfrm>
            <a:off x="798022" y="809442"/>
            <a:ext cx="10568933" cy="836477"/>
          </a:xfrm>
        </p:spPr>
        <p:txBody>
          <a:bodyPr/>
          <a:lstStyle/>
          <a:p>
            <a:r>
              <a:rPr lang="hu-HU" sz="2400" dirty="0"/>
              <a:t>Az 1. táblázat útmutatást nyújt a gazdaságokban mozgó emberek kockázati szintjének felmérésére (módosítva Dalrymple és Innes, serint 2004).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627704511"/>
              </p:ext>
            </p:extLst>
          </p:nvPr>
        </p:nvGraphicFramePr>
        <p:xfrm>
          <a:off x="764773" y="1828802"/>
          <a:ext cx="10690165" cy="4706798"/>
        </p:xfrm>
        <a:graphic>
          <a:graphicData uri="http://schemas.openxmlformats.org/drawingml/2006/table">
            <a:tbl>
              <a:tblPr firstRow="1" firstCol="1" bandRow="1">
                <a:tableStyleId>{5C22544A-7EE6-4342-B048-85BDC9FD1C3A}</a:tableStyleId>
              </a:tblPr>
              <a:tblGrid>
                <a:gridCol w="2716278">
                  <a:extLst>
                    <a:ext uri="{9D8B030D-6E8A-4147-A177-3AD203B41FA5}">
                      <a16:colId xmlns:a16="http://schemas.microsoft.com/office/drawing/2014/main" val="20000"/>
                    </a:ext>
                  </a:extLst>
                </a:gridCol>
                <a:gridCol w="2674843">
                  <a:extLst>
                    <a:ext uri="{9D8B030D-6E8A-4147-A177-3AD203B41FA5}">
                      <a16:colId xmlns:a16="http://schemas.microsoft.com/office/drawing/2014/main" val="20001"/>
                    </a:ext>
                  </a:extLst>
                </a:gridCol>
                <a:gridCol w="2649522">
                  <a:extLst>
                    <a:ext uri="{9D8B030D-6E8A-4147-A177-3AD203B41FA5}">
                      <a16:colId xmlns:a16="http://schemas.microsoft.com/office/drawing/2014/main" val="20002"/>
                    </a:ext>
                  </a:extLst>
                </a:gridCol>
                <a:gridCol w="2649522">
                  <a:extLst>
                    <a:ext uri="{9D8B030D-6E8A-4147-A177-3AD203B41FA5}">
                      <a16:colId xmlns:a16="http://schemas.microsoft.com/office/drawing/2014/main" val="20003"/>
                    </a:ext>
                  </a:extLst>
                </a:gridCol>
              </a:tblGrid>
              <a:tr h="315781">
                <a:tc>
                  <a:txBody>
                    <a:bodyPr/>
                    <a:lstStyle/>
                    <a:p>
                      <a:pPr marL="0" marR="0">
                        <a:lnSpc>
                          <a:spcPct val="107000"/>
                        </a:lnSpc>
                        <a:spcBef>
                          <a:spcPts val="0"/>
                        </a:spcBef>
                        <a:spcAft>
                          <a:spcPts val="0"/>
                        </a:spcAft>
                      </a:pPr>
                      <a:r>
                        <a:rPr lang="sr-Latn-RS" sz="1400" dirty="0">
                          <a:effectLst/>
                          <a:latin typeface="Calibri" pitchFamily="34" charset="0"/>
                        </a:rPr>
                        <a:t>Tétel</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Alacsony</a:t>
                      </a:r>
                      <a:r>
                        <a:rPr lang="en-US" sz="1400" dirty="0">
                          <a:effectLst/>
                          <a:latin typeface="Calibri" pitchFamily="34" charset="0"/>
                        </a:rPr>
                        <a:t> </a:t>
                      </a:r>
                      <a:r>
                        <a:rPr lang="en-US" sz="1400" dirty="0" err="1">
                          <a:effectLst/>
                          <a:latin typeface="Calibri" pitchFamily="34" charset="0"/>
                        </a:rPr>
                        <a:t>kockázatú</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Közepes kockázat</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Nagy kockázat</a:t>
                      </a:r>
                      <a:endParaRPr lang="en-US" sz="140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0"/>
                  </a:ext>
                </a:extLst>
              </a:tr>
              <a:tr h="654771">
                <a:tc>
                  <a:txBody>
                    <a:bodyPr/>
                    <a:lstStyle/>
                    <a:p>
                      <a:pPr marL="0" marR="0">
                        <a:lnSpc>
                          <a:spcPct val="107000"/>
                        </a:lnSpc>
                        <a:spcBef>
                          <a:spcPts val="0"/>
                        </a:spcBef>
                        <a:spcAft>
                          <a:spcPts val="0"/>
                        </a:spcAft>
                      </a:pPr>
                      <a:r>
                        <a:rPr lang="en-US" sz="1400" dirty="0" err="1">
                          <a:effectLst/>
                          <a:latin typeface="Calibri" pitchFamily="34" charset="0"/>
                        </a:rPr>
                        <a:t>Napi</a:t>
                      </a:r>
                      <a:r>
                        <a:rPr lang="en-US" sz="1400" dirty="0">
                          <a:effectLst/>
                          <a:latin typeface="Calibri" pitchFamily="34" charset="0"/>
                        </a:rPr>
                        <a:t> </a:t>
                      </a:r>
                      <a:r>
                        <a:rPr lang="en-US" sz="1400" dirty="0" err="1">
                          <a:effectLst/>
                          <a:latin typeface="Calibri" pitchFamily="34" charset="0"/>
                        </a:rPr>
                        <a:t>gazdaságlátogatások</a:t>
                      </a:r>
                      <a:r>
                        <a:rPr lang="en-US" sz="1400" dirty="0">
                          <a:effectLst/>
                          <a:latin typeface="Calibri" pitchFamily="34" charset="0"/>
                        </a:rPr>
                        <a:t> </a:t>
                      </a:r>
                      <a:r>
                        <a:rPr lang="en-US" sz="1400" dirty="0" err="1">
                          <a:effectLst/>
                          <a:latin typeface="Calibri" pitchFamily="34" charset="0"/>
                        </a:rPr>
                        <a:t>száma</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Nincs</a:t>
                      </a:r>
                      <a:r>
                        <a:rPr lang="en-US" sz="1400" dirty="0">
                          <a:effectLst/>
                          <a:latin typeface="Calibri" pitchFamily="34" charset="0"/>
                        </a:rPr>
                        <a:t> </a:t>
                      </a:r>
                      <a:r>
                        <a:rPr lang="en-US" sz="1400" dirty="0" err="1">
                          <a:effectLst/>
                          <a:latin typeface="Calibri" pitchFamily="34" charset="0"/>
                        </a:rPr>
                        <a:t>más</a:t>
                      </a:r>
                      <a:r>
                        <a:rPr lang="en-US" sz="1400" dirty="0">
                          <a:effectLst/>
                          <a:latin typeface="Calibri" pitchFamily="34" charset="0"/>
                        </a:rPr>
                        <a:t> </a:t>
                      </a:r>
                      <a:r>
                        <a:rPr lang="en-US" sz="1400" dirty="0" err="1">
                          <a:effectLst/>
                          <a:latin typeface="Calibri" pitchFamily="34" charset="0"/>
                        </a:rPr>
                        <a:t>farmal</a:t>
                      </a:r>
                      <a:r>
                        <a:rPr lang="en-US" sz="1400" dirty="0">
                          <a:effectLst/>
                          <a:latin typeface="Calibri" pitchFamily="34" charset="0"/>
                        </a:rPr>
                        <a:t> </a:t>
                      </a:r>
                      <a:r>
                        <a:rPr lang="en-US" sz="1400" dirty="0" err="1">
                          <a:effectLst/>
                          <a:latin typeface="Calibri" pitchFamily="34" charset="0"/>
                        </a:rPr>
                        <a:t>kapcsolat</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Naponta egy vagy alkalmanként egy-egy gazdaság látogatása</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Rendszeresen meglátogat számos gazdaságot vagy állatvásárt</a:t>
                      </a:r>
                      <a:endParaRPr lang="en-US" sz="140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1"/>
                  </a:ext>
                </a:extLst>
              </a:tr>
              <a:tr h="801664">
                <a:tc>
                  <a:txBody>
                    <a:bodyPr/>
                    <a:lstStyle/>
                    <a:p>
                      <a:pPr marL="0" marR="0">
                        <a:lnSpc>
                          <a:spcPct val="107000"/>
                        </a:lnSpc>
                        <a:spcBef>
                          <a:spcPts val="0"/>
                        </a:spcBef>
                        <a:spcAft>
                          <a:spcPts val="0"/>
                        </a:spcAft>
                      </a:pPr>
                      <a:r>
                        <a:rPr lang="en-US" sz="1400" dirty="0" err="1">
                          <a:effectLst/>
                          <a:latin typeface="Calibri" pitchFamily="34" charset="0"/>
                        </a:rPr>
                        <a:t>Védőruházat</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hu-HU" sz="1400" noProof="0" dirty="0">
                          <a:effectLst/>
                          <a:latin typeface="Calibri" pitchFamily="34" charset="0"/>
                        </a:rPr>
                        <a:t>Fertőtlenített cipőt vagy csizmát visel. Telephelyenként egy pár tiszta kezeslábas</a:t>
                      </a:r>
                      <a:endParaRPr lang="hu-HU" sz="1400" noProof="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Fertőtlenített</a:t>
                      </a:r>
                      <a:r>
                        <a:rPr lang="en-US" sz="1400" dirty="0">
                          <a:effectLst/>
                          <a:latin typeface="Calibri" pitchFamily="34" charset="0"/>
                        </a:rPr>
                        <a:t> </a:t>
                      </a:r>
                      <a:r>
                        <a:rPr lang="en-US" sz="1400" dirty="0" err="1">
                          <a:effectLst/>
                          <a:latin typeface="Calibri" pitchFamily="34" charset="0"/>
                        </a:rPr>
                        <a:t>cipőt</a:t>
                      </a:r>
                      <a:r>
                        <a:rPr lang="en-US" sz="1400" dirty="0">
                          <a:effectLst/>
                          <a:latin typeface="Calibri" pitchFamily="34" charset="0"/>
                        </a:rPr>
                        <a:t> </a:t>
                      </a:r>
                      <a:r>
                        <a:rPr lang="en-US" sz="1400" dirty="0" err="1">
                          <a:effectLst/>
                          <a:latin typeface="Calibri" pitchFamily="34" charset="0"/>
                        </a:rPr>
                        <a:t>vagy</a:t>
                      </a:r>
                      <a:r>
                        <a:rPr lang="en-US" sz="1400" dirty="0">
                          <a:effectLst/>
                          <a:latin typeface="Calibri" pitchFamily="34" charset="0"/>
                        </a:rPr>
                        <a:t> </a:t>
                      </a:r>
                      <a:r>
                        <a:rPr lang="en-US" sz="1400" dirty="0" err="1">
                          <a:effectLst/>
                          <a:latin typeface="Calibri" pitchFamily="34" charset="0"/>
                        </a:rPr>
                        <a:t>csizmát</a:t>
                      </a:r>
                      <a:r>
                        <a:rPr lang="en-US" sz="1400" dirty="0">
                          <a:effectLst/>
                          <a:latin typeface="Calibri" pitchFamily="34" charset="0"/>
                        </a:rPr>
                        <a:t> </a:t>
                      </a:r>
                      <a:r>
                        <a:rPr lang="en-US" sz="1400" dirty="0" err="1">
                          <a:effectLst/>
                          <a:latin typeface="Calibri" pitchFamily="34" charset="0"/>
                        </a:rPr>
                        <a:t>visel</a:t>
                      </a:r>
                      <a:r>
                        <a:rPr lang="en-US" sz="1400" dirty="0">
                          <a:effectLst/>
                          <a:latin typeface="Calibri" pitchFamily="34" charset="0"/>
                        </a:rPr>
                        <a:t>; ha </a:t>
                      </a:r>
                      <a:r>
                        <a:rPr lang="en-US" sz="1400" dirty="0" err="1">
                          <a:effectLst/>
                          <a:latin typeface="Calibri" pitchFamily="34" charset="0"/>
                        </a:rPr>
                        <a:t>tiszta</a:t>
                      </a:r>
                      <a:r>
                        <a:rPr lang="en-US" sz="1400" dirty="0">
                          <a:effectLst/>
                          <a:latin typeface="Calibri" pitchFamily="34" charset="0"/>
                        </a:rPr>
                        <a:t>, </a:t>
                      </a:r>
                      <a:r>
                        <a:rPr lang="en-US" sz="1400" dirty="0" err="1">
                          <a:effectLst/>
                          <a:latin typeface="Calibri" pitchFamily="34" charset="0"/>
                        </a:rPr>
                        <a:t>nem</a:t>
                      </a:r>
                      <a:r>
                        <a:rPr lang="en-US" sz="1400" dirty="0">
                          <a:effectLst/>
                          <a:latin typeface="Calibri" pitchFamily="34" charset="0"/>
                        </a:rPr>
                        <a:t> </a:t>
                      </a:r>
                      <a:r>
                        <a:rPr lang="en-US" sz="1400" dirty="0" err="1">
                          <a:effectLst/>
                          <a:latin typeface="Calibri" pitchFamily="34" charset="0"/>
                        </a:rPr>
                        <a:t>cserélhet</a:t>
                      </a:r>
                      <a:r>
                        <a:rPr lang="en-US" sz="1400" dirty="0">
                          <a:effectLst/>
                          <a:latin typeface="Calibri" pitchFamily="34" charset="0"/>
                        </a:rPr>
                        <a:t> </a:t>
                      </a:r>
                      <a:r>
                        <a:rPr lang="en-US" sz="1400" dirty="0" err="1">
                          <a:effectLst/>
                          <a:latin typeface="Calibri" pitchFamily="34" charset="0"/>
                        </a:rPr>
                        <a:t>kezeslábast</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Nem visel tiszta vagy védőruhát</a:t>
                      </a:r>
                      <a:endParaRPr lang="en-US" sz="140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2"/>
                  </a:ext>
                </a:extLst>
              </a:tr>
              <a:tr h="639703">
                <a:tc>
                  <a:txBody>
                    <a:bodyPr/>
                    <a:lstStyle/>
                    <a:p>
                      <a:pPr marL="0" marR="0">
                        <a:lnSpc>
                          <a:spcPct val="107000"/>
                        </a:lnSpc>
                        <a:spcBef>
                          <a:spcPts val="0"/>
                        </a:spcBef>
                        <a:spcAft>
                          <a:spcPts val="0"/>
                        </a:spcAft>
                      </a:pPr>
                      <a:r>
                        <a:rPr lang="en-US" sz="1400">
                          <a:effectLst/>
                          <a:latin typeface="Calibri" pitchFamily="34" charset="0"/>
                        </a:rPr>
                        <a:t>Állattartás</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Nem</a:t>
                      </a:r>
                      <a:r>
                        <a:rPr lang="en-US" sz="1400" dirty="0">
                          <a:effectLst/>
                          <a:latin typeface="Calibri" pitchFamily="34" charset="0"/>
                        </a:rPr>
                        <a:t> </a:t>
                      </a:r>
                      <a:r>
                        <a:rPr lang="en-US" sz="1400" dirty="0" err="1">
                          <a:effectLst/>
                          <a:latin typeface="Calibri" pitchFamily="34" charset="0"/>
                        </a:rPr>
                        <a:t>birtokolja</a:t>
                      </a:r>
                      <a:r>
                        <a:rPr lang="en-US" sz="1400" dirty="0">
                          <a:effectLst/>
                          <a:latin typeface="Calibri" pitchFamily="34" charset="0"/>
                        </a:rPr>
                        <a:t> </a:t>
                      </a:r>
                      <a:r>
                        <a:rPr lang="en-US" sz="1400" dirty="0" err="1">
                          <a:effectLst/>
                          <a:latin typeface="Calibri" pitchFamily="34" charset="0"/>
                        </a:rPr>
                        <a:t>és</a:t>
                      </a:r>
                      <a:r>
                        <a:rPr lang="en-US" sz="1400" dirty="0">
                          <a:effectLst/>
                          <a:latin typeface="Calibri" pitchFamily="34" charset="0"/>
                        </a:rPr>
                        <a:t> / </a:t>
                      </a:r>
                      <a:r>
                        <a:rPr lang="en-US" sz="1400" dirty="0" err="1">
                          <a:effectLst/>
                          <a:latin typeface="Calibri" pitchFamily="34" charset="0"/>
                        </a:rPr>
                        <a:t>vagy</a:t>
                      </a:r>
                      <a:r>
                        <a:rPr lang="en-US" sz="1400" dirty="0">
                          <a:effectLst/>
                          <a:latin typeface="Calibri" pitchFamily="34" charset="0"/>
                        </a:rPr>
                        <a:t> </a:t>
                      </a:r>
                      <a:r>
                        <a:rPr lang="en-US" sz="1400" dirty="0" err="1">
                          <a:effectLst/>
                          <a:latin typeface="Calibri" pitchFamily="34" charset="0"/>
                        </a:rPr>
                        <a:t>nem</a:t>
                      </a:r>
                      <a:r>
                        <a:rPr lang="en-US" sz="1400" dirty="0">
                          <a:effectLst/>
                          <a:latin typeface="Calibri" pitchFamily="34" charset="0"/>
                        </a:rPr>
                        <a:t> </a:t>
                      </a:r>
                      <a:r>
                        <a:rPr lang="en-US" sz="1400" dirty="0" err="1">
                          <a:effectLst/>
                          <a:latin typeface="Calibri" pitchFamily="34" charset="0"/>
                        </a:rPr>
                        <a:t>gondozza</a:t>
                      </a:r>
                      <a:r>
                        <a:rPr lang="en-US" sz="1400" dirty="0">
                          <a:effectLst/>
                          <a:latin typeface="Calibri" pitchFamily="34" charset="0"/>
                        </a:rPr>
                        <a:t> </a:t>
                      </a:r>
                      <a:r>
                        <a:rPr lang="en-US" sz="1400" dirty="0" err="1">
                          <a:effectLst/>
                          <a:latin typeface="Calibri" pitchFamily="34" charset="0"/>
                        </a:rPr>
                        <a:t>az</a:t>
                      </a:r>
                      <a:r>
                        <a:rPr lang="en-US" sz="1400" dirty="0">
                          <a:effectLst/>
                          <a:latin typeface="Calibri" pitchFamily="34" charset="0"/>
                        </a:rPr>
                        <a:t> </a:t>
                      </a:r>
                      <a:r>
                        <a:rPr lang="en-US" sz="1400" dirty="0" err="1">
                          <a:effectLst/>
                          <a:latin typeface="Calibri" pitchFamily="34" charset="0"/>
                        </a:rPr>
                        <a:t>állatokat</a:t>
                      </a:r>
                      <a:r>
                        <a:rPr lang="en-US" sz="1400" dirty="0">
                          <a:effectLst/>
                          <a:latin typeface="Calibri" pitchFamily="34" charset="0"/>
                        </a:rPr>
                        <a:t> </a:t>
                      </a:r>
                      <a:r>
                        <a:rPr lang="en-US" sz="1400" dirty="0" err="1">
                          <a:effectLst/>
                          <a:latin typeface="Calibri" pitchFamily="34" charset="0"/>
                        </a:rPr>
                        <a:t>othon</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Különböző</a:t>
                      </a:r>
                      <a:r>
                        <a:rPr lang="en-US" sz="1400" dirty="0">
                          <a:effectLst/>
                          <a:latin typeface="Calibri" pitchFamily="34" charset="0"/>
                        </a:rPr>
                        <a:t> </a:t>
                      </a:r>
                      <a:r>
                        <a:rPr lang="en-US" sz="1400" dirty="0" err="1">
                          <a:effectLst/>
                          <a:latin typeface="Calibri" pitchFamily="34" charset="0"/>
                        </a:rPr>
                        <a:t>állatfajok</a:t>
                      </a:r>
                      <a:r>
                        <a:rPr lang="en-US" sz="1400" dirty="0">
                          <a:effectLst/>
                          <a:latin typeface="Calibri" pitchFamily="34" charset="0"/>
                        </a:rPr>
                        <a:t> </a:t>
                      </a:r>
                      <a:r>
                        <a:rPr lang="en-US" sz="1400" dirty="0" err="1">
                          <a:effectLst/>
                          <a:latin typeface="Calibri" pitchFamily="34" charset="0"/>
                        </a:rPr>
                        <a:t>tulajdonosa</a:t>
                      </a:r>
                      <a:r>
                        <a:rPr lang="en-US" sz="1400" dirty="0">
                          <a:effectLst/>
                          <a:latin typeface="Calibri" pitchFamily="34" charset="0"/>
                        </a:rPr>
                        <a:t> </a:t>
                      </a:r>
                      <a:r>
                        <a:rPr lang="en-US" sz="1400" dirty="0" err="1">
                          <a:effectLst/>
                          <a:latin typeface="Calibri" pitchFamily="34" charset="0"/>
                        </a:rPr>
                        <a:t>és</a:t>
                      </a:r>
                      <a:r>
                        <a:rPr lang="en-US" sz="1400" dirty="0">
                          <a:effectLst/>
                          <a:latin typeface="Calibri" pitchFamily="34" charset="0"/>
                        </a:rPr>
                        <a:t> / </a:t>
                      </a:r>
                      <a:r>
                        <a:rPr lang="en-US" sz="1400" dirty="0" err="1">
                          <a:effectLst/>
                          <a:latin typeface="Calibri" pitchFamily="34" charset="0"/>
                        </a:rPr>
                        <a:t>vagy</a:t>
                      </a:r>
                      <a:r>
                        <a:rPr lang="en-US" sz="1400" dirty="0">
                          <a:effectLst/>
                          <a:latin typeface="Calibri" pitchFamily="34" charset="0"/>
                        </a:rPr>
                        <a:t> </a:t>
                      </a:r>
                      <a:r>
                        <a:rPr lang="en-US" sz="1400" dirty="0" err="1">
                          <a:effectLst/>
                          <a:latin typeface="Calibri" pitchFamily="34" charset="0"/>
                        </a:rPr>
                        <a:t>gondozója</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Sertéstermelő egység tulajdonosa és / vagy gondozója</a:t>
                      </a:r>
                      <a:endParaRPr lang="en-US" sz="140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3"/>
                  </a:ext>
                </a:extLst>
              </a:tr>
              <a:tr h="818464">
                <a:tc>
                  <a:txBody>
                    <a:bodyPr/>
                    <a:lstStyle/>
                    <a:p>
                      <a:pPr marL="0" marR="0">
                        <a:lnSpc>
                          <a:spcPct val="107000"/>
                        </a:lnSpc>
                        <a:spcBef>
                          <a:spcPts val="0"/>
                        </a:spcBef>
                        <a:spcAft>
                          <a:spcPts val="0"/>
                        </a:spcAft>
                      </a:pPr>
                      <a:r>
                        <a:rPr lang="sr-Latn-RS" sz="1400">
                          <a:effectLst/>
                          <a:latin typeface="Calibri" pitchFamily="34" charset="0"/>
                        </a:rPr>
                        <a:t>Kapcsolat állatokkal</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Nincs</a:t>
                      </a:r>
                      <a:r>
                        <a:rPr lang="en-US" sz="1400" dirty="0">
                          <a:effectLst/>
                          <a:latin typeface="Calibri" pitchFamily="34" charset="0"/>
                        </a:rPr>
                        <a:t> </a:t>
                      </a:r>
                      <a:r>
                        <a:rPr lang="en-US" sz="1400" dirty="0" err="1">
                          <a:effectLst/>
                          <a:latin typeface="Calibri" pitchFamily="34" charset="0"/>
                        </a:rPr>
                        <a:t>állatkontaktus</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Minimális</a:t>
                      </a:r>
                      <a:r>
                        <a:rPr lang="en-US" sz="1400" dirty="0">
                          <a:effectLst/>
                          <a:latin typeface="Calibri" pitchFamily="34" charset="0"/>
                        </a:rPr>
                        <a:t> </a:t>
                      </a:r>
                      <a:r>
                        <a:rPr lang="en-US" sz="1400" dirty="0" err="1">
                          <a:effectLst/>
                          <a:latin typeface="Calibri" pitchFamily="34" charset="0"/>
                        </a:rPr>
                        <a:t>vagy</a:t>
                      </a:r>
                      <a:r>
                        <a:rPr lang="en-US" sz="1400" dirty="0">
                          <a:effectLst/>
                          <a:latin typeface="Calibri" pitchFamily="34" charset="0"/>
                        </a:rPr>
                        <a:t> </a:t>
                      </a:r>
                      <a:r>
                        <a:rPr lang="en-US" sz="1400" dirty="0" err="1">
                          <a:effectLst/>
                          <a:latin typeface="Calibri" pitchFamily="34" charset="0"/>
                        </a:rPr>
                        <a:t>egyáltalán</a:t>
                      </a:r>
                      <a:r>
                        <a:rPr lang="en-US" sz="1400" dirty="0">
                          <a:effectLst/>
                          <a:latin typeface="Calibri" pitchFamily="34" charset="0"/>
                        </a:rPr>
                        <a:t> </a:t>
                      </a:r>
                      <a:r>
                        <a:rPr lang="en-US" sz="1400" dirty="0" err="1">
                          <a:effectLst/>
                          <a:latin typeface="Calibri" pitchFamily="34" charset="0"/>
                        </a:rPr>
                        <a:t>nincs</a:t>
                      </a:r>
                      <a:r>
                        <a:rPr lang="en-US" sz="1400" dirty="0">
                          <a:effectLst/>
                          <a:latin typeface="Calibri" pitchFamily="34" charset="0"/>
                        </a:rPr>
                        <a:t> </a:t>
                      </a:r>
                      <a:r>
                        <a:rPr lang="en-US" sz="1400" dirty="0" err="1">
                          <a:effectLst/>
                          <a:latin typeface="Calibri" pitchFamily="34" charset="0"/>
                        </a:rPr>
                        <a:t>közvetlen</a:t>
                      </a:r>
                      <a:r>
                        <a:rPr lang="en-US" sz="1400" dirty="0">
                          <a:effectLst/>
                          <a:latin typeface="Calibri" pitchFamily="34" charset="0"/>
                        </a:rPr>
                        <a:t> </a:t>
                      </a:r>
                      <a:r>
                        <a:rPr lang="en-US" sz="1400" dirty="0" err="1">
                          <a:effectLst/>
                          <a:latin typeface="Calibri" pitchFamily="34" charset="0"/>
                        </a:rPr>
                        <a:t>kapcsolat</a:t>
                      </a:r>
                      <a:r>
                        <a:rPr lang="en-US" sz="1400" dirty="0">
                          <a:effectLst/>
                          <a:latin typeface="Calibri" pitchFamily="34" charset="0"/>
                        </a:rPr>
                        <a:t> - a </a:t>
                      </a:r>
                      <a:r>
                        <a:rPr lang="en-US" sz="1400" dirty="0" err="1">
                          <a:effectLst/>
                          <a:latin typeface="Calibri" pitchFamily="34" charset="0"/>
                        </a:rPr>
                        <a:t>a</a:t>
                      </a:r>
                      <a:r>
                        <a:rPr lang="en-US" sz="1400" dirty="0">
                          <a:effectLst/>
                          <a:latin typeface="Calibri" pitchFamily="34" charset="0"/>
                        </a:rPr>
                        <a:t> </a:t>
                      </a:r>
                      <a:r>
                        <a:rPr lang="en-US" sz="1400" dirty="0" err="1">
                          <a:effectLst/>
                          <a:latin typeface="Calibri" pitchFamily="34" charset="0"/>
                        </a:rPr>
                        <a:t>használt</a:t>
                      </a:r>
                      <a:r>
                        <a:rPr lang="en-US" sz="1400" dirty="0">
                          <a:effectLst/>
                          <a:latin typeface="Calibri" pitchFamily="34" charset="0"/>
                        </a:rPr>
                        <a:t> </a:t>
                      </a:r>
                      <a:r>
                        <a:rPr lang="en-US" sz="1400" dirty="0" err="1">
                          <a:effectLst/>
                          <a:latin typeface="Calibri" pitchFamily="34" charset="0"/>
                        </a:rPr>
                        <a:t>felszerelásel</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Rendszeres</a:t>
                      </a:r>
                      <a:r>
                        <a:rPr lang="en-US" sz="1400" dirty="0">
                          <a:effectLst/>
                          <a:latin typeface="Calibri" pitchFamily="34" charset="0"/>
                        </a:rPr>
                        <a:t> </a:t>
                      </a:r>
                      <a:r>
                        <a:rPr lang="en-US" sz="1400" dirty="0" err="1">
                          <a:effectLst/>
                          <a:latin typeface="Calibri" pitchFamily="34" charset="0"/>
                        </a:rPr>
                        <a:t>közvetlen</a:t>
                      </a:r>
                      <a:r>
                        <a:rPr lang="en-US" sz="1400" dirty="0">
                          <a:effectLst/>
                          <a:latin typeface="Calibri" pitchFamily="34" charset="0"/>
                        </a:rPr>
                        <a:t> </a:t>
                      </a:r>
                      <a:r>
                        <a:rPr lang="en-US" sz="1400" dirty="0" err="1">
                          <a:effectLst/>
                          <a:latin typeface="Calibri" pitchFamily="34" charset="0"/>
                        </a:rPr>
                        <a:t>kapcsolat</a:t>
                      </a:r>
                      <a:r>
                        <a:rPr lang="en-US" sz="1400" dirty="0">
                          <a:effectLst/>
                          <a:latin typeface="Calibri" pitchFamily="34" charset="0"/>
                        </a:rPr>
                        <a:t> a </a:t>
                      </a:r>
                      <a:r>
                        <a:rPr lang="en-US" sz="1400" dirty="0" err="1">
                          <a:effectLst/>
                          <a:latin typeface="Calibri" pitchFamily="34" charset="0"/>
                        </a:rPr>
                        <a:t>sertésekkel</a:t>
                      </a:r>
                      <a:endParaRPr lang="en-US" sz="1400" dirty="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4"/>
                  </a:ext>
                </a:extLst>
              </a:tr>
              <a:tr h="801664">
                <a:tc>
                  <a:txBody>
                    <a:bodyPr/>
                    <a:lstStyle/>
                    <a:p>
                      <a:pPr marL="0" marR="0">
                        <a:lnSpc>
                          <a:spcPct val="107000"/>
                        </a:lnSpc>
                        <a:spcBef>
                          <a:spcPts val="0"/>
                        </a:spcBef>
                        <a:spcAft>
                          <a:spcPts val="0"/>
                        </a:spcAft>
                      </a:pPr>
                      <a:r>
                        <a:rPr lang="en-US" sz="1400">
                          <a:effectLst/>
                          <a:latin typeface="Calibri" pitchFamily="34" charset="0"/>
                        </a:rPr>
                        <a:t>Biológiai biztonsági ismeretek</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Megérti és elősegíti a sertéstenyésztés biológiai biztonságát</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Tisztában</a:t>
                      </a:r>
                      <a:r>
                        <a:rPr lang="en-US" sz="1400" dirty="0">
                          <a:effectLst/>
                          <a:latin typeface="Calibri" pitchFamily="34" charset="0"/>
                        </a:rPr>
                        <a:t> van a </a:t>
                      </a:r>
                      <a:r>
                        <a:rPr lang="en-US" sz="1400" dirty="0" err="1">
                          <a:effectLst/>
                          <a:latin typeface="Calibri" pitchFamily="34" charset="0"/>
                        </a:rPr>
                        <a:t>biológiai</a:t>
                      </a:r>
                      <a:r>
                        <a:rPr lang="en-US" sz="1400" dirty="0">
                          <a:effectLst/>
                          <a:latin typeface="Calibri" pitchFamily="34" charset="0"/>
                        </a:rPr>
                        <a:t> </a:t>
                      </a:r>
                      <a:r>
                        <a:rPr lang="en-US" sz="1400" dirty="0" err="1">
                          <a:effectLst/>
                          <a:latin typeface="Calibri" pitchFamily="34" charset="0"/>
                        </a:rPr>
                        <a:t>biztonsági</a:t>
                      </a:r>
                      <a:r>
                        <a:rPr lang="en-US" sz="1400" dirty="0">
                          <a:effectLst/>
                          <a:latin typeface="Calibri" pitchFamily="34" charset="0"/>
                        </a:rPr>
                        <a:t> </a:t>
                      </a:r>
                      <a:r>
                        <a:rPr lang="en-US" sz="1400" dirty="0" err="1">
                          <a:effectLst/>
                          <a:latin typeface="Calibri" pitchFamily="34" charset="0"/>
                        </a:rPr>
                        <a:t>alapelvekkel</a:t>
                      </a:r>
                      <a:r>
                        <a:rPr lang="en-US" sz="1400" dirty="0">
                          <a:effectLst/>
                          <a:latin typeface="Calibri" pitchFamily="34" charset="0"/>
                        </a:rPr>
                        <a:t>, de </a:t>
                      </a:r>
                      <a:r>
                        <a:rPr lang="en-US" sz="1400" dirty="0" err="1">
                          <a:effectLst/>
                          <a:latin typeface="Calibri" pitchFamily="34" charset="0"/>
                        </a:rPr>
                        <a:t>nem</a:t>
                      </a:r>
                      <a:r>
                        <a:rPr lang="en-US" sz="1400" dirty="0">
                          <a:effectLst/>
                          <a:latin typeface="Calibri" pitchFamily="34" charset="0"/>
                        </a:rPr>
                        <a:t> </a:t>
                      </a:r>
                      <a:r>
                        <a:rPr lang="en-US" sz="1400" dirty="0" err="1">
                          <a:effectLst/>
                          <a:latin typeface="Calibri" pitchFamily="34" charset="0"/>
                        </a:rPr>
                        <a:t>híve</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a:effectLst/>
                          <a:latin typeface="Calibri" pitchFamily="34" charset="0"/>
                        </a:rPr>
                        <a:t>A </a:t>
                      </a:r>
                      <a:r>
                        <a:rPr lang="en-US" sz="1400" dirty="0" err="1">
                          <a:effectLst/>
                          <a:latin typeface="Calibri" pitchFamily="34" charset="0"/>
                        </a:rPr>
                        <a:t>biológiai</a:t>
                      </a:r>
                      <a:r>
                        <a:rPr lang="en-US" sz="1400" dirty="0">
                          <a:effectLst/>
                          <a:latin typeface="Calibri" pitchFamily="34" charset="0"/>
                        </a:rPr>
                        <a:t> </a:t>
                      </a:r>
                      <a:r>
                        <a:rPr lang="en-US" sz="1400" dirty="0" err="1">
                          <a:effectLst/>
                          <a:latin typeface="Calibri" pitchFamily="34" charset="0"/>
                        </a:rPr>
                        <a:t>biztonsági</a:t>
                      </a:r>
                      <a:r>
                        <a:rPr lang="en-US" sz="1400" dirty="0">
                          <a:effectLst/>
                          <a:latin typeface="Calibri" pitchFamily="34" charset="0"/>
                        </a:rPr>
                        <a:t> </a:t>
                      </a:r>
                      <a:r>
                        <a:rPr lang="en-US" sz="1400" dirty="0" err="1">
                          <a:effectLst/>
                          <a:latin typeface="Calibri" pitchFamily="34" charset="0"/>
                        </a:rPr>
                        <a:t>elvek</a:t>
                      </a:r>
                      <a:r>
                        <a:rPr lang="en-US" sz="1400" dirty="0">
                          <a:effectLst/>
                          <a:latin typeface="Calibri" pitchFamily="34" charset="0"/>
                        </a:rPr>
                        <a:t> </a:t>
                      </a:r>
                      <a:r>
                        <a:rPr lang="en-US" sz="1400" dirty="0" err="1">
                          <a:effectLst/>
                          <a:latin typeface="Calibri" pitchFamily="34" charset="0"/>
                        </a:rPr>
                        <a:t>kevés</a:t>
                      </a:r>
                      <a:r>
                        <a:rPr lang="en-US" sz="1400" dirty="0">
                          <a:effectLst/>
                          <a:latin typeface="Calibri" pitchFamily="34" charset="0"/>
                        </a:rPr>
                        <a:t> </a:t>
                      </a:r>
                      <a:r>
                        <a:rPr lang="en-US" sz="1400" dirty="0" err="1">
                          <a:effectLst/>
                          <a:latin typeface="Calibri" pitchFamily="34" charset="0"/>
                        </a:rPr>
                        <a:t>megbecsülése</a:t>
                      </a:r>
                      <a:r>
                        <a:rPr lang="en-US" sz="1400" dirty="0">
                          <a:effectLst/>
                          <a:latin typeface="Calibri" pitchFamily="34" charset="0"/>
                        </a:rPr>
                        <a:t> </a:t>
                      </a:r>
                      <a:r>
                        <a:rPr lang="en-US" sz="1400" dirty="0" err="1">
                          <a:effectLst/>
                          <a:latin typeface="Calibri" pitchFamily="34" charset="0"/>
                        </a:rPr>
                        <a:t>vagy</a:t>
                      </a:r>
                      <a:r>
                        <a:rPr lang="en-US" sz="1400" dirty="0">
                          <a:effectLst/>
                          <a:latin typeface="Calibri" pitchFamily="34" charset="0"/>
                        </a:rPr>
                        <a:t> </a:t>
                      </a:r>
                      <a:r>
                        <a:rPr lang="en-US" sz="1400" dirty="0" err="1">
                          <a:effectLst/>
                          <a:latin typeface="Calibri" pitchFamily="34" charset="0"/>
                        </a:rPr>
                        <a:t>megértése</a:t>
                      </a:r>
                      <a:endParaRPr lang="en-US" sz="1400" dirty="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5"/>
                  </a:ext>
                </a:extLst>
              </a:tr>
              <a:tr h="639703">
                <a:tc>
                  <a:txBody>
                    <a:bodyPr/>
                    <a:lstStyle/>
                    <a:p>
                      <a:pPr marL="0" marR="0">
                        <a:lnSpc>
                          <a:spcPct val="107000"/>
                        </a:lnSpc>
                        <a:spcBef>
                          <a:spcPts val="0"/>
                        </a:spcBef>
                        <a:spcAft>
                          <a:spcPts val="0"/>
                        </a:spcAft>
                      </a:pPr>
                      <a:r>
                        <a:rPr lang="en-US" sz="1400">
                          <a:effectLst/>
                          <a:latin typeface="Calibri" pitchFamily="34" charset="0"/>
                        </a:rPr>
                        <a:t>Külföldi utazás</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a:effectLst/>
                          <a:latin typeface="Calibri" pitchFamily="34" charset="0"/>
                        </a:rPr>
                        <a:t>Nem utazik ki az országból</a:t>
                      </a:r>
                      <a:endParaRPr lang="en-US" sz="140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en-US" sz="1400" dirty="0" err="1">
                          <a:effectLst/>
                          <a:latin typeface="Calibri" pitchFamily="34" charset="0"/>
                        </a:rPr>
                        <a:t>Korlátozott</a:t>
                      </a:r>
                      <a:r>
                        <a:rPr lang="en-US" sz="1400" dirty="0">
                          <a:effectLst/>
                          <a:latin typeface="Calibri" pitchFamily="34" charset="0"/>
                        </a:rPr>
                        <a:t> </a:t>
                      </a:r>
                      <a:r>
                        <a:rPr lang="en-US" sz="1400" dirty="0" err="1">
                          <a:effectLst/>
                          <a:latin typeface="Calibri" pitchFamily="34" charset="0"/>
                        </a:rPr>
                        <a:t>utazás</a:t>
                      </a:r>
                      <a:r>
                        <a:rPr lang="en-US" sz="1400" dirty="0">
                          <a:effectLst/>
                          <a:latin typeface="Calibri" pitchFamily="34" charset="0"/>
                        </a:rPr>
                        <a:t> </a:t>
                      </a:r>
                      <a:r>
                        <a:rPr lang="en-US" sz="1400" dirty="0" err="1">
                          <a:effectLst/>
                          <a:latin typeface="Calibri" pitchFamily="34" charset="0"/>
                        </a:rPr>
                        <a:t>az</a:t>
                      </a:r>
                      <a:r>
                        <a:rPr lang="en-US" sz="1400" dirty="0">
                          <a:effectLst/>
                          <a:latin typeface="Calibri" pitchFamily="34" charset="0"/>
                        </a:rPr>
                        <a:t> </a:t>
                      </a:r>
                      <a:r>
                        <a:rPr lang="en-US" sz="1400" dirty="0" err="1">
                          <a:effectLst/>
                          <a:latin typeface="Calibri" pitchFamily="34" charset="0"/>
                        </a:rPr>
                        <a:t>országon</a:t>
                      </a:r>
                      <a:r>
                        <a:rPr lang="en-US" sz="1400" dirty="0">
                          <a:effectLst/>
                          <a:latin typeface="Calibri" pitchFamily="34" charset="0"/>
                        </a:rPr>
                        <a:t> </a:t>
                      </a:r>
                      <a:r>
                        <a:rPr lang="en-US" sz="1400" dirty="0" err="1">
                          <a:effectLst/>
                          <a:latin typeface="Calibri" pitchFamily="34" charset="0"/>
                        </a:rPr>
                        <a:t>kívül</a:t>
                      </a:r>
                      <a:r>
                        <a:rPr lang="en-US" sz="1400" dirty="0">
                          <a:effectLst/>
                          <a:latin typeface="Calibri" pitchFamily="34" charset="0"/>
                        </a:rPr>
                        <a:t>,</a:t>
                      </a:r>
                    </a:p>
                    <a:p>
                      <a:pPr marL="0" marR="0">
                        <a:lnSpc>
                          <a:spcPct val="107000"/>
                        </a:lnSpc>
                        <a:spcBef>
                          <a:spcPts val="0"/>
                        </a:spcBef>
                        <a:spcAft>
                          <a:spcPts val="0"/>
                        </a:spcAft>
                      </a:pPr>
                      <a:r>
                        <a:rPr lang="en-US" sz="1400" dirty="0" err="1">
                          <a:effectLst/>
                          <a:latin typeface="Calibri" pitchFamily="34" charset="0"/>
                        </a:rPr>
                        <a:t>állatkontaktus</a:t>
                      </a:r>
                      <a:r>
                        <a:rPr lang="en-US" sz="1400" dirty="0">
                          <a:effectLst/>
                          <a:latin typeface="Calibri" pitchFamily="34" charset="0"/>
                        </a:rPr>
                        <a:t> </a:t>
                      </a:r>
                      <a:r>
                        <a:rPr lang="en-US" sz="1400" dirty="0" err="1">
                          <a:effectLst/>
                          <a:latin typeface="Calibri" pitchFamily="34" charset="0"/>
                        </a:rPr>
                        <a:t>nélkül</a:t>
                      </a:r>
                      <a:endParaRPr lang="en-US" sz="1400" dirty="0">
                        <a:effectLst/>
                        <a:latin typeface="Calibri" pitchFamily="34" charset="0"/>
                        <a:ea typeface="Calibri"/>
                        <a:cs typeface="Times New Roman"/>
                      </a:endParaRPr>
                    </a:p>
                  </a:txBody>
                  <a:tcPr marL="63533" marR="63533" marT="0" marB="0"/>
                </a:tc>
                <a:tc>
                  <a:txBody>
                    <a:bodyPr/>
                    <a:lstStyle/>
                    <a:p>
                      <a:pPr marL="0" marR="0">
                        <a:lnSpc>
                          <a:spcPct val="107000"/>
                        </a:lnSpc>
                        <a:spcBef>
                          <a:spcPts val="0"/>
                        </a:spcBef>
                        <a:spcAft>
                          <a:spcPts val="0"/>
                        </a:spcAft>
                      </a:pPr>
                      <a:r>
                        <a:rPr lang="hu-HU" sz="1400" noProof="0" dirty="0">
                          <a:effectLst/>
                          <a:latin typeface="Calibri" pitchFamily="34" charset="0"/>
                        </a:rPr>
                        <a:t>Utazás</a:t>
                      </a:r>
                      <a:r>
                        <a:rPr lang="en-US" sz="1400" dirty="0">
                          <a:effectLst/>
                          <a:latin typeface="Calibri" pitchFamily="34" charset="0"/>
                        </a:rPr>
                        <a:t> olyan </a:t>
                      </a:r>
                      <a:r>
                        <a:rPr lang="en-US" sz="1400" dirty="0" err="1">
                          <a:effectLst/>
                          <a:latin typeface="Calibri" pitchFamily="34" charset="0"/>
                        </a:rPr>
                        <a:t>országokba</a:t>
                      </a:r>
                      <a:r>
                        <a:rPr lang="en-US" sz="1400" dirty="0">
                          <a:effectLst/>
                          <a:latin typeface="Calibri" pitchFamily="34" charset="0"/>
                        </a:rPr>
                        <a:t>, </a:t>
                      </a:r>
                      <a:r>
                        <a:rPr lang="en-US" sz="1400" dirty="0" err="1">
                          <a:effectLst/>
                          <a:latin typeface="Calibri" pitchFamily="34" charset="0"/>
                        </a:rPr>
                        <a:t>ahol</a:t>
                      </a:r>
                      <a:r>
                        <a:rPr lang="en-US" sz="1400" dirty="0">
                          <a:effectLst/>
                          <a:latin typeface="Calibri" pitchFamily="34" charset="0"/>
                        </a:rPr>
                        <a:t> </a:t>
                      </a:r>
                      <a:r>
                        <a:rPr lang="en-US" sz="1400" dirty="0" err="1">
                          <a:effectLst/>
                          <a:latin typeface="Calibri" pitchFamily="34" charset="0"/>
                        </a:rPr>
                        <a:t>állatkontaktus</a:t>
                      </a:r>
                      <a:r>
                        <a:rPr lang="en-US" sz="1400" dirty="0">
                          <a:effectLst/>
                          <a:latin typeface="Calibri" pitchFamily="34" charset="0"/>
                        </a:rPr>
                        <a:t> van</a:t>
                      </a:r>
                      <a:endParaRPr lang="en-US" sz="1400" dirty="0">
                        <a:effectLst/>
                        <a:latin typeface="Calibri" pitchFamily="34" charset="0"/>
                        <a:ea typeface="Calibri"/>
                        <a:cs typeface="Times New Roman"/>
                      </a:endParaRPr>
                    </a:p>
                  </a:txBody>
                  <a:tcPr marL="63533" marR="63533"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3546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292977"/>
            <a:ext cx="9635047" cy="962460"/>
          </a:xfrm>
        </p:spPr>
        <p:txBody>
          <a:bodyPr/>
          <a:lstStyle/>
          <a:p>
            <a:r>
              <a:rPr lang="sr-Latn-RS" dirty="0"/>
              <a:t>Az alkalmazottak írásbeli nyilatkozatban vállalják:</a:t>
            </a:r>
            <a:endParaRPr lang="en-US" dirty="0"/>
          </a:p>
        </p:txBody>
      </p:sp>
      <p:sp>
        <p:nvSpPr>
          <p:cNvPr id="3" name="Text Placeholder 2"/>
          <p:cNvSpPr>
            <a:spLocks noGrp="1"/>
          </p:cNvSpPr>
          <p:nvPr>
            <p:ph type="body" idx="1"/>
          </p:nvPr>
        </p:nvSpPr>
        <p:spPr/>
        <p:txBody>
          <a:bodyPr/>
          <a:lstStyle/>
          <a:p>
            <a:r>
              <a:rPr lang="sr-Latn-RS" dirty="0"/>
              <a:t>hogy a gazdaságon kívül nem érintkeznek más sertésekkel, valamint nem tartják őket a háztartásukban.</a:t>
            </a:r>
            <a:endParaRPr lang="en-US" dirty="0"/>
          </a:p>
          <a:p>
            <a:r>
              <a:rPr lang="sr-Latn-RS" dirty="0"/>
              <a:t>Hogy tiszteletben tartják a dohányzási tilalmat.</a:t>
            </a:r>
            <a:endParaRPr lang="en-US" dirty="0"/>
          </a:p>
          <a:p>
            <a:r>
              <a:rPr lang="sr-Latn-RS" dirty="0"/>
              <a:t>Hogy nem fogyaszthatnak ételt és italt azistállókban, raktárakban és alomtározókban,  hanem csak e célra kijelölt helyen.</a:t>
            </a:r>
            <a:endParaRPr lang="en-US" dirty="0"/>
          </a:p>
          <a:p>
            <a:r>
              <a:rPr lang="sr-Latn-RS" dirty="0"/>
              <a:t>A légzőszervi tünetekkel küzdő alkalmazottnak tájékoztatnia kell a vezetőt, aki ezután eldönti hogy beléphet e az alkalmazott, esetleg egy maszkkal az arcán.</a:t>
            </a:r>
            <a:endParaRPr lang="en-US" dirty="0"/>
          </a:p>
          <a:p>
            <a:endParaRPr lang="en-US" dirty="0"/>
          </a:p>
        </p:txBody>
      </p:sp>
    </p:spTree>
    <p:extLst>
      <p:ext uri="{BB962C8B-B14F-4D97-AF65-F5344CB8AC3E}">
        <p14:creationId xmlns:p14="http://schemas.microsoft.com/office/powerpoint/2010/main" val="2408521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200" dirty="0"/>
              <a:t>Az alkalmazottak írásbeli nyilatkozatban vállalják:</a:t>
            </a:r>
            <a:endParaRPr lang="en-US" sz="3200" dirty="0"/>
          </a:p>
        </p:txBody>
      </p:sp>
      <p:sp>
        <p:nvSpPr>
          <p:cNvPr id="3" name="Text Placeholder 2"/>
          <p:cNvSpPr>
            <a:spLocks noGrp="1"/>
          </p:cNvSpPr>
          <p:nvPr>
            <p:ph type="body" idx="1"/>
          </p:nvPr>
        </p:nvSpPr>
        <p:spPr/>
        <p:txBody>
          <a:bodyPr/>
          <a:lstStyle/>
          <a:p>
            <a:r>
              <a:rPr lang="sr-Latn-RS" dirty="0"/>
              <a:t>Az élelmiszereket nem szabad abban a hűtőszekrényben tárolni ahol a gyógyszereket, </a:t>
            </a:r>
          </a:p>
          <a:p>
            <a:r>
              <a:rPr lang="sr-Latn-RS" dirty="0"/>
              <a:t>Tilos a telepre bevini és fogyasztani szárított sertéshús termékek, és az alkalmazottaknak nem szabad szendvicseket és egyéb ételeket enniük a sertéstelepeken. </a:t>
            </a:r>
          </a:p>
          <a:p>
            <a:r>
              <a:rPr lang="sr-Latn-RS" dirty="0"/>
              <a:t> Étkezés után, mielőtt belépnének a létesítménybe, az alkalmazottaknak és a látogatóknak kezet KELL mosniuk.</a:t>
            </a:r>
            <a:endParaRPr lang="en-US" dirty="0"/>
          </a:p>
          <a:p>
            <a:endParaRPr lang="en-US" dirty="0"/>
          </a:p>
        </p:txBody>
      </p:sp>
    </p:spTree>
    <p:extLst>
      <p:ext uri="{BB962C8B-B14F-4D97-AF65-F5344CB8AC3E}">
        <p14:creationId xmlns:p14="http://schemas.microsoft.com/office/powerpoint/2010/main" val="3013804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Az alkalmazottak beléptetése a fehér zónába. </a:t>
            </a:r>
            <a:endParaRPr lang="en-US" dirty="0"/>
          </a:p>
        </p:txBody>
      </p:sp>
      <p:sp>
        <p:nvSpPr>
          <p:cNvPr id="3" name="Text Placeholder 2"/>
          <p:cNvSpPr>
            <a:spLocks noGrp="1"/>
          </p:cNvSpPr>
          <p:nvPr>
            <p:ph type="body" idx="1"/>
          </p:nvPr>
        </p:nvSpPr>
        <p:spPr/>
        <p:txBody>
          <a:bodyPr/>
          <a:lstStyle/>
          <a:p>
            <a:pPr marL="114300" indent="0">
              <a:buNone/>
            </a:pPr>
            <a:r>
              <a:rPr lang="sr-Latn-RS" dirty="0"/>
              <a:t> Kéz- és lábbeli fertőtlenités a bejáratnál.</a:t>
            </a:r>
            <a:endParaRPr lang="en-US" dirty="0"/>
          </a:p>
          <a:p>
            <a:r>
              <a:rPr lang="hu-HU" b="1" dirty="0"/>
              <a:t>Zuhanyozással:</a:t>
            </a:r>
            <a:r>
              <a:rPr lang="hu-HU" dirty="0"/>
              <a:t> levetik a civil ruhát</a:t>
            </a:r>
            <a:br>
              <a:rPr lang="hu-HU" dirty="0"/>
            </a:br>
            <a:r>
              <a:rPr lang="hu-HU" dirty="0"/>
              <a:t>			le kell zuhanyozni </a:t>
            </a:r>
            <a:br>
              <a:rPr lang="hu-HU" dirty="0"/>
            </a:br>
            <a:r>
              <a:rPr lang="hu-HU" dirty="0"/>
              <a:t>			 a „tiszta” öltözőbe felveszik a munkaruhát</a:t>
            </a:r>
            <a:br>
              <a:rPr lang="hu-HU" dirty="0"/>
            </a:br>
            <a:r>
              <a:rPr lang="hu-HU" dirty="0"/>
              <a:t>			után lehet belépni a sertés istállókba. </a:t>
            </a:r>
            <a:br>
              <a:rPr lang="hu-HU" dirty="0"/>
            </a:br>
            <a:r>
              <a:rPr lang="hu-HU" dirty="0"/>
              <a:t>Zuhanyozás után senki sem térhet vissza a bejárathoz vagy a szennyezett területre.</a:t>
            </a:r>
            <a:endParaRPr lang="en-US" dirty="0"/>
          </a:p>
          <a:p>
            <a:r>
              <a:rPr lang="hu-HU" b="1" dirty="0"/>
              <a:t>Zuhanyozás nélkül </a:t>
            </a:r>
            <a:r>
              <a:rPr lang="hu-HU" dirty="0"/>
              <a:t>is: a „piszkos” öltozőben levetkőznek,</a:t>
            </a:r>
            <a:br>
              <a:rPr lang="hu-HU" dirty="0"/>
            </a:br>
            <a:r>
              <a:rPr lang="hu-HU" dirty="0"/>
              <a:t>			 és felveszik a munkaruhát, mielőtt a farm területére lépnének. </a:t>
            </a:r>
          </a:p>
          <a:p>
            <a:pPr marL="114300" indent="0">
              <a:buNone/>
            </a:pPr>
            <a:r>
              <a:rPr lang="hu-HU" dirty="0"/>
              <a:t>Etől a belépési rendszertől biztonságosabb a Dán beléptetési modszer használata.</a:t>
            </a:r>
            <a:endParaRPr lang="en-US" dirty="0"/>
          </a:p>
          <a:p>
            <a:endParaRPr lang="en-US" dirty="0"/>
          </a:p>
        </p:txBody>
      </p:sp>
    </p:spTree>
    <p:extLst>
      <p:ext uri="{BB962C8B-B14F-4D97-AF65-F5344CB8AC3E}">
        <p14:creationId xmlns:p14="http://schemas.microsoft.com/office/powerpoint/2010/main" val="3468359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Az alkalmazottak beléptetése a fehér zónába. </a:t>
            </a:r>
            <a:endParaRPr lang="en-US" dirty="0"/>
          </a:p>
        </p:txBody>
      </p:sp>
      <p:sp>
        <p:nvSpPr>
          <p:cNvPr id="3" name="Text Placeholder 2"/>
          <p:cNvSpPr>
            <a:spLocks noGrp="1"/>
          </p:cNvSpPr>
          <p:nvPr>
            <p:ph type="body" idx="1"/>
          </p:nvPr>
        </p:nvSpPr>
        <p:spPr>
          <a:xfrm>
            <a:off x="753190" y="1358082"/>
            <a:ext cx="10514012" cy="5059343"/>
          </a:xfrm>
        </p:spPr>
        <p:txBody>
          <a:bodyPr/>
          <a:lstStyle/>
          <a:p>
            <a:pPr marL="114300" indent="0">
              <a:buNone/>
            </a:pPr>
            <a:r>
              <a:rPr lang="hu-HU" dirty="0"/>
              <a:t>Dán belépési eljárás a következő modon történik:</a:t>
            </a:r>
            <a:endParaRPr lang="en-US" dirty="0"/>
          </a:p>
          <a:p>
            <a:pPr marL="114300" indent="0">
              <a:buNone/>
            </a:pPr>
            <a:r>
              <a:rPr lang="hu-HU" dirty="0"/>
              <a:t>- az öltöző „piszkos oldalán” levetjük  a felső ruházatot, cipőket</a:t>
            </a:r>
          </a:p>
          <a:p>
            <a:pPr>
              <a:buFontTx/>
              <a:buChar char="-"/>
            </a:pPr>
            <a:r>
              <a:rPr lang="hu-HU" dirty="0"/>
              <a:t>a padlórácsra lépünk, amely elválasztja a piszkos területet a tiszta területtől</a:t>
            </a:r>
          </a:p>
          <a:p>
            <a:pPr>
              <a:buFontTx/>
              <a:buChar char="-"/>
            </a:pPr>
            <a:r>
              <a:rPr lang="hu-HU" dirty="0"/>
              <a:t>alaposan kezet mosunk szappannal és vízzel, kisurolva a körmök alatti szenyeződést</a:t>
            </a:r>
          </a:p>
          <a:p>
            <a:pPr>
              <a:buFontTx/>
              <a:buChar char="-"/>
            </a:pPr>
            <a:r>
              <a:rPr lang="hu-HU" dirty="0"/>
              <a:t>lemegyünk a padlórácsról a szoba tiszta oldalára</a:t>
            </a:r>
          </a:p>
          <a:p>
            <a:pPr>
              <a:buFontTx/>
              <a:buChar char="-"/>
            </a:pPr>
            <a:r>
              <a:rPr lang="hu-HU" dirty="0"/>
              <a:t> felvegyük  a gazdaság által biztosított munkaruhát és csizmát</a:t>
            </a:r>
          </a:p>
          <a:p>
            <a:pPr>
              <a:buFontTx/>
              <a:buChar char="-"/>
            </a:pPr>
            <a:r>
              <a:rPr lang="hu-HU" dirty="0"/>
              <a:t>az istálóba való belépéskor fertőtlenítőszerel fertőtlenitjük a csizmánkat</a:t>
            </a:r>
          </a:p>
          <a:p>
            <a:pPr>
              <a:buFontTx/>
              <a:buChar char="-"/>
            </a:pPr>
            <a:endParaRPr lang="en-US" dirty="0"/>
          </a:p>
        </p:txBody>
      </p:sp>
    </p:spTree>
    <p:extLst>
      <p:ext uri="{BB962C8B-B14F-4D97-AF65-F5344CB8AC3E}">
        <p14:creationId xmlns:p14="http://schemas.microsoft.com/office/powerpoint/2010/main" val="187627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Bevezetés</a:t>
            </a:r>
            <a:endParaRPr lang="en-US" dirty="0"/>
          </a:p>
        </p:txBody>
      </p:sp>
      <p:sp>
        <p:nvSpPr>
          <p:cNvPr id="3" name="Text Placeholder 2"/>
          <p:cNvSpPr>
            <a:spLocks noGrp="1"/>
          </p:cNvSpPr>
          <p:nvPr>
            <p:ph type="body" idx="1"/>
          </p:nvPr>
        </p:nvSpPr>
        <p:spPr>
          <a:xfrm>
            <a:off x="955209" y="1519282"/>
            <a:ext cx="10514012" cy="3589553"/>
          </a:xfrm>
        </p:spPr>
        <p:txBody>
          <a:bodyPr/>
          <a:lstStyle/>
          <a:p>
            <a:pPr marL="114300" indent="0">
              <a:buNone/>
            </a:pPr>
            <a:r>
              <a:rPr lang="hu-HU" dirty="0"/>
              <a:t>A biologiai biztonság fogalma magába foglalja:</a:t>
            </a:r>
            <a:endParaRPr lang="en-US" dirty="0"/>
          </a:p>
          <a:p>
            <a:pPr lvl="0"/>
            <a:r>
              <a:rPr lang="hu-HU" dirty="0"/>
              <a:t>a lehetséges fertőzésforrások feltárását,</a:t>
            </a:r>
            <a:endParaRPr lang="en-US" dirty="0"/>
          </a:p>
          <a:p>
            <a:pPr lvl="0"/>
            <a:r>
              <a:rPr lang="hu-HU" dirty="0"/>
              <a:t>azok káros hatásának felismerését</a:t>
            </a:r>
            <a:endParaRPr lang="en-US" dirty="0"/>
          </a:p>
          <a:p>
            <a:pPr lvl="0"/>
            <a:r>
              <a:rPr lang="hu-HU" dirty="0"/>
              <a:t>és intézkedések foganatosítását a fertőző korokozók vissza szorítására ( ellenőrzésére).</a:t>
            </a:r>
          </a:p>
          <a:p>
            <a:pPr lvl="0"/>
            <a:endParaRPr lang="hu-HU" dirty="0"/>
          </a:p>
          <a:p>
            <a:pPr marL="114300" lvl="0" indent="0">
              <a:buNone/>
            </a:pPr>
            <a:r>
              <a:rPr lang="hu-HU" dirty="0"/>
              <a:t>Szabványos működési eljárások  SOP – Standard operating procedure </a:t>
            </a:r>
          </a:p>
        </p:txBody>
      </p:sp>
    </p:spTree>
    <p:extLst>
      <p:ext uri="{BB962C8B-B14F-4D97-AF65-F5344CB8AC3E}">
        <p14:creationId xmlns:p14="http://schemas.microsoft.com/office/powerpoint/2010/main" val="1273420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Az alkalmazottak beléptetése a fehér zónába.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15694" y="1591916"/>
            <a:ext cx="5076305" cy="3312593"/>
          </a:xfrm>
          <a:prstGeom prst="rect">
            <a:avLst/>
          </a:prstGeom>
          <a:noFill/>
          <a:ln>
            <a:noFill/>
          </a:ln>
        </p:spPr>
      </p:pic>
      <p:sp>
        <p:nvSpPr>
          <p:cNvPr id="5" name="Rectangle 4"/>
          <p:cNvSpPr/>
          <p:nvPr/>
        </p:nvSpPr>
        <p:spPr>
          <a:xfrm>
            <a:off x="321425" y="1738975"/>
            <a:ext cx="6794270" cy="3970318"/>
          </a:xfrm>
          <a:prstGeom prst="rect">
            <a:avLst/>
          </a:prstGeom>
        </p:spPr>
        <p:txBody>
          <a:bodyPr wrap="square">
            <a:spAutoFit/>
          </a:bodyPr>
          <a:lstStyle/>
          <a:p>
            <a:r>
              <a:rPr lang="hu-HU" sz="2800" dirty="0">
                <a:latin typeface="Calibri" pitchFamily="34" charset="0"/>
              </a:rPr>
              <a:t>3. ábra Dán belépési módszer egy nem zuhanyzóval türténő belépésre a gazdaságba. 1. bejárat; 2. Padlóelvezetés; 3. Az utcai ruhákat levetésének helye; 4. A fa padlórács; 5. A kezmosás és fertőtlenítés helye; 6. Védőruházat és csizma felöltésének helye; 7. Lábfürdő helye, mielőtt belépnek az istálóba; 8. Vízcsap tömlővel; 9. Sertésistáló bejárata (Moore, 1992)</a:t>
            </a:r>
            <a:endParaRPr lang="en-US" sz="2800" dirty="0">
              <a:latin typeface="Calibri" pitchFamily="34" charset="0"/>
            </a:endParaRPr>
          </a:p>
        </p:txBody>
      </p:sp>
    </p:spTree>
    <p:extLst>
      <p:ext uri="{BB962C8B-B14F-4D97-AF65-F5344CB8AC3E}">
        <p14:creationId xmlns:p14="http://schemas.microsoft.com/office/powerpoint/2010/main" val="917063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Alkalmazottak képzése</a:t>
            </a:r>
            <a:endParaRPr lang="en-US" dirty="0"/>
          </a:p>
        </p:txBody>
      </p:sp>
      <p:sp>
        <p:nvSpPr>
          <p:cNvPr id="3" name="Text Placeholder 2"/>
          <p:cNvSpPr>
            <a:spLocks noGrp="1"/>
          </p:cNvSpPr>
          <p:nvPr>
            <p:ph type="body" idx="1"/>
          </p:nvPr>
        </p:nvSpPr>
        <p:spPr>
          <a:xfrm>
            <a:off x="598517" y="1358082"/>
            <a:ext cx="11338560" cy="5192347"/>
          </a:xfrm>
        </p:spPr>
        <p:txBody>
          <a:bodyPr/>
          <a:lstStyle/>
          <a:p>
            <a:pPr marL="114300" indent="0">
              <a:buNone/>
            </a:pPr>
            <a:r>
              <a:rPr lang="hu-HU" dirty="0"/>
              <a:t>Képzési programot kell kidolgozni, amelynek segítségével a munkavállalók egyértelműen megértik:</a:t>
            </a:r>
          </a:p>
          <a:p>
            <a:r>
              <a:rPr lang="hu-HU" dirty="0"/>
              <a:t>az SOP célja a biológiai biztonság</a:t>
            </a:r>
          </a:p>
          <a:p>
            <a:r>
              <a:rPr lang="hu-HU" dirty="0"/>
              <a:t>hogyan javítja a biológiai biztonság az állatok teljesítményét, minimalizálja a betegségeket, csökkenti az elhullási veszteségeket, csökkenti a gyógyszerköltségeket és javítja a sertéstermellés minőségét,</a:t>
            </a:r>
          </a:p>
          <a:p>
            <a:r>
              <a:rPr lang="hu-HU" dirty="0"/>
              <a:t>a biológiai biztonsági szabályok nem tárgyalhatók, elhanyagolását és figyelmen kívül hagyását nem lehet tolerálni, és végrehajtását elenőrizni kel</a:t>
            </a:r>
          </a:p>
          <a:p>
            <a:r>
              <a:rPr lang="hu-HU" dirty="0"/>
              <a:t>hogyan lehet felismerni és jelenteni a betegség a hirtelen elhullás jeleit.</a:t>
            </a:r>
            <a:endParaRPr lang="en-US" dirty="0"/>
          </a:p>
          <a:p>
            <a:pPr marL="114300" indent="0">
              <a:buNone/>
            </a:pPr>
            <a:endParaRPr lang="hu-HU" dirty="0"/>
          </a:p>
          <a:p>
            <a:pPr marL="114300" indent="0">
              <a:buNone/>
            </a:pPr>
            <a:endParaRPr lang="hu-HU" dirty="0"/>
          </a:p>
          <a:p>
            <a:pPr marL="114300" indent="0">
              <a:buNone/>
            </a:pPr>
            <a:endParaRPr lang="en-US" dirty="0"/>
          </a:p>
        </p:txBody>
      </p:sp>
    </p:spTree>
    <p:extLst>
      <p:ext uri="{BB962C8B-B14F-4D97-AF65-F5344CB8AC3E}">
        <p14:creationId xmlns:p14="http://schemas.microsoft.com/office/powerpoint/2010/main" val="809558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90" y="292977"/>
            <a:ext cx="9219787" cy="720814"/>
          </a:xfrm>
        </p:spPr>
        <p:txBody>
          <a:bodyPr/>
          <a:lstStyle/>
          <a:p>
            <a:r>
              <a:rPr lang="sr-Latn-RS" b="1" dirty="0"/>
              <a:t>A látogatók  beléptetése a gazdaságba. </a:t>
            </a:r>
            <a:endParaRPr lang="en-US" dirty="0"/>
          </a:p>
        </p:txBody>
      </p:sp>
      <p:sp>
        <p:nvSpPr>
          <p:cNvPr id="3" name="Text Placeholder 2"/>
          <p:cNvSpPr>
            <a:spLocks noGrp="1"/>
          </p:cNvSpPr>
          <p:nvPr>
            <p:ph type="body" idx="1"/>
          </p:nvPr>
        </p:nvSpPr>
        <p:spPr/>
        <p:txBody>
          <a:bodyPr/>
          <a:lstStyle/>
          <a:p>
            <a:r>
              <a:rPr lang="sr-Latn-RS" dirty="0"/>
              <a:t>A telepre való belépést a látogatás céljától függően a lehető legkevesebb termelési szegmensre kell korlátozni.</a:t>
            </a:r>
          </a:p>
          <a:p>
            <a:r>
              <a:rPr lang="sr-Latn-RS" dirty="0"/>
              <a:t> A farm látogatásakor be kell tartani a beléptetés rendjét ( tusolás, kézmosás fertötlenités, ruhacsere), tiszta ruhában és cipőben</a:t>
            </a:r>
          </a:p>
          <a:p>
            <a:r>
              <a:rPr lang="sr-Latn-RS" dirty="0"/>
              <a:t>A farmra való belépés pillanatától kezdve a látogatót állandó felügyelet alatt kell tartani, és róla részletes adatokat kell rőgziteni. </a:t>
            </a:r>
          </a:p>
          <a:p>
            <a:r>
              <a:rPr lang="sr-Latn-RS" dirty="0"/>
              <a:t>A gazdaság látogatása során be kell tartani a látogatás rendjét, amely magában foglalja a legérzékenyebb kategóriák, például a malacok, majd a kevésbé érzékeny kategóriák felkeresését. </a:t>
            </a:r>
          </a:p>
          <a:p>
            <a:endParaRPr lang="en-US" dirty="0"/>
          </a:p>
        </p:txBody>
      </p:sp>
    </p:spTree>
    <p:extLst>
      <p:ext uri="{BB962C8B-B14F-4D97-AF65-F5344CB8AC3E}">
        <p14:creationId xmlns:p14="http://schemas.microsoft.com/office/powerpoint/2010/main" val="1679422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látogatók  beléptetése a gazdaságba. </a:t>
            </a:r>
            <a:endParaRPr lang="en-US" dirty="0"/>
          </a:p>
        </p:txBody>
      </p:sp>
      <p:sp>
        <p:nvSpPr>
          <p:cNvPr id="3" name="Text Placeholder 2"/>
          <p:cNvSpPr>
            <a:spLocks noGrp="1"/>
          </p:cNvSpPr>
          <p:nvPr>
            <p:ph type="body" idx="1"/>
          </p:nvPr>
        </p:nvSpPr>
        <p:spPr/>
        <p:txBody>
          <a:bodyPr/>
          <a:lstStyle/>
          <a:p>
            <a:r>
              <a:rPr lang="sr-Latn-RS" dirty="0"/>
              <a:t>A farm bizonyos részeire való belépést a lehető legkevesebb termelési szegmensre kell korlátozni, a látogatás céljától függően: ha a látogató ellenőrzéseket vagy szolgáltatásokat végez, vagy a takarmányt hozza vagy viszi, állatokat vagy felszereléseket szállít.</a:t>
            </a:r>
          </a:p>
          <a:p>
            <a:r>
              <a:rPr lang="sr-Latn-RS" dirty="0"/>
              <a:t> Ha valamilyen okból újra be kell lépni a fiatalabb állatok elhelyezésére szolgáló létesítménybe, a látogatónak újra át kell esnie a kéz és a láb fertőtlenítésén és munkaruha cseréjén. </a:t>
            </a:r>
            <a:endParaRPr lang="en-US" dirty="0"/>
          </a:p>
        </p:txBody>
      </p:sp>
    </p:spTree>
    <p:extLst>
      <p:ext uri="{BB962C8B-B14F-4D97-AF65-F5344CB8AC3E}">
        <p14:creationId xmlns:p14="http://schemas.microsoft.com/office/powerpoint/2010/main" val="856343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Állatszálitás</a:t>
            </a:r>
            <a:endParaRPr lang="en-US" dirty="0"/>
          </a:p>
        </p:txBody>
      </p:sp>
      <p:sp>
        <p:nvSpPr>
          <p:cNvPr id="3" name="Text Placeholder 2"/>
          <p:cNvSpPr>
            <a:spLocks noGrp="1"/>
          </p:cNvSpPr>
          <p:nvPr>
            <p:ph type="body" idx="1"/>
          </p:nvPr>
        </p:nvSpPr>
        <p:spPr/>
        <p:txBody>
          <a:bodyPr/>
          <a:lstStyle/>
          <a:p>
            <a:r>
              <a:rPr lang="sr-Latn-RS" dirty="0"/>
              <a:t>A telepről elszállított sertéseket egy depoba szállítják, amely a termelési létesítmény zónáján kívül található, a megjelölt rakodási zóna (Controlled Access Zone) közvetlen közelében.</a:t>
            </a:r>
            <a:endParaRPr lang="en-US" dirty="0"/>
          </a:p>
          <a:p>
            <a:r>
              <a:rPr lang="sr-Latn-RS" dirty="0"/>
              <a:t>A gazdaságból kiküldött összes állatot meg kell jelölni. Számukra az illetékes állatorvos szállítási igazolást és egészségügyi bizonyítványt állít ki, és a rakodás során jelen kell lennie.</a:t>
            </a:r>
            <a:endParaRPr lang="en-US" dirty="0"/>
          </a:p>
          <a:p>
            <a:r>
              <a:rPr lang="sr-Latn-RS" dirty="0"/>
              <a:t>A haszonjárműveket és különösen azok rakterét (teherautók, targoncák ...), valamint az utakat, amelyeken az állatokat a depoba szállítják, használat előtt és után meg kell mosni és fertőtleníteni.</a:t>
            </a:r>
            <a:endParaRPr lang="en-US" dirty="0"/>
          </a:p>
          <a:p>
            <a:endParaRPr lang="en-US" dirty="0"/>
          </a:p>
        </p:txBody>
      </p:sp>
    </p:spTree>
    <p:extLst>
      <p:ext uri="{BB962C8B-B14F-4D97-AF65-F5344CB8AC3E}">
        <p14:creationId xmlns:p14="http://schemas.microsoft.com/office/powerpoint/2010/main" val="914959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Új sertések bevezetése az álományba</a:t>
            </a:r>
            <a:endParaRPr lang="en-US" dirty="0"/>
          </a:p>
        </p:txBody>
      </p:sp>
      <p:sp>
        <p:nvSpPr>
          <p:cNvPr id="3" name="Text Placeholder 2"/>
          <p:cNvSpPr>
            <a:spLocks noGrp="1"/>
          </p:cNvSpPr>
          <p:nvPr>
            <p:ph type="body" idx="1"/>
          </p:nvPr>
        </p:nvSpPr>
        <p:spPr>
          <a:xfrm>
            <a:off x="753190" y="1358082"/>
            <a:ext cx="10514012" cy="5321014"/>
          </a:xfrm>
        </p:spPr>
        <p:txBody>
          <a:bodyPr/>
          <a:lstStyle/>
          <a:p>
            <a:pPr marL="114300" indent="0">
              <a:buNone/>
            </a:pPr>
            <a:r>
              <a:rPr lang="sr-Latn-RS" dirty="0"/>
              <a:t>MI AZ ELFOGADHATÓ ÁLLATEGÉSZSÉGÜGYI FELTÉTEL? </a:t>
            </a:r>
          </a:p>
          <a:p>
            <a:r>
              <a:rPr lang="sr-Latn-RS" dirty="0"/>
              <a:t>megfelelő állat-egészségügyi előírások;</a:t>
            </a:r>
            <a:endParaRPr lang="en-US" dirty="0"/>
          </a:p>
          <a:p>
            <a:r>
              <a:rPr lang="sr-Latn-RS" dirty="0"/>
              <a:t>járványügyi helyzet a saját gazdasága és a gazdaság közelében, ahonnan állatokat vásárolnak - tartsa be a "hasonlóság / identitás" elvét;</a:t>
            </a:r>
            <a:endParaRPr lang="en-US" dirty="0"/>
          </a:p>
          <a:p>
            <a:r>
              <a:rPr lang="sr-Latn-RS" dirty="0"/>
              <a:t>új sertések beszerzése kizárólag egy helyrúl, ismert egészségügyi állapottal,</a:t>
            </a:r>
            <a:endParaRPr lang="en-US" dirty="0"/>
          </a:p>
          <a:p>
            <a:r>
              <a:rPr lang="sr-Latn-RS" dirty="0"/>
              <a:t>Hasas vagy nem termékenyített nőstények beszerzése a betegség kockázatának csökkentése érdekében és</a:t>
            </a:r>
            <a:endParaRPr lang="en-US" dirty="0"/>
          </a:p>
          <a:p>
            <a:r>
              <a:rPr lang="sr-Latn-RS" dirty="0"/>
              <a:t>Karantén alkalmazása újonnan beszerzett sertésekre, végül</a:t>
            </a:r>
            <a:endParaRPr lang="en-US" dirty="0"/>
          </a:p>
          <a:p>
            <a:r>
              <a:rPr lang="sr-Latn-RS" dirty="0"/>
              <a:t>állatorvos véleménye.</a:t>
            </a:r>
            <a:endParaRPr lang="en-US" dirty="0"/>
          </a:p>
          <a:p>
            <a:endParaRPr lang="en-US" dirty="0"/>
          </a:p>
        </p:txBody>
      </p:sp>
    </p:spTree>
    <p:extLst>
      <p:ext uri="{BB962C8B-B14F-4D97-AF65-F5344CB8AC3E}">
        <p14:creationId xmlns:p14="http://schemas.microsoft.com/office/powerpoint/2010/main" val="4269148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karantén</a:t>
            </a:r>
            <a:endParaRPr lang="en-US" dirty="0"/>
          </a:p>
        </p:txBody>
      </p:sp>
      <p:sp>
        <p:nvSpPr>
          <p:cNvPr id="3" name="Text Placeholder 2"/>
          <p:cNvSpPr>
            <a:spLocks noGrp="1"/>
          </p:cNvSpPr>
          <p:nvPr>
            <p:ph type="body" idx="1"/>
          </p:nvPr>
        </p:nvSpPr>
        <p:spPr>
          <a:xfrm>
            <a:off x="753190" y="1358082"/>
            <a:ext cx="9936977" cy="4312095"/>
          </a:xfrm>
        </p:spPr>
        <p:txBody>
          <a:bodyPr/>
          <a:lstStyle/>
          <a:p>
            <a:r>
              <a:rPr lang="sr-Latn-RS" dirty="0"/>
              <a:t>Az újonnan vásárolt sertéseket, a kiállításokrol viszatérő  sertéseket elegendő ideig karanténba el kell izolálni annak biztosítására, hogy ne a betegség inkubációs periódusában legyenek.</a:t>
            </a:r>
          </a:p>
          <a:p>
            <a:r>
              <a:rPr lang="sr-Latn-RS" dirty="0"/>
              <a:t>A sertések egészségi álapotát alaposan ellenőrizni kell, mielőtt a gazdaság populációjába kerülnének visza.</a:t>
            </a:r>
            <a:endParaRPr lang="en-US" dirty="0"/>
          </a:p>
          <a:p>
            <a:r>
              <a:rPr lang="sr-Latn-RS" dirty="0"/>
              <a:t>A karanténban a megfigyelés magában foglalja az étvágycsökkenés, a fogyás, a súlygyarapodás csökkenését, a rendellenes viselkedést és a hirtelen elhullások megjelenését.</a:t>
            </a:r>
            <a:endParaRPr lang="en-US" dirty="0"/>
          </a:p>
          <a:p>
            <a:endParaRPr lang="en-US" dirty="0"/>
          </a:p>
        </p:txBody>
      </p:sp>
    </p:spTree>
    <p:extLst>
      <p:ext uri="{BB962C8B-B14F-4D97-AF65-F5344CB8AC3E}">
        <p14:creationId xmlns:p14="http://schemas.microsoft.com/office/powerpoint/2010/main" val="786421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sr-Latn-RS" dirty="0"/>
              <a:t>Az állatorvosoknak tájékoztatniuk kell a tulajdonost azokról a betegségekről, amelyeket már diagnosztizáltak, vagy amelyeknek gyanúja merül fel a szomszédos gazdaságokban, közeli és távoli területeken (település, régió, országos, nemzetközi szint). </a:t>
            </a:r>
          </a:p>
          <a:p>
            <a:r>
              <a:rPr lang="sr-Latn-RS" dirty="0"/>
              <a:t>A tervezés lehetővé teszi, hogy gyorsan reagáljon egy lehetséges járványra, amikor:</a:t>
            </a:r>
            <a:endParaRPr lang="en-US" dirty="0"/>
          </a:p>
          <a:p>
            <a:r>
              <a:rPr lang="sr-Latn-RS" dirty="0"/>
              <a:t>• nagyszámú, a betegség kezdeti tüneteivel rendelkező állat,</a:t>
            </a:r>
            <a:endParaRPr lang="en-US" dirty="0"/>
          </a:p>
          <a:p>
            <a:r>
              <a:rPr lang="sr-Latn-RS" dirty="0"/>
              <a:t>• a termelés csökkenése és</a:t>
            </a:r>
            <a:endParaRPr lang="en-US" dirty="0"/>
          </a:p>
          <a:p>
            <a:r>
              <a:rPr lang="sr-Latn-RS" dirty="0"/>
              <a:t>• az élelmiszer-fogyasztás csökkenése tapasztalható.</a:t>
            </a:r>
            <a:endParaRPr lang="en-US" dirty="0"/>
          </a:p>
          <a:p>
            <a:endParaRPr lang="en-US" dirty="0"/>
          </a:p>
        </p:txBody>
      </p:sp>
    </p:spTree>
    <p:extLst>
      <p:ext uri="{BB962C8B-B14F-4D97-AF65-F5344CB8AC3E}">
        <p14:creationId xmlns:p14="http://schemas.microsoft.com/office/powerpoint/2010/main" val="2000813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E0DDF0-38A8-4913-AEB8-5688FB9C2833}"/>
              </a:ext>
            </a:extLst>
          </p:cNvPr>
          <p:cNvSpPr>
            <a:spLocks noGrp="1"/>
          </p:cNvSpPr>
          <p:nvPr>
            <p:ph type="title"/>
          </p:nvPr>
        </p:nvSpPr>
        <p:spPr/>
        <p:txBody>
          <a:bodyPr/>
          <a:lstStyle/>
          <a:p>
            <a:r>
              <a:rPr lang="hu-HU" sz="3200" b="1" dirty="0">
                <a:effectLst/>
                <a:latin typeface="Calibri" panose="020F0502020204030204" pitchFamily="34" charset="0"/>
                <a:ea typeface="Calibri" panose="020F0502020204030204" pitchFamily="34" charset="0"/>
                <a:cs typeface="Calibri" panose="020F0502020204030204" pitchFamily="34" charset="0"/>
              </a:rPr>
              <a:t>A mesterséges megtermékenyítés – kansperma vásárlása</a:t>
            </a:r>
            <a:endParaRPr lang="hu-HU" dirty="0"/>
          </a:p>
        </p:txBody>
      </p:sp>
      <p:sp>
        <p:nvSpPr>
          <p:cNvPr id="3" name="Szöveg helye 2">
            <a:extLst>
              <a:ext uri="{FF2B5EF4-FFF2-40B4-BE49-F238E27FC236}">
                <a16:creationId xmlns:a16="http://schemas.microsoft.com/office/drawing/2014/main" id="{97706A50-452D-4780-A60B-0FF072733CA7}"/>
              </a:ext>
            </a:extLst>
          </p:cNvPr>
          <p:cNvSpPr>
            <a:spLocks noGrp="1"/>
          </p:cNvSpPr>
          <p:nvPr>
            <p:ph type="body" idx="1"/>
          </p:nvPr>
        </p:nvSpPr>
        <p:spPr>
          <a:xfrm>
            <a:off x="753190" y="1358082"/>
            <a:ext cx="6826705" cy="5006623"/>
          </a:xfrm>
        </p:spPr>
        <p:txBody>
          <a:bodyPr/>
          <a:lstStyle/>
          <a:p>
            <a:pPr marL="114300" indent="0">
              <a:buNone/>
            </a:pP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 biológiai biztonsági kockázatok azonban összefüggésbe hozhatók a:</a:t>
            </a:r>
          </a:p>
          <a:p>
            <a:r>
              <a:rPr lang="hu-HU" sz="2800" b="1" dirty="0" err="1">
                <a:effectLst/>
                <a:latin typeface="Times New Roman" panose="02020603050405020304" pitchFamily="18" charset="0"/>
                <a:ea typeface="Calibri" panose="020F0502020204030204" pitchFamily="34" charset="0"/>
                <a:cs typeface="Times New Roman" panose="02020603050405020304" pitchFamily="18" charset="0"/>
              </a:rPr>
              <a:t>Spermatermellésel</a:t>
            </a: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 A legtöbb kantelep folyamatosan teszteli az kanok spermáját a kórokozók jelenlétére, és csak olyan negatív kanokat használnak, amelyek még soha nem voltak kitéve a vizsgált kórokozóknak.</a:t>
            </a:r>
            <a:endParaRPr lang="hu-H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hu-HU"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hu-HU" b="1" dirty="0" err="1">
                <a:latin typeface="Times New Roman" panose="02020603050405020304" pitchFamily="18" charset="0"/>
                <a:ea typeface="Calibri" panose="020F0502020204030204" pitchFamily="34" charset="0"/>
                <a:cs typeface="Times New Roman" panose="02020603050405020304" pitchFamily="18" charset="0"/>
              </a:rPr>
              <a:t>Szálítással</a:t>
            </a:r>
            <a:r>
              <a:rPr lang="hu-HU" dirty="0">
                <a:latin typeface="Times New Roman" panose="02020603050405020304" pitchFamily="18" charset="0"/>
                <a:ea typeface="Calibri" panose="020F0502020204030204" pitchFamily="34" charset="0"/>
                <a:cs typeface="Times New Roman" panose="02020603050405020304" pitchFamily="18" charset="0"/>
              </a:rPr>
              <a:t> </a:t>
            </a: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 A szállítmányt kinyitás előtt fertőtleníteni kell.</a:t>
            </a:r>
            <a:endParaRPr lang="hu-HU" dirty="0"/>
          </a:p>
        </p:txBody>
      </p:sp>
      <p:pic>
        <p:nvPicPr>
          <p:cNvPr id="4" name="Kép 3">
            <a:extLst>
              <a:ext uri="{FF2B5EF4-FFF2-40B4-BE49-F238E27FC236}">
                <a16:creationId xmlns:a16="http://schemas.microsoft.com/office/drawing/2014/main" id="{5D40D127-FB7E-4E58-A2FD-0699D7C81E6D}"/>
              </a:ext>
            </a:extLst>
          </p:cNvPr>
          <p:cNvPicPr>
            <a:picLocks noChangeAspect="1"/>
          </p:cNvPicPr>
          <p:nvPr/>
        </p:nvPicPr>
        <p:blipFill>
          <a:blip r:embed="rId3"/>
          <a:stretch>
            <a:fillRect/>
          </a:stretch>
        </p:blipFill>
        <p:spPr>
          <a:xfrm>
            <a:off x="7459579" y="1358082"/>
            <a:ext cx="4644189" cy="3093362"/>
          </a:xfrm>
          <a:prstGeom prst="rect">
            <a:avLst/>
          </a:prstGeom>
        </p:spPr>
      </p:pic>
      <p:sp>
        <p:nvSpPr>
          <p:cNvPr id="5" name="Szövegdoboz 4">
            <a:extLst>
              <a:ext uri="{FF2B5EF4-FFF2-40B4-BE49-F238E27FC236}">
                <a16:creationId xmlns:a16="http://schemas.microsoft.com/office/drawing/2014/main" id="{6D6ECBC3-B9AF-4385-A0AC-73A58BB2A8AD}"/>
              </a:ext>
            </a:extLst>
          </p:cNvPr>
          <p:cNvSpPr txBox="1"/>
          <p:nvPr/>
        </p:nvSpPr>
        <p:spPr>
          <a:xfrm>
            <a:off x="7579896" y="4944979"/>
            <a:ext cx="4150894" cy="646331"/>
          </a:xfrm>
          <a:prstGeom prst="rect">
            <a:avLst/>
          </a:prstGeom>
          <a:noFill/>
        </p:spPr>
        <p:txBody>
          <a:bodyPr wrap="square" rtlCol="0">
            <a:spAutoFit/>
          </a:bodyPr>
          <a:lstStyle/>
          <a:p>
            <a:r>
              <a:rPr lang="hu-HU" sz="1800" b="1" i="1" dirty="0">
                <a:solidFill>
                  <a:srgbClr val="333333"/>
                </a:solidFill>
                <a:effectLst/>
                <a:latin typeface="Calibri" panose="020F0502020204030204" pitchFamily="34" charset="0"/>
                <a:cs typeface="Calibri" panose="020F0502020204030204" pitchFamily="34" charset="0"/>
              </a:rPr>
              <a:t>4. ábra.</a:t>
            </a:r>
            <a:r>
              <a:rPr lang="hu-HU" sz="1800" b="0" i="1" dirty="0">
                <a:solidFill>
                  <a:srgbClr val="333333"/>
                </a:solidFill>
                <a:effectLst/>
                <a:latin typeface="Calibri" panose="020F0502020204030204" pitchFamily="34" charset="0"/>
                <a:cs typeface="Calibri" panose="020F0502020204030204" pitchFamily="34" charset="0"/>
              </a:rPr>
              <a:t> </a:t>
            </a:r>
            <a:r>
              <a:rPr lang="hu-HU" sz="1800" b="1" i="1" dirty="0">
                <a:solidFill>
                  <a:srgbClr val="333333"/>
                </a:solidFill>
                <a:effectLst/>
                <a:latin typeface="Calibri" panose="020F0502020204030204" pitchFamily="34" charset="0"/>
                <a:cs typeface="Calibri" panose="020F0502020204030204" pitchFamily="34" charset="0"/>
              </a:rPr>
              <a:t>Falba épített, két ajtós rendszerű</a:t>
            </a:r>
            <a:r>
              <a:rPr lang="hu-HU" sz="1800" b="0" i="1" dirty="0">
                <a:solidFill>
                  <a:srgbClr val="333333"/>
                </a:solidFill>
                <a:effectLst/>
                <a:latin typeface="Calibri" panose="020F0502020204030204" pitchFamily="34" charset="0"/>
                <a:cs typeface="Calibri" panose="020F0502020204030204" pitchFamily="34" charset="0"/>
              </a:rPr>
              <a:t> </a:t>
            </a:r>
            <a:r>
              <a:rPr lang="hu-HU" sz="1800" b="1" i="1" dirty="0">
                <a:solidFill>
                  <a:srgbClr val="333333"/>
                </a:solidFill>
                <a:effectLst/>
                <a:latin typeface="Calibri" panose="020F0502020204030204" pitchFamily="34" charset="0"/>
                <a:cs typeface="Calibri" panose="020F0502020204030204" pitchFamily="34" charset="0"/>
              </a:rPr>
              <a:t>15-17 °C-os átadó kabin</a:t>
            </a:r>
            <a:endParaRPr lang="hu-HU"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203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9BDF870-78A4-48DF-86FC-5C7A9929FAB6}"/>
              </a:ext>
            </a:extLst>
          </p:cNvPr>
          <p:cNvSpPr>
            <a:spLocks noGrp="1"/>
          </p:cNvSpPr>
          <p:nvPr>
            <p:ph type="title"/>
          </p:nvPr>
        </p:nvSpPr>
        <p:spPr/>
        <p:txBody>
          <a:bodyPr/>
          <a:lstStyle/>
          <a:p>
            <a:r>
              <a:rPr lang="hu-HU" b="1" dirty="0">
                <a:effectLst/>
                <a:latin typeface="Calibri" panose="020F0502020204030204" pitchFamily="34" charset="0"/>
                <a:ea typeface="Calibri" panose="020F0502020204030204" pitchFamily="34" charset="0"/>
                <a:cs typeface="Calibri" panose="020F0502020204030204" pitchFamily="34" charset="0"/>
              </a:rPr>
              <a:t>A levegő</a:t>
            </a:r>
            <a:endParaRPr lang="hu-HU" dirty="0">
              <a:latin typeface="Calibri" panose="020F0502020204030204" pitchFamily="34" charset="0"/>
              <a:cs typeface="Calibri" panose="020F0502020204030204" pitchFamily="34" charset="0"/>
            </a:endParaRPr>
          </a:p>
        </p:txBody>
      </p:sp>
      <p:sp>
        <p:nvSpPr>
          <p:cNvPr id="3" name="Szöveg helye 2">
            <a:extLst>
              <a:ext uri="{FF2B5EF4-FFF2-40B4-BE49-F238E27FC236}">
                <a16:creationId xmlns:a16="http://schemas.microsoft.com/office/drawing/2014/main" id="{843E53DA-7630-4B7A-B805-B09B4F2DC16F}"/>
              </a:ext>
            </a:extLst>
          </p:cNvPr>
          <p:cNvSpPr>
            <a:spLocks noGrp="1"/>
          </p:cNvSpPr>
          <p:nvPr>
            <p:ph type="body" idx="1"/>
          </p:nvPr>
        </p:nvSpPr>
        <p:spPr/>
        <p:txBody>
          <a:bodyPr/>
          <a:lstStyle/>
          <a:p>
            <a:pPr marL="114300" indent="0">
              <a:buNone/>
            </a:pP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 kórokozók aeroszolos terjedése általában körülbelül 3,21 km-ig terjed a fertőzött gazdaság körül. </a:t>
            </a:r>
          </a:p>
          <a:p>
            <a:pPr marL="114300" indent="0">
              <a:buNone/>
            </a:pP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Az aeroszolos fertőzésnek nagy szerepe van a betegség gazdaságon belüli terjedésére ugyan úgy mint azon gazdaságok közötti terjedésére amelyek közel vannak egymáshoz. </a:t>
            </a:r>
          </a:p>
          <a:p>
            <a:pPr marL="114300" indent="0">
              <a:buNone/>
            </a:pPr>
            <a:r>
              <a:rPr lang="hu-HU" sz="2800" dirty="0">
                <a:effectLst/>
                <a:latin typeface="Times New Roman" panose="02020603050405020304" pitchFamily="18" charset="0"/>
                <a:ea typeface="Calibri" panose="020F0502020204030204" pitchFamily="34" charset="0"/>
                <a:cs typeface="Times New Roman" panose="02020603050405020304" pitchFamily="18" charset="0"/>
              </a:rPr>
              <a:t>A légszűrő rendszer telepítését befolyásolja a gazdaság vagy a környék gazdaságainak földrajzi helyzete, a sertések száma, az elfogadható kockázat szintje és a termelési rendszer típusa (tenyész állomány vagy kereskedelmi forgalom).</a:t>
            </a:r>
          </a:p>
          <a:p>
            <a:pPr marL="114300" indent="0">
              <a:buNone/>
            </a:pPr>
            <a:endParaRPr lang="hu-HU" dirty="0"/>
          </a:p>
        </p:txBody>
      </p:sp>
    </p:spTree>
    <p:extLst>
      <p:ext uri="{BB962C8B-B14F-4D97-AF65-F5344CB8AC3E}">
        <p14:creationId xmlns:p14="http://schemas.microsoft.com/office/powerpoint/2010/main" val="44241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E896-ECAA-4A93-8A22-46C71956C40D}"/>
              </a:ext>
            </a:extLst>
          </p:cNvPr>
          <p:cNvSpPr>
            <a:spLocks noGrp="1"/>
          </p:cNvSpPr>
          <p:nvPr>
            <p:ph type="title"/>
          </p:nvPr>
        </p:nvSpPr>
        <p:spPr/>
        <p:txBody>
          <a:bodyPr/>
          <a:lstStyle/>
          <a:p>
            <a:r>
              <a:rPr lang="hu-HU" dirty="0"/>
              <a:t>Bevezetés</a:t>
            </a:r>
            <a:endParaRPr lang="sr-Latn-RS" dirty="0"/>
          </a:p>
        </p:txBody>
      </p:sp>
      <p:sp>
        <p:nvSpPr>
          <p:cNvPr id="3" name="Text Placeholder 2">
            <a:extLst>
              <a:ext uri="{FF2B5EF4-FFF2-40B4-BE49-F238E27FC236}">
                <a16:creationId xmlns:a16="http://schemas.microsoft.com/office/drawing/2014/main" id="{937323F6-F6D8-4A35-9C24-F60B9E8FB6BC}"/>
              </a:ext>
            </a:extLst>
          </p:cNvPr>
          <p:cNvSpPr>
            <a:spLocks noGrp="1"/>
          </p:cNvSpPr>
          <p:nvPr>
            <p:ph type="body" idx="1"/>
          </p:nvPr>
        </p:nvSpPr>
        <p:spPr/>
        <p:txBody>
          <a:bodyPr/>
          <a:lstStyle/>
          <a:p>
            <a:r>
              <a:rPr lang="hu-HU" dirty="0">
                <a:effectLst/>
                <a:latin typeface="Times New Roman" panose="02020603050405020304" pitchFamily="18" charset="0"/>
                <a:ea typeface="Calibri" panose="020F0502020204030204" pitchFamily="34" charset="0"/>
              </a:rPr>
              <a:t>Biológiai biztonsági intézkedések sorozata</a:t>
            </a:r>
          </a:p>
          <a:p>
            <a:r>
              <a:rPr lang="hu-HU" dirty="0">
                <a:effectLst/>
                <a:latin typeface="Times New Roman" panose="02020603050405020304" pitchFamily="18" charset="0"/>
                <a:ea typeface="Calibri" panose="020F0502020204030204" pitchFamily="34" charset="0"/>
              </a:rPr>
              <a:t>Biológiai biztonsági terv</a:t>
            </a:r>
          </a:p>
          <a:p>
            <a:endParaRPr lang="hu-HU" dirty="0">
              <a:latin typeface="Times New Roman" panose="02020603050405020304" pitchFamily="18" charset="0"/>
              <a:ea typeface="Calibri" panose="020F0502020204030204" pitchFamily="34" charset="0"/>
            </a:endParaRPr>
          </a:p>
          <a:p>
            <a:pPr marL="114300" indent="0">
              <a:buNone/>
            </a:pPr>
            <a:r>
              <a:rPr lang="hu-HU" i="1" dirty="0">
                <a:effectLst/>
                <a:latin typeface="Times New Roman" panose="02020603050405020304" pitchFamily="18" charset="0"/>
                <a:ea typeface="Calibri" panose="020F0502020204030204" pitchFamily="34" charset="0"/>
              </a:rPr>
              <a:t>Az OlE Szárazföldi Állatok Egészségügyi Kódexe (OlE, 2008) a biológiai biztonsági tervet a következőképpen határozza meg: "egy olyan terv, amely meghatározza a betegség behatolásának és terjedésének lehetséges útjait egy zónában vagy területi egységben, és ismerteti azokat az intézkedéseket, amelyeket az OIE  ajánlásaival összhangban adott esetben alkalmaznak vagy fognak alkalmazni a betegség kockázatának csökkentésére"</a:t>
            </a:r>
            <a:r>
              <a:rPr lang="hu-HU" dirty="0">
                <a:effectLst/>
                <a:latin typeface="Times New Roman" panose="02020603050405020304" pitchFamily="18" charset="0"/>
                <a:ea typeface="Calibri" panose="020F0502020204030204" pitchFamily="34" charset="0"/>
              </a:rPr>
              <a:t> </a:t>
            </a:r>
            <a:endParaRPr lang="sr-Latn-RS" dirty="0"/>
          </a:p>
        </p:txBody>
      </p:sp>
    </p:spTree>
    <p:extLst>
      <p:ext uri="{BB962C8B-B14F-4D97-AF65-F5344CB8AC3E}">
        <p14:creationId xmlns:p14="http://schemas.microsoft.com/office/powerpoint/2010/main" val="3391466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Vizellátás elenőrzése</a:t>
            </a:r>
            <a:endParaRPr lang="en-US" b="1" dirty="0"/>
          </a:p>
        </p:txBody>
      </p:sp>
      <p:sp>
        <p:nvSpPr>
          <p:cNvPr id="3" name="Text Placeholder 2"/>
          <p:cNvSpPr>
            <a:spLocks noGrp="1"/>
          </p:cNvSpPr>
          <p:nvPr>
            <p:ph type="body" idx="1"/>
          </p:nvPr>
        </p:nvSpPr>
        <p:spPr>
          <a:xfrm>
            <a:off x="773068" y="960518"/>
            <a:ext cx="9651092" cy="4725388"/>
          </a:xfrm>
        </p:spPr>
        <p:txBody>
          <a:bodyPr/>
          <a:lstStyle/>
          <a:p>
            <a:r>
              <a:rPr lang="hu-HU" dirty="0"/>
              <a:t>A telep vízellátását biztonságos forrásból kell biztosítani.</a:t>
            </a:r>
          </a:p>
          <a:p>
            <a:r>
              <a:rPr lang="hu-HU" dirty="0"/>
              <a:t>A vizvezetéket is rendszeresen tisztitani és fertőtleniteni kell.</a:t>
            </a:r>
          </a:p>
          <a:p>
            <a:r>
              <a:rPr lang="hu-HU" dirty="0"/>
              <a:t>A vizkő és biofilm képződése csökenti a fertőtlenítőszerek hatását.</a:t>
            </a:r>
          </a:p>
          <a:p>
            <a:r>
              <a:rPr lang="sr-Latn-RS" dirty="0"/>
              <a:t>A vízellátást rendszeresen ellenőrizni kell mikrobiológiai és vegyi szempontból, ezért évente legalább 2 szer kivizsgálásra kel küldeni.</a:t>
            </a:r>
            <a:endParaRPr lang="en-US" dirty="0"/>
          </a:p>
          <a:p>
            <a:r>
              <a:rPr lang="sr-Latn-RS" dirty="0"/>
              <a:t>A vizeletet megfelelö modon a higtrágyaként kel kezelni - ártalmatlanitani.</a:t>
            </a:r>
            <a:endParaRPr lang="en-US" dirty="0"/>
          </a:p>
          <a:p>
            <a:r>
              <a:rPr lang="sr-Latn-RS" dirty="0"/>
              <a:t>A szenyvizeket külön ösze kel gyüjteni és elszálitani.</a:t>
            </a:r>
            <a:endParaRPr lang="en-US" dirty="0"/>
          </a:p>
          <a:p>
            <a:pPr marL="114300" indent="0">
              <a:buNone/>
            </a:pPr>
            <a:endParaRPr lang="en-US" dirty="0"/>
          </a:p>
        </p:txBody>
      </p:sp>
    </p:spTree>
    <p:extLst>
      <p:ext uri="{BB962C8B-B14F-4D97-AF65-F5344CB8AC3E}">
        <p14:creationId xmlns:p14="http://schemas.microsoft.com/office/powerpoint/2010/main" val="2335271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takarmányellátás elenőrzése</a:t>
            </a:r>
            <a:endParaRPr lang="en-US" b="1" dirty="0"/>
          </a:p>
        </p:txBody>
      </p:sp>
      <p:sp>
        <p:nvSpPr>
          <p:cNvPr id="3" name="Text Placeholder 2"/>
          <p:cNvSpPr>
            <a:spLocks noGrp="1"/>
          </p:cNvSpPr>
          <p:nvPr>
            <p:ph type="body" idx="1"/>
          </p:nvPr>
        </p:nvSpPr>
        <p:spPr/>
        <p:txBody>
          <a:bodyPr/>
          <a:lstStyle/>
          <a:p>
            <a:pPr marL="114300" indent="0">
              <a:buNone/>
            </a:pPr>
            <a:r>
              <a:rPr lang="hu-HU" dirty="0"/>
              <a:t>Ideális esetben a gazdaságba  takarmányt szállító teherautók nem lépnének be a gazdaság fehér zónájába.</a:t>
            </a:r>
          </a:p>
          <a:p>
            <a:pPr marL="114300" indent="0">
              <a:buNone/>
            </a:pPr>
            <a:r>
              <a:rPr lang="hu-HU" dirty="0"/>
              <a:t>Szigoru biobiztonsági intézkedéseket kell alkalmazni a takarmánykocsi és a vezetője általi kockázat minimalizálására.</a:t>
            </a:r>
          </a:p>
          <a:p>
            <a:pPr marL="114300" indent="0">
              <a:buNone/>
            </a:pPr>
            <a:r>
              <a:rPr lang="hu-HU" dirty="0"/>
              <a:t>A takarmánykocsit minden berakodás előtt le kell mosni és fertőtleniteni, ugy a külsejét ugy mint a kabint belsejét is. </a:t>
            </a:r>
          </a:p>
          <a:p>
            <a:pPr marL="114300" indent="0">
              <a:buNone/>
            </a:pPr>
            <a:r>
              <a:rPr lang="hu-HU" dirty="0"/>
              <a:t>A farmra érkezéskor a teherautó-sofőrnek be kell tartania a biológiai biztonsági szabályokat</a:t>
            </a:r>
          </a:p>
          <a:p>
            <a:pPr marL="114300" indent="0">
              <a:buNone/>
            </a:pPr>
            <a:endParaRPr lang="en-US" dirty="0"/>
          </a:p>
        </p:txBody>
      </p:sp>
    </p:spTree>
    <p:extLst>
      <p:ext uri="{BB962C8B-B14F-4D97-AF65-F5344CB8AC3E}">
        <p14:creationId xmlns:p14="http://schemas.microsoft.com/office/powerpoint/2010/main" val="1416501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takarmányellátás elenőrzése</a:t>
            </a:r>
            <a:endParaRPr lang="en-US" dirty="0"/>
          </a:p>
        </p:txBody>
      </p:sp>
      <p:sp>
        <p:nvSpPr>
          <p:cNvPr id="3" name="Text Placeholder 2"/>
          <p:cNvSpPr>
            <a:spLocks noGrp="1"/>
          </p:cNvSpPr>
          <p:nvPr>
            <p:ph type="body" idx="1"/>
          </p:nvPr>
        </p:nvSpPr>
        <p:spPr/>
        <p:txBody>
          <a:bodyPr/>
          <a:lstStyle/>
          <a:p>
            <a:pPr marL="114300" indent="0">
              <a:buNone/>
            </a:pPr>
            <a:r>
              <a:rPr lang="hu-HU" dirty="0"/>
              <a:t>A kamionsofőr csak műanyag lábzsákban és egyhasználati ruhában  léphet ki a fülkéből. </a:t>
            </a:r>
          </a:p>
          <a:p>
            <a:pPr marL="114300" indent="0">
              <a:buNone/>
            </a:pPr>
            <a:r>
              <a:rPr lang="hu-HU" dirty="0"/>
              <a:t>Amikor a sofőr kilép a gazdaságból, az eldobható műanyag lábzsákot és egyhasználati ruhát egy erre kijelölt szemetes konténerben kel tenni. </a:t>
            </a:r>
            <a:endParaRPr lang="en-US" dirty="0"/>
          </a:p>
          <a:p>
            <a:pPr marL="114300" indent="0">
              <a:buNone/>
            </a:pPr>
            <a:r>
              <a:rPr lang="hu-HU" dirty="0"/>
              <a:t>A teherautó-vezetőnek a kerítésen kívülről rakja ki a takarmányt az adagolótartályba.</a:t>
            </a:r>
            <a:endParaRPr lang="en-US" dirty="0"/>
          </a:p>
          <a:p>
            <a:pPr marL="114300" indent="0">
              <a:buNone/>
            </a:pPr>
            <a:r>
              <a:rPr lang="hu-HU" dirty="0"/>
              <a:t>A számlákat egy kijelölt helyen hagyják, nem lépnek be a gazdaság irodájába. </a:t>
            </a:r>
            <a:endParaRPr lang="en-US" dirty="0"/>
          </a:p>
        </p:txBody>
      </p:sp>
    </p:spTree>
    <p:extLst>
      <p:ext uri="{BB962C8B-B14F-4D97-AF65-F5344CB8AC3E}">
        <p14:creationId xmlns:p14="http://schemas.microsoft.com/office/powerpoint/2010/main" val="809437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takarmányellátás elenőrzése</a:t>
            </a:r>
            <a:endParaRPr lang="en-US" dirty="0"/>
          </a:p>
        </p:txBody>
      </p:sp>
      <p:sp>
        <p:nvSpPr>
          <p:cNvPr id="3" name="Text Placeholder 2"/>
          <p:cNvSpPr>
            <a:spLocks noGrp="1"/>
          </p:cNvSpPr>
          <p:nvPr>
            <p:ph type="body" idx="1"/>
          </p:nvPr>
        </p:nvSpPr>
        <p:spPr>
          <a:xfrm>
            <a:off x="515389" y="1374708"/>
            <a:ext cx="10851566" cy="5225597"/>
          </a:xfrm>
        </p:spPr>
        <p:txBody>
          <a:bodyPr/>
          <a:lstStyle/>
          <a:p>
            <a:pPr marL="114300" indent="0">
              <a:buNone/>
            </a:pPr>
            <a:r>
              <a:rPr lang="hu-HU" dirty="0"/>
              <a:t>A zsákokat és zacskós takarmányt úgy kell szállítani, hogy megakadályozzák az úton való szennyeződést.</a:t>
            </a:r>
          </a:p>
          <a:p>
            <a:pPr marL="114300" indent="0">
              <a:buNone/>
            </a:pPr>
            <a:r>
              <a:rPr lang="hu-HU" dirty="0"/>
              <a:t>A zsákokat a gazdaságba való belépés előtt fertőtlenítik.</a:t>
            </a:r>
          </a:p>
          <a:p>
            <a:pPr marL="114300" indent="0">
              <a:buNone/>
            </a:pPr>
            <a:r>
              <a:rPr lang="hu-HU" dirty="0"/>
              <a:t>A piszkos, kinyitott vagy megsérült zsákokat vissza kell küldeni a szállítónak.</a:t>
            </a:r>
          </a:p>
          <a:p>
            <a:pPr marL="114300" indent="0">
              <a:buNone/>
            </a:pPr>
            <a:r>
              <a:rPr lang="hu-HU" dirty="0"/>
              <a:t>a teherautó-sofőrnek ugyanazt a biológiai biztonsági eljárást kell követnie, mint korábban leírták</a:t>
            </a:r>
          </a:p>
          <a:p>
            <a:pPr marL="114300" indent="0">
              <a:buNone/>
            </a:pPr>
            <a:r>
              <a:rPr lang="hu-HU" dirty="0"/>
              <a:t>A zsákok fertőtlenítés után Raklapokon kell tárolni hogy a rágcsálók, madarak, kutyák, macskák és egyéb vadon élő állatok ne szennyezék be.</a:t>
            </a:r>
          </a:p>
          <a:p>
            <a:pPr marL="114300" indent="0">
              <a:buNone/>
            </a:pPr>
            <a:endParaRPr lang="hu-HU" dirty="0"/>
          </a:p>
          <a:p>
            <a:pPr marL="114300" indent="0">
              <a:buNone/>
            </a:pPr>
            <a:endParaRPr lang="hu-HU" dirty="0"/>
          </a:p>
          <a:p>
            <a:pPr marL="114300" indent="0">
              <a:buNone/>
            </a:pPr>
            <a:endParaRPr lang="hu-HU" dirty="0"/>
          </a:p>
          <a:p>
            <a:pPr marL="114300" indent="0">
              <a:buNone/>
            </a:pPr>
            <a:endParaRPr lang="en-US" dirty="0"/>
          </a:p>
        </p:txBody>
      </p:sp>
    </p:spTree>
    <p:extLst>
      <p:ext uri="{BB962C8B-B14F-4D97-AF65-F5344CB8AC3E}">
        <p14:creationId xmlns:p14="http://schemas.microsoft.com/office/powerpoint/2010/main" val="1669238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takarmányellátás elenőrzése</a:t>
            </a:r>
            <a:endParaRPr lang="en-US" dirty="0"/>
          </a:p>
        </p:txBody>
      </p:sp>
      <p:sp>
        <p:nvSpPr>
          <p:cNvPr id="3" name="Text Placeholder 2"/>
          <p:cNvSpPr>
            <a:spLocks noGrp="1"/>
          </p:cNvSpPr>
          <p:nvPr>
            <p:ph type="body" idx="1"/>
          </p:nvPr>
        </p:nvSpPr>
        <p:spPr/>
        <p:txBody>
          <a:bodyPr/>
          <a:lstStyle/>
          <a:p>
            <a:pPr marL="114300" indent="0">
              <a:buNone/>
            </a:pPr>
            <a:r>
              <a:rPr lang="hu-HU" dirty="0"/>
              <a:t>A gazdaságban gyártott takarmányt alapanyagait megfelelő minőségbiztosítási rendszerrel rendelkező szállítótól kell megvásárolni.</a:t>
            </a:r>
          </a:p>
          <a:p>
            <a:pPr marL="114300" indent="0">
              <a:buNone/>
            </a:pPr>
            <a:r>
              <a:rPr lang="hu-HU" dirty="0"/>
              <a:t>A takarmány-összetevőket és az előkeverékeket a gazdaság területén található raktárakba kell szállítani. </a:t>
            </a:r>
          </a:p>
          <a:p>
            <a:pPr marL="114300" indent="0">
              <a:buNone/>
            </a:pPr>
            <a:r>
              <a:rPr lang="hu-HU" dirty="0"/>
              <a:t>A zacskós hozzávalók mindig tiszta, lezárt és sértetlenek legyenek.</a:t>
            </a:r>
          </a:p>
          <a:p>
            <a:pPr marL="114300" indent="0">
              <a:buNone/>
            </a:pPr>
            <a:r>
              <a:rPr lang="hu-HU" dirty="0"/>
              <a:t> A mezőről frisen betakaritott gabonát, kukoricát 2 hónapig tárolni kell és csak utána lehet felhasználni.</a:t>
            </a:r>
          </a:p>
          <a:p>
            <a:pPr marL="114300" indent="0">
              <a:buNone/>
            </a:pPr>
            <a:r>
              <a:rPr lang="sr-Latn-RS" b="1" dirty="0"/>
              <a:t>A mosl</a:t>
            </a:r>
            <a:r>
              <a:rPr lang="hu-HU" b="1" dirty="0"/>
              <a:t>ék</a:t>
            </a:r>
            <a:r>
              <a:rPr lang="sr-Latn-RS" b="1" dirty="0"/>
              <a:t> használata nagy kockázattal jár és ezért tilos</a:t>
            </a:r>
            <a:endParaRPr lang="hu-HU" dirty="0"/>
          </a:p>
          <a:p>
            <a:pPr marL="114300" indent="0">
              <a:buNone/>
            </a:pPr>
            <a:endParaRPr lang="en-US" dirty="0"/>
          </a:p>
        </p:txBody>
      </p:sp>
    </p:spTree>
    <p:extLst>
      <p:ext uri="{BB962C8B-B14F-4D97-AF65-F5344CB8AC3E}">
        <p14:creationId xmlns:p14="http://schemas.microsoft.com/office/powerpoint/2010/main" val="2222872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Alom tárolása- kezelése</a:t>
            </a:r>
            <a:endParaRPr lang="en-US" dirty="0"/>
          </a:p>
        </p:txBody>
      </p:sp>
      <p:sp>
        <p:nvSpPr>
          <p:cNvPr id="3" name="Text Placeholder 2"/>
          <p:cNvSpPr>
            <a:spLocks noGrp="1"/>
          </p:cNvSpPr>
          <p:nvPr>
            <p:ph type="body" idx="1"/>
          </p:nvPr>
        </p:nvSpPr>
        <p:spPr>
          <a:xfrm>
            <a:off x="753190" y="1358082"/>
            <a:ext cx="10514012" cy="4876463"/>
          </a:xfrm>
        </p:spPr>
        <p:txBody>
          <a:bodyPr/>
          <a:lstStyle/>
          <a:p>
            <a:r>
              <a:rPr lang="hu-HU" dirty="0"/>
              <a:t>Az </a:t>
            </a:r>
            <a:r>
              <a:rPr lang="sr-Latn-RS" dirty="0"/>
              <a:t>alomként használt termékeket ( szalma) </a:t>
            </a:r>
            <a:r>
              <a:rPr lang="hu-HU" dirty="0"/>
              <a:t>úgy kell tárolni: </a:t>
            </a:r>
          </a:p>
          <a:p>
            <a:r>
              <a:rPr lang="hu-HU" dirty="0"/>
              <a:t>hogy az védve legyen az időjárástól, </a:t>
            </a:r>
          </a:p>
          <a:p>
            <a:r>
              <a:rPr lang="hu-HU" dirty="0"/>
              <a:t>meg kell akadályoznia a kártevők, madarak és vaddisznók általi szennyeződést </a:t>
            </a:r>
          </a:p>
          <a:p>
            <a:r>
              <a:rPr lang="hu-HU" dirty="0"/>
              <a:t>A szalmának olyan forrásból kell származnia, amely nem tette ki a szalmát más állatállománynak, és hogy nem szenyezett a szalma vaddisznók, madarak és más kártevők által. </a:t>
            </a:r>
          </a:p>
          <a:p>
            <a:r>
              <a:rPr lang="hu-HU" dirty="0"/>
              <a:t>A frissen betakaritott almot nem szabad rögtön használni hanem csak 2 vagy több hónap mulva.</a:t>
            </a:r>
          </a:p>
          <a:p>
            <a:r>
              <a:rPr lang="hu-HU" dirty="0"/>
              <a:t> A sertéstelepeken ha lehet kerülni kell az alom használatát. </a:t>
            </a:r>
            <a:endParaRPr lang="en-US" dirty="0"/>
          </a:p>
        </p:txBody>
      </p:sp>
    </p:spTree>
    <p:extLst>
      <p:ext uri="{BB962C8B-B14F-4D97-AF65-F5344CB8AC3E}">
        <p14:creationId xmlns:p14="http://schemas.microsoft.com/office/powerpoint/2010/main" val="3912712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Trágya kezeláse</a:t>
            </a:r>
            <a:endParaRPr lang="en-US" dirty="0"/>
          </a:p>
        </p:txBody>
      </p:sp>
      <p:sp>
        <p:nvSpPr>
          <p:cNvPr id="3" name="Text Placeholder 2"/>
          <p:cNvSpPr>
            <a:spLocks noGrp="1"/>
          </p:cNvSpPr>
          <p:nvPr>
            <p:ph type="body" idx="1"/>
          </p:nvPr>
        </p:nvSpPr>
        <p:spPr/>
        <p:txBody>
          <a:bodyPr/>
          <a:lstStyle/>
          <a:p>
            <a:r>
              <a:rPr lang="sr-Latn-RS" dirty="0"/>
              <a:t>A trágyázási rendszert úgy kell megtervezni és megépíteni, hogy megakadályozza a környezetszennyezést, és összhangban legyen a helyes tenyésztési gyakorlattal. </a:t>
            </a:r>
          </a:p>
          <a:p>
            <a:r>
              <a:rPr lang="sr-Latn-RS" dirty="0"/>
              <a:t>Tilos ugyanazokat a berendezéseket és eszközöket használni az élelmiszerek szállítására és elosztására, valamint a trágya összegyűjtésére, berakására és eltávolítására. </a:t>
            </a:r>
          </a:p>
          <a:p>
            <a:r>
              <a:rPr lang="sr-Latn-RS" dirty="0"/>
              <a:t>A trágyához nem férhetnek hozzá a haszonállatok, közvetlenül vagy szennyezett táplálék útján, valamint észlelni kell és megszüntetni a folyékony trágya kiömlésének problémáját.</a:t>
            </a:r>
            <a:endParaRPr lang="en-US" dirty="0"/>
          </a:p>
          <a:p>
            <a:endParaRPr lang="en-US" dirty="0"/>
          </a:p>
        </p:txBody>
      </p:sp>
    </p:spTree>
    <p:extLst>
      <p:ext uri="{BB962C8B-B14F-4D97-AF65-F5344CB8AC3E}">
        <p14:creationId xmlns:p14="http://schemas.microsoft.com/office/powerpoint/2010/main" val="3084831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Trágya kezeláse</a:t>
            </a:r>
            <a:endParaRPr lang="en-US" dirty="0"/>
          </a:p>
        </p:txBody>
      </p:sp>
      <p:sp>
        <p:nvSpPr>
          <p:cNvPr id="3" name="Text Placeholder 2"/>
          <p:cNvSpPr>
            <a:spLocks noGrp="1"/>
          </p:cNvSpPr>
          <p:nvPr>
            <p:ph type="body" idx="1"/>
          </p:nvPr>
        </p:nvSpPr>
        <p:spPr>
          <a:xfrm>
            <a:off x="753190" y="1358082"/>
            <a:ext cx="10514012" cy="5206941"/>
          </a:xfrm>
        </p:spPr>
        <p:txBody>
          <a:bodyPr/>
          <a:lstStyle/>
          <a:p>
            <a:r>
              <a:rPr lang="hu-HU" dirty="0">
                <a:effectLst/>
                <a:latin typeface="Calibri" panose="020F0502020204030204" pitchFamily="34" charset="0"/>
                <a:ea typeface="Calibri" panose="020F0502020204030204" pitchFamily="34" charset="0"/>
                <a:cs typeface="Calibri" panose="020F0502020204030204" pitchFamily="34" charset="0"/>
              </a:rPr>
              <a:t>Az a megfelelő hígtrágya kezelési eljárás, ahol az állatok </a:t>
            </a:r>
            <a:r>
              <a:rPr lang="hu-HU" dirty="0" err="1">
                <a:effectLst/>
                <a:latin typeface="Calibri" panose="020F0502020204030204" pitchFamily="34" charset="0"/>
                <a:ea typeface="Calibri" panose="020F0502020204030204" pitchFamily="34" charset="0"/>
                <a:cs typeface="Calibri" panose="020F0502020204030204" pitchFamily="34" charset="0"/>
              </a:rPr>
              <a:t>rácspadozata</a:t>
            </a:r>
            <a:r>
              <a:rPr lang="hu-HU" dirty="0">
                <a:effectLst/>
                <a:latin typeface="Calibri" panose="020F0502020204030204" pitchFamily="34" charset="0"/>
                <a:ea typeface="Calibri" panose="020F0502020204030204" pitchFamily="34" charset="0"/>
                <a:cs typeface="Calibri" panose="020F0502020204030204" pitchFamily="34" charset="0"/>
              </a:rPr>
              <a:t> alatt a hígtrágyát tárolják, baktérium készítményekkel kezelik, s azután egy előgyűjtőbe ürítik, ahonnan egy zagyszivattyú a fedett trágyatóba juttatja. </a:t>
            </a:r>
            <a:endParaRPr lang="sr-Latn-RS" dirty="0">
              <a:latin typeface="Calibri" panose="020F0502020204030204" pitchFamily="34" charset="0"/>
              <a:cs typeface="Calibri" panose="020F0502020204030204" pitchFamily="34" charset="0"/>
            </a:endParaRPr>
          </a:p>
          <a:p>
            <a:r>
              <a:rPr lang="sr-Latn-RS" dirty="0"/>
              <a:t>A trágya telepen belüli elhelyezkedése és a kitrágyázás tehnologiája értékelése információt nyújt a gazdaság biológiai biztonságának szintjéről és az alkalmazottak tudatosságáról.</a:t>
            </a:r>
            <a:endParaRPr lang="en-US" dirty="0"/>
          </a:p>
          <a:p>
            <a:r>
              <a:rPr lang="sr-Latn-RS" dirty="0"/>
              <a:t>Egyelőre nincs szigorú jogi kötelezettségünk a trágya kezelésére, de az emésztést, a napsütést vagy a biológiai lebomlás bármely elfogadható formáját kívánatosnak tartják, és emelik a biológiai biztonság szintjét a sertéstelepeken.</a:t>
            </a:r>
            <a:endParaRPr lang="en-US" dirty="0"/>
          </a:p>
          <a:p>
            <a:endParaRPr lang="en-US" dirty="0"/>
          </a:p>
        </p:txBody>
      </p:sp>
    </p:spTree>
    <p:extLst>
      <p:ext uri="{BB962C8B-B14F-4D97-AF65-F5344CB8AC3E}">
        <p14:creationId xmlns:p14="http://schemas.microsoft.com/office/powerpoint/2010/main" val="2381270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Állati tetemek kezelése</a:t>
            </a:r>
            <a:endParaRPr lang="en-US" dirty="0"/>
          </a:p>
        </p:txBody>
      </p:sp>
      <p:sp>
        <p:nvSpPr>
          <p:cNvPr id="3" name="Text Placeholder 2"/>
          <p:cNvSpPr>
            <a:spLocks noGrp="1"/>
          </p:cNvSpPr>
          <p:nvPr>
            <p:ph type="body" idx="1"/>
          </p:nvPr>
        </p:nvSpPr>
        <p:spPr>
          <a:xfrm>
            <a:off x="736564" y="1191828"/>
            <a:ext cx="10514012" cy="5458354"/>
          </a:xfrm>
        </p:spPr>
        <p:txBody>
          <a:bodyPr/>
          <a:lstStyle/>
          <a:p>
            <a:pPr marL="114300" indent="0">
              <a:buNone/>
            </a:pPr>
            <a:r>
              <a:rPr lang="sr-Latn-RS" dirty="0"/>
              <a:t>A gazdaság kerületén kívüli területen kell kialakítani a boncolásra  alkalmas helyet.</a:t>
            </a:r>
          </a:p>
          <a:p>
            <a:pPr marL="114300" indent="0">
              <a:buNone/>
            </a:pPr>
            <a:r>
              <a:rPr lang="sr-Latn-RS" dirty="0"/>
              <a:t>Az elhullott sertéseket úgy kell megsemmisíteni, hogy megakadályozzák a vadállatok, madarak és rovarok vonzódását,  hozáférését.  </a:t>
            </a:r>
          </a:p>
          <a:p>
            <a:pPr marL="114300" indent="0">
              <a:buNone/>
            </a:pPr>
            <a:r>
              <a:rPr lang="sr-Latn-RS" dirty="0"/>
              <a:t>Nagyon fontos, hogy az összes állati tetemet a lehető leghamarabb és megfelelően távolítsák el. </a:t>
            </a:r>
          </a:p>
          <a:p>
            <a:pPr marL="114300" indent="0">
              <a:buNone/>
            </a:pPr>
            <a:r>
              <a:rPr lang="sr-Latn-RS" dirty="0"/>
              <a:t>Ezért biztosítani kell, hogy az elhullott állatok elszállításának, ideiglenes tárolásának és ártalmatlanításának tervét törvényi előírások, állami, területi és önkormányzati irányelvek kísérjék.</a:t>
            </a:r>
          </a:p>
          <a:p>
            <a:pPr marL="114300" indent="0">
              <a:buNone/>
            </a:pPr>
            <a:r>
              <a:rPr lang="sr-Latn-RS" dirty="0"/>
              <a:t>A megsemisitési módszerek: temetést, feldolgozás, komposztálás (USA) és  elégetés</a:t>
            </a:r>
          </a:p>
          <a:p>
            <a:pPr marL="114300" indent="0">
              <a:buNone/>
            </a:pPr>
            <a:endParaRPr lang="en-US" dirty="0"/>
          </a:p>
        </p:txBody>
      </p:sp>
    </p:spTree>
    <p:extLst>
      <p:ext uri="{BB962C8B-B14F-4D97-AF65-F5344CB8AC3E}">
        <p14:creationId xmlns:p14="http://schemas.microsoft.com/office/powerpoint/2010/main" val="3868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000" dirty="0"/>
              <a:t>2. Táblázat: A sertéstetemek megsemmisítési módszereinek előnyei és hátrányai (módosítva: Harper és Estienne, 2009)</a:t>
            </a:r>
            <a:br>
              <a:rPr lang="en-US" sz="2000"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223185547"/>
              </p:ext>
            </p:extLst>
          </p:nvPr>
        </p:nvGraphicFramePr>
        <p:xfrm>
          <a:off x="810301" y="1369652"/>
          <a:ext cx="8416825" cy="4973997"/>
        </p:xfrm>
        <a:graphic>
          <a:graphicData uri="http://schemas.openxmlformats.org/drawingml/2006/table">
            <a:tbl>
              <a:tblPr firstRow="1" firstCol="1" bandRow="1">
                <a:tableStyleId>{5C22544A-7EE6-4342-B048-85BDC9FD1C3A}</a:tableStyleId>
              </a:tblPr>
              <a:tblGrid>
                <a:gridCol w="1360616">
                  <a:extLst>
                    <a:ext uri="{9D8B030D-6E8A-4147-A177-3AD203B41FA5}">
                      <a16:colId xmlns:a16="http://schemas.microsoft.com/office/drawing/2014/main" val="20000"/>
                    </a:ext>
                  </a:extLst>
                </a:gridCol>
                <a:gridCol w="6328437">
                  <a:extLst>
                    <a:ext uri="{9D8B030D-6E8A-4147-A177-3AD203B41FA5}">
                      <a16:colId xmlns:a16="http://schemas.microsoft.com/office/drawing/2014/main" val="20001"/>
                    </a:ext>
                  </a:extLst>
                </a:gridCol>
                <a:gridCol w="727772">
                  <a:extLst>
                    <a:ext uri="{9D8B030D-6E8A-4147-A177-3AD203B41FA5}">
                      <a16:colId xmlns:a16="http://schemas.microsoft.com/office/drawing/2014/main" val="20002"/>
                    </a:ext>
                  </a:extLst>
                </a:gridCol>
              </a:tblGrid>
              <a:tr h="291062">
                <a:tc>
                  <a:txBody>
                    <a:bodyPr/>
                    <a:lstStyle/>
                    <a:p>
                      <a:pPr marL="0" marR="0">
                        <a:lnSpc>
                          <a:spcPct val="107000"/>
                        </a:lnSpc>
                        <a:spcBef>
                          <a:spcPts val="0"/>
                        </a:spcBef>
                        <a:spcAft>
                          <a:spcPts val="0"/>
                        </a:spcAft>
                      </a:pPr>
                      <a:r>
                        <a:rPr lang="sr-Latn-RS" sz="1800" dirty="0">
                          <a:effectLst/>
                          <a:latin typeface="Calibri" pitchFamily="34" charset="0"/>
                        </a:rPr>
                        <a:t>Módszer</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Az elem előny (+) vagy hátrány (-)</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 </a:t>
                      </a:r>
                      <a:endParaRPr lang="en-US" sz="180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0"/>
                  </a:ext>
                </a:extLst>
              </a:tr>
              <a:tr h="4656959">
                <a:tc>
                  <a:txBody>
                    <a:bodyPr/>
                    <a:lstStyle/>
                    <a:p>
                      <a:pPr marL="0" marR="0">
                        <a:lnSpc>
                          <a:spcPct val="107000"/>
                        </a:lnSpc>
                        <a:spcBef>
                          <a:spcPts val="0"/>
                        </a:spcBef>
                        <a:spcAft>
                          <a:spcPts val="0"/>
                        </a:spcAft>
                      </a:pPr>
                      <a:r>
                        <a:rPr lang="sr-Latn-RS" sz="1800">
                          <a:effectLst/>
                          <a:latin typeface="Calibri" pitchFamily="34" charset="0"/>
                        </a:rPr>
                        <a:t>Temetés</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Azonnali temetéssel a nyilvánosság elől elhalálozott állomány kerül.</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gyors temetkezési lefedettség megakadályozza a szagot, a legyeket és a szemetelőket.</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rossz vagy késleltetett lefedettség szagot, legyeket és szemetelőket okozhat.</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temetkezési gödrök az esővizet összegyűjtik.</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temetés potenciálisan azt eredményezi, hogy a szennyező anyagok a talajba kerülnek; így a környezeti szempontból érzékeny helyek nem elfogadhatók a temetkezéshez.</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temetési helytől függően a talajvíz szennyezett lehet. Fontos szempont a vízforrások, vizes élőhelyek, kutak, sekély víztáblák és alapkőzet közelsége.</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Az államok engedélyeket kérhetnek a hulladékok, köztük az állatok temetéséhez.</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temetkezési gödröket nehéz lehet ásni télen.</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042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 biológiai biztonság fogalma három összetevőt tartalmaz:</a:t>
            </a:r>
            <a:br>
              <a:rPr lang="en-US" dirty="0"/>
            </a:br>
            <a:endParaRPr lang="en-US" dirty="0"/>
          </a:p>
        </p:txBody>
      </p:sp>
      <p:sp>
        <p:nvSpPr>
          <p:cNvPr id="3" name="Text Placeholder 2"/>
          <p:cNvSpPr>
            <a:spLocks noGrp="1"/>
          </p:cNvSpPr>
          <p:nvPr>
            <p:ph type="body" idx="1"/>
          </p:nvPr>
        </p:nvSpPr>
        <p:spPr>
          <a:xfrm>
            <a:off x="753190" y="1751487"/>
            <a:ext cx="10775664" cy="4813536"/>
          </a:xfrm>
        </p:spPr>
        <p:txBody>
          <a:bodyPr/>
          <a:lstStyle/>
          <a:p>
            <a:pPr>
              <a:lnSpc>
                <a:spcPct val="107000"/>
              </a:lnSpc>
              <a:spcAft>
                <a:spcPts val="800"/>
              </a:spcAft>
            </a:pPr>
            <a:r>
              <a:rPr lang="hu-HU" sz="2000" dirty="0">
                <a:effectLst/>
                <a:latin typeface="Calibri" panose="020F0502020204030204" pitchFamily="34" charset="0"/>
                <a:ea typeface="Calibri" panose="020F0502020204030204" pitchFamily="34" charset="0"/>
                <a:cs typeface="Calibri" panose="020F0502020204030204" pitchFamily="34" charset="0"/>
              </a:rPr>
              <a:t>A biológiai biztonság fogalma három összetevőt tartalmaz:</a:t>
            </a:r>
            <a:endParaRPr lang="sr-Latn-RS"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hu-HU" sz="2000" b="1" dirty="0">
                <a:effectLst/>
                <a:latin typeface="Calibri" panose="020F0502020204030204" pitchFamily="34" charset="0"/>
                <a:ea typeface="Calibri" panose="020F0502020204030204" pitchFamily="34" charset="0"/>
                <a:cs typeface="Calibri" panose="020F0502020204030204" pitchFamily="34" charset="0"/>
              </a:rPr>
              <a:t>Izolációt</a:t>
            </a:r>
            <a:r>
              <a:rPr lang="hu-HU" sz="2000" dirty="0">
                <a:effectLst/>
                <a:latin typeface="Calibri" panose="020F0502020204030204" pitchFamily="34" charset="0"/>
                <a:ea typeface="Calibri" panose="020F0502020204030204" pitchFamily="34" charset="0"/>
                <a:cs typeface="Calibri" panose="020F0502020204030204" pitchFamily="34" charset="0"/>
              </a:rPr>
              <a:t>: amivel megakadályozható a fertőző kórokozók behurcolása és elterjedése a gazdaságban és azon belül (új állatok beszerzésekor, kapcsolatokkal a termelési csoportok között),</a:t>
            </a:r>
            <a:endParaRPr lang="sr-Latn-RS"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hu-HU" sz="2000" b="1" dirty="0">
                <a:effectLst/>
                <a:latin typeface="Calibri" panose="020F0502020204030204" pitchFamily="34" charset="0"/>
                <a:ea typeface="Calibri" panose="020F0502020204030204" pitchFamily="34" charset="0"/>
                <a:cs typeface="Calibri" panose="020F0502020204030204" pitchFamily="34" charset="0"/>
              </a:rPr>
              <a:t>Mozgáskorlátozást: </a:t>
            </a:r>
            <a:r>
              <a:rPr lang="hu-HU" sz="2000" dirty="0">
                <a:effectLst/>
                <a:latin typeface="Calibri" panose="020F0502020204030204" pitchFamily="34" charset="0"/>
                <a:ea typeface="Calibri" panose="020F0502020204030204" pitchFamily="34" charset="0"/>
                <a:cs typeface="Calibri" panose="020F0502020204030204" pitchFamily="34" charset="0"/>
              </a:rPr>
              <a:t>. A forgalomkorlátozás magában foglalja a járművek, az emberek, az állatok, a takarmány és a berendezések valamint a termelésben használt anyagi javak állományba történő belépésének szabályozását valamint az állományon belüli mozgásának felügyeletét. Ez megakadályozza a fertőzés behurcolását az állományba valamint csökkenti az állományon belüli terjedését.</a:t>
            </a:r>
            <a:endParaRPr lang="sr-Latn-RS"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hu-HU" sz="2000" b="1" dirty="0">
                <a:effectLst/>
                <a:latin typeface="Calibri" panose="020F0502020204030204" pitchFamily="34" charset="0"/>
                <a:ea typeface="Calibri" panose="020F0502020204030204" pitchFamily="34" charset="0"/>
                <a:cs typeface="Calibri" panose="020F0502020204030204" pitchFamily="34" charset="0"/>
              </a:rPr>
              <a:t>Higiéniát:</a:t>
            </a:r>
            <a:r>
              <a:rPr lang="hu-HU" sz="2000" dirty="0">
                <a:effectLst/>
                <a:latin typeface="Calibri" panose="020F0502020204030204" pitchFamily="34" charset="0"/>
                <a:ea typeface="Calibri" panose="020F0502020204030204" pitchFamily="34" charset="0"/>
                <a:cs typeface="Calibri" panose="020F0502020204030204" pitchFamily="34" charset="0"/>
              </a:rPr>
              <a:t> A gazdaságba belépő anyagok, emberek és felszerelések tisztítására és fertőtlenítésére, valamint a gazdaságban élő emberek, állatok és felszerelés higiéniájára utal.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1864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52507794"/>
              </p:ext>
            </p:extLst>
          </p:nvPr>
        </p:nvGraphicFramePr>
        <p:xfrm>
          <a:off x="581891" y="166255"/>
          <a:ext cx="9892145" cy="6432108"/>
        </p:xfrm>
        <a:graphic>
          <a:graphicData uri="http://schemas.openxmlformats.org/drawingml/2006/table">
            <a:tbl>
              <a:tblPr firstRow="1" firstCol="1" bandRow="1">
                <a:tableStyleId>{5C22544A-7EE6-4342-B048-85BDC9FD1C3A}</a:tableStyleId>
              </a:tblPr>
              <a:tblGrid>
                <a:gridCol w="1599107">
                  <a:extLst>
                    <a:ext uri="{9D8B030D-6E8A-4147-A177-3AD203B41FA5}">
                      <a16:colId xmlns:a16="http://schemas.microsoft.com/office/drawing/2014/main" val="20000"/>
                    </a:ext>
                  </a:extLst>
                </a:gridCol>
                <a:gridCol w="7437701">
                  <a:extLst>
                    <a:ext uri="{9D8B030D-6E8A-4147-A177-3AD203B41FA5}">
                      <a16:colId xmlns:a16="http://schemas.microsoft.com/office/drawing/2014/main" val="20001"/>
                    </a:ext>
                  </a:extLst>
                </a:gridCol>
                <a:gridCol w="855337">
                  <a:extLst>
                    <a:ext uri="{9D8B030D-6E8A-4147-A177-3AD203B41FA5}">
                      <a16:colId xmlns:a16="http://schemas.microsoft.com/office/drawing/2014/main" val="20002"/>
                    </a:ext>
                  </a:extLst>
                </a:gridCol>
              </a:tblGrid>
              <a:tr h="199296">
                <a:tc>
                  <a:txBody>
                    <a:bodyPr/>
                    <a:lstStyle/>
                    <a:p>
                      <a:pPr marL="0" marR="0">
                        <a:lnSpc>
                          <a:spcPct val="107000"/>
                        </a:lnSpc>
                        <a:spcBef>
                          <a:spcPts val="0"/>
                        </a:spcBef>
                        <a:spcAft>
                          <a:spcPts val="0"/>
                        </a:spcAft>
                      </a:pPr>
                      <a:r>
                        <a:rPr lang="sr-Latn-RS" sz="1800" dirty="0">
                          <a:effectLst/>
                          <a:latin typeface="Calibri" pitchFamily="34" charset="0"/>
                        </a:rPr>
                        <a:t>Módszer</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Az elem előny (+) vagy hátrány (-)</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 </a:t>
                      </a:r>
                      <a:endParaRPr lang="en-US" sz="180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0"/>
                  </a:ext>
                </a:extLst>
              </a:tr>
              <a:tr h="6151628">
                <a:tc>
                  <a:txBody>
                    <a:bodyPr/>
                    <a:lstStyle/>
                    <a:p>
                      <a:pPr marL="0" marR="0">
                        <a:lnSpc>
                          <a:spcPct val="107000"/>
                        </a:lnSpc>
                        <a:spcBef>
                          <a:spcPts val="0"/>
                        </a:spcBef>
                        <a:spcAft>
                          <a:spcPts val="0"/>
                        </a:spcAft>
                      </a:pPr>
                      <a:r>
                        <a:rPr lang="sr-Latn-RS" sz="1800" dirty="0">
                          <a:effectLst/>
                          <a:latin typeface="Calibri" pitchFamily="34" charset="0"/>
                        </a:rPr>
                        <a:t>Feldolgozás</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 feldolgozás az állati hullákat hasznos melléktermékekké alakítja.</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Azonnali szállításal a feldolgozóba eltávolítja a hellákat a gazdaságból.</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Az állati tetemek gyűjtőhelyét a teleptől távol kell elhelyezni.</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Az elhullott állatok szállításához használt felszerelést és a gyűjtőhelyet minden használat után meg kell tisztítani és fertőtleníteni. Ha a takarítást a farmi dolgozók végzik, akkor a takarítást a nap végén kell elvégezni, így a dolgozóknak nem kell aznap újra belépniük a gazdaságba vagy az épületekbe.</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tetem gyüjtő teherautók komoly kockázatot jelentenek a biológiai biztonságra. Világosan el kell határolni a farmhoz való hozzáférést és a gyűjtési szolgáltatáshoz való hozzáférést. Ideális esetben nem szabad hagyni, hogy a hullakocsi 1 mérföldnél közelebb kerüljön a disznóteleptől. Mindig kerülni kell a vezetővel és a gazdaság személyzetével való érintkezést.</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Egyes államokban csak néhány hulla feldolgozó üzem működik. Így egyes sertéshús-termelők nem férhetnek hozzá a feldolgozó üzemhez.</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Egyes hulladékfeldolgozó üzemek díjat számítanak fel a tetemek átvételéért.</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farmra és a farmrol, illetve a hulladék-feldolgozó üzembe vagy onnan utazó járművek és személyzetük veszélyeztetheti a biológiai biztonságot.</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Az elhullott disznók „tetem tároló kontejnerben” vagy más módszerel történő tárolása, mielőtt a feldolgozó üzem teherautója felvenné őket, szagot okozhat, és hűtött állapotban vonzza a legyeket és a szemetelőket.</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275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a:t>3. Táblázat: A sertéstetemek megsemmisítési módszereinek előnyei és hátrányai (módosítva: Harper és Estienne, 2009)</a:t>
            </a:r>
            <a:endParaRPr lang="en-US" sz="2800"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2359405"/>
              </p:ext>
            </p:extLst>
          </p:nvPr>
        </p:nvGraphicFramePr>
        <p:xfrm>
          <a:off x="810301" y="1579418"/>
          <a:ext cx="9713612" cy="5075899"/>
        </p:xfrm>
        <a:graphic>
          <a:graphicData uri="http://schemas.openxmlformats.org/drawingml/2006/table">
            <a:tbl>
              <a:tblPr firstRow="1" firstCol="1" bandRow="1">
                <a:tableStyleId>{5C22544A-7EE6-4342-B048-85BDC9FD1C3A}</a:tableStyleId>
              </a:tblPr>
              <a:tblGrid>
                <a:gridCol w="2602151">
                  <a:extLst>
                    <a:ext uri="{9D8B030D-6E8A-4147-A177-3AD203B41FA5}">
                      <a16:colId xmlns:a16="http://schemas.microsoft.com/office/drawing/2014/main" val="20000"/>
                    </a:ext>
                  </a:extLst>
                </a:gridCol>
                <a:gridCol w="6588916">
                  <a:extLst>
                    <a:ext uri="{9D8B030D-6E8A-4147-A177-3AD203B41FA5}">
                      <a16:colId xmlns:a16="http://schemas.microsoft.com/office/drawing/2014/main" val="20001"/>
                    </a:ext>
                  </a:extLst>
                </a:gridCol>
                <a:gridCol w="522545">
                  <a:extLst>
                    <a:ext uri="{9D8B030D-6E8A-4147-A177-3AD203B41FA5}">
                      <a16:colId xmlns:a16="http://schemas.microsoft.com/office/drawing/2014/main" val="20002"/>
                    </a:ext>
                  </a:extLst>
                </a:gridCol>
              </a:tblGrid>
              <a:tr h="175592">
                <a:tc>
                  <a:txBody>
                    <a:bodyPr/>
                    <a:lstStyle/>
                    <a:p>
                      <a:pPr marL="0" marR="0">
                        <a:lnSpc>
                          <a:spcPct val="107000"/>
                        </a:lnSpc>
                        <a:spcBef>
                          <a:spcPts val="0"/>
                        </a:spcBef>
                        <a:spcAft>
                          <a:spcPts val="0"/>
                        </a:spcAft>
                      </a:pPr>
                      <a:r>
                        <a:rPr lang="sr-Latn-RS" sz="1800" dirty="0">
                          <a:effectLst/>
                          <a:latin typeface="Calibri" pitchFamily="34" charset="0"/>
                        </a:rPr>
                        <a:t>Módszer</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Az elem előny (+) vagy hátrány (-)</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 </a:t>
                      </a:r>
                      <a:endParaRPr lang="en-US" sz="180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0"/>
                  </a:ext>
                </a:extLst>
              </a:tr>
              <a:tr h="4795419">
                <a:tc>
                  <a:txBody>
                    <a:bodyPr/>
                    <a:lstStyle/>
                    <a:p>
                      <a:pPr marL="0" marR="0">
                        <a:lnSpc>
                          <a:spcPct val="107000"/>
                        </a:lnSpc>
                        <a:spcBef>
                          <a:spcPts val="0"/>
                        </a:spcBef>
                        <a:spcAft>
                          <a:spcPts val="0"/>
                        </a:spcAft>
                      </a:pPr>
                      <a:r>
                        <a:rPr lang="sr-Latn-RS" sz="1800" dirty="0">
                          <a:effectLst/>
                          <a:latin typeface="Calibri" pitchFamily="34" charset="0"/>
                        </a:rPr>
                        <a:t>Komposztálás</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 megfelelő komposztálás minimális szag-, légy- vagy hulladékgyűjtő problémákat generál.</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Azonnali komposztálás révén a készletek a nyilvánosság elől elkerülnek.</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megfelelő komposztálás alacsony szennyezési potenciállal rendelkezik, és olyan végterméket állít elő, amely javíthatja a talaj müvelhetőségét és termékenységét.</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telepen történő komposztálást biológiai biztonságnak tekintik.</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Szükséges a széndús ömlesztett anyagok, például fűrészpor, őrölt kukorica darabok vagy más megfelelő anyagok rendelkezésre állása.</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Bizonyos kezdeti tőkeköltségre van szükség a komposztáló létesítmények építéséhez.</a:t>
                      </a:r>
                      <a:endParaRPr lang="en-US" sz="1800">
                        <a:effectLst/>
                        <a:latin typeface="Calibri" pitchFamily="34" charset="0"/>
                      </a:endParaRPr>
                    </a:p>
                    <a:p>
                      <a:pPr marL="0" marR="0">
                        <a:lnSpc>
                          <a:spcPct val="107000"/>
                        </a:lnSpc>
                        <a:spcBef>
                          <a:spcPts val="0"/>
                        </a:spcBef>
                        <a:spcAft>
                          <a:spcPts val="0"/>
                        </a:spcAft>
                      </a:pPr>
                      <a:r>
                        <a:rPr lang="sr-Latn-RS" sz="1800">
                          <a:effectLst/>
                          <a:latin typeface="Calibri" pitchFamily="34" charset="0"/>
                        </a:rPr>
                        <a:t>A rosszul kezelt komposztegységek (nem megfelelő ömlesztőanyag, késleltetett tetemtakarás stb.) Szagokat okoznak, és vonzzák a legyeket és a szemetelőket.</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275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800" dirty="0"/>
              <a:t>2. Táblázat: A sertéstetemek megsemmisítési módszereinek előnyei és hátrányai (módosítva: Harper és Estienne, 2009)</a:t>
            </a:r>
            <a:endParaRPr lang="en-US" sz="2800"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95935171"/>
              </p:ext>
            </p:extLst>
          </p:nvPr>
        </p:nvGraphicFramePr>
        <p:xfrm>
          <a:off x="810301" y="1369651"/>
          <a:ext cx="9164971" cy="4332880"/>
        </p:xfrm>
        <a:graphic>
          <a:graphicData uri="http://schemas.openxmlformats.org/drawingml/2006/table">
            <a:tbl>
              <a:tblPr firstRow="1" firstCol="1" bandRow="1">
                <a:tableStyleId>{5C22544A-7EE6-4342-B048-85BDC9FD1C3A}</a:tableStyleId>
              </a:tblPr>
              <a:tblGrid>
                <a:gridCol w="1481557">
                  <a:extLst>
                    <a:ext uri="{9D8B030D-6E8A-4147-A177-3AD203B41FA5}">
                      <a16:colId xmlns:a16="http://schemas.microsoft.com/office/drawing/2014/main" val="20000"/>
                    </a:ext>
                  </a:extLst>
                </a:gridCol>
                <a:gridCol w="6890952">
                  <a:extLst>
                    <a:ext uri="{9D8B030D-6E8A-4147-A177-3AD203B41FA5}">
                      <a16:colId xmlns:a16="http://schemas.microsoft.com/office/drawing/2014/main" val="20001"/>
                    </a:ext>
                  </a:extLst>
                </a:gridCol>
                <a:gridCol w="792462">
                  <a:extLst>
                    <a:ext uri="{9D8B030D-6E8A-4147-A177-3AD203B41FA5}">
                      <a16:colId xmlns:a16="http://schemas.microsoft.com/office/drawing/2014/main" val="20002"/>
                    </a:ext>
                  </a:extLst>
                </a:gridCol>
              </a:tblGrid>
              <a:tr h="288859">
                <a:tc>
                  <a:txBody>
                    <a:bodyPr/>
                    <a:lstStyle/>
                    <a:p>
                      <a:pPr marL="0" marR="0">
                        <a:lnSpc>
                          <a:spcPct val="107000"/>
                        </a:lnSpc>
                        <a:spcBef>
                          <a:spcPts val="0"/>
                        </a:spcBef>
                        <a:spcAft>
                          <a:spcPts val="0"/>
                        </a:spcAft>
                      </a:pPr>
                      <a:r>
                        <a:rPr lang="sr-Latn-RS" sz="1800" dirty="0">
                          <a:effectLst/>
                          <a:latin typeface="Calibri" pitchFamily="34" charset="0"/>
                        </a:rPr>
                        <a:t>Módszer</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Az elem előny (+) vagy hátrány (-)</a:t>
                      </a:r>
                      <a:endParaRPr lang="en-US" sz="180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a:effectLst/>
                          <a:latin typeface="Calibri" pitchFamily="34" charset="0"/>
                        </a:rPr>
                        <a:t> </a:t>
                      </a:r>
                      <a:endParaRPr lang="en-US" sz="180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0"/>
                  </a:ext>
                </a:extLst>
              </a:tr>
              <a:tr h="4044021">
                <a:tc>
                  <a:txBody>
                    <a:bodyPr/>
                    <a:lstStyle/>
                    <a:p>
                      <a:pPr marL="0" marR="0">
                        <a:lnSpc>
                          <a:spcPct val="107000"/>
                        </a:lnSpc>
                        <a:spcBef>
                          <a:spcPts val="0"/>
                        </a:spcBef>
                        <a:spcAft>
                          <a:spcPts val="0"/>
                        </a:spcAft>
                      </a:pPr>
                      <a:r>
                        <a:rPr lang="sr-Latn-RS" sz="1800" dirty="0">
                          <a:effectLst/>
                          <a:latin typeface="Calibri" pitchFamily="34" charset="0"/>
                        </a:rPr>
                        <a:t>Égetés</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dirty="0">
                          <a:effectLst/>
                          <a:latin typeface="Calibri" pitchFamily="34" charset="0"/>
                        </a:rPr>
                        <a:t>Az azonnali elégetés miatt a tetemek nyilvánosság elől elkerülnek.</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 modern hulladékégetők hamutartalmúvá teszik a tetemeket és biológiailag biztonságosak.</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Régebbi, kevésbé hatékony égetőművek füstöt és szagot okozhatnak. Számos környezetvédelmi ügynökség nem hajlandó engedélyezni a tetemek elégetését a levegőszennyezéssel kapcsolatos súlyos problémák miatt.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 modern hulladékégetőknek nagy a tőkeköltségük és az üzemanyagigényük óránként 1-2 gallon.</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Az állami törvények előírhatják, hogy az égetőművekben fel kell szerelni egy utóégetőt a szennyezés csökkentésére.</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Az állami törvények előírhatják a környezeti minőségi osztály külön engedélyét a telepen lévő hulladékégetők számára.</a:t>
                      </a:r>
                      <a:endParaRPr lang="en-US" sz="1800" dirty="0">
                        <a:effectLst/>
                        <a:latin typeface="Calibri" pitchFamily="34" charset="0"/>
                        <a:ea typeface="Calibri"/>
                        <a:cs typeface="Times New Roman"/>
                      </a:endParaRPr>
                    </a:p>
                  </a:txBody>
                  <a:tcPr marL="22099" marR="22099" marT="0" marB="0"/>
                </a:tc>
                <a:tc>
                  <a:txBody>
                    <a:bodyPr/>
                    <a:lstStyle/>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 </a:t>
                      </a:r>
                      <a:endParaRPr lang="en-US" sz="1800" dirty="0">
                        <a:effectLst/>
                        <a:latin typeface="Calibri" pitchFamily="34" charset="0"/>
                      </a:endParaRPr>
                    </a:p>
                    <a:p>
                      <a:pPr marL="0" marR="0">
                        <a:lnSpc>
                          <a:spcPct val="107000"/>
                        </a:lnSpc>
                        <a:spcBef>
                          <a:spcPts val="0"/>
                        </a:spcBef>
                        <a:spcAft>
                          <a:spcPts val="0"/>
                        </a:spcAft>
                      </a:pPr>
                      <a:r>
                        <a:rPr lang="sr-Latn-RS" sz="1800" dirty="0">
                          <a:effectLst/>
                          <a:latin typeface="Calibri" pitchFamily="34" charset="0"/>
                        </a:rPr>
                        <a:t>(-)</a:t>
                      </a:r>
                      <a:endParaRPr lang="en-US" sz="1800" dirty="0">
                        <a:effectLst/>
                        <a:latin typeface="Calibri" pitchFamily="34" charset="0"/>
                        <a:ea typeface="Calibri"/>
                        <a:cs typeface="Times New Roman"/>
                      </a:endParaRPr>
                    </a:p>
                  </a:txBody>
                  <a:tcPr marL="22099" marR="2209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275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higiénia szerepe  a telepi termelés biológiai biztonságának biztosításában</a:t>
            </a:r>
            <a:endParaRPr lang="en-US" dirty="0"/>
          </a:p>
        </p:txBody>
      </p:sp>
      <p:sp>
        <p:nvSpPr>
          <p:cNvPr id="3" name="Text Placeholder 2"/>
          <p:cNvSpPr>
            <a:spLocks noGrp="1"/>
          </p:cNvSpPr>
          <p:nvPr>
            <p:ph type="body" idx="1"/>
          </p:nvPr>
        </p:nvSpPr>
        <p:spPr/>
        <p:txBody>
          <a:bodyPr/>
          <a:lstStyle/>
          <a:p>
            <a:pPr marL="114300" indent="0">
              <a:buNone/>
            </a:pPr>
            <a:r>
              <a:rPr lang="sr-Latn-RS" dirty="0"/>
              <a:t>Ezek az intézkedések a gazdaság technológiai folyamatának megfelelő operatív irányítását jelentik, és a gazdaság technológiájának leírásának szerves részét kell képezniük.</a:t>
            </a:r>
            <a:endParaRPr lang="en-US" dirty="0"/>
          </a:p>
          <a:p>
            <a:pPr marL="114300" indent="0">
              <a:buNone/>
            </a:pPr>
            <a:endParaRPr lang="sr-Latn-RS" dirty="0"/>
          </a:p>
          <a:p>
            <a:r>
              <a:rPr lang="sr-Latn-RS" dirty="0"/>
              <a:t>Dezinfekció- fertőtlenités</a:t>
            </a:r>
          </a:p>
          <a:p>
            <a:r>
              <a:rPr lang="sr-Latn-RS" dirty="0"/>
              <a:t>Dezinsekció – rovarirtás</a:t>
            </a:r>
          </a:p>
          <a:p>
            <a:r>
              <a:rPr lang="sr-Latn-RS" dirty="0"/>
              <a:t>Deratizáció - rágcsálóirtás</a:t>
            </a:r>
            <a:endParaRPr lang="en-US" dirty="0"/>
          </a:p>
        </p:txBody>
      </p:sp>
    </p:spTree>
    <p:extLst>
      <p:ext uri="{BB962C8B-B14F-4D97-AF65-F5344CB8AC3E}">
        <p14:creationId xmlns:p14="http://schemas.microsoft.com/office/powerpoint/2010/main" val="667142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Dezinfekció- fertőtlenités</a:t>
            </a:r>
            <a:endParaRPr lang="en-US" dirty="0"/>
          </a:p>
        </p:txBody>
      </p:sp>
      <p:sp>
        <p:nvSpPr>
          <p:cNvPr id="3" name="Text Placeholder 2"/>
          <p:cNvSpPr>
            <a:spLocks noGrp="1"/>
          </p:cNvSpPr>
          <p:nvPr>
            <p:ph type="body" idx="1"/>
          </p:nvPr>
        </p:nvSpPr>
        <p:spPr/>
        <p:txBody>
          <a:bodyPr/>
          <a:lstStyle/>
          <a:p>
            <a:r>
              <a:rPr lang="sr-Latn-RS" dirty="0"/>
              <a:t>1. A mechanikus tisztítás olyan előkezelés, amelynek célja a durvább szennyeződések eltávolítása,</a:t>
            </a:r>
            <a:endParaRPr lang="en-US" dirty="0"/>
          </a:p>
          <a:p>
            <a:r>
              <a:rPr lang="sr-Latn-RS" dirty="0"/>
              <a:t>2. Az egészségügyi mosást azzal a céllal végezzük, hogy a maradék szennyeződéseket eltávolítsuk, amelyek zavarják a készítmény működését, meleg vízzel (50-60 </a:t>
            </a:r>
            <a:r>
              <a:rPr lang="hu-HU" b="0" i="0" dirty="0">
                <a:solidFill>
                  <a:srgbClr val="4D5156"/>
                </a:solidFill>
                <a:effectLst/>
                <a:latin typeface="arial" panose="020B0604020202020204" pitchFamily="34" charset="0"/>
              </a:rPr>
              <a:t> </a:t>
            </a:r>
            <a:r>
              <a:rPr lang="hu-HU" b="0" i="0" dirty="0">
                <a:solidFill>
                  <a:srgbClr val="4D5156"/>
                </a:solidFill>
                <a:effectLst/>
                <a:latin typeface="Calibri" panose="020F0502020204030204" pitchFamily="34" charset="0"/>
                <a:cs typeface="Calibri" panose="020F0502020204030204" pitchFamily="34" charset="0"/>
              </a:rPr>
              <a:t>°</a:t>
            </a:r>
            <a:r>
              <a:rPr lang="hu-HU" b="1" i="0" dirty="0">
                <a:solidFill>
                  <a:srgbClr val="5F6368"/>
                </a:solidFill>
                <a:effectLst/>
                <a:latin typeface="Calibri" panose="020F0502020204030204" pitchFamily="34" charset="0"/>
                <a:cs typeface="Calibri" panose="020F0502020204030204" pitchFamily="34" charset="0"/>
              </a:rPr>
              <a:t>C</a:t>
            </a:r>
            <a:r>
              <a:rPr lang="sr-Latn-RS" dirty="0">
                <a:latin typeface="Calibri" panose="020F0502020204030204" pitchFamily="34" charset="0"/>
                <a:cs typeface="Calibri" panose="020F0502020204030204" pitchFamily="34" charset="0"/>
              </a:rPr>
              <a:t>)</a:t>
            </a:r>
            <a:r>
              <a:rPr lang="sr-Latn-RS" dirty="0"/>
              <a:t> nyomás alatt (100-500kPa), mosószer hozzáadásával.</a:t>
            </a:r>
            <a:endParaRPr lang="en-US" dirty="0"/>
          </a:p>
          <a:p>
            <a:r>
              <a:rPr lang="sr-Latn-RS" dirty="0"/>
              <a:t>3. Fertőtlenítő oldat alkalmazása és fertőtlenítés. A fertőtlenítés utolsó fázisához közvetlenül használat előtt elegendő mennyiségű oldatot kell készíteni, amelyet 50-60 </a:t>
            </a:r>
            <a:r>
              <a:rPr lang="hu-HU" b="0" i="0" dirty="0">
                <a:solidFill>
                  <a:srgbClr val="4D5156"/>
                </a:solidFill>
                <a:effectLst/>
                <a:latin typeface="arial" panose="020B0604020202020204" pitchFamily="34" charset="0"/>
              </a:rPr>
              <a:t> °</a:t>
            </a:r>
            <a:r>
              <a:rPr lang="hu-HU" b="1" i="0" dirty="0">
                <a:solidFill>
                  <a:srgbClr val="5F6368"/>
                </a:solidFill>
                <a:effectLst/>
                <a:latin typeface="arial" panose="020B0604020202020204" pitchFamily="34" charset="0"/>
              </a:rPr>
              <a:t>C</a:t>
            </a:r>
            <a:r>
              <a:rPr lang="sr-Latn-RS" dirty="0"/>
              <a:t>-ra kell felmelegíteni.</a:t>
            </a:r>
            <a:endParaRPr lang="en-US" dirty="0"/>
          </a:p>
          <a:p>
            <a:endParaRPr lang="en-US" dirty="0"/>
          </a:p>
        </p:txBody>
      </p:sp>
    </p:spTree>
    <p:extLst>
      <p:ext uri="{BB962C8B-B14F-4D97-AF65-F5344CB8AC3E}">
        <p14:creationId xmlns:p14="http://schemas.microsoft.com/office/powerpoint/2010/main" val="1652390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Dezinfekció- fertőtlenités</a:t>
            </a:r>
            <a:endParaRPr lang="en-US" dirty="0"/>
          </a:p>
        </p:txBody>
      </p:sp>
      <p:sp>
        <p:nvSpPr>
          <p:cNvPr id="3" name="Text Placeholder 2"/>
          <p:cNvSpPr>
            <a:spLocks noGrp="1"/>
          </p:cNvSpPr>
          <p:nvPr>
            <p:ph type="body" idx="1"/>
          </p:nvPr>
        </p:nvSpPr>
        <p:spPr/>
        <p:txBody>
          <a:bodyPr/>
          <a:lstStyle/>
          <a:p>
            <a:r>
              <a:rPr lang="sr-Latn-RS" dirty="0"/>
              <a:t>A legtöbb készítmény nem lesz hatékony olyan felületeken, amelyeket előzőleg nem tisztítottak meg szerves anyagtól, például talaj, növényi törmelék, tej, vér, geny és trágyától, mert inaktiválják a legtöbb fertőtlenítőszert, vagy megvédik a mikroorganizmusokat a készítmény hatóanyagától.</a:t>
            </a:r>
            <a:endParaRPr lang="en-US" dirty="0"/>
          </a:p>
          <a:p>
            <a:r>
              <a:rPr lang="sr-Latn-RS" dirty="0"/>
              <a:t>Figyelembe kell venni a hatásspektrumot, a tényleges koncentrációt, az érintkezési idő hosszát, a hőmérsékletet, amelyen alkalmazzák, a vivőanyag  kémiai összetételének hatását stb.</a:t>
            </a:r>
            <a:endParaRPr lang="en-US" dirty="0"/>
          </a:p>
          <a:p>
            <a:r>
              <a:rPr lang="sr-Latn-RS" dirty="0"/>
              <a:t>A készítmény kiválasztásakor figyelembe kell venni a fertőtlenítőszerek mérgező, káros és maró hatását.</a:t>
            </a:r>
            <a:endParaRPr lang="en-US" dirty="0"/>
          </a:p>
          <a:p>
            <a:endParaRPr lang="en-US" dirty="0"/>
          </a:p>
        </p:txBody>
      </p:sp>
    </p:spTree>
    <p:extLst>
      <p:ext uri="{BB962C8B-B14F-4D97-AF65-F5344CB8AC3E}">
        <p14:creationId xmlns:p14="http://schemas.microsoft.com/office/powerpoint/2010/main" val="9808285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Dezinfekció- fertőtlenités</a:t>
            </a:r>
            <a:endParaRPr lang="en-US" dirty="0"/>
          </a:p>
        </p:txBody>
      </p:sp>
      <p:sp>
        <p:nvSpPr>
          <p:cNvPr id="3" name="Text Placeholder 2"/>
          <p:cNvSpPr>
            <a:spLocks noGrp="1"/>
          </p:cNvSpPr>
          <p:nvPr>
            <p:ph type="body" idx="1"/>
          </p:nvPr>
        </p:nvSpPr>
        <p:spPr/>
        <p:txBody>
          <a:bodyPr/>
          <a:lstStyle/>
          <a:p>
            <a:r>
              <a:rPr lang="sr-Latn-RS" dirty="0"/>
              <a:t>Minden használat előtt gondosan el kell olvasni a fertőtlenítőszerek használati utasítását, és figyelmet kell fordítani a lejárati időre, az engedélyezett koncentrációkra, a védekezési intézkedésekre és a káros hatásokra.</a:t>
            </a:r>
            <a:endParaRPr lang="en-US" dirty="0"/>
          </a:p>
          <a:p>
            <a:r>
              <a:rPr lang="sr-Latn-RS" dirty="0"/>
              <a:t>A hatékony felügyelet érdekében nyilvántartást kell vezetni a fertőtlenítőszerek beszerzéséről és használatáról, amely utal a beszerzett mennyiségekre, lejárati időre, mikor hogyan, milyen célra és ki használta a szert,</a:t>
            </a:r>
            <a:endParaRPr lang="en-US" dirty="0"/>
          </a:p>
          <a:p>
            <a:r>
              <a:rPr lang="sr-Latn-RS" dirty="0"/>
              <a:t>A fertőtlenitő szerekel ellátott raktárat zár alatt kell tartani, és rendszeresen kell ellenőrizni.</a:t>
            </a:r>
            <a:endParaRPr lang="en-US" dirty="0"/>
          </a:p>
          <a:p>
            <a:endParaRPr lang="en-US" dirty="0"/>
          </a:p>
        </p:txBody>
      </p:sp>
    </p:spTree>
    <p:extLst>
      <p:ext uri="{BB962C8B-B14F-4D97-AF65-F5344CB8AC3E}">
        <p14:creationId xmlns:p14="http://schemas.microsoft.com/office/powerpoint/2010/main" val="1783756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Az épületek álandó karbantartása</a:t>
            </a:r>
            <a:endParaRPr lang="en-US" dirty="0"/>
          </a:p>
        </p:txBody>
      </p:sp>
      <p:sp>
        <p:nvSpPr>
          <p:cNvPr id="3" name="Text Placeholder 2"/>
          <p:cNvSpPr>
            <a:spLocks noGrp="1"/>
          </p:cNvSpPr>
          <p:nvPr>
            <p:ph type="body" idx="1"/>
          </p:nvPr>
        </p:nvSpPr>
        <p:spPr>
          <a:xfrm>
            <a:off x="753190" y="1358082"/>
            <a:ext cx="10514012" cy="5206941"/>
          </a:xfrm>
        </p:spPr>
        <p:txBody>
          <a:bodyPr/>
          <a:lstStyle/>
          <a:p>
            <a:r>
              <a:rPr lang="sr-Latn-RS" dirty="0"/>
              <a:t>Meg kell vizsgálni a helyeket a rejtőzködéstől és a kártevők fészkeinek elkészítésétől, és ezen ismeretek alapján csaléteket vagy csapdákat állítani. A figyelmeztetés kötelező, ha a kutyák hozzáférnek a területhez.</a:t>
            </a:r>
            <a:endParaRPr lang="en-US" dirty="0"/>
          </a:p>
          <a:p>
            <a:r>
              <a:rPr lang="sr-Latn-RS" dirty="0"/>
              <a:t>Meg kell vizsgálni és lezárni az épületek összes sérüléseit, hogy megakadályozzák rágcsálók, madarak és rovarok letelepedését. Minden deszka-, fa- vagy törmelékhalmot el kell távolítani. Minden tócsát el kell távolítani, hogy ne váljanak szúnyogfészkekké. Bármikor és ahol szükséges, a légy ragasztószalagokat ki kell cserélni. Rendszeresen ellenőrizni kell a kerítés és a kapu állapotát, és meg kell javítani a tanya vagy a legelő kerítésének sérült helyeit. </a:t>
            </a:r>
            <a:endParaRPr lang="en-US" dirty="0"/>
          </a:p>
        </p:txBody>
      </p:sp>
    </p:spTree>
    <p:extLst>
      <p:ext uri="{BB962C8B-B14F-4D97-AF65-F5344CB8AC3E}">
        <p14:creationId xmlns:p14="http://schemas.microsoft.com/office/powerpoint/2010/main" val="2355861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Dezinsekció – rovarirtás</a:t>
            </a:r>
            <a:endParaRPr lang="en-US" dirty="0"/>
          </a:p>
        </p:txBody>
      </p:sp>
      <p:sp>
        <p:nvSpPr>
          <p:cNvPr id="3" name="Text Placeholder 2"/>
          <p:cNvSpPr>
            <a:spLocks noGrp="1"/>
          </p:cNvSpPr>
          <p:nvPr>
            <p:ph type="body" idx="1"/>
          </p:nvPr>
        </p:nvSpPr>
        <p:spPr/>
        <p:txBody>
          <a:bodyPr/>
          <a:lstStyle/>
          <a:p>
            <a:r>
              <a:rPr lang="sr-Latn-RS" dirty="0"/>
              <a:t>A rovarok elleni védekezés leghatékonyabb eszköze az állandó higiénia, valamint a rovarölő szerek megfelelő használata. </a:t>
            </a:r>
          </a:p>
          <a:p>
            <a:r>
              <a:rPr lang="sr-Latn-RS" dirty="0"/>
              <a:t>A falak vagy padlók repedéseinek rendszeres javítása, azaz tömítőanyagokkal való feltöltése.</a:t>
            </a:r>
          </a:p>
          <a:p>
            <a:r>
              <a:rPr lang="sr-Latn-RS" dirty="0"/>
              <a:t> A helyiség folyamatos szellőztetése csökkenti a csótányok megjelenésének kockázatát.</a:t>
            </a:r>
            <a:endParaRPr lang="en-US" dirty="0"/>
          </a:p>
          <a:p>
            <a:endParaRPr lang="en-US" dirty="0"/>
          </a:p>
        </p:txBody>
      </p:sp>
    </p:spTree>
    <p:extLst>
      <p:ext uri="{BB962C8B-B14F-4D97-AF65-F5344CB8AC3E}">
        <p14:creationId xmlns:p14="http://schemas.microsoft.com/office/powerpoint/2010/main" val="442142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Deratizáció - rágcsálóirtás</a:t>
            </a:r>
            <a:endParaRPr lang="en-US" dirty="0"/>
          </a:p>
        </p:txBody>
      </p:sp>
      <p:sp>
        <p:nvSpPr>
          <p:cNvPr id="3" name="Text Placeholder 2"/>
          <p:cNvSpPr>
            <a:spLocks noGrp="1"/>
          </p:cNvSpPr>
          <p:nvPr>
            <p:ph type="body" idx="1"/>
          </p:nvPr>
        </p:nvSpPr>
        <p:spPr/>
        <p:txBody>
          <a:bodyPr/>
          <a:lstStyle/>
          <a:p>
            <a:r>
              <a:rPr lang="sr-Latn-RS" dirty="0"/>
              <a:t>A rágcsálók populáció-szabályozását azok irtását általában két modon végezzük:</a:t>
            </a:r>
            <a:endParaRPr lang="en-US" dirty="0"/>
          </a:p>
          <a:p>
            <a:pPr marL="628650" indent="-514350">
              <a:buFont typeface="+mj-lt"/>
              <a:buAutoNum type="arabicPeriod"/>
            </a:pPr>
            <a:r>
              <a:rPr lang="sr-Latn-RS" dirty="0"/>
              <a:t>mechanikai-fizikai modszerekkel</a:t>
            </a:r>
            <a:endParaRPr lang="en-US" dirty="0"/>
          </a:p>
          <a:p>
            <a:pPr marL="628650" indent="-514350">
              <a:buFont typeface="+mj-lt"/>
              <a:buAutoNum type="arabicPeriod"/>
            </a:pPr>
            <a:r>
              <a:rPr lang="sr-Latn-RS" dirty="0"/>
              <a:t>kémiai anyagok használatával.</a:t>
            </a:r>
            <a:endParaRPr lang="hu-HU" dirty="0"/>
          </a:p>
          <a:p>
            <a:r>
              <a:rPr lang="sr-Latn-RS" dirty="0"/>
              <a:t>A rágcsálóirtó programnak tartalmaznia kell az összes telepített csali helyrajzát annak érdekében, hogy a lehető legkönnyebb legyen az ellenőrzésük és cseréjük.</a:t>
            </a:r>
            <a:endParaRPr lang="en-US" dirty="0"/>
          </a:p>
          <a:p>
            <a:r>
              <a:rPr lang="sr-Latn-RS" dirty="0"/>
              <a:t>Az intézkedési program szerint a deratizációt évente kétszer tervezik.</a:t>
            </a:r>
            <a:endParaRPr lang="en-US" dirty="0"/>
          </a:p>
          <a:p>
            <a:pPr marL="114300" indent="0">
              <a:buNone/>
            </a:pPr>
            <a:endParaRPr lang="en-US" dirty="0"/>
          </a:p>
        </p:txBody>
      </p:sp>
    </p:spTree>
    <p:extLst>
      <p:ext uri="{BB962C8B-B14F-4D97-AF65-F5344CB8AC3E}">
        <p14:creationId xmlns:p14="http://schemas.microsoft.com/office/powerpoint/2010/main" val="31765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A biológiai biztonsági kockázatok</a:t>
            </a:r>
            <a:endParaRPr lang="en-US" dirty="0"/>
          </a:p>
        </p:txBody>
      </p:sp>
      <p:sp>
        <p:nvSpPr>
          <p:cNvPr id="3" name="Text Placeholder 2"/>
          <p:cNvSpPr>
            <a:spLocks noGrp="1"/>
          </p:cNvSpPr>
          <p:nvPr>
            <p:ph type="body" idx="1"/>
          </p:nvPr>
        </p:nvSpPr>
        <p:spPr/>
        <p:txBody>
          <a:bodyPr/>
          <a:lstStyle/>
          <a:p>
            <a:r>
              <a:rPr lang="hu-HU" b="1" dirty="0"/>
              <a:t>A biológiai biztonsági kockázatok</a:t>
            </a:r>
            <a:r>
              <a:rPr lang="hu-HU" dirty="0"/>
              <a:t> minden olyan eseményt és jelenséget jelentenek, amelyek akadályozhatják a termelés sikerét és jövedelmezőségét, és nemkívánatos következményekhez vezethetnek az állomány egészségére és termelésére nézve.</a:t>
            </a:r>
          </a:p>
          <a:p>
            <a:endParaRPr lang="hu-HU" dirty="0"/>
          </a:p>
          <a:p>
            <a:r>
              <a:rPr lang="hu-HU" dirty="0"/>
              <a:t>Ezeknek az eseményeknek és jelenségeknek a figyelembevételét, valamint azok tényleges vagy lehetséges hatását a sertések egészségére és populációjára egy gazdaságban vagy egy bizonyos területen </a:t>
            </a:r>
            <a:r>
              <a:rPr lang="hu-HU" b="1" dirty="0"/>
              <a:t>kockázatbecslésnek nevezzük</a:t>
            </a:r>
            <a:r>
              <a:rPr lang="hu-HU" dirty="0"/>
              <a:t>.</a:t>
            </a:r>
            <a:endParaRPr lang="en-US" dirty="0"/>
          </a:p>
        </p:txBody>
      </p:sp>
    </p:spTree>
    <p:extLst>
      <p:ext uri="{BB962C8B-B14F-4D97-AF65-F5344CB8AC3E}">
        <p14:creationId xmlns:p14="http://schemas.microsoft.com/office/powerpoint/2010/main" val="3976238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Deratizáció - rágcsálóirtás</a:t>
            </a:r>
            <a:endParaRPr lang="en-US" dirty="0"/>
          </a:p>
        </p:txBody>
      </p:sp>
      <p:sp>
        <p:nvSpPr>
          <p:cNvPr id="3" name="Text Placeholder 2"/>
          <p:cNvSpPr>
            <a:spLocks noGrp="1"/>
          </p:cNvSpPr>
          <p:nvPr>
            <p:ph type="body" idx="1"/>
          </p:nvPr>
        </p:nvSpPr>
        <p:spPr>
          <a:xfrm>
            <a:off x="753190" y="1358082"/>
            <a:ext cx="10514012" cy="4883692"/>
          </a:xfrm>
        </p:spPr>
        <p:txBody>
          <a:bodyPr/>
          <a:lstStyle/>
          <a:p>
            <a:pPr marL="114300" indent="0">
              <a:buNone/>
            </a:pPr>
            <a:r>
              <a:rPr lang="sr-Latn-RS" dirty="0"/>
              <a:t>A fizikai-mechanikus megsemmisítési módszert csak korlátozott helyen és kis számú rágcsálóval fertőzött épületekben alkalmazható:</a:t>
            </a:r>
            <a:endParaRPr lang="en-US" dirty="0"/>
          </a:p>
          <a:p>
            <a:pPr lvl="0"/>
            <a:r>
              <a:rPr lang="sr-Latn-RS" dirty="0"/>
              <a:t>védőárkok alkalmazása az épületek körül,</a:t>
            </a:r>
            <a:endParaRPr lang="en-US" dirty="0"/>
          </a:p>
          <a:p>
            <a:pPr lvl="0"/>
            <a:r>
              <a:rPr lang="sr-Latn-RS" dirty="0"/>
              <a:t>a helyiség bejáratának fizikai elzárása a rágcsálók elől,</a:t>
            </a:r>
            <a:endParaRPr lang="en-US" dirty="0"/>
          </a:p>
          <a:p>
            <a:pPr lvl="0"/>
            <a:r>
              <a:rPr lang="sr-Latn-RS" dirty="0"/>
              <a:t>rögtönzött egérfogók és patkánycsapdák használata,</a:t>
            </a:r>
            <a:endParaRPr lang="en-US" dirty="0"/>
          </a:p>
          <a:p>
            <a:pPr lvl="0"/>
            <a:r>
              <a:rPr lang="sr-Latn-RS" dirty="0"/>
              <a:t>mechanikus és elektromos csapdák használata és</a:t>
            </a:r>
            <a:endParaRPr lang="en-US" dirty="0"/>
          </a:p>
          <a:p>
            <a:pPr lvl="0"/>
            <a:r>
              <a:rPr lang="sr-Latn-RS" dirty="0"/>
              <a:t>ragasztó alapu anyagok használata.</a:t>
            </a:r>
            <a:endParaRPr lang="en-US" dirty="0"/>
          </a:p>
          <a:p>
            <a:endParaRPr lang="en-US" dirty="0"/>
          </a:p>
        </p:txBody>
      </p:sp>
    </p:spTree>
    <p:extLst>
      <p:ext uri="{BB962C8B-B14F-4D97-AF65-F5344CB8AC3E}">
        <p14:creationId xmlns:p14="http://schemas.microsoft.com/office/powerpoint/2010/main" val="2613315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Madarak, mint kártevők</a:t>
            </a:r>
            <a:endParaRPr lang="en-US" dirty="0"/>
          </a:p>
        </p:txBody>
      </p:sp>
      <p:sp>
        <p:nvSpPr>
          <p:cNvPr id="3" name="Text Placeholder 2"/>
          <p:cNvSpPr>
            <a:spLocks noGrp="1"/>
          </p:cNvSpPr>
          <p:nvPr>
            <p:ph type="body" idx="1"/>
          </p:nvPr>
        </p:nvSpPr>
        <p:spPr/>
        <p:txBody>
          <a:bodyPr/>
          <a:lstStyle/>
          <a:p>
            <a:r>
              <a:rPr lang="sr-Latn-RS" dirty="0"/>
              <a:t>A gazdaságban a kártevő madarak jelenlétének ellenőrzésére szolgáló összes intézkedés közül a legfontosabbak a megelőzőek, ezért a madarakat elsősorban azzal riaszthatjuk el, hogy hálókat helyezünk az ablakokra és nyílásokra, eltakarjuk a tetőket, akadályokat helyezünk el és megakadályozzák a kártevő madarak fészkrakását a gazdaságban.</a:t>
            </a:r>
            <a:endParaRPr lang="en-US" dirty="0"/>
          </a:p>
          <a:p>
            <a:endParaRPr lang="en-US" dirty="0"/>
          </a:p>
        </p:txBody>
      </p:sp>
    </p:spTree>
    <p:extLst>
      <p:ext uri="{BB962C8B-B14F-4D97-AF65-F5344CB8AC3E}">
        <p14:creationId xmlns:p14="http://schemas.microsoft.com/office/powerpoint/2010/main" val="4114219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gazdaság biológiai biztonságára vonatkozó dokumentáció vezetése</a:t>
            </a:r>
            <a:endParaRPr lang="en-US" dirty="0"/>
          </a:p>
        </p:txBody>
      </p:sp>
      <p:sp>
        <p:nvSpPr>
          <p:cNvPr id="3" name="Text Placeholder 2"/>
          <p:cNvSpPr>
            <a:spLocks noGrp="1"/>
          </p:cNvSpPr>
          <p:nvPr>
            <p:ph type="body" idx="1"/>
          </p:nvPr>
        </p:nvSpPr>
        <p:spPr>
          <a:xfrm>
            <a:off x="753190" y="1358082"/>
            <a:ext cx="10514012" cy="5206941"/>
          </a:xfrm>
        </p:spPr>
        <p:txBody>
          <a:bodyPr/>
          <a:lstStyle/>
          <a:p>
            <a:pPr marL="114300" indent="0">
              <a:buNone/>
            </a:pPr>
            <a:r>
              <a:rPr lang="sr-Latn-RS" sz="2200" dirty="0"/>
              <a:t>A biológiai biztonsági intézkedések szisztematikus és következetes alkalmazását egyértelmű és rendszeres adatkezelésnek kell kísérnie, amely lehetőséget nyújt a munka eredményeinek elemzésére és az adatok nyomon követhetőségére. A következő adatokat kell rögziteni:</a:t>
            </a:r>
            <a:endParaRPr lang="en-US" sz="2200" dirty="0"/>
          </a:p>
          <a:p>
            <a:pPr marL="0" lvl="0" indent="0">
              <a:lnSpc>
                <a:spcPct val="107000"/>
              </a:lnSpc>
              <a:buNone/>
              <a:tabLst>
                <a:tab pos="685800" algn="l"/>
              </a:tabLst>
            </a:pPr>
            <a:r>
              <a:rPr lang="hu-HU" sz="2200" dirty="0">
                <a:effectLst/>
                <a:latin typeface="Calibri" panose="020F0502020204030204" pitchFamily="34" charset="0"/>
                <a:ea typeface="Calibri" panose="020F0502020204030204" pitchFamily="34" charset="0"/>
                <a:cs typeface="Calibri" panose="020F0502020204030204" pitchFamily="34" charset="0"/>
              </a:rPr>
              <a:t>az állatok számának változását,</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az elhullásokat,</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az állatok mozgásáról forgalomba hozataláról szóló adatokat,</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az emberek mozgásáról szóló adatokat (látogatási napló, alkalmazottak belépési naplója)</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 gyógykezelésről és a </a:t>
            </a:r>
            <a:r>
              <a:rPr lang="hu-HU" sz="2200" dirty="0" err="1">
                <a:effectLst/>
                <a:latin typeface="Calibri" panose="020F0502020204030204" pitchFamily="34" charset="0"/>
                <a:ea typeface="Calibri" panose="020F0502020204030204" pitchFamily="34" charset="0"/>
                <a:cs typeface="Calibri" panose="020F0502020204030204" pitchFamily="34" charset="0"/>
              </a:rPr>
              <a:t>karencáról</a:t>
            </a:r>
            <a:r>
              <a:rPr lang="hu-HU" sz="2200" dirty="0">
                <a:effectLst/>
                <a:latin typeface="Calibri" panose="020F0502020204030204" pitchFamily="34" charset="0"/>
                <a:ea typeface="Calibri" panose="020F0502020204030204" pitchFamily="34" charset="0"/>
                <a:cs typeface="Calibri" panose="020F0502020204030204" pitchFamily="34" charset="0"/>
              </a:rPr>
              <a:t> (élelmezés- egészségügyi várakozási idő) , </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az állat-egészségügyi hatóság által a gazdaságban végzett ellenőrzésekről készült jegyzetekről</a:t>
            </a:r>
            <a:br>
              <a:rPr lang="hu-HU" sz="2200" dirty="0">
                <a:effectLst/>
                <a:latin typeface="Calibri" panose="020F0502020204030204" pitchFamily="34" charset="0"/>
                <a:ea typeface="Calibri" panose="020F0502020204030204" pitchFamily="34" charset="0"/>
                <a:cs typeface="Calibri" panose="020F0502020204030204" pitchFamily="34" charset="0"/>
              </a:rPr>
            </a:br>
            <a:r>
              <a:rPr lang="hu-HU" sz="2200" dirty="0">
                <a:effectLst/>
                <a:latin typeface="Calibri" panose="020F0502020204030204" pitchFamily="34" charset="0"/>
                <a:ea typeface="Calibri" panose="020F0502020204030204" pitchFamily="34" charset="0"/>
                <a:cs typeface="Calibri" panose="020F0502020204030204" pitchFamily="34" charset="0"/>
              </a:rPr>
              <a:t>a munkavállalók írásbeli nyilatkozatát és a látogatók „Stand down“ időszakáról szóló nyilatkozatokat.</a:t>
            </a:r>
          </a:p>
          <a:p>
            <a:endParaRPr lang="en-US" dirty="0"/>
          </a:p>
        </p:txBody>
      </p:sp>
    </p:spTree>
    <p:extLst>
      <p:ext uri="{BB962C8B-B14F-4D97-AF65-F5344CB8AC3E}">
        <p14:creationId xmlns:p14="http://schemas.microsoft.com/office/powerpoint/2010/main" val="3252352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A gazdaság biológiai biztonságára vonatkozó dokumentáció vezetése</a:t>
            </a:r>
            <a:endParaRPr lang="en-US" dirty="0"/>
          </a:p>
        </p:txBody>
      </p:sp>
      <p:sp>
        <p:nvSpPr>
          <p:cNvPr id="3" name="Text Placeholder 2"/>
          <p:cNvSpPr>
            <a:spLocks noGrp="1"/>
          </p:cNvSpPr>
          <p:nvPr>
            <p:ph type="body" idx="1"/>
          </p:nvPr>
        </p:nvSpPr>
        <p:spPr>
          <a:xfrm>
            <a:off x="753190" y="1358082"/>
            <a:ext cx="10514012" cy="5078813"/>
          </a:xfrm>
        </p:spPr>
        <p:txBody>
          <a:bodyPr/>
          <a:lstStyle/>
          <a:p>
            <a:pPr marL="114300" indent="0">
              <a:buNone/>
            </a:pPr>
            <a:r>
              <a:rPr lang="hu-HU" dirty="0">
                <a:effectLst/>
                <a:latin typeface="Calibri" panose="020F0502020204030204" pitchFamily="34" charset="0"/>
                <a:ea typeface="Calibri" panose="020F0502020204030204" pitchFamily="34" charset="0"/>
                <a:cs typeface="Calibri" panose="020F0502020204030204" pitchFamily="34" charset="0"/>
              </a:rPr>
              <a:t>Minden munkafolyamatról, minden történésről kell hogy legyen szabványos működési eljárás SOP írásos formában. </a:t>
            </a:r>
          </a:p>
          <a:p>
            <a:pPr marL="114300" indent="0">
              <a:buNone/>
            </a:pPr>
            <a:r>
              <a:rPr lang="hu-HU" dirty="0">
                <a:effectLst/>
                <a:latin typeface="Calibri" panose="020F0502020204030204" pitchFamily="34" charset="0"/>
                <a:ea typeface="Calibri" panose="020F0502020204030204" pitchFamily="34" charset="0"/>
                <a:cs typeface="Calibri" panose="020F0502020204030204" pitchFamily="34" charset="0"/>
              </a:rPr>
              <a:t>A </a:t>
            </a:r>
            <a:r>
              <a:rPr lang="hu-HU" dirty="0" err="1">
                <a:effectLst/>
                <a:latin typeface="Calibri" panose="020F0502020204030204" pitchFamily="34" charset="0"/>
                <a:ea typeface="Calibri" panose="020F0502020204030204" pitchFamily="34" charset="0"/>
                <a:cs typeface="Calibri" panose="020F0502020204030204" pitchFamily="34" charset="0"/>
              </a:rPr>
              <a:t>biobiztonsági</a:t>
            </a:r>
            <a:r>
              <a:rPr lang="hu-HU" dirty="0">
                <a:effectLst/>
                <a:latin typeface="Calibri" panose="020F0502020204030204" pitchFamily="34" charset="0"/>
                <a:ea typeface="Calibri" panose="020F0502020204030204" pitchFamily="34" charset="0"/>
                <a:cs typeface="Calibri" panose="020F0502020204030204" pitchFamily="34" charset="0"/>
              </a:rPr>
              <a:t> tervet sok, a sertéstenyésztés során alkalmazandó intézkedés alkotja </a:t>
            </a:r>
            <a:endParaRPr lang="sr-Latn-RS" dirty="0"/>
          </a:p>
          <a:p>
            <a:pPr marL="114300" indent="0">
              <a:buNone/>
            </a:pPr>
            <a:r>
              <a:rPr lang="sr-Latn-RS" dirty="0"/>
              <a:t>A következő dokumentumokat kell szem előtt tartani és elkészíteni:</a:t>
            </a:r>
            <a:endParaRPr lang="en-US" dirty="0"/>
          </a:p>
          <a:p>
            <a:r>
              <a:rPr lang="sr-Latn-RS" b="1" dirty="0"/>
              <a:t>• akciós terv a termelés biológiai biztonságát fenyegető közvetlen veszély esetén;</a:t>
            </a:r>
            <a:endParaRPr lang="en-US" dirty="0"/>
          </a:p>
          <a:p>
            <a:r>
              <a:rPr lang="sr-Latn-RS" b="1" dirty="0"/>
              <a:t>• Eljárási terv természeti katasztrófák és vészhelyzetek esetén;</a:t>
            </a:r>
            <a:endParaRPr lang="en-US" dirty="0"/>
          </a:p>
          <a:p>
            <a:r>
              <a:rPr lang="sr-Latn-RS" dirty="0"/>
              <a:t>• </a:t>
            </a:r>
            <a:r>
              <a:rPr lang="sr-Latn-RS" b="1" dirty="0"/>
              <a:t>Farmon használt eszközök tartallék készletének kialakítása vészhelyzetekre.</a:t>
            </a:r>
            <a:endParaRPr lang="en-US" dirty="0"/>
          </a:p>
          <a:p>
            <a:endParaRPr lang="en-US" dirty="0"/>
          </a:p>
        </p:txBody>
      </p:sp>
    </p:spTree>
    <p:extLst>
      <p:ext uri="{BB962C8B-B14F-4D97-AF65-F5344CB8AC3E}">
        <p14:creationId xmlns:p14="http://schemas.microsoft.com/office/powerpoint/2010/main" val="1866871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D9EF16-BD83-49E1-B891-A9F765302EF4}"/>
              </a:ext>
            </a:extLst>
          </p:cNvPr>
          <p:cNvSpPr>
            <a:spLocks noGrp="1"/>
          </p:cNvSpPr>
          <p:nvPr>
            <p:ph type="title"/>
          </p:nvPr>
        </p:nvSpPr>
        <p:spPr/>
        <p:txBody>
          <a:bodyPr/>
          <a:lstStyle/>
          <a:p>
            <a:r>
              <a:rPr lang="hu-HU" sz="2800" b="1" dirty="0">
                <a:effectLst/>
                <a:latin typeface="Calibri" panose="020F0502020204030204" pitchFamily="34" charset="0"/>
                <a:ea typeface="Calibri" panose="020F0502020204030204" pitchFamily="34" charset="0"/>
                <a:cs typeface="Calibri" panose="020F0502020204030204" pitchFamily="34" charset="0"/>
              </a:rPr>
              <a:t>A biológiai biztonsági program fenntartása</a:t>
            </a:r>
            <a:endParaRPr lang="hu-HU" dirty="0"/>
          </a:p>
        </p:txBody>
      </p:sp>
      <p:sp>
        <p:nvSpPr>
          <p:cNvPr id="3" name="Szöveg helye 2">
            <a:extLst>
              <a:ext uri="{FF2B5EF4-FFF2-40B4-BE49-F238E27FC236}">
                <a16:creationId xmlns:a16="http://schemas.microsoft.com/office/drawing/2014/main" id="{7005B044-4F2A-4DB0-9E73-B8E49CDE9BFA}"/>
              </a:ext>
            </a:extLst>
          </p:cNvPr>
          <p:cNvSpPr>
            <a:spLocks noGrp="1"/>
          </p:cNvSpPr>
          <p:nvPr>
            <p:ph type="body" idx="1"/>
          </p:nvPr>
        </p:nvSpPr>
        <p:spPr/>
        <p:txBody>
          <a:bodyPr/>
          <a:lstStyle/>
          <a:p>
            <a:r>
              <a:rPr lang="hu-H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Rendszeresen felül kell vizsgálni az intézkedéseket</a:t>
            </a:r>
          </a:p>
          <a:p>
            <a:r>
              <a:rPr lang="hu-H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Folyamatosan informálódni kell a térségben előforduló betegségekről</a:t>
            </a:r>
            <a:endParaRPr lang="hu-H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hu-H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 új munkavállalókat folyamatosan képezni kell</a:t>
            </a:r>
          </a:p>
          <a:p>
            <a:r>
              <a:rPr lang="hu-H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biológiai biztonsági tervének sikerét nagymértékben befolyásolja a gazdaságban és a sertésüzemben részt vevő összes ember közötti kommunikáció minősége és gyakorisága.</a:t>
            </a:r>
          </a:p>
          <a:p>
            <a:r>
              <a:rPr lang="hu-HU"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Ismerje meg és látogassa meg szomszédjait  </a:t>
            </a:r>
            <a:endParaRPr lang="hu-HU" dirty="0"/>
          </a:p>
        </p:txBody>
      </p:sp>
    </p:spTree>
    <p:extLst>
      <p:ext uri="{BB962C8B-B14F-4D97-AF65-F5344CB8AC3E}">
        <p14:creationId xmlns:p14="http://schemas.microsoft.com/office/powerpoint/2010/main" val="3493776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Következtetés</a:t>
            </a:r>
            <a:endParaRPr lang="en-US" dirty="0"/>
          </a:p>
        </p:txBody>
      </p:sp>
      <p:sp>
        <p:nvSpPr>
          <p:cNvPr id="3" name="Text Placeholder 2"/>
          <p:cNvSpPr>
            <a:spLocks noGrp="1"/>
          </p:cNvSpPr>
          <p:nvPr>
            <p:ph type="body" idx="1"/>
          </p:nvPr>
        </p:nvSpPr>
        <p:spPr>
          <a:xfrm>
            <a:off x="753190" y="913436"/>
            <a:ext cx="10514012" cy="5837849"/>
          </a:xfrm>
        </p:spPr>
        <p:txBody>
          <a:bodyPr/>
          <a:lstStyle/>
          <a:p>
            <a:r>
              <a:rPr lang="sr-Latn-RS" sz="2400" dirty="0">
                <a:latin typeface="Calibri" panose="020F0502020204030204" pitchFamily="34" charset="0"/>
                <a:cs typeface="Calibri" panose="020F0502020204030204" pitchFamily="34" charset="0"/>
              </a:rPr>
              <a:t>A biológiai biztonsági intézkedéseknek a tulajdonos, az állat-egészségügyi szakember és az alkalmazottak közötti szoros és folyamatos együttműködésben kidolgozott átfogó stratégia részét kell képezniük.</a:t>
            </a:r>
            <a:endParaRPr lang="en-US" sz="2400" dirty="0">
              <a:latin typeface="Calibri" panose="020F0502020204030204" pitchFamily="34" charset="0"/>
              <a:cs typeface="Calibri" panose="020F0502020204030204" pitchFamily="34" charset="0"/>
            </a:endParaRPr>
          </a:p>
          <a:p>
            <a:r>
              <a:rPr lang="sr-Latn-RS" sz="2400" dirty="0">
                <a:latin typeface="Calibri" panose="020F0502020204030204" pitchFamily="34" charset="0"/>
                <a:cs typeface="Calibri" panose="020F0502020204030204" pitchFamily="34" charset="0"/>
              </a:rPr>
              <a:t>A résztvevőket informálni kell a releváns egészségügyi helyzetről, helyi, nemzeti és nemzetközi szinten egyaránt.</a:t>
            </a:r>
            <a:endParaRPr lang="en-US" sz="2400" dirty="0">
              <a:latin typeface="Calibri" panose="020F0502020204030204" pitchFamily="34" charset="0"/>
              <a:cs typeface="Calibri" panose="020F0502020204030204" pitchFamily="34" charset="0"/>
            </a:endParaRPr>
          </a:p>
          <a:p>
            <a:r>
              <a:rPr lang="sr-Latn-RS" sz="2400" dirty="0">
                <a:latin typeface="Calibri" panose="020F0502020204030204" pitchFamily="34" charset="0"/>
                <a:cs typeface="Calibri" panose="020F0502020204030204" pitchFamily="34" charset="0"/>
              </a:rPr>
              <a:t>Végül együtt kell dolgoznunk az alkalmazottakkal a biológiai biztonsággal kapcsolatos cselekvési tervek kidolgozásán.</a:t>
            </a:r>
            <a:endParaRPr lang="en-US" sz="2400" dirty="0">
              <a:latin typeface="Calibri" panose="020F0502020204030204" pitchFamily="34" charset="0"/>
              <a:cs typeface="Calibri" panose="020F0502020204030204" pitchFamily="34" charset="0"/>
            </a:endParaRPr>
          </a:p>
          <a:p>
            <a:r>
              <a:rPr lang="sr-Latn-RS" sz="2400" dirty="0">
                <a:latin typeface="Calibri" panose="020F0502020204030204" pitchFamily="34" charset="0"/>
                <a:cs typeface="Calibri" panose="020F0502020204030204" pitchFamily="34" charset="0"/>
              </a:rPr>
              <a:t>Ellenőrizni kell, hogy mindenki megérti-e e a biológiai biztonsági tervek szükségességét, és hogy minden alkalmazott képzett-e bizonyos biológiai biztonsági intézkedések a gyakorlatban való végrehajtására. A látogatóknak tisztában kell lenniük a gazdaságok biológiai biztonsági gyakorlatának fontosságával.</a:t>
            </a:r>
            <a:r>
              <a:rPr lang="hu-HU" sz="2400" dirty="0">
                <a:solidFill>
                  <a:srgbClr val="2E75B6"/>
                </a:solidFill>
                <a:effectLst/>
                <a:latin typeface="Calibri" panose="020F0502020204030204" pitchFamily="34" charset="0"/>
                <a:ea typeface="Calibri" panose="020F0502020204030204" pitchFamily="34" charset="0"/>
                <a:cs typeface="Calibri" panose="020F0502020204030204" pitchFamily="34" charset="0"/>
              </a:rPr>
              <a:t> </a:t>
            </a:r>
          </a:p>
          <a:p>
            <a:r>
              <a:rPr lang="hu-HU" sz="2400" dirty="0">
                <a:solidFill>
                  <a:srgbClr val="2E75B6"/>
                </a:solidFill>
                <a:effectLst/>
                <a:latin typeface="Calibri" panose="020F0502020204030204" pitchFamily="34" charset="0"/>
                <a:ea typeface="Calibri" panose="020F0502020204030204" pitchFamily="34" charset="0"/>
                <a:cs typeface="Calibri" panose="020F0502020204030204" pitchFamily="34" charset="0"/>
              </a:rPr>
              <a:t>A precíziós technikák alkalmazásával jelentősen megkönnyíthetők, optimalizálhatók és folytonossá tehetők a kockázati tényezők ellenőrzésé és a biológiai biztonsági intézkedések folyamatos betartása.</a:t>
            </a:r>
            <a:endParaRPr lang="hu-HU" sz="24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81757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A biológiai biztonsági kockázatok</a:t>
            </a:r>
            <a:endParaRPr lang="en-US" dirty="0"/>
          </a:p>
        </p:txBody>
      </p:sp>
      <p:sp>
        <p:nvSpPr>
          <p:cNvPr id="3" name="Text Placeholder 2"/>
          <p:cNvSpPr>
            <a:spLocks noGrp="1"/>
          </p:cNvSpPr>
          <p:nvPr>
            <p:ph type="body" idx="1"/>
          </p:nvPr>
        </p:nvSpPr>
        <p:spPr>
          <a:xfrm>
            <a:off x="773068" y="1159299"/>
            <a:ext cx="10775664" cy="5499918"/>
          </a:xfrm>
        </p:spPr>
        <p:txBody>
          <a:bodyPr/>
          <a:lstStyle/>
          <a:p>
            <a:pPr lvl="0"/>
            <a:r>
              <a:rPr lang="hu-HU" dirty="0"/>
              <a:t>A sertések,</a:t>
            </a:r>
            <a:endParaRPr lang="en-US" dirty="0"/>
          </a:p>
          <a:p>
            <a:pPr lvl="0"/>
            <a:r>
              <a:rPr lang="hu-HU" dirty="0"/>
              <a:t>sertéshús termékek (sonka, szalámi, kolbász, pizza),</a:t>
            </a:r>
            <a:endParaRPr lang="en-US" dirty="0"/>
          </a:p>
          <a:p>
            <a:pPr lvl="0"/>
            <a:r>
              <a:rPr lang="hu-HU" dirty="0"/>
              <a:t>az elhullott sertések ideiglenes ártalmatlanítására vagy végleges eltávolítására szolgáló hely,</a:t>
            </a:r>
            <a:endParaRPr lang="en-US" dirty="0"/>
          </a:p>
          <a:p>
            <a:pPr lvl="0"/>
            <a:r>
              <a:rPr lang="hu-HU" dirty="0"/>
              <a:t>közlekedési rendszerek,</a:t>
            </a:r>
            <a:endParaRPr lang="en-US" dirty="0"/>
          </a:p>
          <a:p>
            <a:pPr lvl="0"/>
            <a:r>
              <a:rPr lang="hu-HU" dirty="0"/>
              <a:t>a szomszédos sertéstenyésztő egységek helye,</a:t>
            </a:r>
            <a:endParaRPr lang="en-US" dirty="0"/>
          </a:p>
          <a:p>
            <a:pPr lvl="0"/>
            <a:r>
              <a:rPr lang="hu-HU" dirty="0"/>
              <a:t>Közelség és kapcsolat a helyi, regionális és főutakkal,</a:t>
            </a:r>
            <a:endParaRPr lang="en-US" dirty="0"/>
          </a:p>
          <a:p>
            <a:pPr lvl="0"/>
            <a:r>
              <a:rPr lang="hu-HU" dirty="0"/>
              <a:t>Használt felszerelések vásárlása,</a:t>
            </a:r>
            <a:endParaRPr lang="en-US" dirty="0"/>
          </a:p>
          <a:p>
            <a:pPr lvl="0"/>
            <a:r>
              <a:rPr lang="hu-HU" dirty="0"/>
              <a:t>Használati eszközök és munkaruhák egy másik termellési egységtől,</a:t>
            </a:r>
            <a:endParaRPr lang="en-US" dirty="0"/>
          </a:p>
          <a:p>
            <a:pPr lvl="0"/>
            <a:r>
              <a:rPr lang="hu-HU" dirty="0"/>
              <a:t>Madarak, rágcsálók, macskák, kutyák, rovarok,</a:t>
            </a:r>
            <a:endParaRPr lang="en-US" dirty="0"/>
          </a:p>
          <a:p>
            <a:pPr lvl="0"/>
            <a:r>
              <a:rPr lang="hu-HU" dirty="0"/>
              <a:t>Mesterséges megtermékenyítés, embriótranszfer,</a:t>
            </a:r>
            <a:endParaRPr lang="en-US" dirty="0"/>
          </a:p>
          <a:p>
            <a:endParaRPr lang="en-US" dirty="0"/>
          </a:p>
        </p:txBody>
      </p:sp>
    </p:spTree>
    <p:extLst>
      <p:ext uri="{BB962C8B-B14F-4D97-AF65-F5344CB8AC3E}">
        <p14:creationId xmlns:p14="http://schemas.microsoft.com/office/powerpoint/2010/main" val="1076433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a:t>A biológiai biztonsági kockázatok</a:t>
            </a:r>
            <a:endParaRPr lang="en-US" dirty="0"/>
          </a:p>
        </p:txBody>
      </p:sp>
      <p:sp>
        <p:nvSpPr>
          <p:cNvPr id="3" name="Text Placeholder 2"/>
          <p:cNvSpPr>
            <a:spLocks noGrp="1"/>
          </p:cNvSpPr>
          <p:nvPr>
            <p:ph type="body" idx="1"/>
          </p:nvPr>
        </p:nvSpPr>
        <p:spPr>
          <a:xfrm>
            <a:off x="753190" y="1358082"/>
            <a:ext cx="10514012" cy="4983083"/>
          </a:xfrm>
        </p:spPr>
        <p:txBody>
          <a:bodyPr/>
          <a:lstStyle/>
          <a:p>
            <a:pPr lvl="0"/>
            <a:r>
              <a:rPr lang="hu-HU" dirty="0"/>
              <a:t>Étel és víz,</a:t>
            </a:r>
            <a:endParaRPr lang="en-US" dirty="0"/>
          </a:p>
          <a:p>
            <a:pPr lvl="0"/>
            <a:r>
              <a:rPr lang="hu-HU" dirty="0"/>
              <a:t>alom anyag (szalma),</a:t>
            </a:r>
            <a:endParaRPr lang="en-US" dirty="0"/>
          </a:p>
          <a:p>
            <a:pPr lvl="0"/>
            <a:r>
              <a:rPr lang="hu-HU" dirty="0"/>
              <a:t>Trágya,</a:t>
            </a:r>
            <a:endParaRPr lang="en-US" dirty="0"/>
          </a:p>
          <a:p>
            <a:pPr lvl="0"/>
            <a:r>
              <a:rPr lang="hu-HU" dirty="0"/>
              <a:t>Dolgozók akik othon is tartanak sertést,</a:t>
            </a:r>
            <a:endParaRPr lang="en-US" dirty="0"/>
          </a:p>
          <a:p>
            <a:pPr lvl="0"/>
            <a:r>
              <a:rPr lang="hu-HU" dirty="0"/>
              <a:t> Állattenyésztési piacokra, vásárokra, kiállításokra, más sertéstenyésztő egységekre és vágóhidakra látogató alkalmazottak,</a:t>
            </a:r>
            <a:endParaRPr lang="en-US" dirty="0"/>
          </a:p>
          <a:p>
            <a:pPr lvl="0"/>
            <a:r>
              <a:rPr lang="hu-HU" dirty="0"/>
              <a:t>Látogatók (pl. Elektromos vezetékek vagy vízvezetékek javítók stb.),</a:t>
            </a:r>
            <a:endParaRPr lang="en-US" dirty="0"/>
          </a:p>
          <a:p>
            <a:pPr lvl="0"/>
            <a:r>
              <a:rPr lang="hu-HU" dirty="0"/>
              <a:t> Új berendezések, eszközök, kiegészítők és műszerek, és</a:t>
            </a:r>
            <a:endParaRPr lang="en-US" dirty="0"/>
          </a:p>
          <a:p>
            <a:pPr lvl="0"/>
            <a:r>
              <a:rPr lang="hu-HU" dirty="0"/>
              <a:t> gyógyszerek - élő vakcinák.</a:t>
            </a:r>
            <a:endParaRPr lang="en-US" dirty="0"/>
          </a:p>
          <a:p>
            <a:endParaRPr lang="en-US" dirty="0"/>
          </a:p>
        </p:txBody>
      </p:sp>
    </p:spTree>
    <p:extLst>
      <p:ext uri="{BB962C8B-B14F-4D97-AF65-F5344CB8AC3E}">
        <p14:creationId xmlns:p14="http://schemas.microsoft.com/office/powerpoint/2010/main" val="1421569631"/>
      </p:ext>
    </p:extLst>
  </p:cSld>
  <p:clrMapOvr>
    <a:masterClrMapping/>
  </p:clrMapOvr>
</p:sld>
</file>

<file path=ppt/theme/theme1.xml><?xml version="1.0" encoding="utf-8"?>
<a:theme xmlns:a="http://schemas.openxmlformats.org/drawingml/2006/main" name="NAK_digit">
  <a:themeElements>
    <a:clrScheme name="Custom 31">
      <a:dk1>
        <a:srgbClr val="3F3F3F"/>
      </a:dk1>
      <a:lt1>
        <a:srgbClr val="FFFFFF"/>
      </a:lt1>
      <a:dk2>
        <a:srgbClr val="1859A9"/>
      </a:dk2>
      <a:lt2>
        <a:srgbClr val="E7E6E6"/>
      </a:lt2>
      <a:accent1>
        <a:srgbClr val="1859A9"/>
      </a:accent1>
      <a:accent2>
        <a:srgbClr val="369828"/>
      </a:accent2>
      <a:accent3>
        <a:srgbClr val="92C1EB"/>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13521</Words>
  <Application>Microsoft Office PowerPoint</Application>
  <PresentationFormat>Szélesvásznú</PresentationFormat>
  <Paragraphs>724</Paragraphs>
  <Slides>75</Slides>
  <Notes>50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75</vt:i4>
      </vt:variant>
    </vt:vector>
  </HeadingPairs>
  <TitlesOfParts>
    <vt:vector size="82" baseType="lpstr">
      <vt:lpstr>Arial</vt:lpstr>
      <vt:lpstr>Arial</vt:lpstr>
      <vt:lpstr>Calibri</vt:lpstr>
      <vt:lpstr>Symbol</vt:lpstr>
      <vt:lpstr>Times New Roman</vt:lpstr>
      <vt:lpstr>Wingdings</vt:lpstr>
      <vt:lpstr>NAK_digit</vt:lpstr>
      <vt:lpstr>Hatékony biológiai biztonsági rendszerek kialakitása a meglévő sertéstelepeken.</vt:lpstr>
      <vt:lpstr>TARTALOMJEGYZÉK</vt:lpstr>
      <vt:lpstr>Bevezetés</vt:lpstr>
      <vt:lpstr>Bevezetés</vt:lpstr>
      <vt:lpstr>Bevezetés</vt:lpstr>
      <vt:lpstr>A biológiai biztonság fogalma három összetevőt tartalmaz: </vt:lpstr>
      <vt:lpstr>A biológiai biztonsági kockázatok</vt:lpstr>
      <vt:lpstr>A biológiai biztonsági kockázatok</vt:lpstr>
      <vt:lpstr>A biológiai biztonsági kockázatok</vt:lpstr>
      <vt:lpstr>Kockázatbecslés célja</vt:lpstr>
      <vt:lpstr>A hasznos biológiai biztonsági terv kidolgozásához ismerni kell:</vt:lpstr>
      <vt:lpstr>(„a józan ész intézkedései"), </vt:lpstr>
      <vt:lpstr>Precíziós technológiák a biobiztonság szolgálatában  </vt:lpstr>
      <vt:lpstr>Precíziós technológiák, amelyek megjelennek a farm működésében</vt:lpstr>
      <vt:lpstr>Precíziós technológiák, amelyek megjelennek a farm működésében</vt:lpstr>
      <vt:lpstr>Precíziós technológiák, amelyek megjelennek a farm működésében</vt:lpstr>
      <vt:lpstr>Mire szolgálnak ezek a precíziós megoldások?</vt:lpstr>
      <vt:lpstr>Mire szolgálnak ezek a precíziós megoldások?</vt:lpstr>
      <vt:lpstr>A telepi környezet ellenőrzésére irányuló intézkedések</vt:lpstr>
      <vt:lpstr>A telepi környezet ellenőrzésére irányuló intézkedásek</vt:lpstr>
      <vt:lpstr>A telepi környezet ellenőrzésére irányuló intézkedések</vt:lpstr>
      <vt:lpstr>Mozgásellenőrzés</vt:lpstr>
      <vt:lpstr>Felügyelt hozzáférési zóna</vt:lpstr>
      <vt:lpstr>Korlátozott hozzáférési zóna </vt:lpstr>
      <vt:lpstr>A korlátozott hozzáférési zónán belül</vt:lpstr>
      <vt:lpstr>A zónák közötti mozgás</vt:lpstr>
      <vt:lpstr>A zónák közötti mozgás</vt:lpstr>
      <vt:lpstr>"Stand down" időszak</vt:lpstr>
      <vt:lpstr>A járművek mozgásának ellenőrzése </vt:lpstr>
      <vt:lpstr>A járművek mozgásának ellenőrzése   </vt:lpstr>
      <vt:lpstr>A járművek mozgásának ellenőrzése   </vt:lpstr>
      <vt:lpstr>A járművek mozgásának ellenőrzése   </vt:lpstr>
      <vt:lpstr>A járművek mozgásának ellenőrzése   </vt:lpstr>
      <vt:lpstr>A járművek mozgásának ellenőrzése   </vt:lpstr>
      <vt:lpstr>Az emberek mozgáselenőrzése</vt:lpstr>
      <vt:lpstr>Az alkalmazottak írásbeli nyilatkozatban vállalják:</vt:lpstr>
      <vt:lpstr>Az alkalmazottak írásbeli nyilatkozatban vállalják:</vt:lpstr>
      <vt:lpstr>Az alkalmazottak beléptetése a fehér zónába. </vt:lpstr>
      <vt:lpstr>Az alkalmazottak beléptetése a fehér zónába. </vt:lpstr>
      <vt:lpstr>Az alkalmazottak beléptetése a fehér zónába. </vt:lpstr>
      <vt:lpstr>Alkalmazottak képzése</vt:lpstr>
      <vt:lpstr>A látogatók  beléptetése a gazdaságba. </vt:lpstr>
      <vt:lpstr>A látogatók  beléptetése a gazdaságba. </vt:lpstr>
      <vt:lpstr>Állatszálitás</vt:lpstr>
      <vt:lpstr>Új sertések bevezetése az álományba</vt:lpstr>
      <vt:lpstr>karantén</vt:lpstr>
      <vt:lpstr>PowerPoint-bemutató</vt:lpstr>
      <vt:lpstr>A mesterséges megtermékenyítés – kansperma vásárlása</vt:lpstr>
      <vt:lpstr>A levegő</vt:lpstr>
      <vt:lpstr>Vizellátás elenőrzése</vt:lpstr>
      <vt:lpstr>A takarmányellátás elenőrzése</vt:lpstr>
      <vt:lpstr>A takarmányellátás elenőrzése</vt:lpstr>
      <vt:lpstr>A takarmányellátás elenőrzése</vt:lpstr>
      <vt:lpstr>A takarmányellátás elenőrzése</vt:lpstr>
      <vt:lpstr>Alom tárolása- kezelése</vt:lpstr>
      <vt:lpstr>Trágya kezeláse</vt:lpstr>
      <vt:lpstr>Trágya kezeláse</vt:lpstr>
      <vt:lpstr>Állati tetemek kezelése</vt:lpstr>
      <vt:lpstr>2. Táblázat: A sertéstetemek megsemmisítési módszereinek előnyei és hátrányai (módosítva: Harper és Estienne, 2009) </vt:lpstr>
      <vt:lpstr>PowerPoint-bemutató</vt:lpstr>
      <vt:lpstr>3. Táblázat: A sertéstetemek megsemmisítési módszereinek előnyei és hátrányai (módosítva: Harper és Estienne, 2009)</vt:lpstr>
      <vt:lpstr>2. Táblázat: A sertéstetemek megsemmisítési módszereinek előnyei és hátrányai (módosítva: Harper és Estienne, 2009)</vt:lpstr>
      <vt:lpstr>A higiénia szerepe  a telepi termelés biológiai biztonságának biztosításában</vt:lpstr>
      <vt:lpstr>Dezinfekció- fertőtlenités</vt:lpstr>
      <vt:lpstr>Dezinfekció- fertőtlenités</vt:lpstr>
      <vt:lpstr>Dezinfekció- fertőtlenités</vt:lpstr>
      <vt:lpstr>Az épületek álandó karbantartása</vt:lpstr>
      <vt:lpstr>Dezinsekció – rovarirtás</vt:lpstr>
      <vt:lpstr>Deratizáció - rágcsálóirtás</vt:lpstr>
      <vt:lpstr>Deratizáció - rágcsálóirtás</vt:lpstr>
      <vt:lpstr>Madarak, mint kártevők</vt:lpstr>
      <vt:lpstr>A gazdaság biológiai biztonságára vonatkozó dokumentáció vezetése</vt:lpstr>
      <vt:lpstr>A gazdaság biológiai biztonságára vonatkozó dokumentáció vezetése</vt:lpstr>
      <vt:lpstr>A biológiai biztonsági program fenntartása</vt:lpstr>
      <vt:lpstr>Következtetés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PRECÍZIÓS ÁLLATTARTÁS</dc:title>
  <dc:creator>Tunde</dc:creator>
  <cp:lastModifiedBy>Jožef Horvat</cp:lastModifiedBy>
  <cp:revision>59</cp:revision>
  <cp:lastPrinted>2021-07-30T04:38:39Z</cp:lastPrinted>
  <dcterms:modified xsi:type="dcterms:W3CDTF">2021-08-05T20:56:05Z</dcterms:modified>
</cp:coreProperties>
</file>