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RB6rgYUECkbq2TWUdNNKPv1hH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f2372cbfa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df2372cbf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f2372cbfa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df2372cbf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3afb799c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df3afb799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f2372cbfa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df2372cbf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f2ff9014b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df2ff9014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f3afb799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df3afb79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f3afb799c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df3afb799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f3afb799c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df3afb79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f2ff9014b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df2ff9014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c058bfe0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dc058bfe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f2ff9014b_1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df2ff9014b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f2ff9014b_1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df2ff9014b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f2ff9014b_1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df2ff9014b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f2372cbfa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df2372cbf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f2ff9014b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df2ff9014b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f2ff9014b_1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df2ff9014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f2ff9014b_1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df2ff9014b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c058bfe0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dc058bfe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f2ff9014b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df2ff9014b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c058bfe0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dc058bfe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c058bfe0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dc058bfe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c058bfe0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dc058bfe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f2ff9014b_1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df2ff9014b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f2ff9014b_1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df2ff9014b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2372cbfa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df2372cbf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c058bfe0a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dc058bfe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03d5b203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d03d5b20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2019. Június 11. két rendelet megalkotása 2019/945 és 2019/947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2019/945 Felhatalmazáson alapuló rendelet és 2019/947 Végrehajtási rendelete foglalkozik a drónok szabályozásával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2020. Július 1. a szabályozás kezdeti dátuma, így a tagállamoknak lesz idejük adaptálni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Szerb Köztársaság hivatalos lapjának 2020/1-es lapszámában jelent meg.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2020. Február 15. a drónok repülés szabályozásának hatályba lépésének a kezdeti dátuma szerbiában.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f2372cbf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df2372cb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03d5b2036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d03d5b203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f2372cbfa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df2372cbf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7"/>
          <p:cNvSpPr txBox="1"/>
          <p:nvPr>
            <p:ph idx="4" type="body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ppl@cad.gov.rs" TargetMode="External"/><Relationship Id="rId4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cad.gov.rs/en/strana/23331/regulations-for-uas-operators" TargetMode="External"/><Relationship Id="rId4" Type="http://schemas.openxmlformats.org/officeDocument/2006/relationships/hyperlink" Target="http://cad.gov.rs/en/strana/23351/documents-relevant-for-exam" TargetMode="External"/><Relationship Id="rId5" Type="http://schemas.openxmlformats.org/officeDocument/2006/relationships/hyperlink" Target="http://cad.gov.rs/en/strana/23371/documents-relevant-for-registration" TargetMode="External"/><Relationship Id="rId6" Type="http://schemas.openxmlformats.org/officeDocument/2006/relationships/hyperlink" Target="http://cad.gov.rs/en/strana/23391/documents-for-flight-approval" TargetMode="External"/><Relationship Id="rId7" Type="http://schemas.openxmlformats.org/officeDocument/2006/relationships/hyperlink" Target="http://cad.gov.rs/en/strana/23811/useful-links-and-contacts" TargetMode="External"/><Relationship Id="rId8" Type="http://schemas.openxmlformats.org/officeDocument/2006/relationships/hyperlink" Target="https://www.researchgate.net/publication/313840447_Drone_Applications_for_Environmental_Management_in_Urban_Spaces_A_Re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1389530" y="109324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/>
              <a:t>Drónhasználat</a:t>
            </a:r>
            <a:br>
              <a:rPr lang="hu-HU"/>
            </a:b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/>
              <a:t>Törvényi szabályozása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f2372cbfa_1_34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21" name="Google Shape;121;gdf2372cbfa_1_34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</a:pPr>
            <a:r>
              <a:rPr lang="hu-HU" sz="2400"/>
              <a:t>2. Kategória (C2) – 0,9 – 4 kg közötti - DJI Phantom 4 Pro (1375g)</a:t>
            </a:r>
            <a:endParaRPr/>
          </a:p>
        </p:txBody>
      </p:sp>
      <p:pic>
        <p:nvPicPr>
          <p:cNvPr id="122" name="Google Shape;122;gdf2372cbfa_1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0705" y="4528661"/>
            <a:ext cx="4149748" cy="196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df2372cbfa_1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075" y="2266625"/>
            <a:ext cx="6599200" cy="442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3. Kategória (C3) – 4 – 25 kg közötti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Inspire 2 ( 4250g)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Matric 200 V2 ( 6140g)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Matric 300 RTK ( 9000g)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Matric 600 Pro ( 15500g)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Agras MG-1S, MG-1P ( 24800g)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4671" y="4636168"/>
            <a:ext cx="4065782" cy="185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f2372cbfa_1_41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36" name="Google Shape;136;gdf2372cbfa_1_41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3. Kategória (C3) – 4 – 25 kg közötti - DJI Matric 600 Pro (15500g)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137" name="Google Shape;137;gdf2372cbfa_1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4671" y="4636168"/>
            <a:ext cx="4065782" cy="185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df2372cbfa_1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613" y="2831275"/>
            <a:ext cx="7477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4. Kategória (C4)– 25 – 150 kg közötti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</a:t>
            </a:r>
            <a:r>
              <a:rPr lang="hu-HU" sz="2400"/>
              <a:t>DJI Agras T16 ( 42000g)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DJI Agras T20 ( 47500g)</a:t>
            </a:r>
            <a:endParaRPr sz="2400"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883" y="4652212"/>
            <a:ext cx="4090364" cy="184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3afb799c_4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51" name="Google Shape;151;gdf3afb799c_4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4. Kategória (C4)– 25 – 150 kg közötti - DJI Agras T20 ( 47500g)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152" name="Google Shape;152;gdf3afb799c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883" y="4652212"/>
            <a:ext cx="4090364" cy="184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df3afb799c_4_0"/>
          <p:cNvPicPr preferRelativeResize="0"/>
          <p:nvPr/>
        </p:nvPicPr>
        <p:blipFill rotWithShape="1">
          <a:blip r:embed="rId4">
            <a:alphaModFix/>
          </a:blip>
          <a:srcRect b="0" l="0" r="1321" t="0"/>
          <a:stretch/>
        </p:blipFill>
        <p:spPr>
          <a:xfrm>
            <a:off x="707925" y="365125"/>
            <a:ext cx="7670450" cy="77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f2372cbfa_1_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Korlátozások alól kivételt képező drónok</a:t>
            </a:r>
            <a:endParaRPr/>
          </a:p>
        </p:txBody>
      </p:sp>
      <p:sp>
        <p:nvSpPr>
          <p:cNvPr id="159" name="Google Shape;159;gdf2372cbfa_1_5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0.25 kg alatti tömegű, 19 m/s sebességet meg nem haladó, 80 J kinetikus energia alatti drón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150 kg feletti tömegű drón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Hatóságok által üzemeltetett rendvédelmi, belügyi és vámkezelési célból üzemeltetett drón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Beltérben használt drón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engedély 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321547" y="1825624"/>
            <a:ext cx="115557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Engedély köteles minden repülés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100 m felett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Engedély igénylése minimum 15 nappal repülés előtt,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Az engedélyt igénylése lehetséges 1 vagy sorozatos repülésre</a:t>
            </a:r>
            <a:br>
              <a:rPr lang="hu-HU"/>
            </a:br>
            <a:r>
              <a:rPr lang="hu-HU"/>
              <a:t>	cad.gov.rs/en/strana/23391/documents-for-flight-approval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f2ff9014b_1_2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engedélykérő adatlaphoz szükséges adatok</a:t>
            </a:r>
            <a:endParaRPr/>
          </a:p>
        </p:txBody>
      </p:sp>
      <p:sp>
        <p:nvSpPr>
          <p:cNvPr id="171" name="Google Shape;171;gdf2ff9014b_1_20"/>
          <p:cNvSpPr txBox="1"/>
          <p:nvPr>
            <p:ph idx="1" type="body"/>
          </p:nvPr>
        </p:nvSpPr>
        <p:spPr>
          <a:xfrm>
            <a:off x="321547" y="1842150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Repülést végző szervezet vagy személy teljes neve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Kérelmet benyújtó szervezet vagy személy teljes neve</a:t>
            </a:r>
            <a:br>
              <a:rPr lang="hu-HU"/>
            </a:br>
            <a:r>
              <a:rPr lang="hu-HU"/>
              <a:t>- Repülés/repülések dátuma és ideje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Repülési helyszínek száma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Repülési helyszínek időzónája</a:t>
            </a:r>
            <a:br>
              <a:rPr lang="hu-HU"/>
            </a:br>
            <a:r>
              <a:rPr lang="hu-HU"/>
              <a:t>- A repülést végző személy koordinátái az alábbi formátumban:</a:t>
            </a:r>
            <a:br>
              <a:rPr lang="hu-HU"/>
            </a:br>
            <a:r>
              <a:rPr lang="hu-HU"/>
              <a:t>	44°44'44.44"N, 20°20'20.20"E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f3afb799c_0_7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Repülési engedélykérő adatlaphoz szükséges adatok</a:t>
            </a:r>
            <a:endParaRPr/>
          </a:p>
        </p:txBody>
      </p:sp>
      <p:sp>
        <p:nvSpPr>
          <p:cNvPr id="177" name="Google Shape;177;gdf3afb799c_0_7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92664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Tervezett maximális repülési távolság az operátortól számítva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Repülési időtartam hossza (maximum 30 nap)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Tervezett maximális repülési magasság, a 7. cikkejben foglalt légtérkiosztás szerint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Repülés tervezett hossza az alábbi formátumban: 10:10-11:11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Látótávolság (a vizuális látótáv nappal vagy éjjel, a 16. cikkejben foglaltak szerint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- UAV operátor teljes neve aki az adott repülést végzi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f3afb799c_1_1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engedélykérő adatlaphoz szükséges adatok</a:t>
            </a:r>
            <a:endParaRPr/>
          </a:p>
        </p:txBody>
      </p:sp>
      <p:sp>
        <p:nvSpPr>
          <p:cNvPr id="183" name="Google Shape;183;gdf3afb799c_1_1"/>
          <p:cNvSpPr txBox="1"/>
          <p:nvPr>
            <p:ph idx="1" type="body"/>
          </p:nvPr>
        </p:nvSpPr>
        <p:spPr>
          <a:xfrm>
            <a:off x="318150" y="1822875"/>
            <a:ext cx="115557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600"/>
              <a:t>- UAV regisztrációja, vagy szériaszáma, amennyiben nincsen regisztrálva </a:t>
            </a:r>
            <a:br>
              <a:rPr lang="hu-HU" sz="2600"/>
            </a:br>
            <a:r>
              <a:rPr lang="hu-HU" sz="2600"/>
              <a:t>	a Szerb Köztársaságban vagy amennyiben a Szerb köztársaságon kívül van </a:t>
            </a:r>
            <a:br>
              <a:rPr lang="hu-HU" sz="2600"/>
            </a:br>
            <a:r>
              <a:rPr lang="hu-HU" sz="2600"/>
              <a:t>	regisztrálva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600"/>
              <a:t>- UAV kategóriája a 4. cikkejben foglalt szabályozás szerint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600"/>
              <a:t>- Repülési területe, a lakottsági korlátozások alapján, továbbá, hogy hány fő fölött </a:t>
            </a:r>
            <a:br>
              <a:rPr lang="hu-HU" sz="2600"/>
            </a:br>
            <a:r>
              <a:rPr lang="hu-HU" sz="2600"/>
              <a:t>	történik a repülés, a 15. cikkejben foglaltak alapján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600"/>
              <a:t>- Közelben lévő repülőterek a 8. cikkejben foglalt szerinti repülőtér elhelyezkedés </a:t>
            </a:r>
            <a:br>
              <a:rPr lang="hu-HU" sz="2600"/>
            </a:br>
            <a:r>
              <a:rPr lang="hu-HU" sz="2600"/>
              <a:t>	figyelembevételével ( , mely kmz formátumban letölthető </a:t>
            </a:r>
            <a:br>
              <a:rPr lang="hu-HU" sz="2600"/>
            </a:br>
            <a:r>
              <a:rPr lang="hu-HU" sz="2600"/>
              <a:t>	cad.gov.rs/en/strana/23391/documents-for-flight-approval).</a:t>
            </a:r>
            <a:endParaRPr sz="26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Tartalomjegyzék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Definíciók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Szerbiai drón használat jogi háttere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Osztályok maximális felszálló tömeg alapján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Korlátozások alól kivételt képező drónok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Repülési engedély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Drónpilóta engedély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Operátorral szemben támasztott követelmények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Repülési kritériumok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Ember, állat, veszélyes áru szállítása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Láthatósági feltételek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Repülés előtti checklist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Felszállás előtti és követő tippek</a:t>
            </a:r>
            <a:endParaRPr/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AutoNum type="arabicPeriod"/>
            </a:pPr>
            <a:r>
              <a:rPr lang="hu-HU"/>
              <a:t>Karbantartás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f3afb799c_0_12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engedélykérő adatlaphoz szükséges adatok</a:t>
            </a:r>
            <a:endParaRPr/>
          </a:p>
        </p:txBody>
      </p:sp>
      <p:sp>
        <p:nvSpPr>
          <p:cNvPr id="189" name="Google Shape;189;gdf3afb799c_0_12"/>
          <p:cNvSpPr txBox="1"/>
          <p:nvPr>
            <p:ph idx="1" type="body"/>
          </p:nvPr>
        </p:nvSpPr>
        <p:spPr>
          <a:xfrm>
            <a:off x="359297" y="1844500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Repülés közelében és alatta lévő emberek </a:t>
            </a:r>
            <a:br>
              <a:rPr lang="hu-HU"/>
            </a:br>
            <a:r>
              <a:rPr lang="hu-HU"/>
              <a:t>	(a 11. vagy 12. cikkejnek megfelelően)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Légi munkavégzés</a:t>
            </a:r>
            <a:br>
              <a:rPr lang="hu-HU"/>
            </a:br>
            <a:r>
              <a:rPr lang="hu-HU"/>
              <a:t>	(a 17. cikkejnek megfelelően)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A légtér elhelyezkedése az ANSP alapján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- Egyéni megjegyzés, amennyiben szükséges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0000"/>
              <a:buNone/>
            </a:pPr>
            <a:br>
              <a:rPr lang="hu-HU"/>
            </a:br>
            <a:r>
              <a:rPr lang="hu-HU"/>
              <a:t>Drónpilóta engedély megszerzése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0000"/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Polgári Légügyi hatóság  30 napon belül elbírálja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6 hónapon belül vizsgát kell tenni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Szerb vagy Angol nyelven is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Minimum 75 %-ot kell elérni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Operátorral szemben támasztott követelmények</a:t>
            </a:r>
            <a:endParaRPr/>
          </a:p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Nagykorú személy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Jó egészségi állapot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Drónpilótai engedéllyel rendelkezik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2ff9014b_1_3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Drónpilóta engedély regisztráció folyamata</a:t>
            </a:r>
            <a:endParaRPr/>
          </a:p>
        </p:txBody>
      </p:sp>
      <p:sp>
        <p:nvSpPr>
          <p:cNvPr id="207" name="Google Shape;207;gdf2ff9014b_1_35"/>
          <p:cNvSpPr txBox="1"/>
          <p:nvPr>
            <p:ph idx="1" type="body"/>
          </p:nvPr>
        </p:nvSpPr>
        <p:spPr>
          <a:xfrm>
            <a:off x="321549" y="1825625"/>
            <a:ext cx="8366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DCV-PEL-OB-001 nyomtatvány</a:t>
            </a: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Adminisztrációs díj 870 dínár </a:t>
            </a: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Kitöltött nyomtatványt és a fizetési bizonylatot </a:t>
            </a:r>
            <a:br>
              <a:rPr lang="hu-HU" sz="9600"/>
            </a:br>
            <a:r>
              <a:rPr lang="hu-HU" sz="9600"/>
              <a:t>postai úton</a:t>
            </a: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Vizsga előtt 5 nappal kell időpontot foglalni </a:t>
            </a:r>
            <a:endParaRPr sz="9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hu-HU" sz="9600"/>
              <a:t> </a:t>
            </a:r>
            <a:r>
              <a:rPr lang="hu-HU" sz="9600" u="sng">
                <a:solidFill>
                  <a:schemeClr val="hlink"/>
                </a:solidFill>
                <a:hlinkClick r:id="rId3"/>
              </a:rPr>
              <a:t>ppl@cad.gov.rs</a:t>
            </a:r>
            <a:r>
              <a:rPr lang="hu-HU" sz="9600"/>
              <a:t> </a:t>
            </a: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2021-es évre a vizsga beosztást,</a:t>
            </a:r>
            <a:endParaRPr sz="96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hu-HU" sz="9600"/>
              <a:t>a vizsga kérdéseket és válaszokat </a:t>
            </a:r>
            <a:endParaRPr sz="96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hu-HU" sz="9600"/>
              <a:t>Az alábbi linken érhetőek el:</a:t>
            </a:r>
            <a:br>
              <a:rPr lang="hu-HU" sz="9600"/>
            </a:br>
            <a:r>
              <a:rPr lang="hu-HU" sz="9600"/>
              <a:t>cad.gov.rs/en/strana/23351/documents-relevant-for-exam </a:t>
            </a:r>
            <a:endParaRPr sz="9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3043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3043"/>
              <a:buNone/>
            </a:pPr>
            <a:r>
              <a:t/>
            </a:r>
            <a:endParaRPr sz="2300"/>
          </a:p>
        </p:txBody>
      </p:sp>
      <p:pic>
        <p:nvPicPr>
          <p:cNvPr id="208" name="Google Shape;208;gdf2ff9014b_1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8648" y="1473887"/>
            <a:ext cx="3556575" cy="444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Drónpilóta engedély</a:t>
            </a:r>
            <a:endParaRPr/>
          </a:p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Nem engedély köteles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900g alatti tömegű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1. kategória és nem távolodik el a felszíntől több mint 100 m-re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Amennyiben a fentieknek megfelelt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Fiatalkorú is üzemeltetheti, nagykorú felügyelete mellett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c058bfe0a_0_46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UAS regisztráció</a:t>
            </a:r>
            <a:endParaRPr/>
          </a:p>
        </p:txBody>
      </p:sp>
      <p:sp>
        <p:nvSpPr>
          <p:cNvPr id="220" name="Google Shape;220;gdc058bfe0a_0_46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/>
              <a:t>Drón regisztráció szükséges</a:t>
            </a:r>
            <a:br>
              <a:rPr lang="hu-HU"/>
            </a:br>
            <a:r>
              <a:rPr lang="hu-HU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/>
              <a:t>1 és 2 kategória ( 100m felett, horizontálisan 500 m-nél távolabbi 	repülés esetén, ember csoporthoz közeli és feletti, éjszakai repülés, 	védett terület, folyadék kijuttatás, tárgy vagy külső csomag szállítása 	esetén 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3 és 4 kategória (minden esetben)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A regisztrációs nyomtatványt az alábbi linken érhető el: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cad.gov.rs/en/strana/23371/documents-relevant-for-registration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Engedély köteles repülés, karbantartás</a:t>
            </a:r>
            <a:endParaRPr/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Drónpilóta vizsga dokumentum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Hatósági engedély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Használati utasítás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Egészségügyi papírok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Tulajdonos köteles karbantartani, a gyártói előírásoknak megfelelően.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f2ff9014b_1_4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kritériumok - </a:t>
            </a:r>
            <a:r>
              <a:rPr b="0" lang="hu-HU" sz="2800"/>
              <a:t>Horizontális repülési távolság</a:t>
            </a:r>
            <a:endParaRPr/>
          </a:p>
        </p:txBody>
      </p:sp>
      <p:sp>
        <p:nvSpPr>
          <p:cNvPr id="232" name="Google Shape;232;gdf2ff9014b_1_4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max. 500m távolságra repülhet pilótától,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nagyobb távolságra →  igazgatóság engedélyével, és a pilóta előzetes kockázatfelmérésével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f2ff9014b_1_5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kritériumok - </a:t>
            </a:r>
            <a:r>
              <a:rPr b="0" lang="hu-HU" sz="2800"/>
              <a:t>Személyek felett és közelében</a:t>
            </a:r>
            <a:endParaRPr/>
          </a:p>
        </p:txBody>
      </p:sp>
      <p:sp>
        <p:nvSpPr>
          <p:cNvPr id="238" name="Google Shape;238;gdf2ff9014b_1_55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személyek felett tilos (kivétel, az 1. kategóriába eső drónok, melyek 19 m/s sebességet meg nem haladó, 80 J kinetikus energia alatti drón, igazgatósági engedéllyel)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személyektől való távolság legalább 30m (hatósági engedéllyel lehet közelebb, de max. 5m)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5m-en belül: 1. kategóriába,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			 2. kategóriába eső drónok (in case of category 2 unmanned aircraft possessing and using the technical capabilities to fly at speeds less than 3 m / s (e.g. "low speed mode" function))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2ff9014b_1_5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kritériumok - </a:t>
            </a:r>
            <a:r>
              <a:rPr b="0" lang="hu-HU" sz="2800"/>
              <a:t>Infrastruktúráktól és más fontosabb létesítményektől való távolság</a:t>
            </a:r>
            <a:endParaRPr/>
          </a:p>
        </p:txBody>
      </p:sp>
      <p:sp>
        <p:nvSpPr>
          <p:cNvPr id="244" name="Google Shape;244;gdf2ff9014b_1_5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Tilos 500m-en belül repülni: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országgyűlés, a kormány, az elnök főtitkárságának helységeitől,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köztársasági és államigazgatási szervektől, továbbá helyi önkormányzati szervektől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szerbiai fegyveres erők, bíróságok, ügyészségek, külföldi diplomáciai képviseletektől,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f2372cbfa_1_1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Definíciók</a:t>
            </a:r>
            <a:endParaRPr/>
          </a:p>
        </p:txBody>
      </p:sp>
      <p:sp>
        <p:nvSpPr>
          <p:cNvPr id="75" name="Google Shape;75;gdf2372cbfa_1_1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Pilóta nélküli repülőgép: olyan repülőgép, melynek személyzete nincs a fedélzeten, távoli vagy autonóm irányítás alatt áll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Kiosztott légtér: légtér egy része, mely átmenetileg elkülönítve vagy fenntartva egy légtérkezelő egység által, a felhasználó igényeinek megfelelően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Balesetet kiváltó tényező: minden olyan, biztonsággal kapcsolatos esemény, amely orvoslás nélkül veszélyt jelenthet személyekre vagy a drónra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Légtérkezelő egység: a mindennapi irányításért felelős egység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Pilóta nélküli légijármű-kezelő: földi üzemeltető, természetes személy, aki közvetlenül irányítja a drónt és felelős annak repüléséért (operátor)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f2ff9014b_1_6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kritériumok - </a:t>
            </a:r>
            <a:r>
              <a:rPr b="0" lang="hu-HU" sz="2800"/>
              <a:t>Infrastruktúráktól és más fontosabb létesítményektől való távolság</a:t>
            </a:r>
            <a:endParaRPr/>
          </a:p>
        </p:txBody>
      </p:sp>
      <p:sp>
        <p:nvSpPr>
          <p:cNvPr id="250" name="Google Shape;250;gdf2ff9014b_1_6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Tilos 500m-en belül repülni: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energiatermelő-,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közlekedési-,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távközlési- és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vízellátási infrastruktúrától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500m-en belül engedéllyel lehet, ha: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a létesítmény tulajdonosa vagy felhasználója jóváhagyta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f2ff9014b_1_7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Repülési kritériumok - </a:t>
            </a:r>
            <a:r>
              <a:rPr b="0" lang="hu-HU" sz="2800"/>
              <a:t>Régiókban</a:t>
            </a:r>
            <a:endParaRPr/>
          </a:p>
        </p:txBody>
      </p:sp>
      <p:sp>
        <p:nvSpPr>
          <p:cNvPr id="256" name="Google Shape;256;gdf2ff9014b_1_75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1. és 2. kategória bárhol,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3. kategóriába tartozó drónok csak az I. és II. régiókban, III. és IV. régióban csak előzetes feltételek mellett → igazgatóság jóváhagyásával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4. kategóriás drónok csak az I. és II. régióban használhatók.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f2ff9014b_1_8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/>
              <a:t>Repülési kritériumok - </a:t>
            </a:r>
            <a:r>
              <a:rPr b="0" lang="hu-HU" sz="2800"/>
              <a:t>Korlátozás alá eső területen</a:t>
            </a:r>
            <a:endParaRPr/>
          </a:p>
        </p:txBody>
      </p:sp>
      <p:sp>
        <p:nvSpPr>
          <p:cNvPr id="262" name="Google Shape;262;gdf2ff9014b_1_85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az igazgatóság által előzetesen jóváhagyva, ha a védelemért és belügyminisztériumért felelős pozitív véleményt nyilvánít a tervezett repülés tekintetében.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c058bfe0a_1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Repülési kritériumok - </a:t>
            </a:r>
            <a:r>
              <a:rPr b="0" lang="hu-HU" sz="2800"/>
              <a:t>Ember, állat, veszélyes áru szállítása</a:t>
            </a:r>
            <a:endParaRPr/>
          </a:p>
        </p:txBody>
      </p:sp>
      <p:sp>
        <p:nvSpPr>
          <p:cNvPr id="268" name="Google Shape;268;gdc058bfe0a_1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Személy, állat, veszélyes áru szállítása nem engedélyezett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Egyszerre több drón üzemeltetése nem engedélyezett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Mozgó járműből való irányítás tilos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Tilos folyadék szállítása, kieresztése, továbbá tárgyak szállítása, amennyiben nem képezi a drón részét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Előzetes hatósági engedély szükséges: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Folyadék, illetve tárgy szállítása esetében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Légiforgalmi, emberi, és tárgyi biztonságot nem veszélyeztethet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f2ff9014b_1_9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Láthatósági feltételek</a:t>
            </a:r>
            <a:endParaRPr/>
          </a:p>
        </p:txBody>
      </p:sp>
      <p:sp>
        <p:nvSpPr>
          <p:cNvPr id="274" name="Google Shape;274;gdf2ff9014b_1_9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Éjszakai repüléshez igazgatósági engedély szükséges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A drón akkor tekinthető látótávolságban, ha a pilóta folyamatos vizuális kapcsolatot tart fenn a drónnal, anélkül, hogy bármilyen repülőgépet használna, illetve külső optikai vagy elektronikus segédeszközt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Szemüveg vagy kontaktlencse nem tekinthető külső optikai segédeszköznek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c058bfe0a_0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Repülés előtti checklist</a:t>
            </a:r>
            <a:endParaRPr/>
          </a:p>
        </p:txBody>
      </p:sp>
      <p:sp>
        <p:nvSpPr>
          <p:cNvPr id="280" name="Google Shape;280;gdc058bfe0a_0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Akkumulátorok és a távirányító legyen feltöltve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SD kártya/-ák elegendő tárhellyel, megfelelő sebességgel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Repüléshez szükséges engedélyek és papírok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Drón és távirányító Firmware frissítések legyenek telepítve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Drón szenzorainak kalibrálása amennyiben ezt jelzi a program </a:t>
            </a:r>
            <a:endParaRPr>
              <a:highlight>
                <a:srgbClr val="FF0000"/>
              </a:highlight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Drón épségének ellenőrzése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4285"/>
              <a:buChar char="-"/>
            </a:pPr>
            <a:r>
              <a:rPr lang="hu-HU"/>
              <a:t>Propellerek rögzítésének dupla ellenőrzése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c058bfe0a_0_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Felszállást előtti és követő tippek</a:t>
            </a:r>
            <a:endParaRPr/>
          </a:p>
        </p:txBody>
      </p:sp>
      <p:sp>
        <p:nvSpPr>
          <p:cNvPr id="286" name="Google Shape;286;gdc058bfe0a_0_5"/>
          <p:cNvSpPr txBox="1"/>
          <p:nvPr>
            <p:ph idx="1" type="body"/>
          </p:nvPr>
        </p:nvSpPr>
        <p:spPr>
          <a:xfrm>
            <a:off x="318147" y="1787900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Megfelelő felszállási hely kiválasztása: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fa, felsővezeték és más akadály ne legyen a felszállás útjában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propellerek rögzítésének dupla ellenőrzése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ellenőrizzük az akkumulátort, esetleges sérülések okán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felszálláskor biztonsági távolság tartása a dróntól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amint lehetséges emelkedjünk fejmagasság fölé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fokozott figyelmet fordítsunk a légtérben közlekedő járművekre és élőlényekre (madarak, repülők és UAV-k)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c058bfe0a_0_1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Karbantartás</a:t>
            </a:r>
            <a:endParaRPr/>
          </a:p>
        </p:txBody>
      </p:sp>
      <p:sp>
        <p:nvSpPr>
          <p:cNvPr id="292" name="Google Shape;292;gdc058bfe0a_0_1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Propellerek ellenőrzése leszállást követően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Akkumulátorokon esetleges sérülések, repedések, felfúvódás keresése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Csatlakozók tisztaságának ellenőrzése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Vázon esetleges repedések, meglazult csavarok keresése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Leszállótalpakkal ne legyen semmilyen szerkezeti probléma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Drón javítását és szervizelését mindig szakszervízre bizzuk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f2ff9014b_1_12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Drónbalesetek alakulása repült órák számának arányába</a:t>
            </a:r>
            <a:endParaRPr/>
          </a:p>
        </p:txBody>
      </p:sp>
      <p:sp>
        <p:nvSpPr>
          <p:cNvPr id="298" name="Google Shape;298;gdf2ff9014b_1_125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99" name="Google Shape;299;gdf2ff9014b_1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825" y="1619400"/>
            <a:ext cx="9072550" cy="49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f2ff9014b_1_100"/>
          <p:cNvSpPr txBox="1"/>
          <p:nvPr>
            <p:ph idx="1" type="body"/>
          </p:nvPr>
        </p:nvSpPr>
        <p:spPr>
          <a:xfrm>
            <a:off x="9843900" y="6386400"/>
            <a:ext cx="2348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ResearchGate</a:t>
            </a:r>
            <a:endParaRPr/>
          </a:p>
        </p:txBody>
      </p:sp>
      <p:pic>
        <p:nvPicPr>
          <p:cNvPr id="305" name="Google Shape;305;gdf2ff9014b_1_100"/>
          <p:cNvPicPr preferRelativeResize="0"/>
          <p:nvPr/>
        </p:nvPicPr>
        <p:blipFill rotWithShape="1">
          <a:blip r:embed="rId3">
            <a:alphaModFix/>
          </a:blip>
          <a:srcRect b="6599" l="7657" r="8470" t="25714"/>
          <a:stretch/>
        </p:blipFill>
        <p:spPr>
          <a:xfrm>
            <a:off x="1769525" y="1429425"/>
            <a:ext cx="8659750" cy="497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df2ff9014b_1_10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UAV technológiában rejlő veszélyek összefüggései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f2372cbfa_1_19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Definíciók</a:t>
            </a:r>
            <a:endParaRPr/>
          </a:p>
        </p:txBody>
      </p:sp>
      <p:sp>
        <p:nvSpPr>
          <p:cNvPr id="81" name="Google Shape;81;gdf2372cbfa_1_19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Drón repülési régiója: a légtér egy része, melyben a drón repülés közben megtalálható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Repülőtéri referenciapont: az a reptéri helyszín mely hosszúsági és szélességi fokban, percben, másodpercben meghatározott pont, amely a WGS-84 rendszerbe illeszthető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Pilóta nélküli repülőgép-rendszer: repülőgép repülését lehetővé tevő eszközök csoportja, mely magában foglalja a drónt, annak irányításához, programozásához és üzemeltetéséhez  szükséges elemeket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-HU"/>
              <a:t>Korlátozott terület: a légtér egy része, ahol a repülést egy meghatározott időtartamra korlátozzák, és az előzőleg meghatározott feltételek mellett repülhető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/>
          <p:nvPr>
            <p:ph idx="1" type="body"/>
          </p:nvPr>
        </p:nvSpPr>
        <p:spPr>
          <a:xfrm>
            <a:off x="318147" y="1253400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5100"/>
              <a:t>Köszönöm a megtisztelő figyelmüket!</a:t>
            </a:r>
            <a:endParaRPr sz="5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c058bfe0a_0_36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Források</a:t>
            </a:r>
            <a:endParaRPr/>
          </a:p>
        </p:txBody>
      </p:sp>
      <p:sp>
        <p:nvSpPr>
          <p:cNvPr id="317" name="Google Shape;317;gdc058bfe0a_0_36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3"/>
              </a:rPr>
              <a:t>http://cad.gov.rs/en/strana/23331/regulations-for-uas-operators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4"/>
              </a:rPr>
              <a:t>http://cad.gov.rs/en/strana/23351/documents-relevant-for-exam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5"/>
              </a:rPr>
              <a:t>http://cad.gov.rs/en/strana/23371/documents-relevant-for-registration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6"/>
              </a:rPr>
              <a:t>http://cad.gov.rs/en/strana/23391/documents-for-flight-approval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7"/>
              </a:rPr>
              <a:t>http://cad.gov.rs/en/strana/23811/useful-links-and-contacts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u="sng">
                <a:solidFill>
                  <a:schemeClr val="hlink"/>
                </a:solidFill>
                <a:hlinkClick r:id="rId8"/>
              </a:rPr>
              <a:t>https://www.researchgate.net/publication/313840447_Drone_Applications_for_Environmental_Management_in_Urban_Spaces_A_Review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03d5b2036_1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Szerbiai drón használat jogi háttere</a:t>
            </a:r>
            <a:endParaRPr/>
          </a:p>
        </p:txBody>
      </p:sp>
      <p:sp>
        <p:nvSpPr>
          <p:cNvPr id="87" name="Google Shape;87;gd03d5b2036_1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Szabályozás hatályba lépése 2020. Február 15.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1/2020-163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Tartalmazza: 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drónok osztályozását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biztonságos használat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regisztráció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karbantartás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kezelővel szemben támasztott feltételeket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f2372cbfa_1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93" name="Google Shape;93;gdf2372cbfa_1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kategória (C1): 0,9 kg-nál kisebb tömegű drónok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kategória (C2): 0,9 kb-nál nagyobb, 4 kg-nál kisebb tömegű drónok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kategória (C3): 4 kg-nál nagyobb, 25 kb-nál kisebb tömegű drónok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/>
              <a:t>kategória (C4): 25 kg-nál nagyobb, maximum 150 kg tömegű drónok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03d5b2036_1_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99" name="Google Shape;99;gd03d5b2036_1_5"/>
          <p:cNvSpPr txBox="1"/>
          <p:nvPr>
            <p:ph idx="1" type="body"/>
          </p:nvPr>
        </p:nvSpPr>
        <p:spPr>
          <a:xfrm>
            <a:off x="321547" y="1792171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1. Kategória  (C1) – 0,9 kg alatti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Mavic Mini ( 249g)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Mini ( 249g)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Parrot Anafi ( 320g)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Yuneec Mantis G ( 505g)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Mavic Air 2 ( 570g)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Air 2S ( 595g)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FPV ( 795g)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80"/>
              <a:buNone/>
            </a:pPr>
            <a:r>
              <a:rPr lang="hu-HU"/>
              <a:t>	</a:t>
            </a:r>
            <a:endParaRPr/>
          </a:p>
        </p:txBody>
      </p:sp>
      <p:pic>
        <p:nvPicPr>
          <p:cNvPr descr="CE MARK FOR DRONES" id="100" name="Google Shape;100;gd03d5b2036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5088" y="4659530"/>
            <a:ext cx="4135365" cy="183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f2372cbfa_1_24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06" name="Google Shape;106;gdf2372cbfa_1_24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None/>
            </a:pPr>
            <a:r>
              <a:rPr lang="hu-HU" sz="2400"/>
              <a:t>1. Kategória  (C1) – 0,9 kg alatti - DJI Mavic Air 2 (570g)</a:t>
            </a:r>
            <a:endParaRPr/>
          </a:p>
        </p:txBody>
      </p:sp>
      <p:pic>
        <p:nvPicPr>
          <p:cNvPr descr="CE MARK FOR DRONES" id="107" name="Google Shape;107;gdf2372cbfa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5088" y="4659530"/>
            <a:ext cx="4135365" cy="183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f2372cbfa_1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750" y="2587225"/>
            <a:ext cx="6522000" cy="398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Osztályok maximális felszálló tömeg alapján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21547" y="1825625"/>
            <a:ext cx="11726074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2. Kategória (C2) – 0,9 – 4 kg közötti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Mavic 2 Zoom, Pro, Enterprise Advanced ( 905, 907, 1100g)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DJI Phantom 4 Pro, Pro V2, RTK, Multispectral (1375, 1388, 1391, 1487g)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Yuneec H520e, H520e RTK, Typhoon H3, Typhoon H3 Plus ( 1985, 2500, 2000, 2060g)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hu-HU" sz="2400"/>
              <a:t>	Autel EVO II series, EVO II RTK series ( 2000g)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0705" y="4528661"/>
            <a:ext cx="4149748" cy="196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2021-04-21T15:27:09Z</dcterms:created>
  <dc:creator>Péter Varga</dc:creator>
</cp:coreProperties>
</file>