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2">
  <p:sldMasterIdLst>
    <p:sldMasterId id="2147483648" r:id="rId1"/>
  </p:sldMasterIdLst>
  <p:notesMasterIdLst>
    <p:notesMasterId r:id="rId42"/>
  </p:notesMasterIdLst>
  <p:sldIdLst>
    <p:sldId id="256" r:id="rId2"/>
    <p:sldId id="309" r:id="rId3"/>
    <p:sldId id="260" r:id="rId4"/>
    <p:sldId id="287" r:id="rId5"/>
    <p:sldId id="261" r:id="rId6"/>
    <p:sldId id="288" r:id="rId7"/>
    <p:sldId id="264" r:id="rId8"/>
    <p:sldId id="265" r:id="rId9"/>
    <p:sldId id="271" r:id="rId10"/>
    <p:sldId id="266" r:id="rId11"/>
    <p:sldId id="310" r:id="rId12"/>
    <p:sldId id="290" r:id="rId13"/>
    <p:sldId id="281" r:id="rId14"/>
    <p:sldId id="298" r:id="rId15"/>
    <p:sldId id="294" r:id="rId16"/>
    <p:sldId id="299" r:id="rId17"/>
    <p:sldId id="295" r:id="rId18"/>
    <p:sldId id="307" r:id="rId19"/>
    <p:sldId id="308" r:id="rId20"/>
    <p:sldId id="267" r:id="rId21"/>
    <p:sldId id="282" r:id="rId22"/>
    <p:sldId id="300" r:id="rId23"/>
    <p:sldId id="284" r:id="rId24"/>
    <p:sldId id="306" r:id="rId25"/>
    <p:sldId id="286" r:id="rId26"/>
    <p:sldId id="268" r:id="rId27"/>
    <p:sldId id="291" r:id="rId28"/>
    <p:sldId id="292" r:id="rId29"/>
    <p:sldId id="262" r:id="rId30"/>
    <p:sldId id="296" r:id="rId31"/>
    <p:sldId id="272" r:id="rId32"/>
    <p:sldId id="275" r:id="rId33"/>
    <p:sldId id="277" r:id="rId34"/>
    <p:sldId id="263" r:id="rId35"/>
    <p:sldId id="301" r:id="rId36"/>
    <p:sldId id="303" r:id="rId37"/>
    <p:sldId id="304" r:id="rId38"/>
    <p:sldId id="305" r:id="rId39"/>
    <p:sldId id="302" r:id="rId40"/>
    <p:sldId id="259" r:id="rId4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j/YgChDxrHdlbjqiZlReiv6js5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17149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0918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ímdia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14" name="Google Shape;14;p3" descr="A képen szöveg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3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4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9" name="Google Shape;9;p2" descr="A képen szöveg látható&#10;&#10;Automatikusan generált leírás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magro.hu/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magro.hu/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gro.hu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pijaca.minpolj.gov.rs/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jaca.minpolj.gov.rs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maliproizvodjaci.rs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aliproizvodjaci.rs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obrapijaca.rs/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pijacanaklik.rs/" TargetMode="External"/><Relationship Id="rId7" Type="http://schemas.openxmlformats.org/officeDocument/2006/relationships/hyperlink" Target="https://play.google.com/store/apps/details?id=com.foodnet.foodnet&amp;hl=sr&amp;gl=US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pijacanaklik.rs/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mojapijaca.rs/" TargetMode="External"/><Relationship Id="rId4" Type="http://schemas.openxmlformats.org/officeDocument/2006/relationships/hyperlink" Target="https://www.mojapijaca.r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683420851940466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436190206599962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facebook.com/groups/116620841829899/" TargetMode="Externa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ajdagrar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povrtarimol.org.rs/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facebook.com/helyiholmit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02440384393678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ulinov.salas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F5VZHsstps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hyperlink" Target="https://www.agromedia.rs/blog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agrishare.app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AgriShareZim/" TargetMode="External"/><Relationship Id="rId7" Type="http://schemas.openxmlformats.org/officeDocument/2006/relationships/hyperlink" Target="https://hellotractor.com/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hyperlink" Target="https://www.agrishare.app/" TargetMode="Externa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miutcank.hu/" TargetMode="Externa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orgprints.org/id/eprint/26263/1/kozosseg_altal_tamogatott_mezogazdasag.pdf" TargetMode="Externa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orgprints.org/id/eprint/26263/1/kozosseg_altal_tamogatott_mezogazdasag.pdf" TargetMode="Externa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miutcank.hu/" TargetMode="External"/><Relationship Id="rId3" Type="http://schemas.openxmlformats.org/officeDocument/2006/relationships/hyperlink" Target="https://pijaca.minpolj.gov.rs/" TargetMode="External"/><Relationship Id="rId7" Type="http://schemas.openxmlformats.org/officeDocument/2006/relationships/hyperlink" Target="http://www.magro.hu/" TargetMode="External"/><Relationship Id="rId2" Type="http://schemas.openxmlformats.org/officeDocument/2006/relationships/hyperlink" Target="https://maliproizvodjaci.rs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mojapijaca.rs/" TargetMode="External"/><Relationship Id="rId5" Type="http://schemas.openxmlformats.org/officeDocument/2006/relationships/hyperlink" Target="http://www.pijacanaklik.rs/" TargetMode="External"/><Relationship Id="rId4" Type="http://schemas.openxmlformats.org/officeDocument/2006/relationships/hyperlink" Target="https://www.dobrapijaca.rs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hu-HU" dirty="0"/>
              <a:t>e-Kereskedelem és Sharing </a:t>
            </a:r>
            <a:r>
              <a:rPr lang="hu-HU" dirty="0" smtClean="0"/>
              <a:t>Economy az Agráriumban</a:t>
            </a:r>
            <a:br>
              <a:rPr lang="hu-HU" dirty="0" smtClean="0"/>
            </a:br>
            <a:r>
              <a:rPr lang="hu-HU" altLang="en-US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- Vajdasági helyzetkép -</a:t>
            </a:r>
            <a:endParaRPr dirty="0"/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</a:pPr>
            <a:r>
              <a:rPr lang="hu-HU" dirty="0"/>
              <a:t>Dr. Muhi B. Béla, egyetemi tanár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7612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u="sng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E-piacterek</a:t>
            </a:r>
          </a:p>
          <a:p>
            <a:endParaRPr lang="hu-HU" sz="2000" u="sng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elektronikus</a:t>
            </a:r>
            <a:r>
              <a:rPr lang="en-US" sz="2000" dirty="0"/>
              <a:t> </a:t>
            </a:r>
            <a:r>
              <a:rPr lang="en-US" sz="2000" dirty="0" err="1"/>
              <a:t>piacterek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hu-HU" sz="2000" dirty="0" smtClean="0"/>
              <a:t>e-k</a:t>
            </a:r>
            <a:r>
              <a:rPr lang="en-US" sz="2000" dirty="0" err="1" smtClean="0"/>
              <a:t>ereskedelem</a:t>
            </a:r>
            <a:r>
              <a:rPr lang="en-US" sz="2000" dirty="0" smtClean="0"/>
              <a:t> </a:t>
            </a:r>
            <a:r>
              <a:rPr lang="en-US" sz="2000" dirty="0" err="1"/>
              <a:t>fejlődési</a:t>
            </a:r>
            <a:r>
              <a:rPr lang="en-US" sz="2000" dirty="0"/>
              <a:t> </a:t>
            </a:r>
            <a:r>
              <a:rPr lang="en-US" sz="2000" dirty="0" err="1"/>
              <a:t>folyamatainak</a:t>
            </a:r>
            <a:r>
              <a:rPr lang="en-US" sz="2000" dirty="0"/>
              <a:t> </a:t>
            </a:r>
            <a:r>
              <a:rPr lang="en-US" sz="2000" dirty="0" err="1"/>
              <a:t>eredményeképpen</a:t>
            </a:r>
            <a:r>
              <a:rPr lang="en-US" sz="2000" dirty="0"/>
              <a:t> </a:t>
            </a:r>
            <a:r>
              <a:rPr lang="en-US" sz="2000" dirty="0" err="1"/>
              <a:t>alakultak</a:t>
            </a:r>
            <a:r>
              <a:rPr lang="en-US" sz="2000" dirty="0"/>
              <a:t> </a:t>
            </a:r>
            <a:r>
              <a:rPr lang="en-US" sz="2000" dirty="0" err="1" smtClean="0"/>
              <a:t>ki</a:t>
            </a:r>
            <a:r>
              <a:rPr lang="hu-HU" sz="2000" dirty="0" smtClean="0"/>
              <a:t>. Több e-piac </a:t>
            </a:r>
            <a:r>
              <a:rPr lang="hu-HU" sz="2000" dirty="0" smtClean="0"/>
              <a:t>működik a régióban, </a:t>
            </a:r>
            <a:r>
              <a:rPr lang="hu-HU" sz="2000" dirty="0" smtClean="0"/>
              <a:t>melyek a mezőgazdasági termékekre/élelmiszerekre </a:t>
            </a:r>
            <a:r>
              <a:rPr lang="hu-HU" sz="2000" dirty="0" smtClean="0"/>
              <a:t>szakosodtak. </a:t>
            </a:r>
            <a:r>
              <a:rPr lang="en-US" sz="2000" dirty="0"/>
              <a:t>A </a:t>
            </a:r>
            <a:r>
              <a:rPr lang="hu-HU" sz="2000" dirty="0" smtClean="0"/>
              <a:t>termelők </a:t>
            </a:r>
            <a:r>
              <a:rPr lang="en-US" sz="2000" dirty="0" err="1" smtClean="0"/>
              <a:t>többsége</a:t>
            </a:r>
            <a:r>
              <a:rPr lang="en-US" sz="2000" dirty="0" smtClean="0"/>
              <a:t> a</a:t>
            </a:r>
            <a:r>
              <a:rPr lang="hu-HU" sz="2000" dirty="0" smtClean="0"/>
              <a:t>z e-</a:t>
            </a:r>
            <a:r>
              <a:rPr lang="en-US" sz="2000" dirty="0" err="1" smtClean="0"/>
              <a:t>piacteres</a:t>
            </a:r>
            <a:r>
              <a:rPr lang="en-US" sz="2000" dirty="0" smtClean="0"/>
              <a:t> </a:t>
            </a:r>
            <a:r>
              <a:rPr lang="en-US" sz="2000" dirty="0" err="1"/>
              <a:t>megjelenést</a:t>
            </a:r>
            <a:r>
              <a:rPr lang="en-US" sz="2000" dirty="0"/>
              <a:t> </a:t>
            </a:r>
            <a:r>
              <a:rPr lang="en-US" sz="2000" dirty="0" err="1"/>
              <a:t>saját</a:t>
            </a:r>
            <a:r>
              <a:rPr lang="en-US" sz="2000" dirty="0"/>
              <a:t>, </a:t>
            </a:r>
            <a:r>
              <a:rPr lang="en-US" sz="2000" dirty="0" err="1"/>
              <a:t>egyéb</a:t>
            </a:r>
            <a:r>
              <a:rPr lang="en-US" sz="2000" dirty="0"/>
              <a:t> </a:t>
            </a:r>
            <a:r>
              <a:rPr lang="en-US" sz="2000" dirty="0" err="1"/>
              <a:t>értékesítési</a:t>
            </a:r>
            <a:r>
              <a:rPr lang="en-US" sz="2000" dirty="0"/>
              <a:t> </a:t>
            </a:r>
            <a:r>
              <a:rPr lang="en-US" sz="2000" dirty="0" err="1"/>
              <a:t>csatornái</a:t>
            </a:r>
            <a:r>
              <a:rPr lang="en-US" sz="2000" dirty="0"/>
              <a:t> </a:t>
            </a:r>
            <a:r>
              <a:rPr lang="en-US" sz="2000" dirty="0" err="1"/>
              <a:t>mellett</a:t>
            </a:r>
            <a:r>
              <a:rPr lang="en-US" sz="2000" dirty="0"/>
              <a:t>, </a:t>
            </a:r>
            <a:r>
              <a:rPr lang="en-US" sz="2000" dirty="0" err="1"/>
              <a:t>kiegészítő</a:t>
            </a:r>
            <a:r>
              <a:rPr lang="en-US" sz="2000" dirty="0"/>
              <a:t> </a:t>
            </a:r>
            <a:r>
              <a:rPr lang="hu-HU" sz="2000" dirty="0" smtClean="0"/>
              <a:t>te</a:t>
            </a:r>
            <a:r>
              <a:rPr lang="en-US" sz="2000" dirty="0" err="1" smtClean="0"/>
              <a:t>vékenységként</a:t>
            </a:r>
            <a:r>
              <a:rPr lang="en-US" sz="2000" dirty="0" smtClean="0"/>
              <a:t> </a:t>
            </a:r>
            <a:r>
              <a:rPr lang="en-US" sz="2000" dirty="0" err="1" smtClean="0"/>
              <a:t>használja</a:t>
            </a:r>
            <a:r>
              <a:rPr lang="hu-HU" sz="2000" dirty="0" smtClean="0"/>
              <a:t>.</a:t>
            </a:r>
            <a:endParaRPr lang="hu-HU" sz="2000" dirty="0" smtClean="0"/>
          </a:p>
          <a:p>
            <a:endParaRPr lang="hu-H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agyarország</a:t>
            </a:r>
            <a:r>
              <a:rPr lang="hu-HU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 az egyik legismertebb a </a:t>
            </a:r>
            <a:r>
              <a:rPr lang="hu-HU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www.magro.hu</a:t>
            </a:r>
            <a:r>
              <a:rPr lang="hu-HU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hu-HU" sz="20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tehnocentar\AppData\Local\Microsoft\Windows\INetCache\Content.Word\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"/>
          <a:stretch/>
        </p:blipFill>
        <p:spPr bwMode="auto">
          <a:xfrm>
            <a:off x="3751261" y="2789336"/>
            <a:ext cx="4249740" cy="382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005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6190"/>
            <a:ext cx="1219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2000" dirty="0">
                <a:ea typeface="Calibri" panose="020F0502020204030204" pitchFamily="34" charset="0"/>
                <a:cs typeface="Times New Roman" panose="02020603050405020304" pitchFamily="18" charset="0"/>
              </a:rPr>
              <a:t>e-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piactéren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nyomon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követhetők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eladások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továbbá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vásárlók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és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üzleti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partnerek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értékel</a:t>
            </a:r>
            <a:r>
              <a:rPr lang="hu-HU" sz="2000" dirty="0">
                <a:ea typeface="Calibri" panose="020F0502020204030204" pitchFamily="34" charset="0"/>
                <a:cs typeface="Times New Roman" panose="02020603050405020304" pitchFamily="18" charset="0"/>
              </a:rPr>
              <a:t>het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ik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egymást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egy-egy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tranzakció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alkalmával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hu-HU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Ezen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kívül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a portal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árinformációkat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közöl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ugyanis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piaci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szereplők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megfelelő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árinformációk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hiányában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gyakran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rossz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döntéseket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hoznak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és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nem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aktuális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árakon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kereskednek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hu-HU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Itt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néhány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kattintás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után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könnyen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átlátható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hogy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adott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pillanatban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mit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mennyiért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adnak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és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vesznek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hu-H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02602" y="6032598"/>
            <a:ext cx="2015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https://www.magro.hu</a:t>
            </a:r>
            <a:r>
              <a:rPr lang="en-US" dirty="0" smtClean="0">
                <a:hlinkClick r:id="rId2"/>
              </a:rPr>
              <a:t>/</a:t>
            </a:r>
            <a:r>
              <a:rPr lang="hu-HU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140" t="21289" r="13946" b="46093"/>
          <a:stretch/>
        </p:blipFill>
        <p:spPr>
          <a:xfrm>
            <a:off x="1171576" y="3430740"/>
            <a:ext cx="9593603" cy="241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29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2027"/>
            <a:ext cx="1219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hu-HU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 e-</a:t>
            </a:r>
            <a:r>
              <a:rPr lang="en-US" sz="2000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piactéren</a:t>
            </a:r>
            <a:r>
              <a:rPr lang="en-U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bármilyen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mezőgazdasági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termékkel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terménnyel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haszonállattal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lehet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kereskedni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hu-HU" sz="2000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hu-HU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 </a:t>
            </a:r>
            <a:r>
              <a:rPr lang="hu-HU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e-</a:t>
            </a:r>
            <a:r>
              <a:rPr lang="en-US" sz="2000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piactér</a:t>
            </a:r>
            <a:r>
              <a:rPr lang="en-U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legfőbb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előnye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hogy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egyedülálló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módon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intézi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kereskedést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automatikusan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párosítja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ajánlatokat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azaz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ha </a:t>
            </a:r>
            <a:r>
              <a:rPr lang="hu-HU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egy</a:t>
            </a:r>
            <a:r>
              <a:rPr lang="en-U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bizonyos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terméket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eladásra</a:t>
            </a:r>
            <a:r>
              <a:rPr lang="hu-HU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kínálnak</a:t>
            </a:r>
            <a:r>
              <a:rPr lang="en-U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rendszer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megkeresi</a:t>
            </a:r>
            <a:r>
              <a:rPr lang="en-U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piactéren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található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megfelelő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vételi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szándékot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e-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mailben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értesítést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küld</a:t>
            </a:r>
            <a:r>
              <a:rPr lang="en-U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és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máris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indulhat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kereskedés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hu-HU" sz="2000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sz="2000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Árelemzéseket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piaci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trendeket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pályázati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lehetőségeket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szakértői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véleményeket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olvashatnak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gazdák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felvásárlók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és</a:t>
            </a:r>
            <a:r>
              <a:rPr 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kereskedők</a:t>
            </a:r>
            <a:r>
              <a:rPr lang="en-US" sz="2000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hu-HU" sz="2000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sz="2000" dirty="0" smtClean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2000" dirty="0" smtClean="0">
                <a:solidFill>
                  <a:schemeClr val="tx1"/>
                </a:solidFill>
                <a:latin typeface="Open Sans"/>
              </a:rPr>
              <a:t>A</a:t>
            </a:r>
            <a:r>
              <a:rPr lang="hu-HU" sz="2000" dirty="0">
                <a:solidFill>
                  <a:schemeClr val="tx1"/>
                </a:solidFill>
                <a:latin typeface="Open Sans"/>
              </a:rPr>
              <a:t> gabonaárak alakulását bemutató online </a:t>
            </a:r>
            <a:r>
              <a:rPr lang="hu-HU" sz="2000" dirty="0" smtClean="0">
                <a:solidFill>
                  <a:schemeClr val="tx1"/>
                </a:solidFill>
                <a:latin typeface="Open Sans"/>
              </a:rPr>
              <a:t>rendszer is megtalálható a honlapon. Mivel </a:t>
            </a:r>
            <a:r>
              <a:rPr lang="hu-HU" sz="2000" dirty="0">
                <a:solidFill>
                  <a:schemeClr val="tx1"/>
                </a:solidFill>
                <a:latin typeface="Open Sans"/>
              </a:rPr>
              <a:t>az árak gyorsan változnak, a gazdálkodók számára létfontosságú a pillanatnyi helyzet </a:t>
            </a:r>
            <a:r>
              <a:rPr lang="hu-HU" sz="2000" dirty="0" smtClean="0">
                <a:solidFill>
                  <a:schemeClr val="tx1"/>
                </a:solidFill>
                <a:latin typeface="Open Sans"/>
              </a:rPr>
              <a:t>ismerete. Az </a:t>
            </a:r>
            <a:r>
              <a:rPr lang="hu-HU" sz="2000" dirty="0">
                <a:solidFill>
                  <a:schemeClr val="tx1"/>
                </a:solidFill>
                <a:latin typeface="Open Sans"/>
              </a:rPr>
              <a:t>információk hiányában korábban gyakran nem megfelelő döntést hoztak. 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733" t="18750" r="32174" b="37305"/>
          <a:stretch/>
        </p:blipFill>
        <p:spPr>
          <a:xfrm>
            <a:off x="3184917" y="3907679"/>
            <a:ext cx="4379044" cy="27676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78261" y="6386248"/>
            <a:ext cx="14285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www.magro.hu</a:t>
            </a:r>
            <a:r>
              <a:rPr lang="hu-H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222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2756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n-lt"/>
              </a:rPr>
              <a:t>A </a:t>
            </a:r>
            <a:r>
              <a:rPr lang="en-US" sz="2000" dirty="0" err="1">
                <a:latin typeface="+mn-lt"/>
              </a:rPr>
              <a:t>Szerbiai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Mezőgazdasági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Erdészeti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és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Vízgazdálkodási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Minisztérum</a:t>
            </a:r>
            <a:r>
              <a:rPr lang="en-US" sz="2000" dirty="0">
                <a:latin typeface="+mn-lt"/>
              </a:rPr>
              <a:t> is </a:t>
            </a:r>
            <a:r>
              <a:rPr lang="en-US" sz="2000" dirty="0" err="1">
                <a:latin typeface="+mn-lt"/>
              </a:rPr>
              <a:t>működtet</a:t>
            </a:r>
            <a:r>
              <a:rPr lang="en-US" sz="2000" dirty="0">
                <a:latin typeface="+mn-lt"/>
              </a:rPr>
              <a:t> a </a:t>
            </a:r>
            <a:r>
              <a:rPr lang="en-US" sz="2000" dirty="0" err="1">
                <a:latin typeface="+mn-lt"/>
              </a:rPr>
              <a:t>termelők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részére</a:t>
            </a:r>
            <a:r>
              <a:rPr lang="en-US" sz="2000" dirty="0">
                <a:latin typeface="+mn-lt"/>
              </a:rPr>
              <a:t> online </a:t>
            </a:r>
            <a:r>
              <a:rPr lang="en-US" sz="2000" dirty="0" err="1">
                <a:latin typeface="+mn-lt"/>
              </a:rPr>
              <a:t>piacteret</a:t>
            </a:r>
            <a:r>
              <a:rPr lang="en-US" sz="2000" dirty="0">
                <a:latin typeface="+mn-lt"/>
              </a:rPr>
              <a:t> </a:t>
            </a:r>
            <a:r>
              <a:rPr lang="hu-HU" sz="2000" u="sng" dirty="0" smtClean="0">
                <a:latin typeface="+mn-lt"/>
              </a:rPr>
              <a:t>Szerbia </a:t>
            </a:r>
            <a:r>
              <a:rPr lang="hu-HU" sz="2000" u="sng" dirty="0">
                <a:latin typeface="+mn-lt"/>
              </a:rPr>
              <a:t>e</a:t>
            </a:r>
            <a:r>
              <a:rPr lang="en-US" sz="2000" u="sng" dirty="0" smtClean="0">
                <a:latin typeface="+mn-lt"/>
              </a:rPr>
              <a:t>-</a:t>
            </a:r>
            <a:r>
              <a:rPr lang="en-US" sz="2000" u="sng" dirty="0" err="1" smtClean="0">
                <a:latin typeface="+mn-lt"/>
              </a:rPr>
              <a:t>piac</a:t>
            </a:r>
            <a:r>
              <a:rPr lang="hu-HU" sz="2000" u="sng" dirty="0" smtClean="0">
                <a:latin typeface="+mn-lt"/>
              </a:rPr>
              <a:t>a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néven</a:t>
            </a:r>
            <a:r>
              <a:rPr lang="en-US" sz="2000" dirty="0">
                <a:latin typeface="+mn-lt"/>
              </a:rPr>
              <a:t> (</a:t>
            </a:r>
            <a:r>
              <a:rPr lang="en-US" sz="2000" u="sng" dirty="0">
                <a:latin typeface="+mn-lt"/>
                <a:hlinkClick r:id="rId2"/>
              </a:rPr>
              <a:t>https://pijaca.minpolj.gov.rs/</a:t>
            </a:r>
            <a:r>
              <a:rPr lang="en-US" sz="2000" dirty="0">
                <a:latin typeface="+mn-lt"/>
              </a:rPr>
              <a:t>). </a:t>
            </a:r>
            <a:endParaRPr lang="hu-HU" sz="2000" dirty="0" smtClean="0">
              <a:latin typeface="+mn-lt"/>
            </a:endParaRPr>
          </a:p>
          <a:p>
            <a:endParaRPr lang="hu-HU" sz="2000" dirty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A </a:t>
            </a:r>
            <a:r>
              <a:rPr lang="hu-HU" sz="2000" dirty="0" smtClean="0">
                <a:latin typeface="+mn-lt"/>
              </a:rPr>
              <a:t>regisztrációt követően, a </a:t>
            </a:r>
            <a:r>
              <a:rPr lang="en-US" sz="2000" dirty="0" err="1" smtClean="0">
                <a:latin typeface="+mn-lt"/>
              </a:rPr>
              <a:t>termelők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itt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fel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tudják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kínálni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termékeiket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díjmentesen</a:t>
            </a:r>
            <a:r>
              <a:rPr lang="en-US" sz="2000" dirty="0">
                <a:latin typeface="+mn-lt"/>
              </a:rPr>
              <a:t>. </a:t>
            </a:r>
            <a:r>
              <a:rPr lang="hu-HU" sz="2000" dirty="0" smtClean="0">
                <a:latin typeface="+mn-lt"/>
              </a:rPr>
              <a:t>A fogyasztók vásárolhatnak </a:t>
            </a:r>
            <a:r>
              <a:rPr lang="hu-HU" sz="2000" dirty="0">
                <a:latin typeface="+mn-lt"/>
              </a:rPr>
              <a:t>gyümölcsöt, zöldséget, húst, sajtokat, tejet, tojást, mézet, de számos egyéb hagyományos </a:t>
            </a:r>
            <a:r>
              <a:rPr lang="hu-HU" sz="2000" dirty="0" smtClean="0">
                <a:latin typeface="+mn-lt"/>
              </a:rPr>
              <a:t>hazai élelmiszeripari </a:t>
            </a:r>
            <a:r>
              <a:rPr lang="hu-HU" sz="2000" dirty="0">
                <a:latin typeface="+mn-lt"/>
              </a:rPr>
              <a:t>terméket </a:t>
            </a:r>
            <a:r>
              <a:rPr lang="hu-HU" sz="2000" dirty="0" smtClean="0">
                <a:latin typeface="+mn-lt"/>
              </a:rPr>
              <a:t>is.</a:t>
            </a:r>
          </a:p>
          <a:p>
            <a:endParaRPr lang="hu-HU" sz="2000" dirty="0">
              <a:latin typeface="+mn-lt"/>
            </a:endParaRPr>
          </a:p>
          <a:p>
            <a:r>
              <a:rPr lang="hu-HU" sz="2000" dirty="0" smtClean="0">
                <a:latin typeface="+mn-lt"/>
              </a:rPr>
              <a:t>A </a:t>
            </a:r>
            <a:r>
              <a:rPr lang="hu-HU" sz="2000" dirty="0">
                <a:latin typeface="+mn-lt"/>
              </a:rPr>
              <a:t>megrendelt árut a </a:t>
            </a:r>
            <a:r>
              <a:rPr lang="hu-HU" sz="2000" dirty="0" smtClean="0">
                <a:latin typeface="+mn-lt"/>
              </a:rPr>
              <a:t>vásárlóknak a </a:t>
            </a:r>
            <a:r>
              <a:rPr lang="hu-HU" sz="2000" dirty="0">
                <a:latin typeface="+mn-lt"/>
              </a:rPr>
              <a:t>termelő </a:t>
            </a:r>
            <a:r>
              <a:rPr lang="hu-HU" sz="2000" dirty="0" smtClean="0">
                <a:latin typeface="+mn-lt"/>
              </a:rPr>
              <a:t>kiszállíthatja</a:t>
            </a:r>
            <a:r>
              <a:rPr lang="hu-HU" sz="2000" dirty="0">
                <a:latin typeface="+mn-lt"/>
              </a:rPr>
              <a:t>, de számos futárszolgálat is rendelkezésre áll.</a:t>
            </a:r>
          </a:p>
        </p:txBody>
      </p:sp>
      <p:pic>
        <p:nvPicPr>
          <p:cNvPr id="3" name="Picture 2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10" y="2905121"/>
            <a:ext cx="7609779" cy="346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99197" y="6457951"/>
            <a:ext cx="2393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pijaca.minpolj.gov.rs</a:t>
            </a:r>
            <a:r>
              <a:rPr lang="hu-HU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434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3086" b="5664"/>
          <a:stretch/>
        </p:blipFill>
        <p:spPr>
          <a:xfrm>
            <a:off x="528637" y="1009392"/>
            <a:ext cx="11020425" cy="50342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62811" y="6405262"/>
            <a:ext cx="2393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pijaca.minpolj.gov.rs</a:t>
            </a: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0475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A vásárlók régió szerint és termékkategória szerint tudnak választani a kínálatból, külön kategóriát képeznek a bio (organikus) termékek.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97196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1681"/>
            <a:ext cx="12192000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hu-HU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termelők a </a:t>
            </a:r>
            <a:r>
              <a:rPr lang="hu-HU" sz="2000" u="sng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000" u="sng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zerbiai</a:t>
            </a:r>
            <a:r>
              <a:rPr lang="en-US" sz="2000" u="sng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kistermelők</a:t>
            </a:r>
            <a:r>
              <a:rPr lang="en-US" sz="2000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u="sng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e-piacán</a:t>
            </a:r>
            <a:r>
              <a:rPr lang="hu-HU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is fel tudják kínálni termékeiket (</a:t>
            </a:r>
            <a:r>
              <a:rPr lang="en-US" sz="2000" u="sng" dirty="0" smtClean="0">
                <a:latin typeface="+mn-lt"/>
                <a:hlinkClick r:id="rId2"/>
              </a:rPr>
              <a:t>https</a:t>
            </a:r>
            <a:r>
              <a:rPr lang="en-US" sz="2000" u="sng" dirty="0">
                <a:latin typeface="+mn-lt"/>
                <a:hlinkClick r:id="rId2"/>
              </a:rPr>
              <a:t>://maliproizvodjaci.rs</a:t>
            </a:r>
            <a:r>
              <a:rPr lang="en-US" sz="2000" u="sng" dirty="0" smtClean="0">
                <a:latin typeface="+mn-lt"/>
                <a:hlinkClick r:id="rId2"/>
              </a:rPr>
              <a:t>/</a:t>
            </a:r>
            <a:r>
              <a:rPr lang="hu-HU" sz="2000" u="sng" dirty="0" smtClean="0">
                <a:latin typeface="+mn-lt"/>
              </a:rPr>
              <a:t>)</a:t>
            </a:r>
            <a:endParaRPr lang="en-US" sz="2000" dirty="0">
              <a:latin typeface="+mn-lt"/>
            </a:endParaRPr>
          </a:p>
        </p:txBody>
      </p:sp>
      <p:pic>
        <p:nvPicPr>
          <p:cNvPr id="3" name="Picture 2" descr="Partnerstvo na koje smo ponosni: Mlekara Petrov i Moritz Eis - Mali  Proizvođači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62"/>
          <a:stretch/>
        </p:blipFill>
        <p:spPr bwMode="auto">
          <a:xfrm>
            <a:off x="104775" y="602203"/>
            <a:ext cx="4561204" cy="32449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4 -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979" y="3028951"/>
            <a:ext cx="7256293" cy="339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171862" y="6423776"/>
            <a:ext cx="22445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maliproizvodjaci.rs</a:t>
            </a:r>
            <a:r>
              <a:rPr lang="hu-HU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209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4 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280139"/>
            <a:ext cx="10310814" cy="483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95904"/>
            <a:ext cx="12191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Akárcsak a</a:t>
            </a:r>
            <a:r>
              <a:rPr lang="en-US" sz="2000" dirty="0" smtClean="0"/>
              <a:t> </a:t>
            </a:r>
            <a:r>
              <a:rPr lang="en-US" sz="2000" dirty="0" err="1"/>
              <a:t>Szerbiai</a:t>
            </a:r>
            <a:r>
              <a:rPr lang="en-US" sz="2000" dirty="0"/>
              <a:t> </a:t>
            </a:r>
            <a:r>
              <a:rPr lang="en-US" sz="2000" dirty="0" err="1"/>
              <a:t>Mezőgazdasági</a:t>
            </a:r>
            <a:r>
              <a:rPr lang="en-US" sz="2000" dirty="0"/>
              <a:t>, </a:t>
            </a:r>
            <a:r>
              <a:rPr lang="en-US" sz="2000" dirty="0" err="1"/>
              <a:t>Erdészeti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Vízgazdálkodási</a:t>
            </a:r>
            <a:r>
              <a:rPr lang="en-US" sz="2000" dirty="0"/>
              <a:t> </a:t>
            </a:r>
            <a:r>
              <a:rPr lang="en-US" sz="2000" dirty="0" err="1"/>
              <a:t>Minisztérum</a:t>
            </a:r>
            <a:r>
              <a:rPr lang="en-US" sz="2000" dirty="0"/>
              <a:t> </a:t>
            </a:r>
            <a:r>
              <a:rPr lang="en-US" sz="2000" dirty="0" smtClean="0"/>
              <a:t>online </a:t>
            </a:r>
            <a:r>
              <a:rPr lang="en-US" sz="2000" dirty="0" err="1" smtClean="0"/>
              <a:t>piacter</a:t>
            </a:r>
            <a:r>
              <a:rPr lang="hu-HU" sz="2000" dirty="0" smtClean="0"/>
              <a:t>én, itt is a vásárlók </a:t>
            </a:r>
            <a:r>
              <a:rPr lang="hu-HU" sz="2000" dirty="0"/>
              <a:t>régió szerint és </a:t>
            </a:r>
            <a:r>
              <a:rPr lang="hu-HU" sz="2000" dirty="0" smtClean="0"/>
              <a:t>termékkategóriák </a:t>
            </a:r>
            <a:r>
              <a:rPr lang="hu-HU" sz="2000" dirty="0"/>
              <a:t>szerint tudnak választani a </a:t>
            </a:r>
            <a:r>
              <a:rPr lang="hu-HU" sz="2000" dirty="0" smtClean="0"/>
              <a:t>kínálatból. Az e-piac keretében Blog is működik, ahol különböző hírek, tanácsok olvashatók.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5184161" y="6281387"/>
            <a:ext cx="22445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maliproizvodjaci.rs</a:t>
            </a:r>
            <a:r>
              <a:rPr lang="hu-HU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466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15389"/>
            <a:ext cx="1219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hu-HU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termelők és vásárlók</a:t>
            </a:r>
            <a:r>
              <a:rPr kumimoji="0" lang="hu-HU" altLang="en-US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körében szintén közkedvelt a </a:t>
            </a:r>
            <a:r>
              <a:rPr kumimoji="0" lang="hu-HU" altLang="en-US" sz="2000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Jó piac</a:t>
            </a:r>
            <a:r>
              <a:rPr kumimoji="0" lang="hu-HU" altLang="en-US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nevű (Dobra pijaca, </a:t>
            </a:r>
            <a:r>
              <a:rPr lang="en-US" sz="2000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https://www.dobrapijaca.rs</a:t>
            </a:r>
            <a:r>
              <a:rPr lang="en-US" sz="2000" dirty="0" smtClean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</a:t>
            </a:r>
            <a:r>
              <a:rPr kumimoji="0" lang="hu-HU" altLang="en-US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kumimoji="0" lang="hu-HU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online </a:t>
            </a:r>
            <a:r>
              <a:rPr kumimoji="0" lang="en-US" altLang="en-US" sz="20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piactér</a:t>
            </a:r>
            <a:r>
              <a:rPr kumimoji="0" lang="en-US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hu-HU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is.</a:t>
            </a:r>
            <a:endParaRPr kumimoji="0" lang="en-US" altLang="en-US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4097" name="Picture 1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870" y="810471"/>
            <a:ext cx="7159357" cy="564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32557" y="6540114"/>
            <a:ext cx="2383986" cy="306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https://www.dobrapijaca.rs</a:t>
            </a:r>
            <a:r>
              <a:rPr lang="en-US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hu-HU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557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452" r="878" b="5274"/>
          <a:stretch/>
        </p:blipFill>
        <p:spPr>
          <a:xfrm>
            <a:off x="247649" y="1964859"/>
            <a:ext cx="6453188" cy="29382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45944" y="4990463"/>
            <a:ext cx="1856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http://pijacanaklik.rs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0607" t="43359" r="32614" b="13477"/>
          <a:stretch/>
        </p:blipFill>
        <p:spPr>
          <a:xfrm>
            <a:off x="6996120" y="4188790"/>
            <a:ext cx="4886325" cy="25349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6411"/>
          <a:stretch/>
        </p:blipFill>
        <p:spPr>
          <a:xfrm>
            <a:off x="8549134" y="985056"/>
            <a:ext cx="1780295" cy="297527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48340"/>
            <a:ext cx="12192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hu-HU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kumimoji="0" lang="hu-HU" altLang="en-US" sz="2000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Piac egy kattintásra</a:t>
            </a:r>
            <a:r>
              <a:rPr kumimoji="0" lang="hu-HU" altLang="en-US" sz="200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hu-HU" altLang="en-US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nevű </a:t>
            </a:r>
            <a:r>
              <a:rPr lang="hu-HU" alt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u-HU" altLang="en-US" sz="20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www.</a:t>
            </a:r>
            <a:r>
              <a:rPr lang="en-US" sz="2000" dirty="0">
                <a:hlinkClick r:id="rId6"/>
              </a:rPr>
              <a:t>pijacanaklik.rs</a:t>
            </a:r>
            <a:r>
              <a:rPr lang="hu-HU" sz="2000" dirty="0"/>
              <a:t>) e-piac</a:t>
            </a:r>
            <a:r>
              <a:rPr kumimoji="0" lang="hu-HU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hu-HU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elérhető weboldal</a:t>
            </a:r>
            <a:r>
              <a:rPr kumimoji="0" lang="hu-HU" altLang="en-US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és mobiltelefon applikáció formájában </a:t>
            </a:r>
            <a:r>
              <a:rPr kumimoji="0" lang="hu-HU" altLang="en-US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is (</a:t>
            </a:r>
            <a:r>
              <a:rPr lang="en-US" sz="2000" dirty="0" smtClean="0">
                <a:hlinkClick r:id="rId7"/>
              </a:rPr>
              <a:t>https</a:t>
            </a:r>
            <a:r>
              <a:rPr lang="en-US" sz="2000" dirty="0">
                <a:hlinkClick r:id="rId7"/>
              </a:rPr>
              <a:t>://</a:t>
            </a:r>
            <a:r>
              <a:rPr lang="en-US" sz="2000" dirty="0" smtClean="0">
                <a:hlinkClick r:id="rId7"/>
              </a:rPr>
              <a:t>play.google.com/store/apps/details?id=com.foodnet.foodnet&amp;hl=sr&amp;gl=US</a:t>
            </a:r>
            <a:r>
              <a:rPr lang="hu-HU" sz="2000" dirty="0" smtClean="0"/>
              <a:t>)</a:t>
            </a:r>
            <a:r>
              <a:rPr kumimoji="0" lang="hu-HU" altLang="en-US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hasonló a felhasználói felülete mint az előzőeknek.</a:t>
            </a:r>
            <a:endParaRPr kumimoji="0" lang="hu-HU" altLang="en-US" sz="200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080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549" t="13477" r="27343" b="13672"/>
          <a:stretch/>
        </p:blipFill>
        <p:spPr>
          <a:xfrm>
            <a:off x="6157912" y="1800226"/>
            <a:ext cx="5636363" cy="4900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869" t="13868" r="10212" b="6640"/>
          <a:stretch/>
        </p:blipFill>
        <p:spPr>
          <a:xfrm>
            <a:off x="300038" y="1800226"/>
            <a:ext cx="5447081" cy="29717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66049" y="4889599"/>
            <a:ext cx="23150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https://www.mojapijaca.rs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02212"/>
            <a:ext cx="1219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hu-HU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Az </a:t>
            </a:r>
            <a:r>
              <a:rPr kumimoji="0" lang="hu-HU" altLang="en-US" sz="20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Én </a:t>
            </a:r>
            <a:r>
              <a:rPr kumimoji="0" lang="hu-HU" altLang="en-US" sz="20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piacom</a:t>
            </a:r>
            <a:r>
              <a:rPr kumimoji="0" lang="hu-HU" altLang="en-US" sz="20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hu-HU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nevű</a:t>
            </a:r>
            <a:r>
              <a:rPr kumimoji="0" lang="hu-HU" altLang="en-US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hu-HU" altLang="en-US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dirty="0" smtClean="0">
                <a:hlinkClick r:id="rId5"/>
              </a:rPr>
              <a:t>www.mojapijaca.rs</a:t>
            </a:r>
            <a:r>
              <a:rPr lang="hu-HU" sz="2000" dirty="0" smtClean="0"/>
              <a:t>) e-piac</a:t>
            </a:r>
            <a:r>
              <a:rPr kumimoji="0" lang="hu-HU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kezdetben csak a fővárosi vásárlók számára volt</a:t>
            </a:r>
            <a:r>
              <a:rPr kumimoji="0" lang="hu-HU" altLang="en-US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hu-HU" altLang="en-US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elérhető, de</a:t>
            </a:r>
            <a:r>
              <a:rPr kumimoji="0" lang="hu-HU" altLang="en-US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manapság már az ország egész területén használható.</a:t>
            </a:r>
          </a:p>
        </p:txBody>
      </p:sp>
    </p:spTree>
    <p:extLst>
      <p:ext uri="{BB962C8B-B14F-4D97-AF65-F5344CB8AC3E}">
        <p14:creationId xmlns:p14="http://schemas.microsoft.com/office/powerpoint/2010/main" val="2067358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1463"/>
            <a:ext cx="12192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u="sng" dirty="0" smtClean="0"/>
              <a:t>Tartalom:</a:t>
            </a:r>
          </a:p>
          <a:p>
            <a:endParaRPr lang="hu-HU" sz="2000" b="1" u="sng" dirty="0" smtClean="0"/>
          </a:p>
          <a:p>
            <a:pPr>
              <a:spcAft>
                <a:spcPts val="1200"/>
              </a:spcAft>
            </a:pPr>
            <a:r>
              <a:rPr lang="hu-HU" sz="2000" dirty="0" smtClean="0">
                <a:solidFill>
                  <a:schemeClr val="tx1"/>
                </a:solidFill>
              </a:rPr>
              <a:t>	Bevezető</a:t>
            </a:r>
          </a:p>
          <a:p>
            <a:pPr>
              <a:spcAft>
                <a:spcPts val="1200"/>
              </a:spcAft>
            </a:pPr>
            <a:r>
              <a:rPr lang="hu-HU" altLang="sr-Latn-RS" sz="2000" dirty="0" smtClean="0"/>
              <a:t>	</a:t>
            </a:r>
            <a:r>
              <a:rPr lang="hu-HU" sz="2000" dirty="0"/>
              <a:t>E-kereskedelem</a:t>
            </a:r>
          </a:p>
          <a:p>
            <a:pPr>
              <a:spcAft>
                <a:spcPts val="1200"/>
              </a:spcAft>
            </a:pPr>
            <a:r>
              <a:rPr lang="hu-H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	E-piacterek</a:t>
            </a:r>
            <a:endParaRPr lang="hu-H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hu-HU" sz="2000" dirty="0" smtClean="0"/>
              <a:t>	E</a:t>
            </a:r>
            <a:r>
              <a:rPr lang="en-US" sz="2000" dirty="0"/>
              <a:t>-</a:t>
            </a:r>
            <a:r>
              <a:rPr lang="en-US" sz="2000" dirty="0" err="1"/>
              <a:t>kereskedelem</a:t>
            </a:r>
            <a:r>
              <a:rPr lang="en-US" sz="2000" dirty="0"/>
              <a:t> </a:t>
            </a:r>
            <a:r>
              <a:rPr lang="hu-HU" sz="2000" dirty="0"/>
              <a:t>Vajdaságban</a:t>
            </a:r>
          </a:p>
          <a:p>
            <a:pPr>
              <a:spcAft>
                <a:spcPts val="1200"/>
              </a:spcAft>
            </a:pPr>
            <a:r>
              <a:rPr lang="hu-H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	Internet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marketing </a:t>
            </a:r>
          </a:p>
          <a:p>
            <a:pPr lvl="2">
              <a:spcAft>
                <a:spcPts val="1200"/>
              </a:spcAft>
            </a:pPr>
            <a:r>
              <a:rPr lang="hu-HU" sz="2000" dirty="0" smtClean="0"/>
              <a:t>	Sharing </a:t>
            </a:r>
            <a:r>
              <a:rPr lang="hu-HU" sz="2000" dirty="0"/>
              <a:t>economy (</a:t>
            </a:r>
            <a:r>
              <a:rPr lang="en-US" sz="2000" dirty="0" err="1"/>
              <a:t>megosztáson</a:t>
            </a:r>
            <a:r>
              <a:rPr lang="hu-HU" sz="2000" dirty="0"/>
              <a:t> </a:t>
            </a:r>
            <a:r>
              <a:rPr lang="en-US" sz="2000" dirty="0" err="1"/>
              <a:t>alapuló</a:t>
            </a:r>
            <a:r>
              <a:rPr lang="hu-HU" sz="2000" dirty="0"/>
              <a:t> gazdaság) </a:t>
            </a:r>
          </a:p>
          <a:p>
            <a:pPr>
              <a:spcAft>
                <a:spcPts val="1200"/>
              </a:spcAft>
            </a:pPr>
            <a:r>
              <a:rPr lang="hu-HU" sz="2000" dirty="0" smtClean="0"/>
              <a:t>	K</a:t>
            </a:r>
            <a:r>
              <a:rPr lang="en-US" sz="2000" dirty="0" err="1"/>
              <a:t>özösségi</a:t>
            </a:r>
            <a:r>
              <a:rPr lang="en-US" sz="2000" dirty="0"/>
              <a:t> </a:t>
            </a:r>
            <a:r>
              <a:rPr lang="hu-HU" sz="2000" dirty="0"/>
              <a:t>gazdaság/</a:t>
            </a:r>
            <a:r>
              <a:rPr lang="en-US" sz="2000" dirty="0" err="1"/>
              <a:t>mezőgazd</a:t>
            </a:r>
            <a:r>
              <a:rPr lang="hu-HU" sz="2000" dirty="0"/>
              <a:t>aság</a:t>
            </a:r>
          </a:p>
          <a:p>
            <a:pPr>
              <a:spcAft>
                <a:spcPts val="1200"/>
              </a:spcAft>
            </a:pPr>
            <a:r>
              <a:rPr lang="hu-H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Közösségi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marketing -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termelői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együttműködés</a:t>
            </a:r>
            <a:endParaRPr lang="hu-H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hu-HU" altLang="en-US" sz="2000" dirty="0" smtClean="0">
                <a:cs typeface="Calibri" panose="020F0502020204030204" pitchFamily="34" charset="0"/>
                <a:sym typeface="Calibri" panose="020F0502020204030204" pitchFamily="34" charset="0"/>
              </a:rPr>
              <a:t>	Felhasznált irodalom</a:t>
            </a:r>
            <a:endParaRPr lang="hu-HU" altLang="en-US" sz="2000" dirty="0"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4" name="Picture 2" descr="8 digital innovations disrupting agricul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7" y="3064717"/>
            <a:ext cx="4737099" cy="316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00" y="6224947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dirty="0" smtClean="0"/>
              <a:t>Kép forrása: </a:t>
            </a:r>
            <a:r>
              <a:rPr lang="en-US" sz="1000" dirty="0" smtClean="0"/>
              <a:t>https</a:t>
            </a:r>
            <a:r>
              <a:rPr lang="en-US" sz="1000" dirty="0"/>
              <a:t>://www.agromarketing.mx/en/agrotecnologia/8-digital-innovations-disrupting-agriculture/</a:t>
            </a:r>
          </a:p>
        </p:txBody>
      </p:sp>
    </p:spTree>
    <p:extLst>
      <p:ext uri="{BB962C8B-B14F-4D97-AF65-F5344CB8AC3E}">
        <p14:creationId xmlns:p14="http://schemas.microsoft.com/office/powerpoint/2010/main" val="1964515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3350"/>
            <a:ext cx="1219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u="sng" dirty="0" smtClean="0">
                <a:latin typeface="+mn-lt"/>
              </a:rPr>
              <a:t>E</a:t>
            </a:r>
            <a:r>
              <a:rPr lang="en-US" sz="2000" b="1" u="sng" dirty="0" smtClean="0">
                <a:latin typeface="+mn-lt"/>
              </a:rPr>
              <a:t>-</a:t>
            </a:r>
            <a:r>
              <a:rPr lang="en-US" sz="2000" b="1" u="sng" dirty="0" err="1" smtClean="0">
                <a:latin typeface="+mn-lt"/>
              </a:rPr>
              <a:t>kereskedelem</a:t>
            </a:r>
            <a:r>
              <a:rPr lang="en-US" sz="2000" b="1" u="sng" dirty="0" smtClean="0">
                <a:latin typeface="+mn-lt"/>
              </a:rPr>
              <a:t> </a:t>
            </a:r>
            <a:r>
              <a:rPr lang="hu-HU" sz="2000" b="1" u="sng" dirty="0" smtClean="0">
                <a:latin typeface="+mn-lt"/>
              </a:rPr>
              <a:t>Vajdaságban</a:t>
            </a:r>
          </a:p>
          <a:p>
            <a:endParaRPr lang="hu-HU" sz="2000" dirty="0" smtClean="0">
              <a:latin typeface="+mn-lt"/>
            </a:endParaRPr>
          </a:p>
          <a:p>
            <a:r>
              <a:rPr lang="hu-HU" sz="2000" dirty="0" smtClean="0">
                <a:latin typeface="+mn-lt"/>
              </a:rPr>
              <a:t>Sajnos Vajdaságban az agrárszektor szereplői még mindig </a:t>
            </a:r>
            <a:r>
              <a:rPr lang="en-US" sz="2000" dirty="0" smtClean="0">
                <a:latin typeface="+mn-lt"/>
              </a:rPr>
              <a:t>le </a:t>
            </a:r>
            <a:r>
              <a:rPr lang="en-US" sz="2000" dirty="0" err="1" smtClean="0">
                <a:latin typeface="+mn-lt"/>
              </a:rPr>
              <a:t>va</a:t>
            </a:r>
            <a:r>
              <a:rPr lang="hu-HU" sz="2000" dirty="0" smtClean="0">
                <a:latin typeface="+mn-lt"/>
              </a:rPr>
              <a:t>nnak </a:t>
            </a:r>
            <a:r>
              <a:rPr lang="en-US" sz="2000" dirty="0" err="1" smtClean="0">
                <a:latin typeface="+mn-lt"/>
              </a:rPr>
              <a:t>maradva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az</a:t>
            </a:r>
            <a:r>
              <a:rPr lang="en-US" sz="2000" dirty="0">
                <a:latin typeface="+mn-lt"/>
              </a:rPr>
              <a:t> e-</a:t>
            </a:r>
            <a:r>
              <a:rPr lang="en-US" sz="2000" dirty="0" err="1">
                <a:latin typeface="+mn-lt"/>
              </a:rPr>
              <a:t>kereskedelem</a:t>
            </a:r>
            <a:r>
              <a:rPr lang="en-US" sz="2000" dirty="0">
                <a:latin typeface="+mn-lt"/>
              </a:rPr>
              <a:t> </a:t>
            </a:r>
            <a:r>
              <a:rPr lang="hu-HU" sz="2000" dirty="0" smtClean="0">
                <a:latin typeface="+mn-lt"/>
              </a:rPr>
              <a:t>terén </a:t>
            </a:r>
            <a:r>
              <a:rPr lang="en-US" sz="2000" dirty="0" smtClean="0">
                <a:latin typeface="+mn-lt"/>
              </a:rPr>
              <a:t>a </a:t>
            </a:r>
            <a:r>
              <a:rPr lang="en-US" sz="2000" dirty="0" err="1">
                <a:latin typeface="+mn-lt"/>
              </a:rPr>
              <a:t>régió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más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országaihoz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képest</a:t>
            </a:r>
            <a:r>
              <a:rPr lang="en-US" sz="2000" dirty="0" smtClean="0">
                <a:latin typeface="+mn-lt"/>
              </a:rPr>
              <a:t>.</a:t>
            </a:r>
            <a:endParaRPr lang="sr-Latn-RS" sz="2000" dirty="0" smtClean="0">
              <a:latin typeface="+mn-lt"/>
            </a:endParaRPr>
          </a:p>
          <a:p>
            <a:endParaRPr lang="hu-HU" sz="2000" dirty="0" smtClean="0">
              <a:latin typeface="+mn-lt"/>
            </a:endParaRPr>
          </a:p>
          <a:p>
            <a:r>
              <a:rPr lang="hu-HU" sz="2000" dirty="0" smtClean="0">
                <a:latin typeface="+mn-lt"/>
              </a:rPr>
              <a:t>A termelők t</a:t>
            </a:r>
            <a:r>
              <a:rPr lang="en-US" sz="2000" dirty="0" err="1" smtClean="0">
                <a:latin typeface="+mn-lt"/>
              </a:rPr>
              <a:t>öbbség</a:t>
            </a:r>
            <a:r>
              <a:rPr lang="hu-HU" sz="2000" dirty="0" smtClean="0">
                <a:latin typeface="+mn-lt"/>
              </a:rPr>
              <a:t>e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nincs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jelen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az</a:t>
            </a:r>
            <a:r>
              <a:rPr lang="en-US" sz="2000" dirty="0">
                <a:latin typeface="+mn-lt"/>
              </a:rPr>
              <a:t> online </a:t>
            </a:r>
            <a:r>
              <a:rPr lang="en-US" sz="2000" dirty="0" err="1">
                <a:latin typeface="+mn-lt"/>
              </a:rPr>
              <a:t>térben</a:t>
            </a:r>
            <a:r>
              <a:rPr lang="en-US" sz="2000" dirty="0">
                <a:latin typeface="+mn-lt"/>
              </a:rPr>
              <a:t>, </a:t>
            </a:r>
            <a:r>
              <a:rPr lang="hu-HU" sz="2000" dirty="0" smtClean="0">
                <a:latin typeface="+mn-lt"/>
              </a:rPr>
              <a:t>a közösségi oldalakon, nem rendelkezik honlappal, nem kínálja termékeit e-piacokon, webshopokon, </a:t>
            </a:r>
            <a:r>
              <a:rPr lang="en-US" sz="2000" dirty="0" err="1" smtClean="0">
                <a:latin typeface="+mn-lt"/>
              </a:rPr>
              <a:t>nem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használ</a:t>
            </a:r>
            <a:r>
              <a:rPr lang="en-US" sz="2000" dirty="0">
                <a:latin typeface="+mn-lt"/>
              </a:rPr>
              <a:t> online marketing </a:t>
            </a:r>
            <a:r>
              <a:rPr lang="en-US" sz="2000" dirty="0" err="1" smtClean="0">
                <a:latin typeface="+mn-lt"/>
              </a:rPr>
              <a:t>eszközöket</a:t>
            </a:r>
            <a:r>
              <a:rPr lang="hu-HU" sz="2000" dirty="0" smtClean="0">
                <a:latin typeface="+mn-lt"/>
              </a:rPr>
              <a:t>.</a:t>
            </a:r>
          </a:p>
          <a:p>
            <a:endParaRPr lang="hu-HU" sz="2000" dirty="0">
              <a:latin typeface="+mn-lt"/>
            </a:endParaRPr>
          </a:p>
          <a:p>
            <a:r>
              <a:rPr lang="hu-HU" sz="2000" dirty="0" smtClean="0">
                <a:latin typeface="+mn-lt"/>
              </a:rPr>
              <a:t>Szerencsére található pozitív példa is, néhányan felismerték az e-kereskedelem </a:t>
            </a:r>
            <a:r>
              <a:rPr lang="hu-HU" sz="2000" dirty="0" smtClean="0">
                <a:latin typeface="+mn-lt"/>
              </a:rPr>
              <a:t>lehetőségeit</a:t>
            </a:r>
            <a:r>
              <a:rPr lang="hu-HU" sz="2000" dirty="0" smtClean="0">
                <a:latin typeface="+mn-lt"/>
              </a:rPr>
              <a:t>, előnyeit. Többen például a </a:t>
            </a:r>
            <a:r>
              <a:rPr lang="en-US" sz="2000" u="sng" dirty="0" err="1" smtClean="0">
                <a:latin typeface="+mn-lt"/>
              </a:rPr>
              <a:t>Vajdasági</a:t>
            </a:r>
            <a:r>
              <a:rPr lang="en-US" sz="2000" u="sng" dirty="0" smtClean="0">
                <a:latin typeface="+mn-lt"/>
              </a:rPr>
              <a:t> </a:t>
            </a:r>
            <a:r>
              <a:rPr lang="en-US" sz="2000" u="sng" dirty="0" err="1">
                <a:latin typeface="+mn-lt"/>
              </a:rPr>
              <a:t>helyi</a:t>
            </a:r>
            <a:r>
              <a:rPr lang="en-US" sz="2000" u="sng" dirty="0">
                <a:latin typeface="+mn-lt"/>
              </a:rPr>
              <a:t> </a:t>
            </a:r>
            <a:r>
              <a:rPr lang="en-US" sz="2000" u="sng" dirty="0" err="1">
                <a:latin typeface="+mn-lt"/>
              </a:rPr>
              <a:t>termék</a:t>
            </a:r>
            <a:r>
              <a:rPr lang="en-US" sz="2000" dirty="0">
                <a:latin typeface="+mn-lt"/>
              </a:rPr>
              <a:t> Facebook </a:t>
            </a:r>
            <a:r>
              <a:rPr lang="en-US" sz="2000" dirty="0" err="1" smtClean="0">
                <a:latin typeface="+mn-lt"/>
              </a:rPr>
              <a:t>csoport</a:t>
            </a:r>
            <a:r>
              <a:rPr lang="hu-HU" sz="2000" dirty="0" smtClean="0">
                <a:latin typeface="+mn-lt"/>
              </a:rPr>
              <a:t>ban népszerűsítik/árusítják termékeiket.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9" y="3290601"/>
            <a:ext cx="2604634" cy="332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0" y="6250493"/>
            <a:ext cx="4560864" cy="306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u="sng" dirty="0"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https://www.facebook.com/groups/2683420851940466/</a:t>
            </a:r>
            <a:endParaRPr lang="en-US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4780" t="29492" r="26135" b="10937"/>
          <a:stretch/>
        </p:blipFill>
        <p:spPr>
          <a:xfrm>
            <a:off x="6253168" y="3333465"/>
            <a:ext cx="4194434" cy="286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68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132" t="18946" r="24269" b="7422"/>
          <a:stretch/>
        </p:blipFill>
        <p:spPr>
          <a:xfrm>
            <a:off x="271748" y="1394119"/>
            <a:ext cx="5395627" cy="42466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9480" y="5640781"/>
            <a:ext cx="4610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https://www.facebook.com/groups/1436190206599962</a:t>
            </a:r>
            <a:r>
              <a:rPr lang="en-US" dirty="0" smtClean="0">
                <a:hlinkClick r:id="rId3"/>
              </a:rPr>
              <a:t>/</a:t>
            </a: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715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A Facebook található a </a:t>
            </a:r>
            <a:r>
              <a:rPr lang="hu-HU" sz="2000" u="sng" dirty="0" smtClean="0"/>
              <a:t>vajdasági mezőgép online piac</a:t>
            </a:r>
            <a:r>
              <a:rPr lang="hu-HU" sz="2000" dirty="0" smtClean="0"/>
              <a:t>, ahol a mezőgazdasági gépek gyártói, forgalmazói mutatják be kínálatukat, illetve magánszemélyek kínálhatják fel eladásra használt gépeiket, eszközeiket.</a:t>
            </a:r>
          </a:p>
          <a:p>
            <a:r>
              <a:rPr lang="hu-HU" sz="2000" dirty="0" smtClean="0"/>
              <a:t>Ugyancsak a Facebookon található a </a:t>
            </a:r>
            <a:r>
              <a:rPr lang="hu-HU" sz="2000" u="sng" dirty="0" smtClean="0"/>
              <a:t>vajdasági piac</a:t>
            </a:r>
            <a:r>
              <a:rPr lang="hu-HU" sz="2000" dirty="0" smtClean="0"/>
              <a:t> oldal is.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572" t="18555" r="24927" b="16797"/>
          <a:stretch/>
        </p:blipFill>
        <p:spPr>
          <a:xfrm>
            <a:off x="5895975" y="1394119"/>
            <a:ext cx="6017174" cy="42466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79914" y="5659268"/>
            <a:ext cx="45111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https://www.facebook.com/groups/116620841829899</a:t>
            </a:r>
            <a:r>
              <a:rPr lang="en-US" dirty="0" smtClean="0">
                <a:hlinkClick r:id="rId5"/>
              </a:rPr>
              <a:t>/</a:t>
            </a:r>
            <a:r>
              <a:rPr lang="hu-HU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818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8440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A Facebook közösségi </a:t>
            </a:r>
            <a:r>
              <a:rPr lang="hu-HU" sz="2000" dirty="0"/>
              <a:t>médián található a </a:t>
            </a:r>
            <a:r>
              <a:rPr lang="hu-HU" sz="2000" u="sng" dirty="0"/>
              <a:t>vajdasági agráresemények</a:t>
            </a:r>
            <a:r>
              <a:rPr lang="hu-HU" sz="2000" dirty="0"/>
              <a:t> </a:t>
            </a:r>
            <a:r>
              <a:rPr lang="hu-HU" sz="2000" dirty="0" smtClean="0"/>
              <a:t>oldal, mely rendszeresen közöl híreket, eseményeket.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475" t="18555" r="23280" b="7422"/>
          <a:stretch/>
        </p:blipFill>
        <p:spPr>
          <a:xfrm>
            <a:off x="363729" y="1040729"/>
            <a:ext cx="5535227" cy="42466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26543" y="5287391"/>
            <a:ext cx="316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https://www.facebook.com/vajdagrar</a:t>
            </a:r>
            <a:r>
              <a:rPr lang="en-US" dirty="0" smtClean="0">
                <a:hlinkClick r:id="rId3"/>
              </a:rPr>
              <a:t>/</a:t>
            </a:r>
            <a:r>
              <a:rPr lang="hu-HU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4546" t="29492" r="21193" b="9375"/>
          <a:stretch/>
        </p:blipFill>
        <p:spPr>
          <a:xfrm>
            <a:off x="6514675" y="1040730"/>
            <a:ext cx="5029626" cy="504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11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0155"/>
            <a:ext cx="1219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>
                <a:solidFill>
                  <a:schemeClr val="tx1"/>
                </a:solidFill>
                <a:latin typeface="+mn-lt"/>
              </a:rPr>
              <a:t>Vajdaság több településén létrehozták a </a:t>
            </a:r>
            <a:r>
              <a:rPr lang="hu-HU" sz="2000" u="sng" dirty="0" smtClean="0">
                <a:solidFill>
                  <a:schemeClr val="tx1"/>
                </a:solidFill>
                <a:latin typeface="+mn-lt"/>
              </a:rPr>
              <a:t>lokális online piacokat</a:t>
            </a:r>
            <a:r>
              <a:rPr lang="hu-HU" sz="2000" dirty="0" smtClean="0">
                <a:solidFill>
                  <a:schemeClr val="tx1"/>
                </a:solidFill>
                <a:latin typeface="+mn-lt"/>
              </a:rPr>
              <a:t>, melyek főként a Korona vírus járvány alatt bevezetett </a:t>
            </a:r>
            <a:r>
              <a:rPr lang="en-US" sz="2000" dirty="0" err="1">
                <a:solidFill>
                  <a:schemeClr val="tx1"/>
                </a:solidFill>
              </a:rPr>
              <a:t>rendkívüli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állapot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idején</a:t>
            </a:r>
            <a:r>
              <a:rPr lang="hu-HU" sz="2000" dirty="0" smtClean="0">
                <a:solidFill>
                  <a:schemeClr val="tx1"/>
                </a:solidFill>
              </a:rPr>
              <a:t> voltak nagyon népszerűek.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 </a:t>
            </a:r>
            <a:endParaRPr lang="hu-HU" sz="200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Több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vajdasági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községhez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hasonlóan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Adán</a:t>
            </a:r>
            <a:r>
              <a:rPr lang="hu-HU" sz="2000" dirty="0" smtClean="0">
                <a:solidFill>
                  <a:schemeClr val="tx1"/>
                </a:solidFill>
                <a:latin typeface="+mn-lt"/>
              </a:rPr>
              <a:t> és Moholon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is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virtuális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térbe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helyezték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a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piacokat</a:t>
            </a:r>
            <a:r>
              <a:rPr lang="hu-HU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hu-HU" sz="2000" dirty="0" smtClean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2000" dirty="0">
                <a:solidFill>
                  <a:schemeClr val="tx1"/>
                </a:solidFill>
                <a:hlinkClick r:id="rId2"/>
              </a:rPr>
              <a:t>http://www.povrtarimol.org.rs</a:t>
            </a:r>
            <a:r>
              <a:rPr lang="en-US" sz="2000" dirty="0" smtClean="0">
                <a:solidFill>
                  <a:schemeClr val="tx1"/>
                </a:solidFill>
                <a:hlinkClick r:id="rId2"/>
              </a:rPr>
              <a:t>/</a:t>
            </a:r>
            <a:r>
              <a:rPr lang="hu-HU" sz="2000" dirty="0" smtClean="0">
                <a:solidFill>
                  <a:schemeClr val="tx1"/>
                </a:solidFill>
              </a:rPr>
              <a:t>)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Ezzel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segít</a:t>
            </a:r>
            <a:r>
              <a:rPr lang="hu-HU" sz="2000" dirty="0" smtClean="0">
                <a:solidFill>
                  <a:schemeClr val="tx1"/>
                </a:solidFill>
                <a:latin typeface="+mn-lt"/>
              </a:rPr>
              <a:t>ették 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a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helyi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kistermelőket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hogy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a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rendkívüli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állapot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idején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is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értékesíteni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tudják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termékeiket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illetve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a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községbeli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vásárlókat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hogy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minél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könnyebben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hozzáju</a:t>
            </a:r>
            <a:r>
              <a:rPr lang="hu-HU" sz="2000" dirty="0" smtClean="0">
                <a:solidFill>
                  <a:schemeClr val="tx1"/>
                </a:solidFill>
                <a:latin typeface="+mn-lt"/>
              </a:rPr>
              <a:t>tha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ssanak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a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helyi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termékekhez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.</a:t>
            </a:r>
            <a:r>
              <a:rPr lang="hu-HU" sz="2000" dirty="0" smtClean="0">
                <a:solidFill>
                  <a:schemeClr val="tx1"/>
                </a:solidFill>
                <a:latin typeface="+mn-lt"/>
              </a:rPr>
              <a:t> A webshop a kijárási tilalom és a </a:t>
            </a:r>
            <a:r>
              <a:rPr lang="en-US" sz="2000" dirty="0" err="1">
                <a:solidFill>
                  <a:schemeClr val="tx1"/>
                </a:solidFill>
              </a:rPr>
              <a:t>rendkívüli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állapot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hu-HU" sz="2000" dirty="0" smtClean="0">
                <a:solidFill>
                  <a:schemeClr val="tx1"/>
                </a:solidFill>
              </a:rPr>
              <a:t>után is működésben maradt. </a:t>
            </a:r>
            <a:endParaRPr lang="hu-HU" sz="2000" dirty="0" smtClean="0">
              <a:solidFill>
                <a:schemeClr val="tx1"/>
              </a:solidFill>
              <a:latin typeface="+mn-lt"/>
            </a:endParaRPr>
          </a:p>
          <a:p>
            <a:endParaRPr lang="hu-HU" sz="2000" dirty="0" smtClean="0">
              <a:solidFill>
                <a:schemeClr val="tx1"/>
              </a:solidFill>
              <a:latin typeface="+mn-lt"/>
            </a:endParaRPr>
          </a:p>
          <a:p>
            <a:r>
              <a:rPr lang="hu-HU" sz="2000" dirty="0">
                <a:solidFill>
                  <a:schemeClr val="tx1"/>
                </a:solidFill>
              </a:rPr>
              <a:t>A </a:t>
            </a:r>
            <a:r>
              <a:rPr lang="hu-HU" sz="2000" dirty="0" smtClean="0">
                <a:solidFill>
                  <a:schemeClr val="tx1"/>
                </a:solidFill>
              </a:rPr>
              <a:t>webshop egyszerű felépítésű, </a:t>
            </a:r>
            <a:r>
              <a:rPr lang="hu-HU" sz="2000" dirty="0">
                <a:solidFill>
                  <a:schemeClr val="tx1"/>
                </a:solidFill>
              </a:rPr>
              <a:t>könnyen használható, áttekinthető, </a:t>
            </a:r>
            <a:r>
              <a:rPr lang="hu-HU" sz="2000" dirty="0" smtClean="0">
                <a:solidFill>
                  <a:schemeClr val="tx1"/>
                </a:solidFill>
              </a:rPr>
              <a:t>magyar </a:t>
            </a:r>
            <a:r>
              <a:rPr lang="hu-HU" sz="2000" dirty="0">
                <a:solidFill>
                  <a:schemeClr val="tx1"/>
                </a:solidFill>
              </a:rPr>
              <a:t>és </a:t>
            </a:r>
            <a:r>
              <a:rPr lang="hu-HU" sz="2000" dirty="0" smtClean="0">
                <a:solidFill>
                  <a:schemeClr val="tx1"/>
                </a:solidFill>
              </a:rPr>
              <a:t>szerb nyelven is </a:t>
            </a:r>
            <a:r>
              <a:rPr lang="hu-HU" sz="2000" dirty="0">
                <a:solidFill>
                  <a:schemeClr val="tx1"/>
                </a:solidFill>
              </a:rPr>
              <a:t>megtekinthető</a:t>
            </a:r>
            <a:r>
              <a:rPr lang="hu-HU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631" t="14258" r="20755" b="5274"/>
          <a:stretch/>
        </p:blipFill>
        <p:spPr>
          <a:xfrm>
            <a:off x="3314700" y="3043099"/>
            <a:ext cx="4829176" cy="36043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68876" y="6339707"/>
            <a:ext cx="2512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hlinkClick r:id="rId2"/>
              </a:rPr>
              <a:t>http://www.povrtarimol.org.rs/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461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gyar Szó Online - Vajdaság - Kishegyes - Virtuális térbe költözött a pi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16" y="1581824"/>
            <a:ext cx="3644900" cy="364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572" t="18946" r="24927" b="17774"/>
          <a:stretch/>
        </p:blipFill>
        <p:spPr>
          <a:xfrm>
            <a:off x="5255594" y="1738986"/>
            <a:ext cx="6245843" cy="43148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85764" y="5392835"/>
            <a:ext cx="32704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www.facebook.com/helyiholmit/</a:t>
            </a:r>
            <a:r>
              <a:rPr lang="hu-HU" dirty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" y="142875"/>
            <a:ext cx="120872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  <a:latin typeface="Roboto"/>
              </a:rPr>
              <a:t>Kishegyes</a:t>
            </a:r>
            <a:r>
              <a:rPr lang="en-US" sz="2000" dirty="0">
                <a:solidFill>
                  <a:schemeClr val="tx1"/>
                </a:solidFill>
                <a:latin typeface="Roboto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Roboto"/>
              </a:rPr>
              <a:t>község</a:t>
            </a:r>
            <a:r>
              <a:rPr lang="hu-HU" sz="2000" dirty="0" smtClean="0">
                <a:solidFill>
                  <a:schemeClr val="tx1"/>
                </a:solidFill>
              </a:rPr>
              <a:t>ben is létrehozták az e-piacteret</a:t>
            </a:r>
            <a:r>
              <a:rPr lang="en-US" sz="2000" dirty="0">
                <a:solidFill>
                  <a:schemeClr val="tx1"/>
                </a:solidFill>
              </a:rPr>
              <a:t> a </a:t>
            </a:r>
            <a:r>
              <a:rPr lang="en-US" sz="2000" dirty="0" err="1">
                <a:solidFill>
                  <a:schemeClr val="tx1"/>
                </a:solidFill>
              </a:rPr>
              <a:t>rendkívüli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állapot</a:t>
            </a:r>
            <a:r>
              <a:rPr lang="hu-HU" sz="2000" dirty="0" smtClean="0">
                <a:solidFill>
                  <a:schemeClr val="tx1"/>
                </a:solidFill>
              </a:rPr>
              <a:t> ideje alatt, ami azóta is működik. A </a:t>
            </a:r>
            <a:r>
              <a:rPr lang="en-US" sz="2000" u="sng" dirty="0" err="1" smtClean="0">
                <a:solidFill>
                  <a:schemeClr val="tx1"/>
                </a:solidFill>
              </a:rPr>
              <a:t>Helyi</a:t>
            </a:r>
            <a:r>
              <a:rPr lang="en-US" sz="2000" u="sng" dirty="0" smtClean="0">
                <a:solidFill>
                  <a:schemeClr val="tx1"/>
                </a:solidFill>
              </a:rPr>
              <a:t> </a:t>
            </a:r>
            <a:r>
              <a:rPr lang="en-US" sz="2000" u="sng" dirty="0" err="1" smtClean="0">
                <a:solidFill>
                  <a:schemeClr val="tx1"/>
                </a:solidFill>
              </a:rPr>
              <a:t>Hol-Mit</a:t>
            </a:r>
            <a:r>
              <a:rPr lang="hu-HU" sz="2000" dirty="0" smtClean="0">
                <a:solidFill>
                  <a:schemeClr val="tx1"/>
                </a:solidFill>
              </a:rPr>
              <a:t> nevű e-piac </a:t>
            </a:r>
            <a:r>
              <a:rPr lang="en-US" sz="2000" dirty="0" err="1" smtClean="0">
                <a:solidFill>
                  <a:schemeClr val="tx1"/>
                </a:solidFill>
              </a:rPr>
              <a:t>célja</a:t>
            </a:r>
            <a:r>
              <a:rPr lang="hu-HU" sz="2000" dirty="0" smtClean="0">
                <a:solidFill>
                  <a:schemeClr val="tx1"/>
                </a:solidFill>
              </a:rPr>
              <a:t> az volt, </a:t>
            </a:r>
            <a:r>
              <a:rPr lang="en-US" sz="2000" dirty="0" err="1" smtClean="0">
                <a:solidFill>
                  <a:schemeClr val="tx1"/>
                </a:solidFill>
              </a:rPr>
              <a:t>hogy</a:t>
            </a:r>
            <a:r>
              <a:rPr lang="hu-HU" sz="2000" dirty="0" smtClean="0">
                <a:solidFill>
                  <a:schemeClr val="tx1"/>
                </a:solidFill>
              </a:rPr>
              <a:t> a vírus járvány alatt bevezetett </a:t>
            </a:r>
            <a:r>
              <a:rPr lang="en-US" sz="2000" dirty="0" err="1" smtClean="0">
                <a:solidFill>
                  <a:schemeClr val="tx1"/>
                </a:solidFill>
              </a:rPr>
              <a:t>piactilalom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idején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hu-HU" sz="2000" dirty="0" smtClean="0">
                <a:solidFill>
                  <a:schemeClr val="tx1"/>
                </a:solidFill>
              </a:rPr>
              <a:t>az interneten </a:t>
            </a:r>
            <a:r>
              <a:rPr lang="en-US" sz="2000" dirty="0" err="1" smtClean="0">
                <a:solidFill>
                  <a:schemeClr val="tx1"/>
                </a:solidFill>
              </a:rPr>
              <a:t>összekösse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 </a:t>
            </a:r>
            <a:r>
              <a:rPr lang="en-US" sz="2000" dirty="0" err="1">
                <a:solidFill>
                  <a:schemeClr val="tx1"/>
                </a:solidFill>
              </a:rPr>
              <a:t>helyi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árusokat</a:t>
            </a:r>
            <a:r>
              <a:rPr lang="en-US" sz="2000" dirty="0">
                <a:solidFill>
                  <a:schemeClr val="tx1"/>
                </a:solidFill>
              </a:rPr>
              <a:t> a </a:t>
            </a:r>
            <a:r>
              <a:rPr lang="en-US" sz="2000" dirty="0" err="1" smtClean="0">
                <a:solidFill>
                  <a:schemeClr val="tx1"/>
                </a:solidFill>
              </a:rPr>
              <a:t>vásárlókkal</a:t>
            </a:r>
            <a:r>
              <a:rPr lang="hu-HU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15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1887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>
                <a:solidFill>
                  <a:schemeClr val="tx1"/>
                </a:solidFill>
                <a:latin typeface="+mn-lt"/>
              </a:rPr>
              <a:t>Újvidéken úgyszintén működik az online piac, mely a Facebook oldalon érhető el. A megrendelt termékeket házhoz is szállítják a termelők.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463" t="18946" r="24817" b="29883"/>
          <a:stretch/>
        </p:blipFill>
        <p:spPr>
          <a:xfrm>
            <a:off x="257174" y="1057275"/>
            <a:ext cx="6729413" cy="37433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46004" y="4919626"/>
            <a:ext cx="45111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https://www.facebook.com/groups/202440384393678</a:t>
            </a:r>
            <a:r>
              <a:rPr lang="en-US" dirty="0" smtClean="0">
                <a:hlinkClick r:id="rId3"/>
              </a:rPr>
              <a:t>/</a:t>
            </a:r>
            <a:r>
              <a:rPr lang="hu-HU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0937" t="26368" r="20864" b="15430"/>
          <a:stretch/>
        </p:blipFill>
        <p:spPr>
          <a:xfrm>
            <a:off x="7157175" y="3727686"/>
            <a:ext cx="4787176" cy="269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33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4888"/>
            <a:ext cx="12192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u="sng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Internet </a:t>
            </a:r>
            <a:r>
              <a:rPr lang="en-US" sz="2000" b="1" u="sng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marketing </a:t>
            </a:r>
            <a:endParaRPr lang="en-US" sz="2000" u="sng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sz="20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marketing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eszközök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elmúlt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években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robbanásszerű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változásokon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mentek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keresztül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A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korábbi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tradicionális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módszerek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mellett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internet marketing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eg</a:t>
            </a:r>
            <a:r>
              <a:rPr lang="hu-HU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yre inkább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teret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hódít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hu-HU" sz="20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sz="20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Internet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szerepének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átalakulása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olyan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marketingmódszereknek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ad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otthont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melyek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segítségével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eddigieknél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sokkal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könnyebben</a:t>
            </a:r>
            <a:r>
              <a:rPr lang="hu-HU" sz="2000" u="sng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lehet elérni az</a:t>
            </a:r>
            <a:r>
              <a:rPr lang="en-US" sz="2000" u="sng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emberek</a:t>
            </a:r>
            <a:r>
              <a:rPr lang="en-US" sz="2000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u="sng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potenciális</a:t>
            </a:r>
            <a:r>
              <a:rPr lang="en-US" sz="2000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vásárlók</a:t>
            </a:r>
            <a:r>
              <a:rPr lang="en-US" sz="2000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nagy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tömegét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hu-HU" sz="20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/>
              <a:t>A </a:t>
            </a:r>
            <a:r>
              <a:rPr lang="en-US" sz="2000" dirty="0" err="1"/>
              <a:t>piaci</a:t>
            </a:r>
            <a:r>
              <a:rPr lang="en-US" sz="2000" dirty="0"/>
              <a:t> </a:t>
            </a:r>
            <a:r>
              <a:rPr lang="en-US" sz="2000" dirty="0" err="1"/>
              <a:t>verseny</a:t>
            </a:r>
            <a:r>
              <a:rPr lang="en-US" sz="2000" dirty="0"/>
              <a:t> </a:t>
            </a:r>
            <a:r>
              <a:rPr lang="en-US" sz="2000" dirty="0" err="1"/>
              <a:t>felerősödése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a </a:t>
            </a:r>
            <a:r>
              <a:rPr lang="en-US" sz="2000" dirty="0" err="1"/>
              <a:t>nagyszámú</a:t>
            </a:r>
            <a:r>
              <a:rPr lang="en-US" sz="2000" dirty="0"/>
              <a:t> </a:t>
            </a:r>
            <a:r>
              <a:rPr lang="en-US" sz="2000" dirty="0" err="1"/>
              <a:t>versenytárs</a:t>
            </a:r>
            <a:r>
              <a:rPr lang="en-US" sz="2000" dirty="0"/>
              <a:t> </a:t>
            </a:r>
            <a:r>
              <a:rPr lang="en-US" sz="2000" dirty="0" err="1"/>
              <a:t>megjelenése</a:t>
            </a:r>
            <a:r>
              <a:rPr lang="en-US" sz="2000" dirty="0"/>
              <a:t> </a:t>
            </a:r>
            <a:r>
              <a:rPr lang="en-US" sz="2000" dirty="0" err="1"/>
              <a:t>által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internet marketing </a:t>
            </a:r>
            <a:r>
              <a:rPr lang="en-US" sz="2000" dirty="0" err="1"/>
              <a:t>szerepe</a:t>
            </a:r>
            <a:r>
              <a:rPr lang="en-US" sz="2000" dirty="0"/>
              <a:t> </a:t>
            </a:r>
            <a:r>
              <a:rPr lang="en-US" sz="2000" dirty="0" err="1" smtClean="0"/>
              <a:t>felértékelődött</a:t>
            </a:r>
            <a:r>
              <a:rPr lang="en-US" sz="2000" dirty="0" smtClean="0"/>
              <a:t> </a:t>
            </a:r>
            <a:r>
              <a:rPr lang="en-US" sz="2000" dirty="0"/>
              <a:t>a </a:t>
            </a:r>
            <a:r>
              <a:rPr lang="hu-HU" sz="2000" dirty="0" smtClean="0"/>
              <a:t>vajdasági </a:t>
            </a:r>
            <a:r>
              <a:rPr lang="en-US" sz="2000" dirty="0" err="1" smtClean="0"/>
              <a:t>termelők</a:t>
            </a:r>
            <a:r>
              <a:rPr lang="en-US" sz="2000" dirty="0" smtClean="0"/>
              <a:t> </a:t>
            </a:r>
            <a:r>
              <a:rPr lang="en-US" sz="2000" dirty="0" err="1" smtClean="0"/>
              <a:t>körében</a:t>
            </a:r>
            <a:r>
              <a:rPr lang="hu-HU" sz="2000" dirty="0" smtClean="0"/>
              <a:t> is</a:t>
            </a:r>
            <a:r>
              <a:rPr lang="en-US" sz="2000" dirty="0" smtClean="0"/>
              <a:t>. </a:t>
            </a:r>
            <a:endParaRPr lang="hu-HU" sz="2000" dirty="0" smtClean="0"/>
          </a:p>
          <a:p>
            <a:endParaRPr lang="hu-HU" sz="2000" dirty="0"/>
          </a:p>
          <a:p>
            <a:r>
              <a:rPr lang="en-US" sz="2000" dirty="0" err="1"/>
              <a:t>Emelett</a:t>
            </a:r>
            <a:r>
              <a:rPr lang="en-US" sz="2000" dirty="0"/>
              <a:t> a </a:t>
            </a:r>
            <a:r>
              <a:rPr lang="en-US" sz="2000" dirty="0" err="1"/>
              <a:t>hagyományos</a:t>
            </a:r>
            <a:r>
              <a:rPr lang="en-US" sz="2000" dirty="0"/>
              <a:t>, </a:t>
            </a:r>
            <a:r>
              <a:rPr lang="en-US" sz="2000" dirty="0" err="1"/>
              <a:t>már</a:t>
            </a:r>
            <a:r>
              <a:rPr lang="en-US" sz="2000" dirty="0"/>
              <a:t> </a:t>
            </a:r>
            <a:r>
              <a:rPr lang="en-US" sz="2000" dirty="0" err="1"/>
              <a:t>jól</a:t>
            </a:r>
            <a:r>
              <a:rPr lang="en-US" sz="2000" dirty="0"/>
              <a:t> </a:t>
            </a:r>
            <a:r>
              <a:rPr lang="en-US" sz="2000" dirty="0" err="1"/>
              <a:t>bevált</a:t>
            </a:r>
            <a:r>
              <a:rPr lang="en-US" sz="2000" dirty="0"/>
              <a:t> marketing </a:t>
            </a:r>
            <a:r>
              <a:rPr lang="en-US" sz="2000" dirty="0" err="1"/>
              <a:t>eszközöket</a:t>
            </a:r>
            <a:r>
              <a:rPr lang="en-US" sz="2000" dirty="0"/>
              <a:t> </a:t>
            </a:r>
            <a:r>
              <a:rPr lang="en-US" sz="2000" dirty="0" err="1"/>
              <a:t>sem</a:t>
            </a:r>
            <a:r>
              <a:rPr lang="en-US" sz="2000" dirty="0"/>
              <a:t> </a:t>
            </a:r>
            <a:r>
              <a:rPr lang="en-US" sz="2000" dirty="0" err="1"/>
              <a:t>szabad</a:t>
            </a:r>
            <a:r>
              <a:rPr lang="en-US" sz="2000" dirty="0"/>
              <a:t> </a:t>
            </a:r>
            <a:r>
              <a:rPr lang="en-US" sz="2000" dirty="0" err="1"/>
              <a:t>mellőzni</a:t>
            </a:r>
            <a:r>
              <a:rPr lang="en-US" sz="2000" dirty="0"/>
              <a:t>. </a:t>
            </a:r>
            <a:r>
              <a:rPr lang="en-US" sz="2000" dirty="0" smtClean="0"/>
              <a:t>A </a:t>
            </a:r>
            <a:r>
              <a:rPr lang="en-US" sz="2000" dirty="0" err="1"/>
              <a:t>hagyományos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a modern, online marketing </a:t>
            </a:r>
            <a:r>
              <a:rPr lang="en-US" sz="2000" dirty="0" err="1"/>
              <a:t>kombinációja</a:t>
            </a:r>
            <a:r>
              <a:rPr lang="en-US" sz="2000" dirty="0"/>
              <a:t> </a:t>
            </a:r>
            <a:r>
              <a:rPr lang="en-US" sz="2000" dirty="0" err="1"/>
              <a:t>adhatja</a:t>
            </a:r>
            <a:r>
              <a:rPr lang="en-US" sz="2000" dirty="0"/>
              <a:t> meg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igazi</a:t>
            </a:r>
            <a:r>
              <a:rPr lang="en-US" sz="2000" dirty="0"/>
              <a:t> </a:t>
            </a:r>
            <a:r>
              <a:rPr lang="en-US" sz="2000" dirty="0" err="1"/>
              <a:t>sikert</a:t>
            </a:r>
            <a:r>
              <a:rPr lang="en-US" sz="2000" dirty="0"/>
              <a:t> a </a:t>
            </a:r>
            <a:r>
              <a:rPr lang="en-US" sz="2000" dirty="0" err="1"/>
              <a:t>piacon</a:t>
            </a:r>
            <a:r>
              <a:rPr lang="en-US" sz="2000" dirty="0"/>
              <a:t>. </a:t>
            </a:r>
            <a:endParaRPr lang="hu-HU" sz="2000" dirty="0"/>
          </a:p>
          <a:p>
            <a:endParaRPr lang="hu-HU" sz="2000" dirty="0"/>
          </a:p>
          <a:p>
            <a:r>
              <a:rPr lang="en-US" sz="2000" dirty="0"/>
              <a:t>A </a:t>
            </a:r>
            <a:r>
              <a:rPr lang="en-US" sz="2000" dirty="0" err="1"/>
              <a:t>hagyományos</a:t>
            </a:r>
            <a:r>
              <a:rPr lang="en-US" sz="2000" dirty="0"/>
              <a:t> marketing </a:t>
            </a:r>
            <a:r>
              <a:rPr lang="en-US" sz="2000" dirty="0" err="1"/>
              <a:t>terén</a:t>
            </a:r>
            <a:r>
              <a:rPr lang="en-US" sz="2000" dirty="0"/>
              <a:t> a </a:t>
            </a:r>
            <a:r>
              <a:rPr lang="en-US" sz="2000" dirty="0" err="1"/>
              <a:t>szakmai</a:t>
            </a:r>
            <a:r>
              <a:rPr lang="en-US" sz="2000" dirty="0"/>
              <a:t> </a:t>
            </a:r>
            <a:r>
              <a:rPr lang="en-US" sz="2000" dirty="0" err="1"/>
              <a:t>kiállításokon</a:t>
            </a:r>
            <a:r>
              <a:rPr lang="en-US" sz="2000" dirty="0"/>
              <a:t>, </a:t>
            </a:r>
            <a:r>
              <a:rPr lang="en-US" sz="2000" dirty="0" err="1"/>
              <a:t>vásárokon</a:t>
            </a:r>
            <a:r>
              <a:rPr lang="en-US" sz="2000" dirty="0"/>
              <a:t>, </a:t>
            </a:r>
            <a:r>
              <a:rPr lang="en-US" sz="2000" dirty="0" err="1"/>
              <a:t>fesztiválokon</a:t>
            </a:r>
            <a:r>
              <a:rPr lang="en-US" sz="2000" dirty="0"/>
              <a:t>, </a:t>
            </a:r>
            <a:r>
              <a:rPr lang="en-US" sz="2000" dirty="0" err="1"/>
              <a:t>különböző</a:t>
            </a:r>
            <a:r>
              <a:rPr lang="en-US" sz="2000" dirty="0"/>
              <a:t> </a:t>
            </a:r>
            <a:r>
              <a:rPr lang="en-US" sz="2000" dirty="0" err="1"/>
              <a:t>rendezvényeken</a:t>
            </a:r>
            <a:r>
              <a:rPr lang="en-US" sz="2000" dirty="0"/>
              <a:t> </a:t>
            </a:r>
            <a:r>
              <a:rPr lang="en-US" sz="2000" dirty="0" err="1"/>
              <a:t>történő</a:t>
            </a:r>
            <a:r>
              <a:rPr lang="en-US" sz="2000" dirty="0"/>
              <a:t> </a:t>
            </a:r>
            <a:r>
              <a:rPr lang="en-US" sz="2000" dirty="0" err="1"/>
              <a:t>részvétel</a:t>
            </a:r>
            <a:r>
              <a:rPr lang="en-US" sz="2000" dirty="0"/>
              <a:t> </a:t>
            </a:r>
            <a:r>
              <a:rPr lang="en-US" sz="2000" dirty="0" err="1"/>
              <a:t>elengedhetetlen</a:t>
            </a:r>
            <a:r>
              <a:rPr lang="en-US" sz="2000" dirty="0"/>
              <a:t>, </a:t>
            </a:r>
            <a:r>
              <a:rPr lang="en-US" sz="2000" dirty="0" err="1"/>
              <a:t>akárcsak</a:t>
            </a:r>
            <a:r>
              <a:rPr lang="en-US" sz="2000" dirty="0"/>
              <a:t> a </a:t>
            </a:r>
            <a:r>
              <a:rPr lang="en-US" sz="2000" dirty="0" err="1"/>
              <a:t>kóstolók</a:t>
            </a:r>
            <a:r>
              <a:rPr lang="en-US" sz="2000" dirty="0"/>
              <a:t> </a:t>
            </a:r>
            <a:r>
              <a:rPr lang="en-US" sz="2000" dirty="0" err="1"/>
              <a:t>szervezése</a:t>
            </a:r>
            <a:r>
              <a:rPr lang="en-US" sz="2000" dirty="0"/>
              <a:t>, a </a:t>
            </a:r>
            <a:r>
              <a:rPr lang="en-US" sz="2000" dirty="0" err="1"/>
              <a:t>termék</a:t>
            </a:r>
            <a:r>
              <a:rPr lang="en-US" sz="2000" dirty="0"/>
              <a:t> </a:t>
            </a:r>
            <a:r>
              <a:rPr lang="en-US" sz="2000" dirty="0" err="1"/>
              <a:t>kipróbálása</a:t>
            </a:r>
            <a:r>
              <a:rPr lang="en-US" sz="2000" dirty="0"/>
              <a:t>, </a:t>
            </a:r>
            <a:r>
              <a:rPr lang="en-US" sz="2000" dirty="0" err="1"/>
              <a:t>árukapcsolás</a:t>
            </a:r>
            <a:r>
              <a:rPr lang="en-US" sz="2000" dirty="0"/>
              <a:t> (</a:t>
            </a:r>
            <a:r>
              <a:rPr lang="en-US" sz="2000" dirty="0" err="1"/>
              <a:t>egyet</a:t>
            </a:r>
            <a:r>
              <a:rPr lang="en-US" sz="2000" dirty="0"/>
              <a:t> </a:t>
            </a:r>
            <a:r>
              <a:rPr lang="en-US" sz="2000" dirty="0" err="1"/>
              <a:t>fizet</a:t>
            </a:r>
            <a:r>
              <a:rPr lang="en-US" sz="2000" dirty="0"/>
              <a:t>, </a:t>
            </a:r>
            <a:r>
              <a:rPr lang="en-US" sz="2000" dirty="0" err="1"/>
              <a:t>kettőt</a:t>
            </a:r>
            <a:r>
              <a:rPr lang="en-US" sz="2000" dirty="0"/>
              <a:t> </a:t>
            </a:r>
            <a:r>
              <a:rPr lang="en-US" sz="2000" dirty="0" err="1"/>
              <a:t>kap</a:t>
            </a:r>
            <a:r>
              <a:rPr lang="en-US" sz="2000" dirty="0"/>
              <a:t>), </a:t>
            </a:r>
            <a:r>
              <a:rPr lang="en-US" sz="2000" dirty="0" err="1"/>
              <a:t>törzsvásárlói</a:t>
            </a:r>
            <a:r>
              <a:rPr lang="en-US" sz="2000" dirty="0"/>
              <a:t> </a:t>
            </a:r>
            <a:r>
              <a:rPr lang="en-US" sz="2000" dirty="0" err="1"/>
              <a:t>rendszer</a:t>
            </a:r>
            <a:r>
              <a:rPr lang="en-US" sz="2000" dirty="0"/>
              <a:t> </a:t>
            </a:r>
            <a:r>
              <a:rPr lang="en-US" sz="2000" dirty="0" err="1"/>
              <a:t>kialakítása</a:t>
            </a:r>
            <a:r>
              <a:rPr lang="en-US" sz="2000" dirty="0"/>
              <a:t> </a:t>
            </a:r>
            <a:r>
              <a:rPr lang="en-US" sz="2000" dirty="0" err="1"/>
              <a:t>stb</a:t>
            </a:r>
            <a:r>
              <a:rPr lang="en-US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60289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458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</a:t>
            </a:r>
            <a:r>
              <a:rPr lang="hu-HU" sz="2000" dirty="0" smtClean="0"/>
              <a:t>z internet marketing által a</a:t>
            </a:r>
            <a:r>
              <a:rPr lang="en-US" sz="2000" dirty="0" smtClean="0"/>
              <a:t> </a:t>
            </a:r>
            <a:r>
              <a:rPr lang="en-US" sz="2000" dirty="0" err="1"/>
              <a:t>tradicionális</a:t>
            </a:r>
            <a:r>
              <a:rPr lang="en-US" sz="2000" dirty="0"/>
              <a:t> </a:t>
            </a:r>
            <a:r>
              <a:rPr lang="en-US" sz="2000" dirty="0" err="1"/>
              <a:t>közvetítést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u="sng" dirty="0" err="1"/>
              <a:t>interaktivitás</a:t>
            </a:r>
            <a:r>
              <a:rPr lang="en-US" sz="2000" dirty="0"/>
              <a:t> </a:t>
            </a:r>
            <a:r>
              <a:rPr lang="en-US" sz="2000" dirty="0" err="1"/>
              <a:t>váltotta</a:t>
            </a:r>
            <a:r>
              <a:rPr lang="en-US" sz="2000" dirty="0"/>
              <a:t> </a:t>
            </a:r>
            <a:r>
              <a:rPr lang="en-US" sz="2000" dirty="0" err="1"/>
              <a:t>fel</a:t>
            </a:r>
            <a:r>
              <a:rPr lang="en-US" sz="2000" dirty="0"/>
              <a:t>. Manapság a </a:t>
            </a:r>
            <a:r>
              <a:rPr lang="en-US" sz="2000" dirty="0" err="1"/>
              <a:t>termelők</a:t>
            </a:r>
            <a:r>
              <a:rPr lang="en-US" sz="2000" dirty="0"/>
              <a:t> </a:t>
            </a:r>
            <a:r>
              <a:rPr lang="hu-HU" sz="2000" dirty="0" smtClean="0"/>
              <a:t>honlapjukon, </a:t>
            </a:r>
            <a:r>
              <a:rPr lang="en-US" sz="2000" dirty="0" smtClean="0"/>
              <a:t>Facebook </a:t>
            </a:r>
            <a:r>
              <a:rPr lang="en-US" sz="2000" dirty="0" err="1"/>
              <a:t>oldalukon</a:t>
            </a:r>
            <a:r>
              <a:rPr lang="en-US" sz="2000" dirty="0"/>
              <a:t>, Instagram </a:t>
            </a:r>
            <a:r>
              <a:rPr lang="en-US" sz="2000" dirty="0" err="1"/>
              <a:t>profiljukon</a:t>
            </a:r>
            <a:r>
              <a:rPr lang="en-US" sz="2000" dirty="0"/>
              <a:t> </a:t>
            </a:r>
            <a:r>
              <a:rPr lang="en-US" sz="2000" dirty="0" err="1"/>
              <a:t>vagy</a:t>
            </a:r>
            <a:r>
              <a:rPr lang="en-US" sz="2000" dirty="0"/>
              <a:t> </a:t>
            </a:r>
            <a:r>
              <a:rPr lang="en-US" sz="2000" dirty="0" err="1"/>
              <a:t>blogjukban</a:t>
            </a:r>
            <a:r>
              <a:rPr lang="en-US" sz="2000" dirty="0"/>
              <a:t> </a:t>
            </a:r>
            <a:r>
              <a:rPr lang="en-US" sz="2000" dirty="0" err="1"/>
              <a:t>informálják</a:t>
            </a:r>
            <a:r>
              <a:rPr lang="en-US" sz="2000" dirty="0"/>
              <a:t> a </a:t>
            </a:r>
            <a:r>
              <a:rPr lang="en-US" sz="2000" dirty="0" err="1"/>
              <a:t>vásárlókat</a:t>
            </a:r>
            <a:r>
              <a:rPr lang="en-US" sz="2000" dirty="0"/>
              <a:t>,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azonnal</a:t>
            </a:r>
            <a:r>
              <a:rPr lang="en-US" sz="2000" dirty="0"/>
              <a:t> </a:t>
            </a:r>
            <a:r>
              <a:rPr lang="en-US" sz="2000" dirty="0" err="1"/>
              <a:t>tudnak</a:t>
            </a:r>
            <a:r>
              <a:rPr lang="en-US" sz="2000" dirty="0"/>
              <a:t> </a:t>
            </a:r>
            <a:r>
              <a:rPr lang="en-US" sz="2000" dirty="0" err="1"/>
              <a:t>válaszolni</a:t>
            </a:r>
            <a:r>
              <a:rPr lang="en-US" sz="2000" dirty="0"/>
              <a:t> a </a:t>
            </a:r>
            <a:r>
              <a:rPr lang="en-US" sz="2000" dirty="0" err="1"/>
              <a:t>feltett</a:t>
            </a:r>
            <a:r>
              <a:rPr lang="en-US" sz="2000" dirty="0"/>
              <a:t> </a:t>
            </a:r>
            <a:r>
              <a:rPr lang="en-US" sz="2000" dirty="0" err="1"/>
              <a:t>kérdésekre</a:t>
            </a:r>
            <a:r>
              <a:rPr lang="en-US" sz="2000" dirty="0"/>
              <a:t>, </a:t>
            </a:r>
            <a:r>
              <a:rPr lang="en-US" sz="2000" dirty="0" err="1"/>
              <a:t>webshopon</a:t>
            </a:r>
            <a:r>
              <a:rPr lang="en-US" sz="2000" dirty="0"/>
              <a:t> </a:t>
            </a:r>
            <a:r>
              <a:rPr lang="en-US" sz="2000" dirty="0" err="1"/>
              <a:t>keresztül</a:t>
            </a:r>
            <a:r>
              <a:rPr lang="en-US" sz="2000" dirty="0"/>
              <a:t> </a:t>
            </a:r>
            <a:r>
              <a:rPr lang="en-US" sz="2000" dirty="0" err="1"/>
              <a:t>tudnak</a:t>
            </a:r>
            <a:r>
              <a:rPr lang="en-US" sz="2000" dirty="0"/>
              <a:t> </a:t>
            </a:r>
            <a:r>
              <a:rPr lang="en-US" sz="2000" dirty="0" err="1"/>
              <a:t>értékesíteni</a:t>
            </a:r>
            <a:r>
              <a:rPr lang="en-US" sz="2000" dirty="0"/>
              <a:t>. </a:t>
            </a:r>
            <a:endParaRPr lang="hu-HU" sz="2000" dirty="0" smtClean="0"/>
          </a:p>
          <a:p>
            <a:endParaRPr lang="hu-HU" sz="2000" dirty="0"/>
          </a:p>
          <a:p>
            <a:r>
              <a:rPr lang="en-US" sz="2000" dirty="0" smtClean="0"/>
              <a:t>A </a:t>
            </a:r>
            <a:r>
              <a:rPr lang="en-US" sz="2000" dirty="0" err="1"/>
              <a:t>fogyasztók</a:t>
            </a:r>
            <a:r>
              <a:rPr lang="en-US" sz="2000" dirty="0"/>
              <a:t> </a:t>
            </a:r>
            <a:r>
              <a:rPr lang="en-US" sz="2000" dirty="0" err="1"/>
              <a:t>ugyanakkor</a:t>
            </a:r>
            <a:r>
              <a:rPr lang="en-US" sz="2000" dirty="0"/>
              <a:t> </a:t>
            </a:r>
            <a:r>
              <a:rPr lang="en-US" sz="2000" dirty="0" err="1"/>
              <a:t>egymással</a:t>
            </a:r>
            <a:r>
              <a:rPr lang="en-US" sz="2000" dirty="0"/>
              <a:t> meg </a:t>
            </a:r>
            <a:r>
              <a:rPr lang="en-US" sz="2000" dirty="0" err="1"/>
              <a:t>tudják</a:t>
            </a:r>
            <a:r>
              <a:rPr lang="en-US" sz="2000" dirty="0"/>
              <a:t> </a:t>
            </a:r>
            <a:r>
              <a:rPr lang="en-US" sz="2000" dirty="0" err="1"/>
              <a:t>osztani</a:t>
            </a:r>
            <a:r>
              <a:rPr lang="en-US" sz="2000" dirty="0"/>
              <a:t> </a:t>
            </a:r>
            <a:r>
              <a:rPr lang="en-US" sz="2000" dirty="0" err="1"/>
              <a:t>véleményüket</a:t>
            </a:r>
            <a:r>
              <a:rPr lang="en-US" sz="2000" dirty="0"/>
              <a:t>, </a:t>
            </a:r>
            <a:r>
              <a:rPr lang="en-US" sz="2000" dirty="0" err="1"/>
              <a:t>pozitív</a:t>
            </a:r>
            <a:r>
              <a:rPr lang="en-US" sz="2000" dirty="0"/>
              <a:t> </a:t>
            </a:r>
            <a:r>
              <a:rPr lang="en-US" sz="2000" dirty="0" err="1"/>
              <a:t>vagy</a:t>
            </a:r>
            <a:r>
              <a:rPr lang="en-US" sz="2000" dirty="0"/>
              <a:t> </a:t>
            </a:r>
            <a:r>
              <a:rPr lang="en-US" sz="2000" dirty="0" err="1"/>
              <a:t>negatív</a:t>
            </a:r>
            <a:r>
              <a:rPr lang="en-US" sz="2000" dirty="0"/>
              <a:t> </a:t>
            </a:r>
            <a:r>
              <a:rPr lang="en-US" sz="2000" dirty="0" err="1"/>
              <a:t>tapasztalukat</a:t>
            </a:r>
            <a:r>
              <a:rPr lang="en-US" sz="2000" dirty="0"/>
              <a:t>, </a:t>
            </a:r>
            <a:r>
              <a:rPr lang="en-US" sz="2000" dirty="0" err="1"/>
              <a:t>javaslatokat</a:t>
            </a:r>
            <a:r>
              <a:rPr lang="en-US" sz="2000" dirty="0"/>
              <a:t> </a:t>
            </a:r>
            <a:r>
              <a:rPr lang="en-US" sz="2000" dirty="0" err="1"/>
              <a:t>tehetnek</a:t>
            </a:r>
            <a:r>
              <a:rPr lang="en-US" sz="2000" dirty="0"/>
              <a:t> a </a:t>
            </a:r>
            <a:r>
              <a:rPr lang="en-US" sz="2000" dirty="0" err="1"/>
              <a:t>termékfejlesztésre</a:t>
            </a:r>
            <a:r>
              <a:rPr lang="en-US" sz="2000" dirty="0"/>
              <a:t> </a:t>
            </a:r>
            <a:r>
              <a:rPr lang="en-US" sz="2000" dirty="0" err="1"/>
              <a:t>stb</a:t>
            </a:r>
            <a:r>
              <a:rPr lang="en-US" sz="2000" dirty="0"/>
              <a:t>. </a:t>
            </a:r>
            <a:endParaRPr lang="hu-HU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862" t="19726" r="18888" b="21289"/>
          <a:stretch/>
        </p:blipFill>
        <p:spPr>
          <a:xfrm>
            <a:off x="300038" y="2495700"/>
            <a:ext cx="5186363" cy="27192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63418" y="5325834"/>
            <a:ext cx="3459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 Puli tanya facebook oldala:</a:t>
            </a:r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www.facebook.com/pulinov.salas/</a:t>
            </a:r>
            <a:r>
              <a:rPr lang="hu-HU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5879" t="17969" r="26903" b="8007"/>
          <a:stretch/>
        </p:blipFill>
        <p:spPr>
          <a:xfrm>
            <a:off x="6729413" y="1982450"/>
            <a:ext cx="4544059" cy="40051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71641" y="6121172"/>
            <a:ext cx="3459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 Kátai tanya facebook oldala:</a:t>
            </a:r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www.facebook.com/pulinov.salas/</a:t>
            </a:r>
            <a:r>
              <a:rPr lang="hu-HU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112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7687"/>
            <a:ext cx="1219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internetet</a:t>
            </a:r>
            <a:r>
              <a:rPr lang="en-US" sz="2000" dirty="0"/>
              <a:t> </a:t>
            </a:r>
            <a:r>
              <a:rPr lang="en-US" sz="2000" dirty="0" err="1"/>
              <a:t>uraló</a:t>
            </a:r>
            <a:r>
              <a:rPr lang="en-US" sz="2000" dirty="0"/>
              <a:t> </a:t>
            </a:r>
            <a:r>
              <a:rPr lang="en-US" sz="2000" dirty="0" err="1"/>
              <a:t>tartalmak</a:t>
            </a:r>
            <a:r>
              <a:rPr lang="en-US" sz="2000" dirty="0"/>
              <a:t> is </a:t>
            </a:r>
            <a:r>
              <a:rPr lang="en-US" sz="2000" dirty="0" err="1"/>
              <a:t>folyamatosan</a:t>
            </a:r>
            <a:r>
              <a:rPr lang="en-US" sz="2000" dirty="0"/>
              <a:t> </a:t>
            </a:r>
            <a:r>
              <a:rPr lang="en-US" sz="2000" dirty="0" err="1"/>
              <a:t>változnak</a:t>
            </a:r>
            <a:r>
              <a:rPr lang="en-US" sz="2000" dirty="0"/>
              <a:t>. A </a:t>
            </a:r>
            <a:r>
              <a:rPr lang="en-US" sz="2000" dirty="0" err="1"/>
              <a:t>blogok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írásos</a:t>
            </a:r>
            <a:r>
              <a:rPr lang="en-US" sz="2000" dirty="0"/>
              <a:t> </a:t>
            </a:r>
            <a:r>
              <a:rPr lang="en-US" sz="2000" dirty="0" err="1"/>
              <a:t>tartalmak</a:t>
            </a:r>
            <a:r>
              <a:rPr lang="en-US" sz="2000" dirty="0"/>
              <a:t> </a:t>
            </a:r>
            <a:r>
              <a:rPr lang="en-US" sz="2000" dirty="0" err="1"/>
              <a:t>mellett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online </a:t>
            </a:r>
            <a:r>
              <a:rPr lang="en-US" sz="2000" dirty="0" err="1"/>
              <a:t>videók</a:t>
            </a:r>
            <a:r>
              <a:rPr lang="en-US" sz="2000" dirty="0"/>
              <a:t> </a:t>
            </a:r>
            <a:r>
              <a:rPr lang="en-US" sz="2000" dirty="0" err="1"/>
              <a:t>szerepe</a:t>
            </a:r>
            <a:r>
              <a:rPr lang="en-US" sz="2000" dirty="0"/>
              <a:t> is </a:t>
            </a:r>
            <a:r>
              <a:rPr lang="en-US" sz="2000" dirty="0" err="1"/>
              <a:t>növekszik</a:t>
            </a:r>
            <a:r>
              <a:rPr lang="en-US" sz="2000" dirty="0"/>
              <a:t> (</a:t>
            </a:r>
            <a:r>
              <a:rPr lang="en-US" sz="2000" dirty="0" err="1"/>
              <a:t>legnépszerűbb</a:t>
            </a:r>
            <a:r>
              <a:rPr lang="en-US" sz="2000" dirty="0"/>
              <a:t> a YouTube </a:t>
            </a:r>
            <a:r>
              <a:rPr lang="en-US" sz="2000" dirty="0" err="1"/>
              <a:t>videócsatorna</a:t>
            </a:r>
            <a:r>
              <a:rPr lang="en-US" sz="2000" dirty="0" smtClean="0"/>
              <a:t>), most </a:t>
            </a:r>
            <a:r>
              <a:rPr lang="en-US" sz="2000" dirty="0" err="1"/>
              <a:t>már</a:t>
            </a:r>
            <a:r>
              <a:rPr lang="en-US" sz="2000" dirty="0"/>
              <a:t> </a:t>
            </a:r>
            <a:r>
              <a:rPr lang="en-US" sz="2000" dirty="0" err="1"/>
              <a:t>leginkább</a:t>
            </a:r>
            <a:r>
              <a:rPr lang="en-US" sz="2000" dirty="0"/>
              <a:t> </a:t>
            </a:r>
            <a:r>
              <a:rPr lang="en-US" sz="2000" dirty="0" err="1"/>
              <a:t>fotókkal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ismertető</a:t>
            </a:r>
            <a:r>
              <a:rPr lang="en-US" sz="2000" dirty="0"/>
              <a:t> </a:t>
            </a:r>
            <a:r>
              <a:rPr lang="en-US" sz="2000" dirty="0" err="1"/>
              <a:t>videókkal</a:t>
            </a:r>
            <a:r>
              <a:rPr lang="en-US" sz="2000" dirty="0"/>
              <a:t> </a:t>
            </a:r>
            <a:r>
              <a:rPr lang="en-US" sz="2000" dirty="0" err="1"/>
              <a:t>lehet</a:t>
            </a:r>
            <a:r>
              <a:rPr lang="en-US" sz="2000" dirty="0"/>
              <a:t> </a:t>
            </a:r>
            <a:r>
              <a:rPr lang="en-US" sz="2000" dirty="0" err="1"/>
              <a:t>sikeresen</a:t>
            </a:r>
            <a:r>
              <a:rPr lang="en-US" sz="2000" dirty="0"/>
              <a:t> </a:t>
            </a:r>
            <a:r>
              <a:rPr lang="en-US" sz="2000" dirty="0" err="1"/>
              <a:t>felhívni</a:t>
            </a:r>
            <a:r>
              <a:rPr lang="en-US" sz="2000" dirty="0"/>
              <a:t> a </a:t>
            </a:r>
            <a:r>
              <a:rPr lang="en-US" sz="2000" dirty="0" err="1"/>
              <a:t>figyelmet</a:t>
            </a:r>
            <a:r>
              <a:rPr lang="en-US" sz="2000" dirty="0"/>
              <a:t> </a:t>
            </a:r>
            <a:r>
              <a:rPr lang="en-US" sz="2000" dirty="0" err="1"/>
              <a:t>egy-egy</a:t>
            </a:r>
            <a:r>
              <a:rPr lang="en-US" sz="2000" dirty="0"/>
              <a:t> </a:t>
            </a:r>
            <a:r>
              <a:rPr lang="en-US" sz="2000" dirty="0" err="1"/>
              <a:t>termékre</a:t>
            </a:r>
            <a:r>
              <a:rPr lang="en-US" sz="2000" dirty="0"/>
              <a:t>. </a:t>
            </a:r>
            <a:r>
              <a:rPr lang="en-US" sz="2000" dirty="0" smtClean="0"/>
              <a:t>A </a:t>
            </a:r>
            <a:r>
              <a:rPr lang="en-US" sz="2000" dirty="0" err="1"/>
              <a:t>videókkal</a:t>
            </a:r>
            <a:r>
              <a:rPr lang="en-US" sz="2000" dirty="0"/>
              <a:t> </a:t>
            </a:r>
            <a:r>
              <a:rPr lang="en-US" sz="2000" dirty="0" err="1"/>
              <a:t>rövidebb</a:t>
            </a:r>
            <a:r>
              <a:rPr lang="en-US" sz="2000" dirty="0"/>
              <a:t> </a:t>
            </a:r>
            <a:r>
              <a:rPr lang="en-US" sz="2000" dirty="0" err="1"/>
              <a:t>idő</a:t>
            </a:r>
            <a:r>
              <a:rPr lang="en-US" sz="2000" dirty="0"/>
              <a:t> </a:t>
            </a:r>
            <a:r>
              <a:rPr lang="en-US" sz="2000" dirty="0" err="1"/>
              <a:t>alatt</a:t>
            </a:r>
            <a:r>
              <a:rPr lang="en-US" sz="2000" dirty="0"/>
              <a:t>, </a:t>
            </a:r>
            <a:r>
              <a:rPr lang="en-US" sz="2000" dirty="0" err="1"/>
              <a:t>több</a:t>
            </a:r>
            <a:r>
              <a:rPr lang="en-US" sz="2000" dirty="0"/>
              <a:t> </a:t>
            </a:r>
            <a:r>
              <a:rPr lang="en-US" sz="2000" dirty="0" err="1"/>
              <a:t>információt</a:t>
            </a:r>
            <a:r>
              <a:rPr lang="en-US" sz="2000" dirty="0"/>
              <a:t> </a:t>
            </a:r>
            <a:r>
              <a:rPr lang="hu-HU" sz="2000" dirty="0" smtClean="0"/>
              <a:t>lehet </a:t>
            </a:r>
            <a:r>
              <a:rPr lang="en-US" sz="2000" dirty="0" err="1" smtClean="0"/>
              <a:t>közölni</a:t>
            </a:r>
            <a:r>
              <a:rPr lang="en-US" sz="2000" dirty="0" smtClean="0"/>
              <a:t> </a:t>
            </a:r>
            <a:r>
              <a:rPr lang="en-US" sz="2000" dirty="0" err="1"/>
              <a:t>úgy</a:t>
            </a:r>
            <a:r>
              <a:rPr lang="en-US" sz="2000" dirty="0"/>
              <a:t>, </a:t>
            </a:r>
            <a:r>
              <a:rPr lang="en-US" sz="2000" dirty="0" err="1"/>
              <a:t>hogy</a:t>
            </a:r>
            <a:r>
              <a:rPr lang="en-US" sz="2000" dirty="0"/>
              <a:t> </a:t>
            </a:r>
            <a:r>
              <a:rPr lang="en-US" sz="2000" dirty="0" err="1"/>
              <a:t>megragadja</a:t>
            </a:r>
            <a:r>
              <a:rPr lang="en-US" sz="2000" dirty="0"/>
              <a:t> a </a:t>
            </a:r>
            <a:r>
              <a:rPr lang="en-US" sz="2000" dirty="0" err="1"/>
              <a:t>vásárló</a:t>
            </a:r>
            <a:r>
              <a:rPr lang="en-US" sz="2000" dirty="0"/>
              <a:t> </a:t>
            </a:r>
            <a:r>
              <a:rPr lang="en-US" sz="2000" dirty="0" err="1"/>
              <a:t>figyelmét</a:t>
            </a:r>
            <a:r>
              <a:rPr lang="en-US" sz="2000" dirty="0"/>
              <a:t>. </a:t>
            </a:r>
            <a:r>
              <a:rPr lang="en-US" sz="2000" dirty="0" smtClean="0"/>
              <a:t>A </a:t>
            </a:r>
            <a:r>
              <a:rPr lang="en-US" sz="2000" dirty="0" err="1"/>
              <a:t>vizuális</a:t>
            </a:r>
            <a:r>
              <a:rPr lang="en-US" sz="2000" dirty="0"/>
              <a:t> </a:t>
            </a:r>
            <a:r>
              <a:rPr lang="en-US" sz="2000" dirty="0" err="1"/>
              <a:t>hirdetések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tartalmak</a:t>
            </a:r>
            <a:r>
              <a:rPr lang="en-US" sz="2000" dirty="0"/>
              <a:t> </a:t>
            </a:r>
            <a:r>
              <a:rPr lang="en-US" sz="2000" dirty="0" err="1"/>
              <a:t>erősebben</a:t>
            </a:r>
            <a:r>
              <a:rPr lang="en-US" sz="2000" dirty="0"/>
              <a:t> </a:t>
            </a:r>
            <a:r>
              <a:rPr lang="en-US" sz="2000" dirty="0" err="1"/>
              <a:t>maradnak</a:t>
            </a:r>
            <a:r>
              <a:rPr lang="en-US" sz="2000" dirty="0"/>
              <a:t> meg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emberekben</a:t>
            </a:r>
            <a:r>
              <a:rPr lang="en-US" sz="2000" dirty="0"/>
              <a:t>. </a:t>
            </a:r>
            <a:endParaRPr lang="hu-HU" sz="2000" dirty="0" smtClean="0"/>
          </a:p>
          <a:p>
            <a:endParaRPr lang="hu-HU" sz="2000" dirty="0"/>
          </a:p>
          <a:p>
            <a:r>
              <a:rPr lang="hu-HU" sz="2000" dirty="0" smtClean="0"/>
              <a:t>Többen alkalmazzák a </a:t>
            </a:r>
            <a:r>
              <a:rPr lang="en-US" sz="2000" dirty="0" err="1" smtClean="0"/>
              <a:t>termékbemutatással</a:t>
            </a:r>
            <a:r>
              <a:rPr lang="en-US" sz="2000" dirty="0" smtClean="0"/>
              <a:t> </a:t>
            </a:r>
            <a:r>
              <a:rPr lang="en-US" sz="2000" dirty="0" err="1"/>
              <a:t>egybekötött</a:t>
            </a:r>
            <a:r>
              <a:rPr lang="en-US" sz="2000" dirty="0"/>
              <a:t> „</a:t>
            </a:r>
            <a:r>
              <a:rPr lang="en-US" sz="2000" dirty="0" err="1"/>
              <a:t>hogyan</a:t>
            </a:r>
            <a:r>
              <a:rPr lang="en-US" sz="2000" dirty="0"/>
              <a:t>” </a:t>
            </a:r>
            <a:r>
              <a:rPr lang="en-US" sz="2000" dirty="0" err="1" smtClean="0"/>
              <a:t>videók</a:t>
            </a:r>
            <a:r>
              <a:rPr lang="hu-HU" sz="2000" dirty="0" smtClean="0"/>
              <a:t>at</a:t>
            </a:r>
            <a:r>
              <a:rPr lang="en-US" sz="2000" dirty="0" smtClean="0"/>
              <a:t> </a:t>
            </a:r>
            <a:r>
              <a:rPr lang="en-US" sz="2000" dirty="0"/>
              <a:t>(</a:t>
            </a:r>
            <a:r>
              <a:rPr lang="en-US" sz="2000" dirty="0" err="1"/>
              <a:t>hogyan</a:t>
            </a:r>
            <a:r>
              <a:rPr lang="en-US" sz="2000" dirty="0"/>
              <a:t> </a:t>
            </a:r>
            <a:r>
              <a:rPr lang="en-US" sz="2000" dirty="0" err="1"/>
              <a:t>elkészíteni</a:t>
            </a:r>
            <a:r>
              <a:rPr lang="en-US" sz="2000" dirty="0"/>
              <a:t>, </a:t>
            </a:r>
            <a:r>
              <a:rPr lang="en-US" sz="2000" dirty="0" err="1"/>
              <a:t>megfőzni</a:t>
            </a:r>
            <a:r>
              <a:rPr lang="en-US" sz="2000" dirty="0"/>
              <a:t>, </a:t>
            </a:r>
            <a:r>
              <a:rPr lang="en-US" sz="2000" dirty="0" err="1"/>
              <a:t>tárolni</a:t>
            </a:r>
            <a:r>
              <a:rPr lang="en-US" sz="2000" dirty="0"/>
              <a:t> </a:t>
            </a:r>
            <a:r>
              <a:rPr lang="en-US" sz="2000" dirty="0" err="1"/>
              <a:t>stb</a:t>
            </a:r>
            <a:r>
              <a:rPr lang="en-US" sz="2000" dirty="0"/>
              <a:t>.), a </a:t>
            </a:r>
            <a:r>
              <a:rPr lang="en-US" sz="2000" dirty="0" err="1"/>
              <a:t>személyes</a:t>
            </a:r>
            <a:r>
              <a:rPr lang="en-US" sz="2000" dirty="0"/>
              <a:t> </a:t>
            </a:r>
            <a:r>
              <a:rPr lang="en-US" sz="2000" dirty="0" err="1" smtClean="0"/>
              <a:t>történetmesélés</a:t>
            </a:r>
            <a:r>
              <a:rPr lang="hu-HU" sz="2000" dirty="0" smtClean="0"/>
              <a:t>t</a:t>
            </a:r>
            <a:r>
              <a:rPr lang="en-US" sz="2000" dirty="0" smtClean="0"/>
              <a:t>, </a:t>
            </a:r>
            <a:r>
              <a:rPr lang="en-US" sz="2000" dirty="0"/>
              <a:t>a </a:t>
            </a:r>
            <a:r>
              <a:rPr lang="en-US" sz="2000" dirty="0" err="1"/>
              <a:t>fogyasztói</a:t>
            </a:r>
            <a:r>
              <a:rPr lang="en-US" sz="2000" dirty="0"/>
              <a:t> </a:t>
            </a:r>
            <a:r>
              <a:rPr lang="en-US" sz="2000" dirty="0" err="1"/>
              <a:t>vallomások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egyéb</a:t>
            </a:r>
            <a:r>
              <a:rPr lang="en-US" sz="2000" dirty="0"/>
              <a:t> </a:t>
            </a:r>
            <a:r>
              <a:rPr lang="en-US" sz="2000" dirty="0" err="1"/>
              <a:t>érdekes</a:t>
            </a:r>
            <a:r>
              <a:rPr lang="en-US" sz="2000" dirty="0"/>
              <a:t> </a:t>
            </a:r>
            <a:r>
              <a:rPr lang="en-US" sz="2000" dirty="0" err="1"/>
              <a:t>témát</a:t>
            </a:r>
            <a:r>
              <a:rPr lang="en-US" sz="2000" dirty="0"/>
              <a:t> </a:t>
            </a:r>
            <a:r>
              <a:rPr lang="en-US" sz="2000" dirty="0" err="1"/>
              <a:t>feldolgozó</a:t>
            </a:r>
            <a:r>
              <a:rPr lang="en-US" sz="2000" dirty="0"/>
              <a:t> </a:t>
            </a:r>
            <a:r>
              <a:rPr lang="en-US" sz="2000" dirty="0" err="1" smtClean="0"/>
              <a:t>videóanyagok</a:t>
            </a:r>
            <a:r>
              <a:rPr lang="hu-HU" sz="2000" dirty="0" smtClean="0"/>
              <a:t>at</a:t>
            </a:r>
            <a:r>
              <a:rPr lang="en-US" sz="2000" dirty="0" smtClean="0"/>
              <a:t>, </a:t>
            </a:r>
            <a:r>
              <a:rPr lang="en-US" sz="2000" dirty="0"/>
              <a:t>pl. a </a:t>
            </a:r>
            <a:r>
              <a:rPr lang="en-US" sz="2000" dirty="0" err="1"/>
              <a:t>termelési</a:t>
            </a:r>
            <a:r>
              <a:rPr lang="en-US" sz="2000" dirty="0"/>
              <a:t> </a:t>
            </a:r>
            <a:r>
              <a:rPr lang="en-US" sz="2000" dirty="0" err="1"/>
              <a:t>folyamatok</a:t>
            </a:r>
            <a:r>
              <a:rPr lang="en-US" sz="2000" dirty="0"/>
              <a:t> </a:t>
            </a:r>
            <a:r>
              <a:rPr lang="en-US" sz="2000" dirty="0" err="1" smtClean="0"/>
              <a:t>bemutatás</a:t>
            </a:r>
            <a:r>
              <a:rPr lang="hu-HU" sz="2000" dirty="0" smtClean="0"/>
              <a:t>át,</a:t>
            </a:r>
            <a:r>
              <a:rPr lang="en-US" sz="2000" dirty="0" smtClean="0"/>
              <a:t> </a:t>
            </a:r>
            <a:r>
              <a:rPr lang="en-US" sz="2000" dirty="0" err="1"/>
              <a:t>ami</a:t>
            </a:r>
            <a:r>
              <a:rPr lang="en-US" sz="2000" dirty="0"/>
              <a:t> </a:t>
            </a:r>
            <a:r>
              <a:rPr lang="en-US" sz="2000" dirty="0" err="1"/>
              <a:t>által</a:t>
            </a:r>
            <a:r>
              <a:rPr lang="en-US" sz="2000" dirty="0"/>
              <a:t> </a:t>
            </a:r>
            <a:r>
              <a:rPr lang="en-US" sz="2000" dirty="0" err="1"/>
              <a:t>növelhető</a:t>
            </a:r>
            <a:r>
              <a:rPr lang="en-US" sz="2000" dirty="0"/>
              <a:t> a </a:t>
            </a:r>
            <a:r>
              <a:rPr lang="en-US" sz="2000" dirty="0" err="1"/>
              <a:t>hitelesség</a:t>
            </a:r>
            <a:r>
              <a:rPr lang="en-US" sz="2000" dirty="0"/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684" t="14258" r="7137" b="9765"/>
          <a:stretch/>
        </p:blipFill>
        <p:spPr>
          <a:xfrm>
            <a:off x="442913" y="2999496"/>
            <a:ext cx="5457825" cy="26439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43650" y="2999496"/>
            <a:ext cx="44649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hazai Agromedia </a:t>
            </a:r>
            <a:r>
              <a:rPr lang="hu-HU" dirty="0" smtClean="0"/>
              <a:t>Y</a:t>
            </a:r>
            <a:r>
              <a:rPr lang="hu-HU" dirty="0" smtClean="0"/>
              <a:t>ouTube </a:t>
            </a:r>
            <a:r>
              <a:rPr lang="hu-HU" dirty="0" smtClean="0"/>
              <a:t>csatornája: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www.youtube.com/watch?v=TF5VZHsstps</a:t>
            </a:r>
            <a:endParaRPr lang="hu-HU" dirty="0" smtClean="0"/>
          </a:p>
          <a:p>
            <a:r>
              <a:rPr lang="hu-HU" dirty="0" smtClean="0"/>
              <a:t>és blogja </a:t>
            </a:r>
            <a:r>
              <a:rPr lang="en-US" dirty="0">
                <a:hlinkClick r:id="rId4"/>
              </a:rPr>
              <a:t>https://www.agromedia.rs/blog/</a:t>
            </a:r>
            <a:r>
              <a:rPr lang="hu-HU" dirty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928" t="13477" r="4063" b="8203"/>
          <a:stretch/>
        </p:blipFill>
        <p:spPr>
          <a:xfrm>
            <a:off x="6161055" y="3900488"/>
            <a:ext cx="5643348" cy="267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763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152"/>
            <a:ext cx="12192000" cy="5052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u="sng" dirty="0"/>
              <a:t>Sharing economy </a:t>
            </a:r>
            <a:r>
              <a:rPr lang="hu-HU" sz="2000" b="1" u="sng" dirty="0" smtClean="0"/>
              <a:t>(</a:t>
            </a:r>
            <a:r>
              <a:rPr lang="en-US" sz="2000" b="1" u="sng" dirty="0" err="1" smtClean="0"/>
              <a:t>megosztáson</a:t>
            </a:r>
            <a:r>
              <a:rPr lang="hu-HU" sz="2000" b="1" u="sng" dirty="0" smtClean="0"/>
              <a:t> </a:t>
            </a:r>
            <a:r>
              <a:rPr lang="en-US" sz="2000" b="1" u="sng" dirty="0" err="1" smtClean="0"/>
              <a:t>alapuló</a:t>
            </a:r>
            <a:r>
              <a:rPr lang="hu-HU" sz="2000" b="1" u="sng" dirty="0" smtClean="0"/>
              <a:t> gazdaság) </a:t>
            </a:r>
          </a:p>
          <a:p>
            <a:endParaRPr lang="hu-HU" sz="2000" b="1" dirty="0" smtClean="0"/>
          </a:p>
          <a:p>
            <a:r>
              <a:rPr lang="en-US" sz="2000" dirty="0" smtClean="0"/>
              <a:t>A</a:t>
            </a:r>
            <a:r>
              <a:rPr lang="hu-HU" sz="2000" dirty="0" smtClean="0"/>
              <a:t>z elmúlt években egyre t</a:t>
            </a:r>
            <a:r>
              <a:rPr lang="en-US" sz="2000" dirty="0" err="1" smtClean="0"/>
              <a:t>öbb</a:t>
            </a:r>
            <a:r>
              <a:rPr lang="en-US" sz="2000" dirty="0" smtClean="0"/>
              <a:t> </a:t>
            </a:r>
            <a:r>
              <a:rPr lang="en-US" sz="2000" dirty="0" err="1"/>
              <a:t>területen</a:t>
            </a:r>
            <a:r>
              <a:rPr lang="en-US" sz="2000" dirty="0"/>
              <a:t> </a:t>
            </a:r>
            <a:r>
              <a:rPr lang="hu-HU" sz="2000" dirty="0" smtClean="0"/>
              <a:t>alkalmazzák a </a:t>
            </a:r>
            <a:r>
              <a:rPr lang="en-US" sz="2000" dirty="0" err="1" smtClean="0"/>
              <a:t>megosztáson</a:t>
            </a:r>
            <a:r>
              <a:rPr lang="en-US" sz="2000" dirty="0" smtClean="0"/>
              <a:t> </a:t>
            </a:r>
            <a:r>
              <a:rPr lang="en-US" sz="2000" dirty="0" err="1"/>
              <a:t>alapuló</a:t>
            </a:r>
            <a:r>
              <a:rPr lang="en-US" sz="2000" dirty="0"/>
              <a:t> </a:t>
            </a:r>
            <a:r>
              <a:rPr lang="en-US" sz="2000" dirty="0" err="1" smtClean="0"/>
              <a:t>ga</a:t>
            </a:r>
            <a:r>
              <a:rPr lang="hu-HU" sz="2000" dirty="0" smtClean="0"/>
              <a:t>zdaság lehetőségeit</a:t>
            </a:r>
            <a:r>
              <a:rPr lang="en-US" sz="2000" dirty="0" smtClean="0"/>
              <a:t>. </a:t>
            </a:r>
            <a:endParaRPr lang="hu-HU" sz="2000" dirty="0" smtClean="0"/>
          </a:p>
          <a:p>
            <a:endParaRPr lang="hu-HU" sz="2000" dirty="0" smtClean="0">
              <a:solidFill>
                <a:schemeClr val="tx1"/>
              </a:solidFill>
            </a:endParaRPr>
          </a:p>
          <a:p>
            <a:r>
              <a:rPr lang="hu-HU" sz="2000" dirty="0"/>
              <a:t>Ez a gazdasági megoldás, ahol </a:t>
            </a:r>
            <a:r>
              <a:rPr lang="en-US" sz="2000" dirty="0"/>
              <a:t>a </a:t>
            </a:r>
            <a:r>
              <a:rPr lang="en-US" sz="2000" dirty="0" err="1"/>
              <a:t>fogyasztó</a:t>
            </a:r>
            <a:r>
              <a:rPr lang="en-US" sz="2000" dirty="0"/>
              <a:t> </a:t>
            </a:r>
            <a:r>
              <a:rPr lang="en-US" sz="2000" u="sng" dirty="0" err="1"/>
              <a:t>nem</a:t>
            </a:r>
            <a:r>
              <a:rPr lang="en-US" sz="2000" u="sng" dirty="0"/>
              <a:t> </a:t>
            </a:r>
            <a:r>
              <a:rPr lang="en-US" sz="2000" u="sng" dirty="0" err="1"/>
              <a:t>megvásárol</a:t>
            </a:r>
            <a:r>
              <a:rPr lang="en-US" sz="2000" u="sng" dirty="0"/>
              <a:t>, </a:t>
            </a:r>
            <a:r>
              <a:rPr lang="en-US" sz="2000" u="sng" dirty="0" err="1"/>
              <a:t>hanem</a:t>
            </a:r>
            <a:r>
              <a:rPr lang="en-US" sz="2000" u="sng" dirty="0"/>
              <a:t> </a:t>
            </a:r>
            <a:r>
              <a:rPr lang="hu-HU" sz="2000" u="sng" dirty="0"/>
              <a:t>csak </a:t>
            </a:r>
            <a:r>
              <a:rPr lang="en-US" sz="2000" u="sng" dirty="0" err="1"/>
              <a:t>bérbe</a:t>
            </a:r>
            <a:r>
              <a:rPr lang="en-US" sz="2000" dirty="0"/>
              <a:t> </a:t>
            </a:r>
            <a:r>
              <a:rPr lang="en-US" sz="2000" dirty="0" err="1"/>
              <a:t>vesz</a:t>
            </a:r>
            <a:r>
              <a:rPr lang="en-US" sz="2000" dirty="0"/>
              <a:t> </a:t>
            </a:r>
            <a:r>
              <a:rPr lang="en-US" sz="2000" dirty="0" err="1"/>
              <a:t>bizonyos</a:t>
            </a:r>
            <a:r>
              <a:rPr lang="en-US" sz="2000" dirty="0"/>
              <a:t> </a:t>
            </a:r>
            <a:r>
              <a:rPr lang="en-US" sz="2000" dirty="0" err="1"/>
              <a:t>javakat</a:t>
            </a:r>
            <a:r>
              <a:rPr lang="en-US" sz="2000" dirty="0"/>
              <a:t>, </a:t>
            </a:r>
            <a:r>
              <a:rPr lang="hu-HU" sz="2000" dirty="0"/>
              <a:t>nem új keletű (pl. </a:t>
            </a:r>
            <a:r>
              <a:rPr lang="en-US" sz="2000" dirty="0" err="1"/>
              <a:t>stoppolás</a:t>
            </a:r>
            <a:r>
              <a:rPr lang="en-US" sz="2000" dirty="0"/>
              <a:t>, </a:t>
            </a:r>
            <a:r>
              <a:rPr lang="en-US" sz="2000" dirty="0" err="1"/>
              <a:t>autóbérlés</a:t>
            </a:r>
            <a:r>
              <a:rPr lang="hu-HU" sz="2000" dirty="0"/>
              <a:t> stb)</a:t>
            </a:r>
            <a:r>
              <a:rPr lang="en-US" sz="2000" dirty="0"/>
              <a:t>.</a:t>
            </a:r>
            <a:endParaRPr lang="hu-HU" sz="2000" dirty="0"/>
          </a:p>
          <a:p>
            <a:endParaRPr lang="hu-HU" sz="2000" dirty="0"/>
          </a:p>
          <a:p>
            <a:pPr lvl="0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ts val="1600"/>
            </a:pPr>
            <a:r>
              <a:rPr lang="hu-HU" sz="2000" dirty="0"/>
              <a:t>Megjelenési formái manapság leginkább a bérbeadás, kölcsönzés, csere illetve közösségi birtoklás.</a:t>
            </a:r>
          </a:p>
          <a:p>
            <a:endParaRPr lang="hu-HU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A </a:t>
            </a:r>
            <a:r>
              <a:rPr lang="en-US" sz="2000" dirty="0">
                <a:solidFill>
                  <a:schemeClr val="tx1"/>
                </a:solidFill>
              </a:rPr>
              <a:t>sharing economy </a:t>
            </a:r>
            <a:r>
              <a:rPr lang="hu-HU" sz="2000" dirty="0" smtClean="0">
                <a:solidFill>
                  <a:schemeClr val="tx1"/>
                </a:solidFill>
              </a:rPr>
              <a:t>a mezőgazdaságban abból áll</a:t>
            </a:r>
            <a:r>
              <a:rPr lang="en-US" sz="2000" dirty="0" smtClean="0">
                <a:solidFill>
                  <a:schemeClr val="tx1"/>
                </a:solidFill>
              </a:rPr>
              <a:t>,</a:t>
            </a:r>
            <a:r>
              <a:rPr lang="hu-HU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hogy</a:t>
            </a:r>
            <a:r>
              <a:rPr lang="en-US" sz="2000" dirty="0">
                <a:solidFill>
                  <a:schemeClr val="tx1"/>
                </a:solidFill>
              </a:rPr>
              <a:t> a </a:t>
            </a:r>
            <a:r>
              <a:rPr lang="hu-HU" sz="2000" dirty="0" smtClean="0">
                <a:solidFill>
                  <a:schemeClr val="tx1"/>
                </a:solidFill>
              </a:rPr>
              <a:t>termelők/fogyasztók </a:t>
            </a:r>
            <a:r>
              <a:rPr lang="en-US" sz="2000" u="sng" dirty="0" err="1" smtClean="0">
                <a:solidFill>
                  <a:schemeClr val="tx1"/>
                </a:solidFill>
              </a:rPr>
              <a:t>megosztják</a:t>
            </a:r>
            <a:r>
              <a:rPr lang="en-US" sz="2000" u="sng" dirty="0" smtClean="0">
                <a:solidFill>
                  <a:schemeClr val="tx1"/>
                </a:solidFill>
              </a:rPr>
              <a:t> </a:t>
            </a:r>
            <a:r>
              <a:rPr lang="en-US" sz="2000" u="sng" dirty="0" err="1" smtClean="0">
                <a:solidFill>
                  <a:schemeClr val="tx1"/>
                </a:solidFill>
              </a:rPr>
              <a:t>egymással</a:t>
            </a:r>
            <a:r>
              <a:rPr lang="en-US" sz="2000" u="sng" dirty="0" smtClean="0">
                <a:solidFill>
                  <a:schemeClr val="tx1"/>
                </a:solidFill>
              </a:rPr>
              <a:t> </a:t>
            </a:r>
            <a:r>
              <a:rPr lang="en-US" sz="2000" u="sng" dirty="0" err="1">
                <a:solidFill>
                  <a:schemeClr val="tx1"/>
                </a:solidFill>
              </a:rPr>
              <a:t>kihasználatlan</a:t>
            </a:r>
            <a:r>
              <a:rPr lang="en-US" sz="2000" u="sng" dirty="0">
                <a:solidFill>
                  <a:schemeClr val="tx1"/>
                </a:solidFill>
              </a:rPr>
              <a:t> </a:t>
            </a:r>
            <a:r>
              <a:rPr lang="en-US" sz="2000" u="sng" dirty="0" err="1">
                <a:solidFill>
                  <a:schemeClr val="tx1"/>
                </a:solidFill>
              </a:rPr>
              <a:t>kapacitásaikat</a:t>
            </a:r>
            <a:r>
              <a:rPr lang="en-US" sz="2000" u="sng" dirty="0">
                <a:solidFill>
                  <a:schemeClr val="tx1"/>
                </a:solidFill>
              </a:rPr>
              <a:t>,</a:t>
            </a:r>
            <a:r>
              <a:rPr lang="hu-HU" sz="2000" u="sng" dirty="0">
                <a:solidFill>
                  <a:schemeClr val="tx1"/>
                </a:solidFill>
              </a:rPr>
              <a:t> </a:t>
            </a:r>
            <a:r>
              <a:rPr lang="en-US" sz="2000" u="sng" dirty="0" err="1">
                <a:solidFill>
                  <a:schemeClr val="tx1"/>
                </a:solidFill>
              </a:rPr>
              <a:t>erőforrásaikat</a:t>
            </a:r>
            <a:r>
              <a:rPr lang="en-US" sz="2000" u="sng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(pl. </a:t>
            </a:r>
            <a:r>
              <a:rPr lang="en-US" sz="2000" dirty="0" err="1">
                <a:solidFill>
                  <a:schemeClr val="tx1"/>
                </a:solidFill>
              </a:rPr>
              <a:t>tárgyi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eszköz</a:t>
            </a:r>
            <a:r>
              <a:rPr lang="en-US" sz="2000" dirty="0">
                <a:solidFill>
                  <a:schemeClr val="tx1"/>
                </a:solidFill>
              </a:rPr>
              <a:t>,</a:t>
            </a: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szolgáltatás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pénz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  <a:r>
              <a:rPr lang="hu-HU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</a:rPr>
              <a:t>kiemelt</a:t>
            </a:r>
            <a:r>
              <a:rPr lang="hu-HU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jelentőséget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tulajdonítva</a:t>
            </a:r>
            <a:r>
              <a:rPr lang="en-US" sz="2000" dirty="0">
                <a:solidFill>
                  <a:schemeClr val="tx1"/>
                </a:solidFill>
              </a:rPr>
              <a:t> a</a:t>
            </a: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személyes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interakciónak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közösségi</a:t>
            </a: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élménynek</a:t>
            </a:r>
            <a:r>
              <a:rPr lang="hu-HU" sz="2000" dirty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endParaRPr lang="hu-HU" sz="2000" dirty="0"/>
          </a:p>
          <a:p>
            <a:r>
              <a:rPr lang="en-US" sz="2000" dirty="0">
                <a:solidFill>
                  <a:schemeClr val="tx1"/>
                </a:solidFill>
              </a:rPr>
              <a:t>A </a:t>
            </a:r>
            <a:r>
              <a:rPr lang="en-US" sz="2000" dirty="0" err="1"/>
              <a:t>megosztáson</a:t>
            </a:r>
            <a:r>
              <a:rPr lang="en-US" sz="2000" dirty="0"/>
              <a:t> </a:t>
            </a:r>
            <a:r>
              <a:rPr lang="en-US" sz="2000" dirty="0" err="1"/>
              <a:t>alapuló</a:t>
            </a:r>
            <a:r>
              <a:rPr lang="en-US" sz="2000" dirty="0"/>
              <a:t> </a:t>
            </a:r>
            <a:r>
              <a:rPr lang="hu-HU" sz="2000" dirty="0" smtClean="0"/>
              <a:t>gazdasági </a:t>
            </a:r>
            <a:r>
              <a:rPr lang="en-US" sz="2000" dirty="0" err="1" smtClean="0"/>
              <a:t>megoldások</a:t>
            </a:r>
            <a:r>
              <a:rPr lang="en-US" sz="2000" dirty="0" smtClean="0"/>
              <a:t> </a:t>
            </a:r>
            <a:r>
              <a:rPr lang="en-US" sz="2000" dirty="0" err="1"/>
              <a:t>során</a:t>
            </a:r>
            <a:r>
              <a:rPr lang="en-US" sz="2000" dirty="0"/>
              <a:t> </a:t>
            </a:r>
            <a:r>
              <a:rPr lang="hu-HU" sz="2000" dirty="0" smtClean="0"/>
              <a:t>a </a:t>
            </a:r>
            <a:r>
              <a:rPr lang="en-US" sz="2000" dirty="0" err="1" smtClean="0"/>
              <a:t>fogyasztók</a:t>
            </a:r>
            <a:r>
              <a:rPr lang="en-US" sz="2000" dirty="0" smtClean="0"/>
              <a:t> </a:t>
            </a:r>
            <a:r>
              <a:rPr lang="en-US" sz="2000" dirty="0" err="1"/>
              <a:t>értékes</a:t>
            </a:r>
            <a:r>
              <a:rPr lang="en-US" sz="2000" dirty="0"/>
              <a:t> </a:t>
            </a:r>
            <a:r>
              <a:rPr lang="en-US" sz="2000" dirty="0" err="1"/>
              <a:t>erőforrásokat</a:t>
            </a:r>
            <a:r>
              <a:rPr lang="en-US" sz="2000" dirty="0"/>
              <a:t> </a:t>
            </a:r>
            <a:r>
              <a:rPr lang="en-US" sz="2000" dirty="0" err="1"/>
              <a:t>vagy</a:t>
            </a:r>
            <a:r>
              <a:rPr lang="en-US" sz="2000" dirty="0"/>
              <a:t> </a:t>
            </a:r>
            <a:r>
              <a:rPr lang="en-US" sz="2000" dirty="0" err="1"/>
              <a:t>szolgáltatásokat</a:t>
            </a:r>
            <a:r>
              <a:rPr lang="en-US" sz="2000" dirty="0"/>
              <a:t> </a:t>
            </a:r>
            <a:r>
              <a:rPr lang="en-US" sz="2000" dirty="0" err="1"/>
              <a:t>szereznek</a:t>
            </a:r>
            <a:r>
              <a:rPr lang="en-US" sz="2000" dirty="0"/>
              <a:t> meg </a:t>
            </a:r>
            <a:r>
              <a:rPr lang="en-US" sz="2000" dirty="0" err="1"/>
              <a:t>ideiglenesen</a:t>
            </a:r>
            <a:r>
              <a:rPr lang="en-US" sz="2000" dirty="0"/>
              <a:t> </a:t>
            </a:r>
            <a:r>
              <a:rPr lang="en-US" sz="2000" dirty="0" err="1"/>
              <a:t>vagy</a:t>
            </a:r>
            <a:r>
              <a:rPr lang="en-US" sz="2000" dirty="0"/>
              <a:t> </a:t>
            </a:r>
            <a:r>
              <a:rPr lang="en-US" sz="2000" dirty="0" err="1"/>
              <a:t>tartósan</a:t>
            </a:r>
            <a:r>
              <a:rPr lang="en-US" sz="2000" dirty="0"/>
              <a:t>, </a:t>
            </a:r>
            <a:r>
              <a:rPr lang="en-US" sz="2000" dirty="0" err="1"/>
              <a:t>más</a:t>
            </a:r>
            <a:r>
              <a:rPr lang="en-US" sz="2000" dirty="0"/>
              <a:t> </a:t>
            </a:r>
            <a:r>
              <a:rPr lang="en-US" sz="2000" dirty="0" err="1"/>
              <a:t>fogyasztókkal</a:t>
            </a:r>
            <a:r>
              <a:rPr lang="en-US" sz="2000" dirty="0"/>
              <a:t> </a:t>
            </a:r>
            <a:r>
              <a:rPr lang="en-US" sz="2000" dirty="0" err="1"/>
              <a:t>való</a:t>
            </a:r>
            <a:r>
              <a:rPr lang="en-US" sz="2000" dirty="0"/>
              <a:t> </a:t>
            </a:r>
            <a:r>
              <a:rPr lang="en-US" sz="2000" dirty="0" err="1"/>
              <a:t>közvetlen</a:t>
            </a:r>
            <a:r>
              <a:rPr lang="en-US" sz="2000" dirty="0"/>
              <a:t> </a:t>
            </a:r>
            <a:r>
              <a:rPr lang="hu-HU" sz="2000" dirty="0" smtClean="0"/>
              <a:t>kapcsolat </a:t>
            </a:r>
            <a:r>
              <a:rPr lang="en-US" sz="2000" dirty="0" err="1" smtClean="0"/>
              <a:t>vagy</a:t>
            </a:r>
            <a:r>
              <a:rPr lang="en-US" sz="2000" dirty="0" smtClean="0"/>
              <a:t> </a:t>
            </a:r>
            <a:r>
              <a:rPr lang="en-US" sz="2000" dirty="0" err="1"/>
              <a:t>közvetítő</a:t>
            </a:r>
            <a:r>
              <a:rPr lang="en-US" sz="2000" dirty="0"/>
              <a:t> </a:t>
            </a:r>
            <a:r>
              <a:rPr lang="en-US" sz="2000" dirty="0" err="1"/>
              <a:t>útján</a:t>
            </a:r>
            <a:r>
              <a:rPr lang="en-US" sz="2000" dirty="0" smtClean="0"/>
              <a:t>.</a:t>
            </a:r>
            <a:endParaRPr lang="hu-HU" sz="2000" dirty="0" smtClean="0"/>
          </a:p>
        </p:txBody>
      </p:sp>
      <p:pic>
        <p:nvPicPr>
          <p:cNvPr id="1026" name="Picture 2" descr="The curious case of sharing economy | by Muhammad Ali | Becoming Human:  Artificial Intelligence Magaz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62" y="5109817"/>
            <a:ext cx="2987676" cy="168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91338" y="6382547"/>
            <a:ext cx="4624388" cy="407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 smtClean="0"/>
              <a:t>Kép forrása: </a:t>
            </a:r>
            <a:r>
              <a:rPr lang="en-US" sz="1000" dirty="0" smtClean="0"/>
              <a:t>https</a:t>
            </a:r>
            <a:r>
              <a:rPr lang="en-US" sz="1000" dirty="0"/>
              <a:t>://becominghuman.ai/the-curious-case-of-sharing-economy-e2b401035a9a?gi=6ff22517e500</a:t>
            </a:r>
          </a:p>
        </p:txBody>
      </p:sp>
    </p:spTree>
    <p:extLst>
      <p:ext uri="{BB962C8B-B14F-4D97-AF65-F5344CB8AC3E}">
        <p14:creationId xmlns:p14="http://schemas.microsoft.com/office/powerpoint/2010/main" val="539714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6625"/>
            <a:ext cx="12192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ts val="1600"/>
            </a:pPr>
            <a:r>
              <a:rPr lang="hu-HU" sz="2000" b="1" u="sng" dirty="0">
                <a:latin typeface="+mn-lt"/>
              </a:rPr>
              <a:t>Bevezető</a:t>
            </a:r>
          </a:p>
          <a:p>
            <a:pPr lvl="0" algn="just">
              <a:buSzPts val="1600"/>
            </a:pPr>
            <a:endParaRPr lang="hu-HU" sz="2000" dirty="0" smtClean="0">
              <a:latin typeface="+mn-lt"/>
            </a:endParaRPr>
          </a:p>
          <a:p>
            <a:pPr lvl="0">
              <a:buSzPts val="1600"/>
            </a:pPr>
            <a:r>
              <a:rPr lang="hu-HU" sz="2000" dirty="0" smtClean="0">
                <a:latin typeface="+mn-lt"/>
              </a:rPr>
              <a:t>Manapság az </a:t>
            </a:r>
            <a:r>
              <a:rPr lang="hu-HU" sz="2000" dirty="0">
                <a:latin typeface="+mn-lt"/>
              </a:rPr>
              <a:t>internet </a:t>
            </a:r>
            <a:r>
              <a:rPr lang="hu-HU" sz="2000" dirty="0" smtClean="0">
                <a:latin typeface="+mn-lt"/>
              </a:rPr>
              <a:t>egyre szélesebb körű használatának köszönhetően új értékesítési, kommunikációs és reklámozási lehetőségek nyíltak meg az </a:t>
            </a:r>
            <a:r>
              <a:rPr lang="hu-HU" sz="2000" dirty="0" smtClean="0">
                <a:latin typeface="+mn-lt"/>
              </a:rPr>
              <a:t>agrárszektor </a:t>
            </a:r>
            <a:r>
              <a:rPr lang="hu-HU" sz="2000" dirty="0" smtClean="0">
                <a:latin typeface="+mn-lt"/>
              </a:rPr>
              <a:t>szereplői számára.</a:t>
            </a:r>
          </a:p>
          <a:p>
            <a:pPr lvl="0">
              <a:buSzPts val="1600"/>
            </a:pPr>
            <a:endParaRPr lang="hu-HU" sz="2000" dirty="0" smtClean="0">
              <a:latin typeface="+mn-lt"/>
            </a:endParaRPr>
          </a:p>
          <a:p>
            <a:pPr>
              <a:buSzPts val="1600"/>
            </a:pPr>
            <a:r>
              <a:rPr lang="hu-HU" sz="2000" dirty="0" smtClean="0">
                <a:latin typeface="+mn-lt"/>
              </a:rPr>
              <a:t>Egyre több termelő és vállalkozó használja világszerte az </a:t>
            </a:r>
            <a:r>
              <a:rPr lang="hu-HU" sz="2000" u="sng" dirty="0"/>
              <a:t>elektronikus kereskedelmi</a:t>
            </a:r>
            <a:r>
              <a:rPr lang="hu-HU" sz="2000" dirty="0"/>
              <a:t> </a:t>
            </a:r>
            <a:r>
              <a:rPr lang="hu-HU" sz="2000" dirty="0" smtClean="0"/>
              <a:t>(e-kereskedelem) </a:t>
            </a:r>
            <a:r>
              <a:rPr lang="en-US" sz="2000" dirty="0" err="1" smtClean="0"/>
              <a:t>megold</a:t>
            </a:r>
            <a:r>
              <a:rPr lang="hu-HU" sz="2000" dirty="0" smtClean="0"/>
              <a:t>ásokat, ami által növelhető </a:t>
            </a:r>
            <a:r>
              <a:rPr lang="hu-HU" sz="2000" dirty="0"/>
              <a:t>a jövedelmezőség és a </a:t>
            </a:r>
            <a:r>
              <a:rPr lang="hu-HU" sz="2000" dirty="0" smtClean="0"/>
              <a:t>versenyképesség, illetve csökkenthetők az </a:t>
            </a:r>
            <a:r>
              <a:rPr lang="hu-HU" sz="2000" dirty="0"/>
              <a:t>értékesítési és disztribúciós </a:t>
            </a:r>
            <a:r>
              <a:rPr lang="hu-HU" sz="2000" dirty="0" smtClean="0"/>
              <a:t>költségek. Az e-kereskedelem által </a:t>
            </a:r>
            <a:r>
              <a:rPr lang="hu-HU" sz="2000" dirty="0"/>
              <a:t>közvetlen </a:t>
            </a:r>
            <a:r>
              <a:rPr lang="hu-HU" sz="2000" dirty="0" smtClean="0"/>
              <a:t>kapcsolat jön létre </a:t>
            </a:r>
            <a:r>
              <a:rPr lang="hu-HU" sz="2000" dirty="0"/>
              <a:t>a </a:t>
            </a:r>
            <a:r>
              <a:rPr lang="hu-HU" sz="2000" dirty="0" smtClean="0"/>
              <a:t>termelő/vállalkozó </a:t>
            </a:r>
            <a:r>
              <a:rPr lang="hu-HU" sz="2000" dirty="0"/>
              <a:t>és </a:t>
            </a:r>
            <a:r>
              <a:rPr lang="hu-HU" sz="2000" dirty="0" smtClean="0"/>
              <a:t>fogyasztó </a:t>
            </a:r>
            <a:r>
              <a:rPr lang="hu-HU" sz="2000" dirty="0"/>
              <a:t>között.</a:t>
            </a:r>
            <a:endParaRPr lang="hu-HU" sz="2000" dirty="0">
              <a:latin typeface="+mn-lt"/>
            </a:endParaRPr>
          </a:p>
          <a:p>
            <a:pPr lvl="0" algn="just">
              <a:buSzPts val="1600"/>
            </a:pPr>
            <a:endParaRPr lang="hu-HU" sz="2000" dirty="0">
              <a:latin typeface="+mn-lt"/>
            </a:endParaRPr>
          </a:p>
          <a:p>
            <a:r>
              <a:rPr lang="hu-HU" sz="2000" dirty="0"/>
              <a:t>Az </a:t>
            </a:r>
            <a:r>
              <a:rPr lang="hu-HU" sz="2000" dirty="0" smtClean="0"/>
              <a:t>e-kereskedelem mellett manapság egy másik trend is megfigyelhető az agráriumban, ez pedig a </a:t>
            </a:r>
            <a:r>
              <a:rPr lang="hu-HU" sz="2000" i="1" u="sng" dirty="0"/>
              <a:t>sharing </a:t>
            </a:r>
            <a:r>
              <a:rPr lang="hu-HU" sz="2000" i="1" u="sng" dirty="0" smtClean="0"/>
              <a:t>economy</a:t>
            </a:r>
            <a:r>
              <a:rPr lang="hu-HU" sz="2000" i="1" dirty="0" smtClean="0"/>
              <a:t>, </a:t>
            </a:r>
            <a:r>
              <a:rPr lang="hu-HU" sz="2000" dirty="0" smtClean="0"/>
              <a:t>azaz a</a:t>
            </a:r>
            <a:r>
              <a:rPr lang="hu-HU" sz="2000" i="1" dirty="0" smtClean="0"/>
              <a:t> </a:t>
            </a:r>
            <a:r>
              <a:rPr lang="en-US" sz="2000" u="sng" dirty="0" err="1" smtClean="0"/>
              <a:t>megosztáson</a:t>
            </a:r>
            <a:r>
              <a:rPr lang="hu-HU" sz="2000" u="sng" dirty="0" smtClean="0"/>
              <a:t> </a:t>
            </a:r>
            <a:r>
              <a:rPr lang="en-US" sz="2000" u="sng" dirty="0" err="1" smtClean="0"/>
              <a:t>alapuló</a:t>
            </a:r>
            <a:r>
              <a:rPr lang="hu-HU" sz="2000" u="sng" dirty="0" smtClean="0"/>
              <a:t> </a:t>
            </a:r>
            <a:r>
              <a:rPr lang="en-US" sz="2000" u="sng" dirty="0" err="1" smtClean="0"/>
              <a:t>gazdaság</a:t>
            </a:r>
            <a:r>
              <a:rPr lang="hu-HU" sz="2000" dirty="0" smtClean="0"/>
              <a:t>.</a:t>
            </a:r>
          </a:p>
          <a:p>
            <a:r>
              <a:rPr lang="en-US" sz="2000" dirty="0" smtClean="0"/>
              <a:t> </a:t>
            </a:r>
            <a:endParaRPr lang="hu-HU" sz="2000" i="1" dirty="0" smtClean="0">
              <a:latin typeface="+mn-lt"/>
            </a:endParaRPr>
          </a:p>
          <a:p>
            <a:pPr>
              <a:buSzPts val="1600"/>
            </a:pPr>
            <a:r>
              <a:rPr lang="hu-HU" sz="2000" dirty="0"/>
              <a:t>Az e-kereskedelem </a:t>
            </a:r>
            <a:r>
              <a:rPr lang="hu-HU" sz="2000" dirty="0" smtClean="0"/>
              <a:t>és a </a:t>
            </a:r>
            <a:r>
              <a:rPr lang="en-US" sz="2000" dirty="0" err="1"/>
              <a:t>megosztáson</a:t>
            </a:r>
            <a:r>
              <a:rPr lang="hu-HU" sz="2000" dirty="0"/>
              <a:t> </a:t>
            </a:r>
            <a:r>
              <a:rPr lang="en-US" sz="2000" dirty="0" err="1"/>
              <a:t>alapuló</a:t>
            </a:r>
            <a:r>
              <a:rPr lang="hu-HU" sz="2000" dirty="0"/>
              <a:t> </a:t>
            </a:r>
            <a:r>
              <a:rPr lang="hu-HU" sz="2000" dirty="0" smtClean="0"/>
              <a:t> </a:t>
            </a:r>
            <a:r>
              <a:rPr lang="hu-HU" sz="2000" dirty="0" smtClean="0">
                <a:latin typeface="+mn-lt"/>
              </a:rPr>
              <a:t>gazdaság </a:t>
            </a:r>
            <a:r>
              <a:rPr lang="hu-HU" sz="2000" u="sng" dirty="0">
                <a:latin typeface="+mn-lt"/>
              </a:rPr>
              <a:t>új </a:t>
            </a:r>
            <a:r>
              <a:rPr lang="hu-HU" sz="2000" u="sng" dirty="0" smtClean="0">
                <a:latin typeface="+mn-lt"/>
              </a:rPr>
              <a:t>üzleti lehetőségeket teremt</a:t>
            </a:r>
            <a:r>
              <a:rPr lang="hu-HU" sz="2000" dirty="0" smtClean="0">
                <a:latin typeface="+mn-lt"/>
              </a:rPr>
              <a:t> a </a:t>
            </a:r>
            <a:r>
              <a:rPr lang="hu-HU" sz="2000" dirty="0" smtClean="0"/>
              <a:t>termelők/vállalkozók számára. </a:t>
            </a:r>
            <a:endParaRPr lang="hu-HU" sz="2000" dirty="0"/>
          </a:p>
        </p:txBody>
      </p:sp>
      <p:pic>
        <p:nvPicPr>
          <p:cNvPr id="1026" name="Picture 2" descr="E-Business - WIKA Serb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7" y="4827787"/>
            <a:ext cx="4573589" cy="184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84648" y="6399057"/>
            <a:ext cx="41094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 smtClean="0"/>
              <a:t>Kép forrása: </a:t>
            </a:r>
            <a:r>
              <a:rPr lang="en-US" sz="1000" dirty="0" smtClean="0"/>
              <a:t>https</a:t>
            </a:r>
            <a:r>
              <a:rPr lang="en-US" sz="1000" dirty="0"/>
              <a:t>://www.wika.rs/service_e_business_en_co.WIKA</a:t>
            </a:r>
          </a:p>
        </p:txBody>
      </p:sp>
    </p:spTree>
    <p:extLst>
      <p:ext uri="{BB962C8B-B14F-4D97-AF65-F5344CB8AC3E}">
        <p14:creationId xmlns:p14="http://schemas.microsoft.com/office/powerpoint/2010/main" val="453139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0523"/>
            <a:ext cx="12192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A </a:t>
            </a:r>
            <a:r>
              <a:rPr lang="en-US" sz="2000" dirty="0" err="1"/>
              <a:t>fogyasztói</a:t>
            </a:r>
            <a:r>
              <a:rPr lang="en-US" sz="2000" dirty="0"/>
              <a:t> </a:t>
            </a:r>
            <a:r>
              <a:rPr lang="en-US" sz="2000" dirty="0" err="1"/>
              <a:t>szokások</a:t>
            </a:r>
            <a:r>
              <a:rPr lang="en-US" sz="2000" dirty="0"/>
              <a:t> </a:t>
            </a:r>
            <a:r>
              <a:rPr lang="en-US" sz="2000" dirty="0" err="1"/>
              <a:t>jelentős</a:t>
            </a:r>
            <a:r>
              <a:rPr lang="en-US" sz="2000" dirty="0"/>
              <a:t> </a:t>
            </a:r>
            <a:r>
              <a:rPr lang="en-US" sz="2000" dirty="0" err="1"/>
              <a:t>megváltozása</a:t>
            </a:r>
            <a:r>
              <a:rPr lang="hu-HU" sz="2000" dirty="0"/>
              <a:t> </a:t>
            </a:r>
            <a:r>
              <a:rPr lang="en-US" sz="2000" dirty="0" err="1"/>
              <a:t>következtében</a:t>
            </a:r>
            <a:r>
              <a:rPr lang="en-US" sz="2000" dirty="0"/>
              <a:t> </a:t>
            </a:r>
            <a:r>
              <a:rPr lang="hu-HU" sz="2000" dirty="0" smtClean="0"/>
              <a:t>a </a:t>
            </a:r>
            <a:r>
              <a:rPr lang="en-US" sz="2000" dirty="0" smtClean="0">
                <a:solidFill>
                  <a:schemeClr val="tx1"/>
                </a:solidFill>
              </a:rPr>
              <a:t>sharing </a:t>
            </a:r>
            <a:r>
              <a:rPr lang="en-US" sz="2000" dirty="0">
                <a:solidFill>
                  <a:schemeClr val="tx1"/>
                </a:solidFill>
              </a:rPr>
              <a:t>economy </a:t>
            </a:r>
            <a:r>
              <a:rPr lang="en-US" sz="2000" dirty="0" err="1" smtClean="0"/>
              <a:t>minden</a:t>
            </a:r>
            <a:r>
              <a:rPr lang="hu-HU" sz="2000" dirty="0" smtClean="0"/>
              <a:t> </a:t>
            </a:r>
            <a:r>
              <a:rPr lang="en-US" sz="2000" dirty="0" err="1"/>
              <a:t>bizonnyal</a:t>
            </a:r>
            <a:r>
              <a:rPr lang="en-US" sz="2000" dirty="0"/>
              <a:t> </a:t>
            </a:r>
            <a:r>
              <a:rPr lang="en-US" sz="2000" dirty="0" smtClean="0"/>
              <a:t>a</a:t>
            </a:r>
            <a:r>
              <a:rPr lang="hu-HU" sz="2000" dirty="0" smtClean="0"/>
              <a:t>z </a:t>
            </a:r>
            <a:r>
              <a:rPr lang="en-US" sz="2000" dirty="0" err="1" smtClean="0"/>
              <a:t>következő</a:t>
            </a:r>
            <a:r>
              <a:rPr lang="en-US" sz="2000" dirty="0" smtClean="0"/>
              <a:t> </a:t>
            </a:r>
            <a:r>
              <a:rPr lang="en-US" sz="2000" dirty="0" err="1"/>
              <a:t>évek</a:t>
            </a:r>
            <a:r>
              <a:rPr lang="en-US" sz="2000" dirty="0"/>
              <a:t> </a:t>
            </a:r>
            <a:r>
              <a:rPr lang="en-US" sz="2000" dirty="0" err="1"/>
              <a:t>egyik</a:t>
            </a:r>
            <a:r>
              <a:rPr lang="en-US" sz="2000" dirty="0"/>
              <a:t> </a:t>
            </a:r>
            <a:r>
              <a:rPr lang="en-US" sz="2000" dirty="0" err="1"/>
              <a:t>legfontosabb</a:t>
            </a:r>
            <a:r>
              <a:rPr lang="hu-HU" sz="2000" dirty="0"/>
              <a:t> </a:t>
            </a:r>
            <a:r>
              <a:rPr lang="en-US" sz="2000" dirty="0" err="1"/>
              <a:t>globális</a:t>
            </a:r>
            <a:r>
              <a:rPr lang="en-US" sz="2000" dirty="0"/>
              <a:t> </a:t>
            </a:r>
            <a:r>
              <a:rPr lang="en-US" sz="2000" dirty="0" err="1"/>
              <a:t>üzleti</a:t>
            </a:r>
            <a:r>
              <a:rPr lang="en-US" sz="2000" dirty="0"/>
              <a:t> </a:t>
            </a:r>
            <a:r>
              <a:rPr lang="en-US" sz="2000" dirty="0" err="1" smtClean="0"/>
              <a:t>trendj</a:t>
            </a:r>
            <a:r>
              <a:rPr lang="hu-HU" sz="2000" dirty="0" smtClean="0"/>
              <a:t>e lesz, </a:t>
            </a:r>
            <a:r>
              <a:rPr lang="hu-HU" sz="2000" dirty="0" smtClean="0"/>
              <a:t>amely </a:t>
            </a:r>
            <a:r>
              <a:rPr lang="hu-HU" sz="2000" dirty="0" smtClean="0"/>
              <a:t>a mezőgazdaságban is egyre inkább teret nyer.</a:t>
            </a:r>
          </a:p>
          <a:p>
            <a:endParaRPr lang="hu-HU" sz="2000" dirty="0"/>
          </a:p>
          <a:p>
            <a:pPr lvl="0">
              <a:buClr>
                <a:schemeClr val="dk1"/>
              </a:buClr>
              <a:buSzPts val="1600"/>
            </a:pPr>
            <a:r>
              <a:rPr lang="hu-HU" sz="2000" dirty="0" smtClean="0"/>
              <a:t>Manapság leginkább a következő ágazatokban működik a </a:t>
            </a:r>
            <a:r>
              <a:rPr lang="en-US" sz="2000" dirty="0" err="1" smtClean="0"/>
              <a:t>megosztáson</a:t>
            </a:r>
            <a:r>
              <a:rPr lang="en-US" sz="2000" dirty="0" smtClean="0"/>
              <a:t> </a:t>
            </a:r>
            <a:r>
              <a:rPr lang="en-US" sz="2000" dirty="0" err="1"/>
              <a:t>alapuló</a:t>
            </a:r>
            <a:r>
              <a:rPr lang="en-US" sz="2000" dirty="0"/>
              <a:t> </a:t>
            </a:r>
            <a:r>
              <a:rPr lang="hu-HU" sz="2000" dirty="0" smtClean="0"/>
              <a:t>gazdaság: autómegosztás, parkoló </a:t>
            </a:r>
            <a:r>
              <a:rPr lang="hu-HU" sz="2000" dirty="0"/>
              <a:t>bérlés, </a:t>
            </a:r>
            <a:r>
              <a:rPr lang="hu-HU" sz="2000" dirty="0" smtClean="0"/>
              <a:t>autó- </a:t>
            </a:r>
            <a:r>
              <a:rPr lang="hu-HU" sz="2000" dirty="0"/>
              <a:t>és kerékpárbérlés, </a:t>
            </a:r>
            <a:r>
              <a:rPr lang="hu-HU" sz="2000" dirty="0" smtClean="0"/>
              <a:t>használati </a:t>
            </a:r>
            <a:r>
              <a:rPr lang="hu-HU" sz="2000" dirty="0"/>
              <a:t>eszközök (pl. házi vagy házkörüli munkálatokhoz, konyhai, </a:t>
            </a:r>
            <a:r>
              <a:rPr lang="hu-HU" sz="2000" dirty="0" smtClean="0"/>
              <a:t>sport stb), </a:t>
            </a:r>
            <a:r>
              <a:rPr lang="hu-HU" sz="2000" dirty="0"/>
              <a:t>ételmegosztás, alkalmi ruhakölcsönzés, szatyorközösségek, közösségi </a:t>
            </a:r>
            <a:r>
              <a:rPr lang="hu-HU" sz="2000" dirty="0" smtClean="0"/>
              <a:t>kertek, </a:t>
            </a:r>
            <a:r>
              <a:rPr lang="hu-HU" sz="2000" dirty="0"/>
              <a:t>lakásmegosztás, </a:t>
            </a:r>
            <a:r>
              <a:rPr lang="hu-HU" sz="2000" dirty="0" smtClean="0"/>
              <a:t>közösségi </a:t>
            </a:r>
            <a:r>
              <a:rPr lang="hu-HU" sz="2000" dirty="0"/>
              <a:t>turisztikai szolgáltatások, </a:t>
            </a:r>
            <a:r>
              <a:rPr lang="hu-HU" sz="2000" dirty="0" smtClean="0"/>
              <a:t>online </a:t>
            </a:r>
            <a:r>
              <a:rPr lang="hu-HU" sz="2000" dirty="0"/>
              <a:t>zene és videó </a:t>
            </a:r>
            <a:r>
              <a:rPr lang="hu-HU" sz="2000" dirty="0" smtClean="0"/>
              <a:t>streaming,</a:t>
            </a:r>
            <a:r>
              <a:rPr lang="hu-HU" sz="2000" b="1" dirty="0" smtClean="0"/>
              <a:t> </a:t>
            </a:r>
            <a:r>
              <a:rPr lang="hu-HU" sz="2000" dirty="0" smtClean="0"/>
              <a:t>közösségi </a:t>
            </a:r>
            <a:r>
              <a:rPr lang="hu-HU" sz="2000" dirty="0"/>
              <a:t>finanszírozás (crowdfunding), </a:t>
            </a:r>
            <a:r>
              <a:rPr lang="hu-HU" sz="2000" dirty="0" smtClean="0"/>
              <a:t>különböző </a:t>
            </a:r>
            <a:r>
              <a:rPr lang="hu-HU" sz="2000" dirty="0"/>
              <a:t>szolgáltatások, alkalmi munkák </a:t>
            </a:r>
            <a:r>
              <a:rPr lang="hu-HU" sz="2000" dirty="0" smtClean="0"/>
              <a:t>elvégzése</a:t>
            </a:r>
            <a:r>
              <a:rPr lang="hu-HU" sz="2000" dirty="0"/>
              <a:t>, online </a:t>
            </a:r>
            <a:r>
              <a:rPr lang="hu-HU" sz="2000" dirty="0" smtClean="0"/>
              <a:t>tanítás stb. </a:t>
            </a:r>
          </a:p>
          <a:p>
            <a:pPr lvl="0">
              <a:buClr>
                <a:schemeClr val="dk1"/>
              </a:buClr>
              <a:buSzPts val="1600"/>
            </a:pPr>
            <a:endParaRPr lang="hu-HU" sz="2000" dirty="0"/>
          </a:p>
          <a:p>
            <a:r>
              <a:rPr lang="en-US" sz="2000" dirty="0"/>
              <a:t>A </a:t>
            </a:r>
            <a:r>
              <a:rPr lang="hu-HU" sz="2000" dirty="0" smtClean="0"/>
              <a:t>legismertebb </a:t>
            </a:r>
            <a:r>
              <a:rPr lang="en-US" sz="2000" dirty="0" err="1"/>
              <a:t>megosztáson</a:t>
            </a:r>
            <a:r>
              <a:rPr lang="en-US" sz="2000" dirty="0"/>
              <a:t> </a:t>
            </a:r>
            <a:r>
              <a:rPr lang="en-US" sz="2000" dirty="0" err="1"/>
              <a:t>alapuló</a:t>
            </a:r>
            <a:r>
              <a:rPr lang="en-US" sz="2000" dirty="0"/>
              <a:t> </a:t>
            </a:r>
            <a:r>
              <a:rPr lang="hu-HU" sz="2000" dirty="0" smtClean="0"/>
              <a:t>vállalatok a </a:t>
            </a:r>
            <a:r>
              <a:rPr lang="en-US" sz="2000" dirty="0" err="1" smtClean="0"/>
              <a:t>Couchsurfing</a:t>
            </a:r>
            <a:r>
              <a:rPr lang="en-US" sz="2000" dirty="0"/>
              <a:t>, </a:t>
            </a:r>
            <a:r>
              <a:rPr lang="hu-HU" sz="2000" dirty="0" smtClean="0"/>
              <a:t>az </a:t>
            </a:r>
            <a:r>
              <a:rPr lang="en-US" sz="2000" dirty="0" err="1" smtClean="0"/>
              <a:t>Airbnb</a:t>
            </a:r>
            <a:r>
              <a:rPr lang="en-US" sz="2000" dirty="0"/>
              <a:t>, </a:t>
            </a:r>
            <a:r>
              <a:rPr lang="hu-HU" sz="2000" dirty="0" smtClean="0"/>
              <a:t>és az </a:t>
            </a:r>
            <a:r>
              <a:rPr lang="en-US" sz="2000" dirty="0" err="1" smtClean="0"/>
              <a:t>Uber</a:t>
            </a:r>
            <a:r>
              <a:rPr lang="hu-HU" sz="2000" dirty="0" smtClean="0"/>
              <a:t>.</a:t>
            </a:r>
            <a:endParaRPr lang="hu-HU" sz="2000" dirty="0"/>
          </a:p>
          <a:p>
            <a:endParaRPr lang="sr-Latn-RS" sz="2000" b="1" dirty="0"/>
          </a:p>
          <a:p>
            <a:r>
              <a:rPr lang="en-US" sz="2000" dirty="0" err="1"/>
              <a:t>Egyes</a:t>
            </a:r>
            <a:r>
              <a:rPr lang="en-US" sz="2000" dirty="0"/>
              <a:t> sharing economy</a:t>
            </a:r>
            <a:r>
              <a:rPr lang="hu-HU" sz="2000" dirty="0"/>
              <a:t> szereplők mindössze néhány év alatt világméretű </a:t>
            </a:r>
            <a:r>
              <a:rPr lang="hu-HU" sz="2000" dirty="0" smtClean="0"/>
              <a:t>vállalatokká </a:t>
            </a:r>
            <a:r>
              <a:rPr lang="en-US" sz="2000" dirty="0" err="1" smtClean="0"/>
              <a:t>nőtték</a:t>
            </a:r>
            <a:r>
              <a:rPr lang="en-US" sz="2000" dirty="0" smtClean="0"/>
              <a:t> </a:t>
            </a:r>
            <a:r>
              <a:rPr lang="en-US" sz="2000" dirty="0" err="1"/>
              <a:t>ki</a:t>
            </a:r>
            <a:r>
              <a:rPr lang="en-US" sz="2000" dirty="0"/>
              <a:t> </a:t>
            </a:r>
            <a:r>
              <a:rPr lang="en-US" sz="2000" dirty="0" err="1"/>
              <a:t>magukat</a:t>
            </a:r>
            <a:r>
              <a:rPr lang="en-US" sz="2000" dirty="0"/>
              <a:t>. </a:t>
            </a:r>
            <a:endParaRPr lang="hu-HU" sz="2000" dirty="0" smtClean="0"/>
          </a:p>
          <a:p>
            <a:endParaRPr lang="hu-HU" sz="2000" dirty="0" smtClean="0"/>
          </a:p>
          <a:p>
            <a:r>
              <a:rPr lang="hu-HU" sz="2000" dirty="0" smtClean="0"/>
              <a:t>A </a:t>
            </a:r>
            <a:r>
              <a:rPr lang="en-US" sz="2000" dirty="0" smtClean="0"/>
              <a:t>Wall </a:t>
            </a:r>
            <a:r>
              <a:rPr lang="en-US" sz="2000" dirty="0"/>
              <a:t>Street Journal </a:t>
            </a:r>
            <a:r>
              <a:rPr lang="en-US" sz="2000" dirty="0" err="1"/>
              <a:t>elemzése</a:t>
            </a:r>
            <a:r>
              <a:rPr lang="en-US" sz="2000" dirty="0"/>
              <a:t> </a:t>
            </a:r>
            <a:r>
              <a:rPr lang="en-US" sz="2000" dirty="0" err="1"/>
              <a:t>szerint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Uber</a:t>
            </a:r>
            <a:r>
              <a:rPr lang="hu-HU" sz="2000" dirty="0"/>
              <a:t> </a:t>
            </a:r>
            <a:r>
              <a:rPr lang="en-US" sz="2000" dirty="0" err="1"/>
              <a:t>értéke</a:t>
            </a:r>
            <a:r>
              <a:rPr lang="en-US" sz="2000" dirty="0"/>
              <a:t> </a:t>
            </a:r>
            <a:r>
              <a:rPr lang="en-US" sz="2000" dirty="0" err="1" smtClean="0"/>
              <a:t>meghalad</a:t>
            </a:r>
            <a:r>
              <a:rPr lang="hu-HU" sz="2000" dirty="0" smtClean="0"/>
              <a:t>j</a:t>
            </a:r>
            <a:r>
              <a:rPr lang="en-US" sz="2000" dirty="0" smtClean="0"/>
              <a:t>a </a:t>
            </a:r>
            <a:r>
              <a:rPr lang="en-US" sz="2000" dirty="0" err="1"/>
              <a:t>az</a:t>
            </a:r>
            <a:r>
              <a:rPr lang="en-US" sz="2000" dirty="0"/>
              <a:t> 50 </a:t>
            </a:r>
            <a:r>
              <a:rPr lang="en-US" sz="2000" dirty="0" err="1"/>
              <a:t>milliárd</a:t>
            </a:r>
            <a:r>
              <a:rPr lang="en-US" sz="2000" dirty="0"/>
              <a:t> </a:t>
            </a:r>
            <a:r>
              <a:rPr lang="en-US" sz="2000" dirty="0" err="1"/>
              <a:t>dollárt</a:t>
            </a:r>
            <a:r>
              <a:rPr lang="en-US" sz="2000" dirty="0"/>
              <a:t>, </a:t>
            </a:r>
            <a:r>
              <a:rPr lang="pt-BR" sz="2000" dirty="0" smtClean="0"/>
              <a:t>míg </a:t>
            </a:r>
            <a:r>
              <a:rPr lang="pt-BR" sz="2000" dirty="0"/>
              <a:t>az Airbnb elérte a 24 </a:t>
            </a:r>
            <a:r>
              <a:rPr lang="pt-BR" sz="2000" dirty="0" smtClean="0"/>
              <a:t>milliárd</a:t>
            </a:r>
            <a:r>
              <a:rPr lang="hu-HU" sz="2000" dirty="0" smtClean="0"/>
              <a:t> </a:t>
            </a:r>
            <a:r>
              <a:rPr lang="en-US" sz="2000" dirty="0" err="1" smtClean="0"/>
              <a:t>dolláros</a:t>
            </a:r>
            <a:r>
              <a:rPr lang="en-US" sz="2000" dirty="0" smtClean="0"/>
              <a:t> </a:t>
            </a:r>
            <a:r>
              <a:rPr lang="en-US" sz="2000" dirty="0" err="1" smtClean="0"/>
              <a:t>értéket</a:t>
            </a:r>
            <a:r>
              <a:rPr lang="en-US" sz="2000" dirty="0" smtClean="0"/>
              <a:t>.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513670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7137"/>
            <a:ext cx="12191999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u-HU" sz="2000" dirty="0" smtClean="0"/>
              <a:t>A mezőgazdaság terén a </a:t>
            </a:r>
            <a:r>
              <a:rPr lang="en-US" sz="2000" dirty="0" err="1"/>
              <a:t>megosztáson</a:t>
            </a:r>
            <a:r>
              <a:rPr lang="en-US" sz="2000" dirty="0"/>
              <a:t> </a:t>
            </a:r>
            <a:r>
              <a:rPr lang="en-US" sz="2000" dirty="0" err="1"/>
              <a:t>alapuló</a:t>
            </a:r>
            <a:r>
              <a:rPr lang="en-US" sz="2000" dirty="0"/>
              <a:t> </a:t>
            </a:r>
            <a:r>
              <a:rPr lang="hu-HU" sz="2000" dirty="0"/>
              <a:t>gazdaság </a:t>
            </a:r>
            <a:r>
              <a:rPr lang="hu-HU" sz="2000" dirty="0" smtClean="0"/>
              <a:t>a következő lehetőségeket takarja: </a:t>
            </a:r>
            <a:endParaRPr lang="hu-HU" sz="2000" dirty="0"/>
          </a:p>
          <a:p>
            <a:pPr marL="342900" indent="-342900">
              <a:spcAft>
                <a:spcPts val="1200"/>
              </a:spcAft>
              <a:buSzPts val="1600"/>
              <a:buFontTx/>
              <a:buChar char="-"/>
            </a:pPr>
            <a:r>
              <a:rPr lang="hu-HU" sz="2000" u="sng" dirty="0" smtClean="0"/>
              <a:t>erőforrás </a:t>
            </a:r>
            <a:r>
              <a:rPr lang="hu-HU" sz="2000" u="sng" dirty="0"/>
              <a:t>megosztás</a:t>
            </a:r>
            <a:r>
              <a:rPr lang="hu-HU" sz="2000" dirty="0"/>
              <a:t> (termelési eszközök, gyártási </a:t>
            </a:r>
            <a:r>
              <a:rPr lang="hu-HU" sz="2000" dirty="0" smtClean="0"/>
              <a:t>kapacitás</a:t>
            </a:r>
            <a:r>
              <a:rPr lang="hu-HU" sz="2000" dirty="0"/>
              <a:t>, </a:t>
            </a:r>
            <a:r>
              <a:rPr lang="hu-HU" sz="2000" dirty="0" smtClean="0"/>
              <a:t>csomagolási és egyéb kapacitás, élőállat bérlés stb)</a:t>
            </a:r>
          </a:p>
          <a:p>
            <a:pPr marL="342900" indent="-342900">
              <a:spcAft>
                <a:spcPts val="1200"/>
              </a:spcAft>
              <a:buSzPts val="1600"/>
              <a:buFontTx/>
              <a:buChar char="-"/>
            </a:pPr>
            <a:r>
              <a:rPr lang="hu-HU" sz="2000" u="sng" dirty="0" smtClean="0"/>
              <a:t>hír és információmegosztó</a:t>
            </a:r>
            <a:r>
              <a:rPr lang="hu-HU" sz="2000" dirty="0" smtClean="0"/>
              <a:t> </a:t>
            </a:r>
            <a:r>
              <a:rPr lang="hu-HU" sz="2000" dirty="0"/>
              <a:t>portálok </a:t>
            </a:r>
            <a:r>
              <a:rPr lang="hu-HU" sz="2000" dirty="0" smtClean="0"/>
              <a:t>létesítése</a:t>
            </a:r>
            <a:endParaRPr lang="hu-HU" sz="2000" dirty="0"/>
          </a:p>
          <a:p>
            <a:pPr marL="342900" indent="-342900">
              <a:spcAft>
                <a:spcPts val="1200"/>
              </a:spcAft>
              <a:buSzPts val="1600"/>
              <a:buFontTx/>
              <a:buChar char="-"/>
            </a:pPr>
            <a:r>
              <a:rPr lang="hu-HU" sz="2000" u="sng" dirty="0" smtClean="0"/>
              <a:t>értékesítési </a:t>
            </a:r>
            <a:r>
              <a:rPr lang="hu-HU" sz="2000" u="sng" dirty="0"/>
              <a:t>platformok</a:t>
            </a:r>
            <a:r>
              <a:rPr lang="hu-HU" sz="2000" dirty="0"/>
              <a:t> kialakítása </a:t>
            </a:r>
            <a:r>
              <a:rPr lang="hu-HU" sz="2000" dirty="0" smtClean="0"/>
              <a:t>(</a:t>
            </a:r>
            <a:r>
              <a:rPr lang="hu-HU" sz="2000" dirty="0"/>
              <a:t>online piacterek, lokális termelői és fogyasztói </a:t>
            </a:r>
            <a:r>
              <a:rPr lang="hu-HU" sz="2000" dirty="0" smtClean="0"/>
              <a:t>társulások)</a:t>
            </a:r>
            <a:endParaRPr lang="hu-HU" sz="2000" dirty="0"/>
          </a:p>
          <a:p>
            <a:pPr marL="342900" indent="-342900">
              <a:spcAft>
                <a:spcPts val="1200"/>
              </a:spcAft>
              <a:buSzPts val="1600"/>
              <a:buFontTx/>
              <a:buChar char="-"/>
            </a:pPr>
            <a:r>
              <a:rPr lang="hu-HU" sz="2000" u="sng" dirty="0" smtClean="0"/>
              <a:t>gépi </a:t>
            </a:r>
            <a:r>
              <a:rPr lang="hu-HU" sz="2000" u="sng" dirty="0"/>
              <a:t>bérszolgáltatás</a:t>
            </a:r>
            <a:r>
              <a:rPr lang="hu-HU" sz="2000" dirty="0"/>
              <a:t>, kölcsönösségen alapuló munkavégzés, közös </a:t>
            </a:r>
            <a:r>
              <a:rPr lang="hu-HU" sz="2000" dirty="0" smtClean="0"/>
              <a:t>beszerzés </a:t>
            </a:r>
            <a:r>
              <a:rPr lang="hu-HU" sz="2000" dirty="0"/>
              <a:t>és </a:t>
            </a:r>
            <a:r>
              <a:rPr lang="hu-HU" sz="2000" dirty="0" smtClean="0"/>
              <a:t>értékesítés</a:t>
            </a:r>
          </a:p>
          <a:p>
            <a:pPr marL="6350" lvl="0" indent="-6350">
              <a:spcAft>
                <a:spcPts val="1200"/>
              </a:spcAft>
              <a:buSzPts val="1600"/>
            </a:pPr>
            <a:endParaRPr lang="hu-HU" sz="2000" dirty="0" smtClean="0"/>
          </a:p>
          <a:p>
            <a:pPr marL="6350" lvl="0" indent="-6350">
              <a:spcAft>
                <a:spcPts val="1200"/>
              </a:spcAft>
              <a:buSzPts val="1600"/>
            </a:pPr>
            <a:r>
              <a:rPr lang="hu-HU" sz="2000" dirty="0" smtClean="0"/>
              <a:t>A </a:t>
            </a:r>
            <a:r>
              <a:rPr lang="en-US" sz="2000" dirty="0" err="1"/>
              <a:t>megosztáson</a:t>
            </a:r>
            <a:r>
              <a:rPr lang="en-US" sz="2000" dirty="0"/>
              <a:t> </a:t>
            </a:r>
            <a:r>
              <a:rPr lang="en-US" sz="2000" dirty="0" err="1"/>
              <a:t>alapuló</a:t>
            </a:r>
            <a:r>
              <a:rPr lang="en-US" sz="2000" dirty="0"/>
              <a:t> </a:t>
            </a:r>
            <a:r>
              <a:rPr lang="hu-HU" sz="2000" dirty="0" smtClean="0"/>
              <a:t>gazdaság előnyei:</a:t>
            </a:r>
          </a:p>
          <a:p>
            <a:pPr marL="342900" lvl="0" indent="-342900">
              <a:spcAft>
                <a:spcPts val="1200"/>
              </a:spcAft>
              <a:buSzPts val="1600"/>
              <a:buFontTx/>
              <a:buChar char="-"/>
            </a:pPr>
            <a:r>
              <a:rPr lang="hu-HU" sz="2000" dirty="0" smtClean="0"/>
              <a:t>Bevételnövelés – a felesleges </a:t>
            </a:r>
            <a:r>
              <a:rPr lang="hu-HU" sz="2000" dirty="0"/>
              <a:t>vagy kihasználatlan erőforrások útján, ezek cseréjéből vagy bérbeadásából, többletjövedelem </a:t>
            </a:r>
            <a:r>
              <a:rPr lang="hu-HU" sz="2000" dirty="0" smtClean="0"/>
              <a:t>realizálható.</a:t>
            </a:r>
            <a:endParaRPr lang="hu-HU" sz="2000" dirty="0"/>
          </a:p>
          <a:p>
            <a:pPr marL="342900" lvl="0" indent="-342900">
              <a:spcAft>
                <a:spcPts val="1200"/>
              </a:spcAft>
              <a:buSzPts val="1600"/>
              <a:buFontTx/>
              <a:buChar char="-"/>
            </a:pPr>
            <a:r>
              <a:rPr lang="hu-HU" sz="2000" dirty="0" smtClean="0"/>
              <a:t>Birtoklás </a:t>
            </a:r>
            <a:r>
              <a:rPr lang="hu-HU" sz="2000" dirty="0"/>
              <a:t>helyett </a:t>
            </a:r>
            <a:r>
              <a:rPr lang="hu-HU" sz="2000" dirty="0" smtClean="0"/>
              <a:t>hozzáférés</a:t>
            </a:r>
            <a:r>
              <a:rPr lang="hu-HU" sz="2000" dirty="0"/>
              <a:t> </a:t>
            </a:r>
            <a:r>
              <a:rPr lang="hu-HU" sz="2000" dirty="0" smtClean="0"/>
              <a:t>- </a:t>
            </a:r>
            <a:r>
              <a:rPr lang="hu-HU" sz="2000" dirty="0"/>
              <a:t>közös </a:t>
            </a:r>
            <a:r>
              <a:rPr lang="hu-HU" sz="2000" dirty="0" smtClean="0"/>
              <a:t>gép-, és eszközhasználat</a:t>
            </a:r>
            <a:endParaRPr lang="hu-HU" sz="2000" dirty="0"/>
          </a:p>
          <a:p>
            <a:pPr marL="342900" lvl="0" indent="-342900">
              <a:spcAft>
                <a:spcPts val="1200"/>
              </a:spcAft>
              <a:buSzPts val="1600"/>
              <a:buFontTx/>
              <a:buChar char="-"/>
            </a:pPr>
            <a:r>
              <a:rPr lang="hu-HU" sz="2000" dirty="0" smtClean="0"/>
              <a:t>Szakmai </a:t>
            </a:r>
            <a:r>
              <a:rPr lang="hu-HU" sz="2000" dirty="0"/>
              <a:t>segítség és </a:t>
            </a:r>
            <a:r>
              <a:rPr lang="hu-HU" sz="2000" dirty="0" smtClean="0"/>
              <a:t>tanácsadás – hírek, információk, pályázati lehetőségek megosztása, mentor-program, szakmai tanácsok stb.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829528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1440"/>
            <a:ext cx="1219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+mn-lt"/>
              </a:rPr>
              <a:t>A </a:t>
            </a:r>
            <a:r>
              <a:rPr lang="en-US" sz="2000" dirty="0" err="1"/>
              <a:t>megosztáson</a:t>
            </a:r>
            <a:r>
              <a:rPr lang="en-US" sz="2000" dirty="0"/>
              <a:t> </a:t>
            </a:r>
            <a:r>
              <a:rPr lang="en-US" sz="2000" dirty="0" err="1"/>
              <a:t>alapuló</a:t>
            </a:r>
            <a:r>
              <a:rPr lang="en-US" sz="2000" dirty="0"/>
              <a:t> </a:t>
            </a:r>
            <a:r>
              <a:rPr lang="hu-HU" sz="2000" dirty="0"/>
              <a:t>gazdaság </a:t>
            </a:r>
            <a:r>
              <a:rPr lang="hu-HU" sz="2000" dirty="0" smtClean="0">
                <a:latin typeface="+mn-lt"/>
              </a:rPr>
              <a:t>több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szempontból</a:t>
            </a:r>
            <a:r>
              <a:rPr lang="en-US" sz="2000" dirty="0">
                <a:latin typeface="+mn-lt"/>
              </a:rPr>
              <a:t> is </a:t>
            </a:r>
            <a:r>
              <a:rPr lang="hu-HU" sz="2000" dirty="0" smtClean="0">
                <a:latin typeface="+mn-lt"/>
              </a:rPr>
              <a:t>jó </a:t>
            </a:r>
            <a:r>
              <a:rPr lang="en-US" sz="2000" dirty="0" err="1" smtClean="0">
                <a:latin typeface="+mn-lt"/>
              </a:rPr>
              <a:t>gazdasági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döntés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lehet</a:t>
            </a:r>
            <a:r>
              <a:rPr lang="hu-HU" sz="2000" dirty="0" smtClean="0">
                <a:latin typeface="+mn-lt"/>
              </a:rPr>
              <a:t>, ugyanis </a:t>
            </a:r>
            <a:r>
              <a:rPr lang="en-US" sz="2000" dirty="0" smtClean="0">
                <a:latin typeface="+mn-lt"/>
              </a:rPr>
              <a:t>a </a:t>
            </a:r>
            <a:r>
              <a:rPr lang="en-US" sz="2000" dirty="0" err="1">
                <a:latin typeface="+mn-lt"/>
              </a:rPr>
              <a:t>felhasználóknak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nem</a:t>
            </a:r>
            <a:r>
              <a:rPr lang="hu-HU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szükséges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beruházniuk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drága</a:t>
            </a:r>
            <a:r>
              <a:rPr lang="en-US" sz="2000" dirty="0" smtClean="0">
                <a:latin typeface="+mn-lt"/>
              </a:rPr>
              <a:t> </a:t>
            </a:r>
            <a:r>
              <a:rPr lang="hu-HU" sz="2000" dirty="0" smtClean="0">
                <a:latin typeface="+mn-lt"/>
              </a:rPr>
              <a:t>gépekbe, </a:t>
            </a:r>
            <a:r>
              <a:rPr lang="en-US" sz="2000" dirty="0" err="1" smtClean="0">
                <a:latin typeface="+mn-lt"/>
              </a:rPr>
              <a:t>eszköz</a:t>
            </a:r>
            <a:r>
              <a:rPr lang="hu-HU" sz="2000" dirty="0" smtClean="0">
                <a:latin typeface="+mn-lt"/>
              </a:rPr>
              <a:t>ökbe (melyek</a:t>
            </a:r>
            <a:r>
              <a:rPr lang="hu-HU" sz="2000" dirty="0" smtClean="0"/>
              <a:t> </a:t>
            </a:r>
            <a:r>
              <a:rPr lang="en-US" sz="2000" dirty="0" err="1" smtClean="0"/>
              <a:t>megvásárlása</a:t>
            </a:r>
            <a:r>
              <a:rPr lang="hu-HU" sz="2000" dirty="0" smtClean="0"/>
              <a:t> </a:t>
            </a:r>
            <a:r>
              <a:rPr lang="en-US" sz="2000" dirty="0" err="1" smtClean="0"/>
              <a:t>és</a:t>
            </a:r>
            <a:r>
              <a:rPr lang="hu-HU" sz="2000" dirty="0"/>
              <a:t> </a:t>
            </a:r>
            <a:r>
              <a:rPr lang="en-US" sz="2000" dirty="0" err="1" smtClean="0"/>
              <a:t>fenntartása</a:t>
            </a:r>
            <a:r>
              <a:rPr lang="en-US" sz="2000" dirty="0" smtClean="0"/>
              <a:t> </a:t>
            </a:r>
            <a:r>
              <a:rPr lang="en-US" sz="2000" dirty="0"/>
              <a:t>is </a:t>
            </a:r>
            <a:r>
              <a:rPr lang="en-US" sz="2000" dirty="0" err="1" smtClean="0"/>
              <a:t>költséges</a:t>
            </a:r>
            <a:r>
              <a:rPr lang="hu-HU" sz="2000" dirty="0" smtClean="0"/>
              <a:t>)</a:t>
            </a:r>
            <a:r>
              <a:rPr lang="hu-HU" sz="2000" dirty="0" smtClean="0">
                <a:latin typeface="+mn-lt"/>
              </a:rPr>
              <a:t>, továbbá ezek felhasználását </a:t>
            </a:r>
            <a:r>
              <a:rPr lang="en-US" sz="2000" dirty="0" err="1" smtClean="0">
                <a:latin typeface="+mn-lt"/>
              </a:rPr>
              <a:t>nyújtók</a:t>
            </a:r>
            <a:r>
              <a:rPr lang="hu-HU" sz="2000" dirty="0" smtClean="0">
                <a:latin typeface="+mn-lt"/>
              </a:rPr>
              <a:t>, </a:t>
            </a:r>
            <a:r>
              <a:rPr lang="en-US" sz="2000" dirty="0"/>
              <a:t>a </a:t>
            </a:r>
            <a:r>
              <a:rPr lang="en-US" sz="2000" dirty="0" err="1" smtClean="0"/>
              <a:t>tulajdonosok</a:t>
            </a:r>
            <a:r>
              <a:rPr lang="hu-HU" sz="2000" dirty="0" smtClean="0"/>
              <a:t>,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plusz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bevételt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tudnak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elérni</a:t>
            </a:r>
            <a:r>
              <a:rPr lang="hu-HU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kihasználatlan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eszközeik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hasznosításával</a:t>
            </a:r>
            <a:r>
              <a:rPr lang="hu-HU" sz="2000" dirty="0" smtClean="0">
                <a:latin typeface="+mn-lt"/>
              </a:rPr>
              <a:t>, így s</a:t>
            </a:r>
            <a:r>
              <a:rPr lang="en-US" sz="2000" dirty="0" err="1" smtClean="0">
                <a:latin typeface="+mn-lt"/>
              </a:rPr>
              <a:t>okan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kereset</a:t>
            </a:r>
            <a:r>
              <a:rPr lang="hu-HU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kiegészítésként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tekintenek</a:t>
            </a:r>
            <a:r>
              <a:rPr lang="en-US" sz="2000" dirty="0">
                <a:latin typeface="+mn-lt"/>
              </a:rPr>
              <a:t> a sharing economy </a:t>
            </a:r>
            <a:r>
              <a:rPr lang="en-US" sz="2000" dirty="0" err="1">
                <a:latin typeface="+mn-lt"/>
              </a:rPr>
              <a:t>által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biztosított</a:t>
            </a:r>
            <a:r>
              <a:rPr lang="hu-HU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lehetőségekre</a:t>
            </a:r>
            <a:r>
              <a:rPr lang="en-US" sz="2000" dirty="0">
                <a:latin typeface="+mn-lt"/>
              </a:rPr>
              <a:t>, </a:t>
            </a:r>
            <a:r>
              <a:rPr lang="hu-HU" sz="2000" dirty="0" smtClean="0">
                <a:latin typeface="+mn-lt"/>
              </a:rPr>
              <a:t>egyesek </a:t>
            </a:r>
            <a:r>
              <a:rPr lang="en-US" sz="2000" dirty="0" err="1" smtClean="0">
                <a:latin typeface="+mn-lt"/>
              </a:rPr>
              <a:t>számára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pedig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már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elsődleges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kereseti</a:t>
            </a:r>
            <a:r>
              <a:rPr lang="hu-HU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forrássá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vált</a:t>
            </a:r>
            <a:r>
              <a:rPr lang="en-US" sz="2000" dirty="0" smtClean="0">
                <a:latin typeface="+mn-lt"/>
              </a:rPr>
              <a:t>.</a:t>
            </a:r>
            <a:endParaRPr lang="hu-HU" sz="2000" dirty="0" smtClean="0">
              <a:latin typeface="+mn-lt"/>
            </a:endParaRPr>
          </a:p>
          <a:p>
            <a:endParaRPr lang="hu-HU" sz="2000" dirty="0">
              <a:latin typeface="+mn-lt"/>
            </a:endParaRPr>
          </a:p>
          <a:p>
            <a:r>
              <a:rPr lang="hu-HU" sz="2000" dirty="0"/>
              <a:t>Világszerte alkalmazzák a módszert a mezőgazdaságban, főleg a fejletlen országokban népszerű, ahol a gazdák nem tudnak önmaguk gépeket, eszközöket vásárolni. </a:t>
            </a:r>
            <a:endParaRPr lang="hu-HU" sz="2000" dirty="0" smtClean="0"/>
          </a:p>
          <a:p>
            <a:endParaRPr lang="hu-HU" sz="2000" dirty="0" smtClean="0"/>
          </a:p>
          <a:p>
            <a:r>
              <a:rPr lang="hu-HU" sz="2000" dirty="0" smtClean="0"/>
              <a:t>Az </a:t>
            </a:r>
            <a:r>
              <a:rPr lang="hu-HU" sz="2000" u="sng" dirty="0" smtClean="0"/>
              <a:t>AgriShare</a:t>
            </a:r>
            <a:r>
              <a:rPr lang="hu-HU" sz="2000" dirty="0" smtClean="0"/>
              <a:t> </a:t>
            </a:r>
            <a:r>
              <a:rPr lang="hu-HU" sz="2000" dirty="0" smtClean="0"/>
              <a:t>mobiltelefonos applikációként </a:t>
            </a:r>
            <a:r>
              <a:rPr lang="hu-HU" sz="2000" dirty="0"/>
              <a:t>is használható </a:t>
            </a:r>
            <a:r>
              <a:rPr lang="hu-HU" sz="2000" dirty="0" smtClean="0"/>
              <a:t>(</a:t>
            </a:r>
            <a:r>
              <a:rPr lang="hu-HU" sz="2000" dirty="0" smtClean="0">
                <a:hlinkClick r:id="rId2"/>
              </a:rPr>
              <a:t>https</a:t>
            </a:r>
            <a:r>
              <a:rPr lang="hu-HU" sz="2000" dirty="0">
                <a:hlinkClick r:id="rId2"/>
              </a:rPr>
              <a:t>://www.agrishare.app</a:t>
            </a:r>
            <a:r>
              <a:rPr lang="hu-HU" sz="2000" dirty="0" smtClean="0">
                <a:hlinkClick r:id="rId2"/>
              </a:rPr>
              <a:t>/</a:t>
            </a:r>
            <a:r>
              <a:rPr lang="hu-HU" sz="2000" dirty="0" smtClean="0"/>
              <a:t>). </a:t>
            </a:r>
            <a:endParaRPr lang="en-US" sz="2000" dirty="0"/>
          </a:p>
        </p:txBody>
      </p:sp>
      <p:pic>
        <p:nvPicPr>
          <p:cNvPr id="6" name="Picture 2" descr="https://www.agrishare.app/Resources/Images/Screensh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87" y="3367116"/>
            <a:ext cx="2598851" cy="318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griShare - Welthungerhilf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76" y="3367116"/>
            <a:ext cx="57150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998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.fbeg1-1.fna.fbcdn.net/v/t1.6435-0/p480x480/183049937_2874500386096018_2033773143755764562_n.jpg?_nc_cat=111&amp;ccb=1-3&amp;_nc_sid=110474&amp;_nc_ohc=9E5FkctH71wAX-gXQeO&amp;_nc_ht=scontent.fbeg1-1.fna&amp;tp=6&amp;oh=8d1da1e739f147509c341b378bead839&amp;oe=60C90B7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099" y="1174238"/>
            <a:ext cx="4623028" cy="462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58412" y="5999674"/>
            <a:ext cx="35189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https://www.facebook.com/AgriShareZim</a:t>
            </a:r>
            <a:r>
              <a:rPr lang="en-US" dirty="0" smtClean="0">
                <a:hlinkClick r:id="rId3"/>
              </a:rPr>
              <a:t>/</a:t>
            </a:r>
            <a:r>
              <a:rPr lang="hu-HU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7773" r="4392" b="9571"/>
          <a:stretch/>
        </p:blipFill>
        <p:spPr>
          <a:xfrm>
            <a:off x="305554" y="1404728"/>
            <a:ext cx="6264651" cy="26766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40038" y="4189106"/>
            <a:ext cx="23535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https://www.agrishare.app</a:t>
            </a:r>
            <a:r>
              <a:rPr lang="en-US" dirty="0" smtClean="0">
                <a:hlinkClick r:id="rId5"/>
              </a:rPr>
              <a:t>/</a:t>
            </a: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2713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A</a:t>
            </a:r>
            <a:r>
              <a:rPr lang="en-US" sz="2000" dirty="0" smtClean="0"/>
              <a:t> </a:t>
            </a:r>
            <a:r>
              <a:rPr lang="en-US" sz="2000" dirty="0" err="1"/>
              <a:t>technológiai</a:t>
            </a:r>
            <a:r>
              <a:rPr lang="en-US" sz="2000" dirty="0"/>
              <a:t> </a:t>
            </a:r>
            <a:r>
              <a:rPr lang="en-US" sz="2000" dirty="0" err="1" smtClean="0"/>
              <a:t>fejlődés</a:t>
            </a:r>
            <a:r>
              <a:rPr lang="hu-HU" sz="2000" dirty="0" smtClean="0"/>
              <a:t> és a kommunikáció felgyorsulása,</a:t>
            </a:r>
            <a:r>
              <a:rPr lang="en-US" sz="2000" dirty="0" smtClean="0"/>
              <a:t> </a:t>
            </a:r>
            <a:r>
              <a:rPr lang="hu-HU" sz="2000" dirty="0" smtClean="0"/>
              <a:t>a</a:t>
            </a:r>
            <a:r>
              <a:rPr lang="en-US" sz="2000" dirty="0" smtClean="0"/>
              <a:t>z internet</a:t>
            </a:r>
            <a:r>
              <a:rPr lang="hu-HU" sz="2000" dirty="0" smtClean="0"/>
              <a:t> és </a:t>
            </a:r>
            <a:r>
              <a:rPr lang="en-US" sz="2000" dirty="0" err="1" smtClean="0"/>
              <a:t>az</a:t>
            </a:r>
            <a:r>
              <a:rPr lang="en-US" sz="2000" dirty="0" smtClean="0"/>
              <a:t> </a:t>
            </a:r>
            <a:r>
              <a:rPr lang="en-US" sz="2000" dirty="0" err="1"/>
              <a:t>okostelefonok</a:t>
            </a:r>
            <a:r>
              <a:rPr lang="en-US" sz="2000" dirty="0"/>
              <a:t> </a:t>
            </a:r>
            <a:r>
              <a:rPr lang="en-US" sz="2000" dirty="0" err="1" smtClean="0"/>
              <a:t>használat</a:t>
            </a:r>
            <a:r>
              <a:rPr lang="hu-HU" sz="2000" dirty="0" smtClean="0"/>
              <a:t>a</a:t>
            </a:r>
            <a:r>
              <a:rPr lang="en-US" sz="2000" dirty="0" smtClean="0"/>
              <a:t> </a:t>
            </a:r>
            <a:r>
              <a:rPr lang="en-US" sz="2000" dirty="0" err="1"/>
              <a:t>új</a:t>
            </a:r>
            <a:r>
              <a:rPr lang="en-US" sz="2000" dirty="0"/>
              <a:t> </a:t>
            </a:r>
            <a:r>
              <a:rPr lang="en-US" sz="2000" dirty="0" err="1"/>
              <a:t>lehetőségeket</a:t>
            </a:r>
            <a:r>
              <a:rPr lang="en-US" sz="2000" dirty="0"/>
              <a:t> </a:t>
            </a:r>
            <a:r>
              <a:rPr lang="en-US" sz="2000" dirty="0" err="1"/>
              <a:t>nyitott</a:t>
            </a:r>
            <a:r>
              <a:rPr lang="en-US" sz="2000" dirty="0"/>
              <a:t> </a:t>
            </a:r>
            <a:r>
              <a:rPr lang="hu-HU" sz="2000" dirty="0" smtClean="0"/>
              <a:t>a sharing economy terén is</a:t>
            </a:r>
            <a:r>
              <a:rPr lang="en-US" sz="2000" dirty="0" smtClean="0"/>
              <a:t>, </a:t>
            </a:r>
            <a:r>
              <a:rPr lang="en-US" sz="2000" dirty="0" err="1"/>
              <a:t>jóval</a:t>
            </a:r>
            <a:r>
              <a:rPr lang="en-US" sz="2000" dirty="0"/>
              <a:t> </a:t>
            </a:r>
            <a:r>
              <a:rPr lang="en-US" sz="2000" dirty="0" err="1"/>
              <a:t>könnyebbé</a:t>
            </a:r>
            <a:r>
              <a:rPr lang="en-US" sz="2000" dirty="0"/>
              <a:t> </a:t>
            </a:r>
            <a:r>
              <a:rPr lang="hu-HU" sz="2000" dirty="0" smtClean="0"/>
              <a:t>téve a</a:t>
            </a:r>
            <a:r>
              <a:rPr lang="en-US" sz="2000" dirty="0" smtClean="0"/>
              <a:t> </a:t>
            </a:r>
            <a:r>
              <a:rPr lang="en-US" sz="2000" dirty="0" err="1" smtClean="0"/>
              <a:t>fogyasztó</a:t>
            </a:r>
            <a:r>
              <a:rPr lang="hu-HU" sz="2000" dirty="0" smtClean="0"/>
              <a:t>k</a:t>
            </a:r>
            <a:r>
              <a:rPr lang="en-US" sz="2000" dirty="0" smtClean="0"/>
              <a:t> </a:t>
            </a:r>
            <a:r>
              <a:rPr lang="en-US" sz="2000" dirty="0" err="1"/>
              <a:t>közötti</a:t>
            </a:r>
            <a:r>
              <a:rPr lang="en-US" sz="2000" dirty="0"/>
              <a:t> </a:t>
            </a:r>
            <a:r>
              <a:rPr lang="en-US" sz="2000" dirty="0" err="1"/>
              <a:t>közvetlen</a:t>
            </a:r>
            <a:r>
              <a:rPr lang="en-US" sz="2000" dirty="0"/>
              <a:t> </a:t>
            </a:r>
            <a:r>
              <a:rPr lang="en-US" sz="2000" dirty="0" err="1" smtClean="0"/>
              <a:t>kapcsola</a:t>
            </a:r>
            <a:r>
              <a:rPr lang="hu-HU" sz="2000" dirty="0" smtClean="0"/>
              <a:t>tot</a:t>
            </a:r>
            <a:r>
              <a:rPr lang="en-US" sz="2000" dirty="0" smtClean="0"/>
              <a:t>,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hu-HU" sz="2000" dirty="0" smtClean="0"/>
              <a:t>a</a:t>
            </a:r>
            <a:r>
              <a:rPr lang="en-US" sz="2000" dirty="0" smtClean="0"/>
              <a:t> </a:t>
            </a:r>
            <a:r>
              <a:rPr lang="en-US" sz="2000" dirty="0" err="1"/>
              <a:t>kihasználatlan</a:t>
            </a:r>
            <a:r>
              <a:rPr lang="en-US" sz="2000" dirty="0"/>
              <a:t> </a:t>
            </a:r>
            <a:r>
              <a:rPr lang="en-US" sz="2000" dirty="0" err="1" smtClean="0"/>
              <a:t>erőforrások</a:t>
            </a:r>
            <a:r>
              <a:rPr lang="hu-HU" sz="2000" dirty="0" smtClean="0"/>
              <a:t>ok</a:t>
            </a:r>
            <a:r>
              <a:rPr lang="en-US" sz="2000" dirty="0" smtClean="0"/>
              <a:t> </a:t>
            </a:r>
            <a:r>
              <a:rPr lang="en-US" sz="2000" dirty="0" err="1"/>
              <a:t>áruba</a:t>
            </a:r>
            <a:r>
              <a:rPr lang="en-US" sz="2000" dirty="0"/>
              <a:t> </a:t>
            </a:r>
            <a:r>
              <a:rPr lang="en-US" sz="2000" dirty="0" err="1" smtClean="0"/>
              <a:t>bocsátásá</a:t>
            </a:r>
            <a:r>
              <a:rPr lang="hu-HU" sz="2000" dirty="0" smtClean="0"/>
              <a:t>t.</a:t>
            </a:r>
            <a:r>
              <a:rPr lang="hu-HU" sz="2000" dirty="0"/>
              <a:t> A legtöbb sharing economy platform </a:t>
            </a:r>
            <a:r>
              <a:rPr lang="hu-HU" sz="2000" dirty="0" smtClean="0"/>
              <a:t>ma már saját </a:t>
            </a:r>
            <a:r>
              <a:rPr lang="hu-HU" sz="2000" dirty="0"/>
              <a:t>honlappal rendelkezik és elérhető a Facebookon </a:t>
            </a:r>
            <a:r>
              <a:rPr lang="hu-HU" sz="2000" dirty="0" smtClean="0"/>
              <a:t>és más közösségi médián is.</a:t>
            </a:r>
            <a:endParaRPr lang="en-US" sz="2000" dirty="0"/>
          </a:p>
        </p:txBody>
      </p:sp>
      <p:pic>
        <p:nvPicPr>
          <p:cNvPr id="10" name="Picture 4" descr="Hello Tractor’s award-winning mobile ap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14" y="4773599"/>
            <a:ext cx="3509111" cy="184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929256" y="6307451"/>
            <a:ext cx="20938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https://hellotractor.com</a:t>
            </a:r>
            <a:r>
              <a:rPr lang="en-US" dirty="0" smtClean="0">
                <a:hlinkClick r:id="rId7"/>
              </a:rPr>
              <a:t>/</a:t>
            </a:r>
            <a:r>
              <a:rPr lang="hu-HU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784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0"/>
              </a:spcAft>
              <a:buClr>
                <a:srgbClr val="3F3F3F"/>
              </a:buClr>
            </a:pPr>
            <a:r>
              <a:rPr lang="hu-HU" altLang="en-US" sz="20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Magyarországon népszerű a </a:t>
            </a:r>
            <a:r>
              <a:rPr lang="hu-HU" altLang="en-US" sz="20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  <a:hlinkClick r:id="rId2"/>
              </a:rPr>
              <a:t>http</a:t>
            </a:r>
            <a:r>
              <a:rPr lang="hu-HU" altLang="en-US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  <a:hlinkClick r:id="rId2"/>
              </a:rPr>
              <a:t>://</a:t>
            </a:r>
            <a:r>
              <a:rPr lang="hu-HU" altLang="en-US" sz="20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  <a:hlinkClick r:id="rId2"/>
              </a:rPr>
              <a:t>miutcank.hu</a:t>
            </a:r>
            <a:r>
              <a:rPr lang="hu-HU" altLang="en-US" sz="20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hu-HU" altLang="en-US" sz="20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lokális </a:t>
            </a:r>
            <a:r>
              <a:rPr lang="hu-HU" altLang="en-US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közösségépítő platform, ahol a szomszédok szívességeket kérhetnek és adhatnak, így pénzt és időt spórolhatnak</a:t>
            </a:r>
            <a:r>
              <a:rPr lang="hu-HU" altLang="en-US" sz="20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.</a:t>
            </a:r>
          </a:p>
          <a:p>
            <a:pPr>
              <a:spcAft>
                <a:spcPct val="0"/>
              </a:spcAft>
              <a:buClr>
                <a:srgbClr val="3F3F3F"/>
              </a:buClr>
            </a:pPr>
            <a:endParaRPr lang="hu-HU" altLang="en-US" sz="2000" dirty="0">
              <a:solidFill>
                <a:schemeClr val="tx1"/>
              </a:solidFill>
              <a:latin typeface="+mn-lt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spcAft>
                <a:spcPct val="0"/>
              </a:spcAft>
              <a:buClr>
                <a:srgbClr val="3F3F3F"/>
              </a:buClr>
            </a:pPr>
            <a:r>
              <a:rPr lang="hu-HU" altLang="en-US" sz="20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Ez egy olyan </a:t>
            </a:r>
            <a:r>
              <a:rPr lang="hu-HU" altLang="en-US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közösségi oldal és közösségépítő platform, amivel könnyedén megismerhetik egymást az egymás szomszédságában élők és felismerhetik a jó szomszédságban rejlő </a:t>
            </a:r>
            <a:r>
              <a:rPr lang="hu-HU" altLang="en-US" sz="20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lehetőségeket. Regisztrálást </a:t>
            </a:r>
            <a:r>
              <a:rPr lang="hu-HU" altLang="en-US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követően lehetővé válik a szomszédságon belül eszközök, alapanyagok kölcsönzése, egymás kölcsönös kisegítése különböző ház körüli munkákkal, könnyen szervezhetők az adott környéket érintő társadalmi munkák, események, közös programok</a:t>
            </a:r>
            <a:r>
              <a:rPr lang="hu-HU" altLang="en-US" sz="20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.</a:t>
            </a:r>
          </a:p>
          <a:p>
            <a:pPr>
              <a:spcAft>
                <a:spcPct val="0"/>
              </a:spcAft>
              <a:buClr>
                <a:srgbClr val="3F3F3F"/>
              </a:buClr>
            </a:pPr>
            <a:endParaRPr lang="hu-HU" altLang="en-US" sz="2000" dirty="0">
              <a:solidFill>
                <a:schemeClr val="tx1"/>
              </a:solidFill>
              <a:latin typeface="+mn-lt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spcAft>
                <a:spcPct val="0"/>
              </a:spcAft>
              <a:buClr>
                <a:srgbClr val="3F3F3F"/>
              </a:buClr>
            </a:pPr>
            <a:r>
              <a:rPr lang="hu-HU" altLang="en-US" sz="20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A </a:t>
            </a:r>
            <a:r>
              <a:rPr lang="hu-HU" altLang="en-US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portálon lehet adni, kérni és szervezni, meg lehet ismerni a szomszédokat és ki lehet alakítani jószomszédi viszonyt a körülöttünk lakókkal</a:t>
            </a:r>
            <a:r>
              <a:rPr lang="hu-HU" altLang="en-US" sz="20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.</a:t>
            </a:r>
            <a:r>
              <a:rPr lang="hu-HU" altLang="en-US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hu-HU" altLang="en-US" sz="20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Fel lehet ajánlani a szolgáltatásokat </a:t>
            </a:r>
            <a:r>
              <a:rPr lang="hu-HU" altLang="en-US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és </a:t>
            </a:r>
            <a:r>
              <a:rPr lang="hu-HU" altLang="en-US" sz="20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eszközöket </a:t>
            </a:r>
            <a:r>
              <a:rPr lang="hu-HU" altLang="en-US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is a </a:t>
            </a:r>
            <a:r>
              <a:rPr lang="hu-HU" altLang="en-US" sz="20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környéken </a:t>
            </a:r>
            <a:r>
              <a:rPr lang="hu-HU" altLang="en-US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élőknek</a:t>
            </a:r>
            <a:r>
              <a:rPr lang="hu-HU" altLang="en-US" sz="2000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.</a:t>
            </a:r>
            <a:endParaRPr lang="hu-HU" altLang="en-US" sz="2000" dirty="0">
              <a:solidFill>
                <a:schemeClr val="tx1"/>
              </a:solidFill>
              <a:latin typeface="+mn-lt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3673" r="2965" b="12695"/>
          <a:stretch/>
        </p:blipFill>
        <p:spPr>
          <a:xfrm>
            <a:off x="2462213" y="3785652"/>
            <a:ext cx="6781800" cy="28933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58922" y="6371205"/>
            <a:ext cx="16466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dirty="0">
                <a:solidFill>
                  <a:schemeClr val="tx1"/>
                </a:solidFill>
                <a:cs typeface="Calibri" panose="020F0502020204030204" pitchFamily="34" charset="0"/>
                <a:sym typeface="Calibri" panose="020F0502020204030204" pitchFamily="34" charset="0"/>
                <a:hlinkClick r:id="rId2"/>
              </a:rPr>
              <a:t>http://miutcank.hu</a:t>
            </a:r>
            <a:r>
              <a:rPr lang="hu-HU" altLang="en-US" dirty="0">
                <a:solidFill>
                  <a:schemeClr val="tx1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479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709"/>
            <a:ext cx="12192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u="sng" dirty="0" smtClean="0"/>
              <a:t>K</a:t>
            </a:r>
            <a:r>
              <a:rPr lang="en-US" sz="2000" b="1" u="sng" dirty="0" err="1" smtClean="0"/>
              <a:t>özösségi</a:t>
            </a:r>
            <a:r>
              <a:rPr lang="en-US" sz="2000" b="1" u="sng" dirty="0" smtClean="0"/>
              <a:t> </a:t>
            </a:r>
            <a:r>
              <a:rPr lang="hu-HU" sz="2000" b="1" u="sng" dirty="0" smtClean="0"/>
              <a:t>gazdaság/</a:t>
            </a:r>
            <a:r>
              <a:rPr lang="en-US" sz="2000" b="1" u="sng" dirty="0" err="1" smtClean="0"/>
              <a:t>mezőgazd</a:t>
            </a:r>
            <a:r>
              <a:rPr lang="hu-HU" sz="2000" b="1" u="sng" dirty="0" smtClean="0"/>
              <a:t>aság</a:t>
            </a:r>
          </a:p>
          <a:p>
            <a:endParaRPr lang="hu-HU" sz="2000" b="1" dirty="0" smtClean="0"/>
          </a:p>
          <a:p>
            <a:r>
              <a:rPr lang="en-US" sz="2000" dirty="0"/>
              <a:t>A </a:t>
            </a:r>
            <a:r>
              <a:rPr lang="en-US" sz="2000" dirty="0" err="1"/>
              <a:t>közösségi</a:t>
            </a:r>
            <a:r>
              <a:rPr lang="en-US" sz="2000" dirty="0"/>
              <a:t> </a:t>
            </a:r>
            <a:r>
              <a:rPr lang="hu-HU" sz="2000" dirty="0" smtClean="0"/>
              <a:t>gazdaság esetében a </a:t>
            </a:r>
            <a:r>
              <a:rPr lang="en-US" sz="2000" dirty="0" err="1" smtClean="0"/>
              <a:t>gazdálkodó</a:t>
            </a:r>
            <a:r>
              <a:rPr lang="en-US" sz="2000" dirty="0" smtClean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hu-HU" sz="2000" dirty="0" smtClean="0"/>
              <a:t>a </a:t>
            </a:r>
            <a:r>
              <a:rPr lang="en-US" sz="2000" dirty="0" err="1" smtClean="0"/>
              <a:t>vásárlói</a:t>
            </a:r>
            <a:r>
              <a:rPr lang="en-US" sz="2000" dirty="0" smtClean="0"/>
              <a:t> </a:t>
            </a:r>
            <a:r>
              <a:rPr lang="en-US" sz="2000" dirty="0" err="1"/>
              <a:t>alkotnak</a:t>
            </a:r>
            <a:r>
              <a:rPr lang="en-US" sz="2000" dirty="0"/>
              <a:t> </a:t>
            </a:r>
            <a:r>
              <a:rPr lang="hu-HU" sz="2000" dirty="0" smtClean="0"/>
              <a:t>egy </a:t>
            </a:r>
            <a:r>
              <a:rPr lang="en-US" sz="2000" dirty="0" err="1" smtClean="0"/>
              <a:t>közösséget</a:t>
            </a:r>
            <a:r>
              <a:rPr lang="hu-HU" sz="2000" dirty="0" smtClean="0"/>
              <a:t>.</a:t>
            </a:r>
            <a:endParaRPr lang="en-US" sz="2000" b="1" dirty="0"/>
          </a:p>
          <a:p>
            <a:endParaRPr lang="hu-HU" sz="2000" dirty="0" smtClean="0"/>
          </a:p>
          <a:p>
            <a:r>
              <a:rPr lang="hu-HU" sz="2000" dirty="0" smtClean="0"/>
              <a:t>A </a:t>
            </a:r>
            <a:r>
              <a:rPr lang="hu-HU" sz="2000" u="sng" dirty="0"/>
              <a:t>hosszú távú elköteleződésért</a:t>
            </a:r>
            <a:r>
              <a:rPr lang="hu-HU" sz="2000" dirty="0"/>
              <a:t> cserébe a termelők biztos megélhetést, a fogyasztók pedig megbízható helyről származó, jó minőségű, egészséges, helyi élelmiszert kapnak.</a:t>
            </a:r>
            <a:endParaRPr lang="hu-HU" sz="2000" b="1" dirty="0"/>
          </a:p>
          <a:p>
            <a:endParaRPr lang="hu-HU" sz="2000" dirty="0"/>
          </a:p>
          <a:p>
            <a:r>
              <a:rPr lang="en-US" sz="2000" dirty="0" err="1" smtClean="0"/>
              <a:t>Európ</a:t>
            </a:r>
            <a:r>
              <a:rPr lang="hu-HU" sz="2000" dirty="0" smtClean="0"/>
              <a:t>a szerte </a:t>
            </a:r>
            <a:r>
              <a:rPr lang="en-US" sz="2000" dirty="0" err="1" smtClean="0"/>
              <a:t>egyre</a:t>
            </a:r>
            <a:r>
              <a:rPr lang="en-US" sz="2000" dirty="0" smtClean="0"/>
              <a:t> </a:t>
            </a:r>
            <a:r>
              <a:rPr lang="en-US" sz="2000" dirty="0" err="1"/>
              <a:t>inkább</a:t>
            </a:r>
            <a:r>
              <a:rPr lang="en-US" sz="2000" dirty="0"/>
              <a:t> </a:t>
            </a:r>
            <a:r>
              <a:rPr lang="en-US" sz="2000" dirty="0" err="1"/>
              <a:t>erősödik</a:t>
            </a:r>
            <a:r>
              <a:rPr lang="en-US" sz="2000" dirty="0"/>
              <a:t> a </a:t>
            </a:r>
            <a:r>
              <a:rPr lang="en-US" sz="2000" dirty="0" err="1" smtClean="0"/>
              <a:t>közösségi</a:t>
            </a:r>
            <a:r>
              <a:rPr lang="en-US" sz="2000" dirty="0" smtClean="0"/>
              <a:t> </a:t>
            </a:r>
            <a:r>
              <a:rPr lang="en-US" sz="2000" dirty="0" err="1" smtClean="0"/>
              <a:t>mezőgazdá</a:t>
            </a:r>
            <a:r>
              <a:rPr lang="hu-HU" sz="2000" dirty="0" smtClean="0"/>
              <a:t>ság,</a:t>
            </a:r>
            <a:r>
              <a:rPr lang="en-US" sz="2000" dirty="0" smtClean="0"/>
              <a:t> </a:t>
            </a:r>
            <a:r>
              <a:rPr lang="hu-HU" sz="2000" u="sng" dirty="0" smtClean="0"/>
              <a:t>a </a:t>
            </a:r>
            <a:r>
              <a:rPr lang="en-US" sz="2000" u="sng" dirty="0" err="1" smtClean="0"/>
              <a:t>gazdálkodók</a:t>
            </a:r>
            <a:r>
              <a:rPr lang="en-US" sz="2000" u="sng" dirty="0" smtClean="0"/>
              <a:t> </a:t>
            </a:r>
            <a:r>
              <a:rPr lang="en-US" sz="2000" u="sng" dirty="0" err="1"/>
              <a:t>és</a:t>
            </a:r>
            <a:r>
              <a:rPr lang="en-US" sz="2000" u="sng" dirty="0"/>
              <a:t> </a:t>
            </a:r>
            <a:r>
              <a:rPr lang="en-US" sz="2000" u="sng" dirty="0" err="1"/>
              <a:t>vásárlóik</a:t>
            </a:r>
            <a:r>
              <a:rPr lang="en-US" sz="2000" u="sng" dirty="0"/>
              <a:t> </a:t>
            </a:r>
            <a:r>
              <a:rPr lang="en-US" sz="2000" u="sng" dirty="0" err="1"/>
              <a:t>alkotnak</a:t>
            </a:r>
            <a:r>
              <a:rPr lang="en-US" sz="2000" u="sng" dirty="0"/>
              <a:t> </a:t>
            </a:r>
            <a:r>
              <a:rPr lang="en-US" sz="2000" u="sng" dirty="0" err="1"/>
              <a:t>közösséget</a:t>
            </a:r>
            <a:r>
              <a:rPr lang="en-US" sz="2000" dirty="0"/>
              <a:t>, </a:t>
            </a:r>
            <a:r>
              <a:rPr lang="en-US" sz="2000" dirty="0" err="1"/>
              <a:t>hogy</a:t>
            </a:r>
            <a:r>
              <a:rPr lang="en-US" sz="2000" dirty="0"/>
              <a:t> </a:t>
            </a:r>
            <a:r>
              <a:rPr lang="en-US" sz="2000" dirty="0" err="1"/>
              <a:t>segítsék</a:t>
            </a:r>
            <a:r>
              <a:rPr lang="en-US" sz="2000" dirty="0"/>
              <a:t> </a:t>
            </a:r>
            <a:r>
              <a:rPr lang="en-US" sz="2000" dirty="0" err="1" smtClean="0"/>
              <a:t>egymást</a:t>
            </a:r>
            <a:r>
              <a:rPr lang="hu-HU" sz="2000" dirty="0" smtClean="0"/>
              <a:t>, így </a:t>
            </a:r>
            <a:r>
              <a:rPr lang="pt-BR" sz="2000" dirty="0" smtClean="0"/>
              <a:t>a termelő </a:t>
            </a:r>
            <a:r>
              <a:rPr lang="pt-BR" sz="2000" dirty="0"/>
              <a:t>és a </a:t>
            </a:r>
            <a:r>
              <a:rPr lang="pt-BR" sz="2000" dirty="0" smtClean="0"/>
              <a:t>fogyasztó</a:t>
            </a:r>
            <a:r>
              <a:rPr lang="hu-HU" sz="2000" dirty="0" smtClean="0"/>
              <a:t> </a:t>
            </a:r>
            <a:r>
              <a:rPr lang="en-US" sz="2000" dirty="0" err="1" smtClean="0"/>
              <a:t>között</a:t>
            </a:r>
            <a:r>
              <a:rPr lang="en-US" sz="2000" dirty="0" smtClean="0"/>
              <a:t> </a:t>
            </a:r>
            <a:r>
              <a:rPr lang="en-US" sz="2000" dirty="0" err="1" smtClean="0"/>
              <a:t>személyes</a:t>
            </a:r>
            <a:r>
              <a:rPr lang="en-US" sz="2000" dirty="0"/>
              <a:t>, </a:t>
            </a:r>
            <a:r>
              <a:rPr lang="en-US" sz="2000" dirty="0" err="1"/>
              <a:t>bizalmon</a:t>
            </a:r>
            <a:r>
              <a:rPr lang="en-US" sz="2000" dirty="0"/>
              <a:t> </a:t>
            </a:r>
            <a:r>
              <a:rPr lang="en-US" sz="2000" dirty="0" err="1"/>
              <a:t>alapuló</a:t>
            </a:r>
            <a:r>
              <a:rPr lang="en-US" sz="2000" dirty="0"/>
              <a:t> </a:t>
            </a:r>
            <a:r>
              <a:rPr lang="en-US" sz="2000" dirty="0" err="1" smtClean="0"/>
              <a:t>kapcsolat</a:t>
            </a:r>
            <a:r>
              <a:rPr lang="hu-HU" sz="2000" dirty="0" smtClean="0"/>
              <a:t>ok alakulnak ki.</a:t>
            </a:r>
            <a:r>
              <a:rPr lang="en-US" sz="2000" dirty="0" smtClean="0"/>
              <a:t> </a:t>
            </a:r>
            <a:endParaRPr lang="hu-HU" sz="2000" dirty="0"/>
          </a:p>
          <a:p>
            <a:endParaRPr lang="hu-HU" sz="2000" dirty="0" smtClean="0"/>
          </a:p>
          <a:p>
            <a:r>
              <a:rPr lang="en-US" sz="2000" dirty="0" err="1" smtClean="0"/>
              <a:t>Ezek</a:t>
            </a:r>
            <a:r>
              <a:rPr lang="en-US" sz="2000" dirty="0" smtClean="0"/>
              <a:t> </a:t>
            </a:r>
            <a:r>
              <a:rPr lang="en-US" sz="2000" dirty="0"/>
              <a:t>a </a:t>
            </a:r>
            <a:r>
              <a:rPr lang="en-US" sz="2000" dirty="0" err="1"/>
              <a:t>rendszerek</a:t>
            </a:r>
            <a:r>
              <a:rPr lang="en-US" sz="2000" dirty="0"/>
              <a:t> a </a:t>
            </a:r>
            <a:r>
              <a:rPr lang="en-US" sz="2000" dirty="0" err="1"/>
              <a:t>közvetlen</a:t>
            </a:r>
            <a:r>
              <a:rPr lang="en-US" sz="2000" dirty="0"/>
              <a:t> </a:t>
            </a:r>
            <a:r>
              <a:rPr lang="en-US" sz="2000" dirty="0" err="1"/>
              <a:t>értékesítés</a:t>
            </a:r>
            <a:r>
              <a:rPr lang="en-US" sz="2000" dirty="0"/>
              <a:t> </a:t>
            </a:r>
            <a:r>
              <a:rPr lang="en-US" sz="2000" dirty="0" err="1"/>
              <a:t>révén</a:t>
            </a:r>
            <a:r>
              <a:rPr lang="en-US" sz="2000" dirty="0"/>
              <a:t> </a:t>
            </a:r>
            <a:r>
              <a:rPr lang="en-US" sz="2000" dirty="0" err="1" smtClean="0"/>
              <a:t>megélhetést</a:t>
            </a:r>
            <a:r>
              <a:rPr lang="hu-HU" sz="2000" dirty="0"/>
              <a:t> </a:t>
            </a:r>
            <a:r>
              <a:rPr lang="en-US" sz="2000" dirty="0" err="1" smtClean="0"/>
              <a:t>és</a:t>
            </a:r>
            <a:r>
              <a:rPr lang="en-US" sz="2000" dirty="0" smtClean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előre</a:t>
            </a:r>
            <a:r>
              <a:rPr lang="en-US" sz="2000" dirty="0"/>
              <a:t> </a:t>
            </a:r>
            <a:r>
              <a:rPr lang="en-US" sz="2000" dirty="0" err="1"/>
              <a:t>tervezés</a:t>
            </a:r>
            <a:r>
              <a:rPr lang="en-US" sz="2000" dirty="0"/>
              <a:t> </a:t>
            </a:r>
            <a:r>
              <a:rPr lang="en-US" sz="2000" dirty="0" err="1"/>
              <a:t>lehetőségét</a:t>
            </a:r>
            <a:r>
              <a:rPr lang="en-US" sz="2000" dirty="0"/>
              <a:t> </a:t>
            </a:r>
            <a:r>
              <a:rPr lang="en-US" sz="2000" dirty="0" err="1" smtClean="0"/>
              <a:t>nyújtják</a:t>
            </a:r>
            <a:r>
              <a:rPr lang="hu-HU" sz="2000" dirty="0" smtClean="0"/>
              <a:t>.</a:t>
            </a:r>
          </a:p>
          <a:p>
            <a:endParaRPr lang="hu-HU" sz="2000" dirty="0"/>
          </a:p>
          <a:p>
            <a:r>
              <a:rPr lang="hu-HU" sz="2000" dirty="0" smtClean="0"/>
              <a:t>Országunkban a </a:t>
            </a:r>
            <a:r>
              <a:rPr lang="en-US" sz="2000" dirty="0" err="1"/>
              <a:t>közösségi</a:t>
            </a:r>
            <a:r>
              <a:rPr lang="en-US" sz="2000" dirty="0"/>
              <a:t> </a:t>
            </a:r>
            <a:r>
              <a:rPr lang="en-US" sz="2000" dirty="0" err="1"/>
              <a:t>mezőgazdá</a:t>
            </a:r>
            <a:r>
              <a:rPr lang="hu-HU" sz="2000" dirty="0"/>
              <a:t>ság </a:t>
            </a:r>
            <a:r>
              <a:rPr lang="en-US" sz="2000" dirty="0" smtClean="0"/>
              <a:t>a </a:t>
            </a:r>
            <a:r>
              <a:rPr lang="en-US" sz="2000" dirty="0" err="1"/>
              <a:t>fejlődés</a:t>
            </a:r>
            <a:r>
              <a:rPr lang="en-US" sz="2000" dirty="0"/>
              <a:t> </a:t>
            </a:r>
            <a:r>
              <a:rPr lang="en-US" sz="2000" dirty="0" err="1" smtClean="0"/>
              <a:t>kezdeti</a:t>
            </a:r>
            <a:r>
              <a:rPr lang="hu-HU" sz="2000" dirty="0" smtClean="0"/>
              <a:t> </a:t>
            </a:r>
            <a:r>
              <a:rPr lang="en-US" sz="2000" dirty="0" err="1" smtClean="0"/>
              <a:t>szakaszában</a:t>
            </a:r>
            <a:r>
              <a:rPr lang="en-US" sz="2000" dirty="0" smtClean="0"/>
              <a:t> </a:t>
            </a:r>
            <a:r>
              <a:rPr lang="en-US" sz="2000" dirty="0"/>
              <a:t>van, </a:t>
            </a:r>
            <a:r>
              <a:rPr lang="hu-HU" sz="2000" dirty="0" smtClean="0"/>
              <a:t>Magyarországon viszont már vannak jó példák a sikeres együttműködésekre. </a:t>
            </a:r>
            <a:r>
              <a:rPr lang="en-US" sz="2000" dirty="0"/>
              <a:t> </a:t>
            </a:r>
            <a:endParaRPr lang="sr-Latn-RS" sz="2000" dirty="0"/>
          </a:p>
        </p:txBody>
      </p:sp>
      <p:pic>
        <p:nvPicPr>
          <p:cNvPr id="2052" name="Picture 4" descr="The drivers behind the rise of the collaborative economy - Torben R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9" y="4885134"/>
            <a:ext cx="2344738" cy="175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29428" y="6243578"/>
            <a:ext cx="51434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 smtClean="0"/>
              <a:t>Kép forrása: </a:t>
            </a:r>
            <a:r>
              <a:rPr lang="en-US" sz="1000" dirty="0" smtClean="0"/>
              <a:t>https</a:t>
            </a:r>
            <a:r>
              <a:rPr lang="en-US" sz="1000" dirty="0"/>
              <a:t>://www.torbenrick.eu/blog/strategy/the-drivers-behind-the-rise-of-the-collaborative-economy/</a:t>
            </a:r>
          </a:p>
        </p:txBody>
      </p:sp>
    </p:spTree>
    <p:extLst>
      <p:ext uri="{BB962C8B-B14F-4D97-AF65-F5344CB8AC3E}">
        <p14:creationId xmlns:p14="http://schemas.microsoft.com/office/powerpoint/2010/main" val="9516957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3398"/>
            <a:ext cx="12192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Réthy</a:t>
            </a:r>
            <a:r>
              <a:rPr lang="hu-HU" sz="2000" dirty="0"/>
              <a:t>,</a:t>
            </a:r>
            <a:r>
              <a:rPr lang="en-US" sz="2000" dirty="0"/>
              <a:t> K</a:t>
            </a:r>
            <a:r>
              <a:rPr lang="hu-HU" sz="2000" dirty="0" smtClean="0"/>
              <a:t>. és </a:t>
            </a:r>
            <a:r>
              <a:rPr lang="en-US" sz="2000" dirty="0" err="1"/>
              <a:t>Dezsény</a:t>
            </a:r>
            <a:r>
              <a:rPr lang="hu-HU" sz="2000" dirty="0"/>
              <a:t>,</a:t>
            </a:r>
            <a:r>
              <a:rPr lang="en-US" sz="2000" dirty="0"/>
              <a:t> Z</a:t>
            </a:r>
            <a:r>
              <a:rPr lang="hu-HU" sz="2000" dirty="0" smtClean="0"/>
              <a:t>. </a:t>
            </a:r>
            <a:r>
              <a:rPr lang="hu-HU" sz="2000" dirty="0"/>
              <a:t>s</a:t>
            </a:r>
            <a:r>
              <a:rPr lang="hu-HU" sz="2000" dirty="0" smtClean="0"/>
              <a:t>zerzőpáros a </a:t>
            </a:r>
            <a:r>
              <a:rPr lang="en-US" sz="2000" dirty="0" err="1"/>
              <a:t>Közösség</a:t>
            </a:r>
            <a:r>
              <a:rPr lang="en-US" sz="2000" dirty="0"/>
              <a:t> </a:t>
            </a:r>
            <a:r>
              <a:rPr lang="en-US" sz="2000" dirty="0" err="1"/>
              <a:t>által</a:t>
            </a:r>
            <a:r>
              <a:rPr lang="en-US" sz="2000" dirty="0"/>
              <a:t> </a:t>
            </a:r>
            <a:r>
              <a:rPr lang="en-US" sz="2000" dirty="0" err="1"/>
              <a:t>támogatott</a:t>
            </a:r>
            <a:r>
              <a:rPr lang="hu-HU" sz="2000" dirty="0"/>
              <a:t> </a:t>
            </a:r>
            <a:r>
              <a:rPr lang="en-US" sz="2000" dirty="0" err="1" smtClean="0"/>
              <a:t>mezőgazdaság</a:t>
            </a:r>
            <a:r>
              <a:rPr lang="hu-HU" sz="2000" dirty="0"/>
              <a:t> című könyvükben</a:t>
            </a:r>
            <a:r>
              <a:rPr lang="hu-HU" sz="2000" dirty="0" smtClean="0"/>
              <a:t> (</a:t>
            </a:r>
            <a:r>
              <a:rPr lang="en-US" sz="2000" dirty="0" err="1" smtClean="0"/>
              <a:t>Ökológiai</a:t>
            </a:r>
            <a:r>
              <a:rPr lang="en-US" sz="2000" dirty="0" smtClean="0"/>
              <a:t> </a:t>
            </a:r>
            <a:r>
              <a:rPr lang="en-US" sz="2000" dirty="0" err="1"/>
              <a:t>Mezőgazdasági</a:t>
            </a:r>
            <a:r>
              <a:rPr lang="en-US" sz="2000" dirty="0"/>
              <a:t> </a:t>
            </a:r>
            <a:r>
              <a:rPr lang="en-US" sz="2000" dirty="0" err="1"/>
              <a:t>Kutatóintézet</a:t>
            </a:r>
            <a:r>
              <a:rPr lang="hu-HU" sz="2000" dirty="0"/>
              <a:t>, Budapest, </a:t>
            </a:r>
            <a:r>
              <a:rPr lang="hu-HU" sz="2000" dirty="0" smtClean="0"/>
              <a:t>2013. </a:t>
            </a:r>
            <a:r>
              <a:rPr lang="hu-HU" sz="2000" dirty="0" smtClean="0">
                <a:hlinkClick r:id="rId2"/>
              </a:rPr>
              <a:t>https</a:t>
            </a:r>
            <a:r>
              <a:rPr lang="hu-HU" sz="2000" dirty="0">
                <a:hlinkClick r:id="rId2"/>
              </a:rPr>
              <a:t>://</a:t>
            </a:r>
            <a:r>
              <a:rPr lang="hu-HU" sz="2000" dirty="0" smtClean="0">
                <a:hlinkClick r:id="rId2"/>
              </a:rPr>
              <a:t>orgprints.org/id/eprint/26263/1/kozosseg_altal_tamogatott_mezogazdasag.pdf</a:t>
            </a:r>
            <a:r>
              <a:rPr lang="hu-HU" sz="2000" dirty="0" smtClean="0"/>
              <a:t>) úgy fogalmazták meg a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közösség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által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támogatott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mezőgazdaság</a:t>
            </a:r>
            <a:r>
              <a:rPr lang="hu-HU" sz="2000" dirty="0" smtClean="0">
                <a:latin typeface="+mn-lt"/>
              </a:rPr>
              <a:t>ot, mint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a </a:t>
            </a:r>
            <a:r>
              <a:rPr lang="en-US" sz="2000" dirty="0" err="1">
                <a:latin typeface="+mn-lt"/>
              </a:rPr>
              <a:t>helyi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élelmiszertermelés</a:t>
            </a:r>
            <a:r>
              <a:rPr lang="en-US" sz="2000" dirty="0">
                <a:latin typeface="+mn-lt"/>
              </a:rPr>
              <a:t>, de </a:t>
            </a:r>
            <a:r>
              <a:rPr lang="en-US" sz="2000" dirty="0" err="1" smtClean="0">
                <a:latin typeface="+mn-lt"/>
              </a:rPr>
              <a:t>különösen</a:t>
            </a:r>
            <a:r>
              <a:rPr lang="hu-HU" sz="2000" dirty="0" smtClean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a </a:t>
            </a:r>
            <a:r>
              <a:rPr lang="en-US" sz="2000" dirty="0" err="1">
                <a:latin typeface="+mn-lt"/>
              </a:rPr>
              <a:t>helyi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értékesítés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sajátos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szemlélet</a:t>
            </a:r>
            <a:r>
              <a:rPr lang="hu-HU" sz="2000" dirty="0" smtClean="0">
                <a:latin typeface="+mn-lt"/>
              </a:rPr>
              <a:t>ét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és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módszer</a:t>
            </a:r>
            <a:r>
              <a:rPr lang="hu-HU" sz="2000" dirty="0" smtClean="0">
                <a:latin typeface="+mn-lt"/>
              </a:rPr>
              <a:t>ét</a:t>
            </a:r>
            <a:r>
              <a:rPr lang="en-US" sz="2000" dirty="0" smtClean="0">
                <a:latin typeface="+mn-lt"/>
              </a:rPr>
              <a:t>. </a:t>
            </a:r>
            <a:endParaRPr lang="hu-HU" sz="2000" dirty="0" smtClean="0">
              <a:latin typeface="+mn-lt"/>
            </a:endParaRPr>
          </a:p>
          <a:p>
            <a:endParaRPr lang="hu-HU" sz="2000" dirty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A </a:t>
            </a:r>
            <a:r>
              <a:rPr lang="en-US" sz="2000" dirty="0" err="1">
                <a:latin typeface="+mn-lt"/>
              </a:rPr>
              <a:t>közösség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által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támogatott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mezőgazdaság</a:t>
            </a:r>
            <a:r>
              <a:rPr lang="hu-HU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keretében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termelők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és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fogyasztók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úgy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köteleződnek</a:t>
            </a:r>
            <a:r>
              <a:rPr lang="en-US" sz="2000" dirty="0">
                <a:latin typeface="+mn-lt"/>
              </a:rPr>
              <a:t> el </a:t>
            </a:r>
            <a:r>
              <a:rPr lang="en-US" sz="2000" dirty="0" err="1">
                <a:latin typeface="+mn-lt"/>
              </a:rPr>
              <a:t>egymás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felé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hogy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az</a:t>
            </a:r>
            <a:r>
              <a:rPr lang="hu-HU" sz="2000" dirty="0" smtClean="0">
                <a:latin typeface="+mn-lt"/>
              </a:rPr>
              <a:t> </a:t>
            </a:r>
            <a:r>
              <a:rPr lang="en-US" sz="2000" u="sng" dirty="0" err="1" smtClean="0">
                <a:latin typeface="+mn-lt"/>
              </a:rPr>
              <a:t>minden</a:t>
            </a:r>
            <a:r>
              <a:rPr lang="en-US" sz="2000" u="sng" dirty="0" smtClean="0">
                <a:latin typeface="+mn-lt"/>
              </a:rPr>
              <a:t> </a:t>
            </a:r>
            <a:r>
              <a:rPr lang="en-US" sz="2000" u="sng" dirty="0" err="1">
                <a:latin typeface="+mn-lt"/>
              </a:rPr>
              <a:t>résztvevő</a:t>
            </a:r>
            <a:r>
              <a:rPr lang="en-US" sz="2000" u="sng" dirty="0">
                <a:latin typeface="+mn-lt"/>
              </a:rPr>
              <a:t> </a:t>
            </a:r>
            <a:r>
              <a:rPr lang="en-US" sz="2000" u="sng" dirty="0" err="1">
                <a:latin typeface="+mn-lt"/>
              </a:rPr>
              <a:t>számára</a:t>
            </a:r>
            <a:r>
              <a:rPr lang="en-US" sz="2000" u="sng" dirty="0">
                <a:latin typeface="+mn-lt"/>
              </a:rPr>
              <a:t> </a:t>
            </a:r>
            <a:r>
              <a:rPr lang="en-US" sz="2000" u="sng" dirty="0" err="1">
                <a:latin typeface="+mn-lt"/>
              </a:rPr>
              <a:t>előnyökkel</a:t>
            </a:r>
            <a:r>
              <a:rPr lang="en-US" sz="2000" u="sng" dirty="0">
                <a:latin typeface="+mn-lt"/>
              </a:rPr>
              <a:t> </a:t>
            </a:r>
            <a:r>
              <a:rPr lang="en-US" sz="2000" u="sng" dirty="0" err="1">
                <a:latin typeface="+mn-lt"/>
              </a:rPr>
              <a:t>jár</a:t>
            </a:r>
            <a:r>
              <a:rPr lang="en-US" sz="2000" dirty="0">
                <a:latin typeface="+mn-lt"/>
              </a:rPr>
              <a:t>. </a:t>
            </a:r>
            <a:endParaRPr lang="hu-HU" sz="2000" dirty="0" smtClean="0">
              <a:latin typeface="+mn-lt"/>
            </a:endParaRPr>
          </a:p>
          <a:p>
            <a:endParaRPr lang="hu-HU" sz="2000" dirty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A </a:t>
            </a:r>
            <a:r>
              <a:rPr lang="en-US" sz="2000" dirty="0" err="1">
                <a:latin typeface="+mn-lt"/>
              </a:rPr>
              <a:t>kötelezettségvállalás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előnyös</a:t>
            </a:r>
            <a:r>
              <a:rPr lang="en-US" sz="2000" dirty="0">
                <a:latin typeface="+mn-lt"/>
              </a:rPr>
              <a:t> a </a:t>
            </a:r>
            <a:r>
              <a:rPr lang="en-US" sz="2000" dirty="0" err="1" smtClean="0">
                <a:latin typeface="+mn-lt"/>
              </a:rPr>
              <a:t>termelőnek</a:t>
            </a:r>
            <a:r>
              <a:rPr lang="en-US" sz="2000" dirty="0" smtClean="0">
                <a:latin typeface="+mn-lt"/>
              </a:rPr>
              <a:t>,</a:t>
            </a:r>
            <a:r>
              <a:rPr lang="hu-HU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mivel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általa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közvetlen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és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hosszú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távú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kapcsolatot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építhet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ki</a:t>
            </a:r>
            <a:r>
              <a:rPr lang="en-US" sz="2000" dirty="0">
                <a:latin typeface="+mn-lt"/>
              </a:rPr>
              <a:t> a </a:t>
            </a:r>
            <a:r>
              <a:rPr lang="en-US" sz="2000" dirty="0" err="1">
                <a:latin typeface="+mn-lt"/>
              </a:rPr>
              <a:t>fogyasztókkal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 smtClean="0">
                <a:latin typeface="+mn-lt"/>
              </a:rPr>
              <a:t>és</a:t>
            </a:r>
            <a:r>
              <a:rPr lang="hu-HU" sz="2000" dirty="0" smtClean="0">
                <a:latin typeface="+mn-lt"/>
              </a:rPr>
              <a:t> figyelmét </a:t>
            </a:r>
            <a:r>
              <a:rPr lang="hu-HU" sz="2000" dirty="0">
                <a:latin typeface="+mn-lt"/>
              </a:rPr>
              <a:t>elsősorban a jó minőségű mezőgazdasági javak előállítására </a:t>
            </a:r>
            <a:r>
              <a:rPr lang="hu-HU" sz="2000" dirty="0" smtClean="0">
                <a:latin typeface="+mn-lt"/>
              </a:rPr>
              <a:t>fordíthatja, </a:t>
            </a:r>
            <a:r>
              <a:rPr lang="hu-HU" sz="2000" dirty="0">
                <a:latin typeface="+mn-lt"/>
              </a:rPr>
              <a:t>nem</a:t>
            </a:r>
          </a:p>
          <a:p>
            <a:r>
              <a:rPr lang="en-US" sz="2000" dirty="0" err="1">
                <a:latin typeface="+mn-lt"/>
              </a:rPr>
              <a:t>kell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az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értékesítési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csatornák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keresésével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töltenie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az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időt</a:t>
            </a:r>
            <a:r>
              <a:rPr lang="en-US" sz="2000" dirty="0">
                <a:latin typeface="+mn-lt"/>
              </a:rPr>
              <a:t>. </a:t>
            </a:r>
            <a:endParaRPr lang="hu-HU" sz="2000" dirty="0" smtClean="0">
              <a:latin typeface="+mn-lt"/>
            </a:endParaRPr>
          </a:p>
          <a:p>
            <a:endParaRPr lang="hu-HU" sz="2000" dirty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A </a:t>
            </a:r>
            <a:r>
              <a:rPr lang="en-US" sz="2000" dirty="0" err="1">
                <a:latin typeface="+mn-lt"/>
              </a:rPr>
              <a:t>kapcsolat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ugyanakkor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előnyös</a:t>
            </a:r>
            <a:r>
              <a:rPr lang="hu-HU" sz="2000" dirty="0" smtClean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a </a:t>
            </a:r>
            <a:r>
              <a:rPr lang="en-US" sz="2000" dirty="0" err="1">
                <a:latin typeface="+mn-lt"/>
              </a:rPr>
              <a:t>fogyasztónak</a:t>
            </a:r>
            <a:r>
              <a:rPr lang="en-US" sz="2000" dirty="0">
                <a:latin typeface="+mn-lt"/>
              </a:rPr>
              <a:t> is, </a:t>
            </a:r>
            <a:r>
              <a:rPr lang="en-US" sz="2000" dirty="0" err="1">
                <a:latin typeface="+mn-lt"/>
              </a:rPr>
              <a:t>hiszen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tudja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honnan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származik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az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elfogyasztott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étel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és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arról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is</a:t>
            </a:r>
            <a:r>
              <a:rPr lang="hu-HU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közvetlenül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tájékozódhat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hogy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azt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milyen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módon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és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kik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termelik</a:t>
            </a:r>
            <a:r>
              <a:rPr lang="en-US" sz="2000" dirty="0">
                <a:latin typeface="+mn-lt"/>
              </a:rPr>
              <a:t>. A </a:t>
            </a:r>
            <a:r>
              <a:rPr lang="en-US" sz="2000" dirty="0" err="1">
                <a:latin typeface="+mn-lt"/>
              </a:rPr>
              <a:t>módszer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lényege</a:t>
            </a:r>
            <a:r>
              <a:rPr lang="hu-HU" sz="2000" dirty="0" smtClean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a </a:t>
            </a:r>
            <a:r>
              <a:rPr lang="en-US" sz="2000" dirty="0" err="1">
                <a:latin typeface="+mn-lt"/>
              </a:rPr>
              <a:t>termelő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és</a:t>
            </a:r>
            <a:r>
              <a:rPr lang="en-US" sz="2000" dirty="0">
                <a:latin typeface="+mn-lt"/>
              </a:rPr>
              <a:t> a </a:t>
            </a:r>
            <a:r>
              <a:rPr lang="en-US" sz="2000" dirty="0" err="1">
                <a:latin typeface="+mn-lt"/>
              </a:rPr>
              <a:t>fogyasztó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közötti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közvetlen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kapcsolat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és</a:t>
            </a:r>
            <a:r>
              <a:rPr lang="en-US" sz="2000" dirty="0">
                <a:latin typeface="+mn-lt"/>
              </a:rPr>
              <a:t> a </a:t>
            </a:r>
            <a:r>
              <a:rPr lang="en-US" sz="2000" dirty="0" err="1">
                <a:latin typeface="+mn-lt"/>
              </a:rPr>
              <a:t>személyes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viszonyból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adódó</a:t>
            </a:r>
            <a:r>
              <a:rPr lang="hu-HU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bizalom</a:t>
            </a:r>
            <a:r>
              <a:rPr lang="en-US" sz="2000" dirty="0" smtClean="0">
                <a:latin typeface="+mn-lt"/>
              </a:rPr>
              <a:t>.</a:t>
            </a:r>
            <a:r>
              <a:rPr lang="hu-HU" sz="2000" dirty="0" smtClean="0">
                <a:latin typeface="+mn-lt"/>
              </a:rPr>
              <a:t> </a:t>
            </a:r>
          </a:p>
          <a:p>
            <a:endParaRPr lang="hu-HU" sz="2000" dirty="0">
              <a:latin typeface="+mn-lt"/>
            </a:endParaRPr>
          </a:p>
          <a:p>
            <a:r>
              <a:rPr lang="en-US" sz="2000" dirty="0" err="1">
                <a:latin typeface="+mn-lt"/>
              </a:rPr>
              <a:t>Ebben</a:t>
            </a:r>
            <a:r>
              <a:rPr lang="en-US" sz="2000" dirty="0">
                <a:latin typeface="+mn-lt"/>
              </a:rPr>
              <a:t> a </a:t>
            </a:r>
            <a:r>
              <a:rPr lang="en-US" sz="2000" dirty="0" err="1">
                <a:latin typeface="+mn-lt"/>
              </a:rPr>
              <a:t>relációban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smtClean="0">
                <a:latin typeface="+mn-lt"/>
              </a:rPr>
              <a:t>a</a:t>
            </a:r>
            <a:r>
              <a:rPr lang="hu-HU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hagyományos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közgazdasági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felfogással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ellentétben</a:t>
            </a:r>
            <a:r>
              <a:rPr lang="en-US" sz="2000" dirty="0">
                <a:latin typeface="+mn-lt"/>
              </a:rPr>
              <a:t> a </a:t>
            </a:r>
            <a:r>
              <a:rPr lang="en-US" sz="2000" dirty="0" err="1">
                <a:latin typeface="+mn-lt"/>
              </a:rPr>
              <a:t>felek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az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eladó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és</a:t>
            </a:r>
            <a:r>
              <a:rPr lang="en-US" sz="2000" dirty="0">
                <a:latin typeface="+mn-lt"/>
              </a:rPr>
              <a:t> a </a:t>
            </a:r>
            <a:r>
              <a:rPr lang="en-US" sz="2000" dirty="0" err="1">
                <a:latin typeface="+mn-lt"/>
              </a:rPr>
              <a:t>vásárló</a:t>
            </a:r>
            <a:r>
              <a:rPr lang="en-US" sz="2000" dirty="0">
                <a:latin typeface="+mn-lt"/>
              </a:rPr>
              <a:t>, </a:t>
            </a:r>
            <a:r>
              <a:rPr lang="en-US" sz="2000" u="sng" dirty="0" err="1" smtClean="0">
                <a:latin typeface="+mn-lt"/>
              </a:rPr>
              <a:t>nem</a:t>
            </a:r>
            <a:r>
              <a:rPr lang="hu-HU" sz="2000" u="sng" dirty="0" smtClean="0">
                <a:latin typeface="+mn-lt"/>
              </a:rPr>
              <a:t> </a:t>
            </a:r>
            <a:r>
              <a:rPr lang="en-US" sz="2000" u="sng" dirty="0" err="1" smtClean="0">
                <a:latin typeface="+mn-lt"/>
              </a:rPr>
              <a:t>ellenérdekeltek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hanem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sokkal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inkább</a:t>
            </a:r>
            <a:r>
              <a:rPr lang="en-US" sz="2000" dirty="0">
                <a:latin typeface="+mn-lt"/>
              </a:rPr>
              <a:t> </a:t>
            </a:r>
            <a:r>
              <a:rPr lang="en-US" sz="2000" u="sng" dirty="0" err="1">
                <a:latin typeface="+mn-lt"/>
              </a:rPr>
              <a:t>szövetségesek</a:t>
            </a:r>
            <a:r>
              <a:rPr lang="en-US" sz="2000" dirty="0" smtClean="0">
                <a:latin typeface="+mn-lt"/>
              </a:rPr>
              <a:t>.</a:t>
            </a:r>
            <a:r>
              <a:rPr lang="hu-HU" sz="2000" dirty="0" smtClean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9307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1856"/>
            <a:ext cx="59939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masis-Light"/>
              </a:rPr>
              <a:t>A </a:t>
            </a:r>
            <a:r>
              <a:rPr lang="en-US" sz="2000" dirty="0" err="1">
                <a:solidFill>
                  <a:schemeClr val="tx1"/>
                </a:solidFill>
                <a:latin typeface="Amasis-Light"/>
              </a:rPr>
              <a:t>közösség</a:t>
            </a:r>
            <a:r>
              <a:rPr lang="en-US" sz="2000" dirty="0">
                <a:solidFill>
                  <a:schemeClr val="tx1"/>
                </a:solidFill>
                <a:latin typeface="Amasis-Ligh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asis-Light"/>
              </a:rPr>
              <a:t>által</a:t>
            </a:r>
            <a:r>
              <a:rPr lang="en-US" sz="2000" dirty="0">
                <a:solidFill>
                  <a:schemeClr val="tx1"/>
                </a:solidFill>
                <a:latin typeface="Amasis-Ligh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asis-Light"/>
              </a:rPr>
              <a:t>támogatott</a:t>
            </a:r>
            <a:r>
              <a:rPr lang="en-US" sz="2000" dirty="0">
                <a:solidFill>
                  <a:schemeClr val="tx1"/>
                </a:solidFill>
                <a:latin typeface="Amasis-Ligh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masis-Light"/>
              </a:rPr>
              <a:t>mezőgazdaság</a:t>
            </a:r>
            <a:r>
              <a:rPr lang="hu-HU" sz="2000" dirty="0" smtClean="0">
                <a:solidFill>
                  <a:schemeClr val="tx1"/>
                </a:solidFill>
                <a:latin typeface="Amasis-Ligh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masis-Light"/>
              </a:rPr>
              <a:t>formá</a:t>
            </a:r>
            <a:r>
              <a:rPr lang="hu-HU" sz="2000" dirty="0" smtClean="0">
                <a:solidFill>
                  <a:schemeClr val="tx1"/>
                </a:solidFill>
                <a:latin typeface="Amasis-Light"/>
              </a:rPr>
              <a:t>i: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780" t="23242" r="28001" b="28320"/>
          <a:stretch/>
        </p:blipFill>
        <p:spPr>
          <a:xfrm>
            <a:off x="1543393" y="687464"/>
            <a:ext cx="8901111" cy="51336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1563" y="5919475"/>
            <a:ext cx="101012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Réthy</a:t>
            </a:r>
            <a:r>
              <a:rPr lang="hu-HU" dirty="0"/>
              <a:t>,</a:t>
            </a:r>
            <a:r>
              <a:rPr lang="en-US" dirty="0"/>
              <a:t> K</a:t>
            </a:r>
            <a:r>
              <a:rPr lang="hu-HU" dirty="0"/>
              <a:t>., </a:t>
            </a:r>
            <a:r>
              <a:rPr lang="en-US" dirty="0" err="1"/>
              <a:t>Dezsény</a:t>
            </a:r>
            <a:r>
              <a:rPr lang="hu-HU" dirty="0"/>
              <a:t>,</a:t>
            </a:r>
            <a:r>
              <a:rPr lang="en-US" dirty="0"/>
              <a:t> Z</a:t>
            </a:r>
            <a:r>
              <a:rPr lang="hu-HU" dirty="0"/>
              <a:t>.: </a:t>
            </a:r>
            <a:r>
              <a:rPr lang="en-US" dirty="0" err="1"/>
              <a:t>Közösség</a:t>
            </a:r>
            <a:r>
              <a:rPr lang="en-US" dirty="0"/>
              <a:t> </a:t>
            </a:r>
            <a:r>
              <a:rPr lang="en-US" dirty="0" err="1"/>
              <a:t>által</a:t>
            </a:r>
            <a:r>
              <a:rPr lang="en-US" dirty="0"/>
              <a:t> </a:t>
            </a:r>
            <a:r>
              <a:rPr lang="en-US" dirty="0" err="1"/>
              <a:t>támogatott</a:t>
            </a:r>
            <a:r>
              <a:rPr lang="hu-HU" dirty="0"/>
              <a:t> </a:t>
            </a:r>
            <a:r>
              <a:rPr lang="en-US" dirty="0" err="1"/>
              <a:t>mezőgazdaság</a:t>
            </a:r>
            <a:r>
              <a:rPr lang="hu-HU" dirty="0"/>
              <a:t>, </a:t>
            </a:r>
            <a:r>
              <a:rPr lang="en-US" dirty="0" err="1"/>
              <a:t>Ökológiai</a:t>
            </a:r>
            <a:r>
              <a:rPr lang="en-US" dirty="0"/>
              <a:t> </a:t>
            </a:r>
            <a:r>
              <a:rPr lang="en-US" dirty="0" err="1"/>
              <a:t>Mezőgazdasági</a:t>
            </a:r>
            <a:r>
              <a:rPr lang="en-US" dirty="0"/>
              <a:t> </a:t>
            </a:r>
            <a:r>
              <a:rPr lang="en-US" dirty="0" err="1"/>
              <a:t>Kutatóintézet</a:t>
            </a:r>
            <a:r>
              <a:rPr lang="hu-HU" dirty="0"/>
              <a:t>, Budapest, 2013.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758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11708"/>
            <a:ext cx="12192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masis-Light"/>
              </a:rPr>
              <a:t>A </a:t>
            </a:r>
            <a:r>
              <a:rPr lang="en-US" sz="2000" dirty="0" err="1">
                <a:latin typeface="Amasis-Light"/>
              </a:rPr>
              <a:t>különböző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közösségi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kezdeményezések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mindegyikében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fontos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szerepet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kap</a:t>
            </a:r>
            <a:r>
              <a:rPr lang="en-US" sz="2000" dirty="0">
                <a:latin typeface="Amasis-Light"/>
              </a:rPr>
              <a:t> a </a:t>
            </a:r>
            <a:r>
              <a:rPr lang="en-US" sz="2000" dirty="0" err="1" smtClean="0">
                <a:latin typeface="Amasis-Light"/>
              </a:rPr>
              <a:t>vásárlók</a:t>
            </a:r>
            <a:r>
              <a:rPr lang="hu-HU" sz="2000" dirty="0" smtClean="0">
                <a:latin typeface="Amasis-Light"/>
              </a:rPr>
              <a:t> </a:t>
            </a:r>
            <a:r>
              <a:rPr lang="en-US" sz="2000" dirty="0" err="1" smtClean="0">
                <a:latin typeface="Amasis-Light"/>
              </a:rPr>
              <a:t>és</a:t>
            </a:r>
            <a:r>
              <a:rPr lang="en-US" sz="2000" dirty="0" smtClean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termelők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között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kialakult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kötődés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és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szolidaritás</a:t>
            </a:r>
            <a:r>
              <a:rPr lang="en-US" sz="2000" dirty="0">
                <a:latin typeface="Amasis-Light"/>
              </a:rPr>
              <a:t>. </a:t>
            </a:r>
            <a:endParaRPr lang="hu-HU" sz="2000" dirty="0" smtClean="0">
              <a:latin typeface="Amasis-Light"/>
            </a:endParaRPr>
          </a:p>
          <a:p>
            <a:endParaRPr lang="hu-HU" sz="2000" dirty="0">
              <a:latin typeface="Amasis-Light"/>
            </a:endParaRPr>
          </a:p>
          <a:p>
            <a:r>
              <a:rPr lang="en-US" sz="2000" dirty="0" smtClean="0">
                <a:latin typeface="Amasis-Light"/>
              </a:rPr>
              <a:t>A </a:t>
            </a:r>
            <a:r>
              <a:rPr lang="en-US" sz="2000" dirty="0" err="1">
                <a:latin typeface="Amasis-Light"/>
              </a:rPr>
              <a:t>termékek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személyes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 smtClean="0">
                <a:latin typeface="Amasis-Light"/>
              </a:rPr>
              <a:t>átvétele</a:t>
            </a:r>
            <a:r>
              <a:rPr lang="hu-HU" sz="2000" dirty="0" smtClean="0">
                <a:latin typeface="Amasis-Light"/>
              </a:rPr>
              <a:t> </a:t>
            </a:r>
            <a:r>
              <a:rPr lang="en-US" sz="2000" dirty="0" err="1" smtClean="0">
                <a:latin typeface="Amasis-Light"/>
              </a:rPr>
              <a:t>gyakran</a:t>
            </a:r>
            <a:r>
              <a:rPr lang="en-US" sz="2000" dirty="0" smtClean="0">
                <a:latin typeface="Amasis-Light"/>
              </a:rPr>
              <a:t> </a:t>
            </a:r>
            <a:r>
              <a:rPr lang="en-US" sz="2000" u="sng" dirty="0" err="1">
                <a:latin typeface="Amasis-Light"/>
              </a:rPr>
              <a:t>közösségi</a:t>
            </a:r>
            <a:r>
              <a:rPr lang="en-US" sz="2000" u="sng" dirty="0">
                <a:latin typeface="Amasis-Light"/>
              </a:rPr>
              <a:t> </a:t>
            </a:r>
            <a:r>
              <a:rPr lang="en-US" sz="2000" u="sng" dirty="0" err="1">
                <a:latin typeface="Amasis-Light"/>
              </a:rPr>
              <a:t>eseménynek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számít</a:t>
            </a:r>
            <a:r>
              <a:rPr lang="en-US" sz="2000" dirty="0">
                <a:latin typeface="Amasis-Light"/>
              </a:rPr>
              <a:t>, </a:t>
            </a:r>
            <a:r>
              <a:rPr lang="en-US" sz="2000" dirty="0" err="1">
                <a:latin typeface="Amasis-Light"/>
              </a:rPr>
              <a:t>ahol</a:t>
            </a:r>
            <a:r>
              <a:rPr lang="en-US" sz="2000" dirty="0">
                <a:latin typeface="Amasis-Light"/>
              </a:rPr>
              <a:t> a </a:t>
            </a:r>
            <a:r>
              <a:rPr lang="en-US" sz="2000" dirty="0" err="1">
                <a:latin typeface="Amasis-Light"/>
              </a:rPr>
              <a:t>termelők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és</a:t>
            </a:r>
            <a:r>
              <a:rPr lang="en-US" sz="2000" dirty="0">
                <a:latin typeface="Amasis-Light"/>
              </a:rPr>
              <a:t> a </a:t>
            </a:r>
            <a:r>
              <a:rPr lang="en-US" sz="2000" dirty="0" err="1">
                <a:latin typeface="Amasis-Light"/>
              </a:rPr>
              <a:t>fogyasztók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 smtClean="0">
                <a:latin typeface="Amasis-Light"/>
              </a:rPr>
              <a:t>beszélgethetnek</a:t>
            </a:r>
            <a:r>
              <a:rPr lang="hu-HU" sz="2000" dirty="0" smtClean="0">
                <a:latin typeface="Amasis-Light"/>
              </a:rPr>
              <a:t> a </a:t>
            </a:r>
            <a:r>
              <a:rPr lang="hu-HU" sz="2000" dirty="0">
                <a:latin typeface="Amasis-Light"/>
              </a:rPr>
              <a:t>gazdaság működéséről, az aktuális termények konyhai elkészítéséről és megvitathatják</a:t>
            </a:r>
          </a:p>
          <a:p>
            <a:r>
              <a:rPr lang="en-US" sz="2000" dirty="0" err="1">
                <a:latin typeface="Amasis-Light"/>
              </a:rPr>
              <a:t>az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esetlegesen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felmerülő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problémákat</a:t>
            </a:r>
            <a:r>
              <a:rPr lang="en-US" sz="2000" dirty="0">
                <a:latin typeface="Amasis-Light"/>
              </a:rPr>
              <a:t> is. </a:t>
            </a:r>
            <a:endParaRPr lang="hu-HU" sz="2000" dirty="0" smtClean="0">
              <a:latin typeface="Amasis-Light"/>
            </a:endParaRPr>
          </a:p>
          <a:p>
            <a:endParaRPr lang="hu-HU" sz="2000" dirty="0">
              <a:latin typeface="Amasis-Light"/>
            </a:endParaRPr>
          </a:p>
          <a:p>
            <a:r>
              <a:rPr lang="en-US" sz="2000" dirty="0" smtClean="0">
                <a:latin typeface="Amasis-Light"/>
              </a:rPr>
              <a:t>A </a:t>
            </a:r>
            <a:r>
              <a:rPr lang="en-US" sz="2000" dirty="0" err="1">
                <a:latin typeface="Amasis-Light"/>
              </a:rPr>
              <a:t>gazdaságok</a:t>
            </a:r>
            <a:r>
              <a:rPr lang="en-US" sz="2000" dirty="0">
                <a:latin typeface="Amasis-Light"/>
              </a:rPr>
              <a:t> a </a:t>
            </a:r>
            <a:r>
              <a:rPr lang="en-US" sz="2000" dirty="0" err="1">
                <a:latin typeface="Amasis-Light"/>
              </a:rPr>
              <a:t>heti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rendszeres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átvételen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 smtClean="0">
                <a:latin typeface="Amasis-Light"/>
              </a:rPr>
              <a:t>kívül</a:t>
            </a:r>
            <a:r>
              <a:rPr lang="hu-HU" sz="2000" dirty="0" smtClean="0">
                <a:latin typeface="Amasis-Light"/>
              </a:rPr>
              <a:t> </a:t>
            </a:r>
            <a:r>
              <a:rPr lang="en-US" sz="2000" dirty="0" smtClean="0">
                <a:latin typeface="Amasis-Light"/>
              </a:rPr>
              <a:t>is </a:t>
            </a:r>
            <a:r>
              <a:rPr lang="en-US" sz="2000" dirty="0" err="1">
                <a:latin typeface="Amasis-Light"/>
              </a:rPr>
              <a:t>szerveznek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közösségi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eseményeket</a:t>
            </a:r>
            <a:r>
              <a:rPr lang="en-US" sz="2000" dirty="0">
                <a:latin typeface="Amasis-Light"/>
              </a:rPr>
              <a:t>, </a:t>
            </a:r>
            <a:r>
              <a:rPr lang="en-US" sz="2000" dirty="0" err="1">
                <a:latin typeface="Amasis-Light"/>
              </a:rPr>
              <a:t>például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egy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szezon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alatt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akár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több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u="sng" dirty="0" err="1" smtClean="0">
                <a:latin typeface="Amasis-Light"/>
              </a:rPr>
              <a:t>gazdaságlátogatásra</a:t>
            </a:r>
            <a:r>
              <a:rPr lang="hu-HU" sz="2000" dirty="0" smtClean="0">
                <a:latin typeface="Amasis-Light"/>
              </a:rPr>
              <a:t>, </a:t>
            </a:r>
            <a:r>
              <a:rPr lang="en-US" sz="2000" dirty="0" err="1" smtClean="0">
                <a:latin typeface="Amasis-Light"/>
              </a:rPr>
              <a:t>közösségi</a:t>
            </a:r>
            <a:r>
              <a:rPr lang="en-US" sz="2000" dirty="0" smtClean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napra</a:t>
            </a:r>
            <a:r>
              <a:rPr lang="en-US" sz="2000" dirty="0">
                <a:latin typeface="Amasis-Light"/>
              </a:rPr>
              <a:t> is </a:t>
            </a:r>
            <a:r>
              <a:rPr lang="en-US" sz="2000" dirty="0" err="1">
                <a:latin typeface="Amasis-Light"/>
              </a:rPr>
              <a:t>sor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kerülhet</a:t>
            </a:r>
            <a:r>
              <a:rPr lang="en-US" sz="2000" dirty="0">
                <a:latin typeface="Amasis-Light"/>
              </a:rPr>
              <a:t>. </a:t>
            </a:r>
            <a:endParaRPr lang="hu-HU" sz="2000" dirty="0" smtClean="0">
              <a:latin typeface="Amasis-Light"/>
            </a:endParaRPr>
          </a:p>
          <a:p>
            <a:endParaRPr lang="hu-HU" sz="2000" dirty="0">
              <a:latin typeface="Amasis-Light"/>
            </a:endParaRPr>
          </a:p>
          <a:p>
            <a:r>
              <a:rPr lang="en-US" sz="2000" dirty="0" err="1" smtClean="0">
                <a:latin typeface="Amasis-Light"/>
              </a:rPr>
              <a:t>Az</a:t>
            </a:r>
            <a:r>
              <a:rPr lang="en-US" sz="2000" dirty="0" smtClean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ilyen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események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során</a:t>
            </a:r>
            <a:r>
              <a:rPr lang="en-US" sz="2000" dirty="0">
                <a:latin typeface="Amasis-Light"/>
              </a:rPr>
              <a:t> a </a:t>
            </a:r>
            <a:r>
              <a:rPr lang="en-US" sz="2000" dirty="0" err="1">
                <a:latin typeface="Amasis-Light"/>
              </a:rPr>
              <a:t>tagok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bepillantást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 smtClean="0">
                <a:latin typeface="Amasis-Light"/>
              </a:rPr>
              <a:t>nyerhetnek</a:t>
            </a:r>
            <a:r>
              <a:rPr lang="hu-HU" sz="2000" dirty="0" smtClean="0">
                <a:latin typeface="Amasis-Light"/>
              </a:rPr>
              <a:t> </a:t>
            </a:r>
            <a:r>
              <a:rPr lang="en-US" sz="2000" dirty="0" smtClean="0">
                <a:latin typeface="Amasis-Light"/>
              </a:rPr>
              <a:t>a </a:t>
            </a:r>
            <a:r>
              <a:rPr lang="en-US" sz="2000" dirty="0" err="1">
                <a:latin typeface="Amasis-Light"/>
              </a:rPr>
              <a:t>termelés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folyamataiba</a:t>
            </a:r>
            <a:r>
              <a:rPr lang="en-US" sz="2000" dirty="0">
                <a:latin typeface="Amasis-Light"/>
              </a:rPr>
              <a:t>, </a:t>
            </a:r>
            <a:r>
              <a:rPr lang="en-US" sz="2000" dirty="0" err="1">
                <a:latin typeface="Amasis-Light"/>
              </a:rPr>
              <a:t>ezáltal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jobban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megismerik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az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élelmiszerek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 smtClean="0">
                <a:latin typeface="Amasis-Light"/>
              </a:rPr>
              <a:t>előállításának</a:t>
            </a:r>
            <a:r>
              <a:rPr lang="hu-HU" sz="2000" dirty="0" smtClean="0">
                <a:latin typeface="Amasis-Light"/>
              </a:rPr>
              <a:t> </a:t>
            </a:r>
            <a:r>
              <a:rPr lang="en-US" sz="2000" dirty="0" err="1" smtClean="0">
                <a:latin typeface="Amasis-Light"/>
              </a:rPr>
              <a:t>módját</a:t>
            </a:r>
            <a:r>
              <a:rPr lang="en-US" sz="2000" dirty="0" smtClean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és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magasabb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megbecsülés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alakulhat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ki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bennük</a:t>
            </a:r>
            <a:r>
              <a:rPr lang="en-US" sz="2000" dirty="0">
                <a:latin typeface="Amasis-Light"/>
              </a:rPr>
              <a:t> a </a:t>
            </a:r>
            <a:r>
              <a:rPr lang="en-US" sz="2000" dirty="0" err="1">
                <a:latin typeface="Amasis-Light"/>
              </a:rPr>
              <a:t>termelő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munkája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iránt</a:t>
            </a:r>
            <a:r>
              <a:rPr lang="en-US" sz="2000" dirty="0">
                <a:latin typeface="Amasis-Light"/>
              </a:rPr>
              <a:t>. </a:t>
            </a:r>
            <a:r>
              <a:rPr lang="en-US" sz="2000" dirty="0" smtClean="0">
                <a:latin typeface="Amasis-Light"/>
              </a:rPr>
              <a:t>A </a:t>
            </a:r>
            <a:r>
              <a:rPr lang="en-US" sz="2000" dirty="0" err="1" smtClean="0">
                <a:latin typeface="Amasis-Light"/>
              </a:rPr>
              <a:t>gazdaságlátogatásokon</a:t>
            </a:r>
            <a:r>
              <a:rPr lang="en-US" sz="2000" dirty="0" smtClean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kívül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előfordul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kóstolók</a:t>
            </a:r>
            <a:r>
              <a:rPr lang="en-US" sz="2000" dirty="0">
                <a:latin typeface="Amasis-Light"/>
              </a:rPr>
              <a:t>, </a:t>
            </a:r>
            <a:r>
              <a:rPr lang="en-US" sz="2000" dirty="0" err="1">
                <a:latin typeface="Amasis-Light"/>
              </a:rPr>
              <a:t>családi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hétvégék</a:t>
            </a:r>
            <a:r>
              <a:rPr lang="en-US" sz="2000" dirty="0">
                <a:latin typeface="Amasis-Light"/>
              </a:rPr>
              <a:t>, </a:t>
            </a:r>
            <a:r>
              <a:rPr lang="en-US" sz="2000" dirty="0" err="1">
                <a:latin typeface="Amasis-Light"/>
              </a:rPr>
              <a:t>az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egészséges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 smtClean="0">
                <a:latin typeface="Amasis-Light"/>
              </a:rPr>
              <a:t>táplálkozással</a:t>
            </a:r>
            <a:r>
              <a:rPr lang="en-US" sz="2000" dirty="0" smtClean="0">
                <a:latin typeface="Amasis-Light"/>
              </a:rPr>
              <a:t>,</a:t>
            </a:r>
            <a:r>
              <a:rPr lang="hu-HU" sz="2000" dirty="0" smtClean="0">
                <a:latin typeface="Amasis-Light"/>
              </a:rPr>
              <a:t> </a:t>
            </a:r>
            <a:r>
              <a:rPr lang="en-US" sz="2000" dirty="0" err="1" smtClean="0">
                <a:latin typeface="Amasis-Light"/>
              </a:rPr>
              <a:t>élelmiszerekkel</a:t>
            </a:r>
            <a:r>
              <a:rPr lang="en-US" sz="2000" dirty="0" smtClean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kapcsolatos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foglalkozások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szervezése</a:t>
            </a:r>
            <a:r>
              <a:rPr lang="en-US" sz="2000" dirty="0">
                <a:latin typeface="Amasis-Light"/>
              </a:rPr>
              <a:t> is, </a:t>
            </a:r>
            <a:r>
              <a:rPr lang="en-US" sz="2000" dirty="0" err="1">
                <a:latin typeface="Amasis-Light"/>
              </a:rPr>
              <a:t>ahol</a:t>
            </a:r>
            <a:r>
              <a:rPr lang="en-US" sz="2000" dirty="0">
                <a:latin typeface="Amasis-Light"/>
              </a:rPr>
              <a:t> a </a:t>
            </a:r>
            <a:r>
              <a:rPr lang="en-US" sz="2000" dirty="0" err="1">
                <a:latin typeface="Amasis-Light"/>
              </a:rPr>
              <a:t>tagok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főzéssel</a:t>
            </a:r>
            <a:r>
              <a:rPr lang="en-US" sz="2000" dirty="0">
                <a:latin typeface="Amasis-Light"/>
              </a:rPr>
              <a:t>, </a:t>
            </a:r>
            <a:r>
              <a:rPr lang="en-US" sz="2000" dirty="0" err="1" smtClean="0">
                <a:latin typeface="Amasis-Light"/>
              </a:rPr>
              <a:t>természetes</a:t>
            </a:r>
            <a:r>
              <a:rPr lang="hu-HU" sz="2000" dirty="0">
                <a:latin typeface="Amasis-Light"/>
              </a:rPr>
              <a:t> </a:t>
            </a:r>
            <a:r>
              <a:rPr lang="hu-HU" sz="2000" dirty="0" smtClean="0">
                <a:latin typeface="Amasis-Light"/>
              </a:rPr>
              <a:t>t</a:t>
            </a:r>
            <a:r>
              <a:rPr lang="en-US" sz="2000" dirty="0" err="1" smtClean="0">
                <a:latin typeface="Amasis-Light"/>
              </a:rPr>
              <a:t>artósítással</a:t>
            </a:r>
            <a:r>
              <a:rPr lang="en-US" sz="2000" dirty="0" smtClean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és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egyéb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házi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praktikákkal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kapcsolatos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ismereteket</a:t>
            </a:r>
            <a:r>
              <a:rPr lang="en-US" sz="2000" dirty="0">
                <a:latin typeface="Amasis-Light"/>
              </a:rPr>
              <a:t> </a:t>
            </a:r>
            <a:r>
              <a:rPr lang="en-US" sz="2000" dirty="0" err="1">
                <a:latin typeface="Amasis-Light"/>
              </a:rPr>
              <a:t>sajátíthatnak</a:t>
            </a:r>
            <a:r>
              <a:rPr lang="en-US" sz="2000" dirty="0">
                <a:latin typeface="Amasis-Light"/>
              </a:rPr>
              <a:t> el</a:t>
            </a:r>
            <a:r>
              <a:rPr lang="en-US" sz="2000" dirty="0" smtClean="0">
                <a:latin typeface="Amasis-Light"/>
              </a:rPr>
              <a:t>.</a:t>
            </a:r>
            <a:r>
              <a:rPr lang="hu-HU" sz="2000" dirty="0" smtClean="0">
                <a:latin typeface="Amasis-Light"/>
              </a:rPr>
              <a:t> </a:t>
            </a:r>
          </a:p>
          <a:p>
            <a:endParaRPr lang="hu-HU" sz="2000" dirty="0">
              <a:latin typeface="Amasis-Light"/>
            </a:endParaRPr>
          </a:p>
          <a:p>
            <a:r>
              <a:rPr lang="hu-HU" sz="2000" dirty="0" smtClean="0">
                <a:latin typeface="Amasis-Light"/>
              </a:rPr>
              <a:t>Bővebben</a:t>
            </a:r>
            <a:r>
              <a:rPr lang="hu-HU" sz="2000" dirty="0" smtClean="0">
                <a:latin typeface="Amasis-Light"/>
              </a:rPr>
              <a:t>: </a:t>
            </a:r>
            <a:r>
              <a:rPr lang="en-US" sz="2000" dirty="0" err="1"/>
              <a:t>Réthy</a:t>
            </a:r>
            <a:r>
              <a:rPr lang="hu-HU" sz="2000" dirty="0"/>
              <a:t>,</a:t>
            </a:r>
            <a:r>
              <a:rPr lang="en-US" sz="2000" dirty="0"/>
              <a:t> K</a:t>
            </a:r>
            <a:r>
              <a:rPr lang="hu-HU" sz="2000" dirty="0"/>
              <a:t>., </a:t>
            </a:r>
            <a:r>
              <a:rPr lang="en-US" sz="2000" dirty="0" err="1"/>
              <a:t>Dezsény</a:t>
            </a:r>
            <a:r>
              <a:rPr lang="hu-HU" sz="2000" dirty="0"/>
              <a:t>,</a:t>
            </a:r>
            <a:r>
              <a:rPr lang="en-US" sz="2000" dirty="0"/>
              <a:t> Z</a:t>
            </a:r>
            <a:r>
              <a:rPr lang="hu-HU" sz="2000" dirty="0"/>
              <a:t>.: </a:t>
            </a:r>
            <a:r>
              <a:rPr lang="en-US" sz="2000" dirty="0" err="1"/>
              <a:t>Közösség</a:t>
            </a:r>
            <a:r>
              <a:rPr lang="en-US" sz="2000" dirty="0"/>
              <a:t> </a:t>
            </a:r>
            <a:r>
              <a:rPr lang="en-US" sz="2000" dirty="0" err="1"/>
              <a:t>által</a:t>
            </a:r>
            <a:r>
              <a:rPr lang="en-US" sz="2000" dirty="0"/>
              <a:t> </a:t>
            </a:r>
            <a:r>
              <a:rPr lang="en-US" sz="2000" dirty="0" err="1"/>
              <a:t>támogatott</a:t>
            </a:r>
            <a:r>
              <a:rPr lang="hu-HU" sz="2000" dirty="0"/>
              <a:t> </a:t>
            </a:r>
            <a:r>
              <a:rPr lang="en-US" sz="2000" dirty="0" err="1"/>
              <a:t>mezőgazdaság</a:t>
            </a:r>
            <a:r>
              <a:rPr lang="hu-HU" sz="2000" dirty="0"/>
              <a:t>, </a:t>
            </a:r>
            <a:r>
              <a:rPr lang="en-US" sz="2000" dirty="0" err="1"/>
              <a:t>Ökológiai</a:t>
            </a:r>
            <a:r>
              <a:rPr lang="en-US" sz="2000" dirty="0"/>
              <a:t> </a:t>
            </a:r>
            <a:r>
              <a:rPr lang="en-US" sz="2000" dirty="0" err="1"/>
              <a:t>Mezőgazdasági</a:t>
            </a:r>
            <a:r>
              <a:rPr lang="en-US" sz="2000" dirty="0"/>
              <a:t> </a:t>
            </a:r>
            <a:r>
              <a:rPr lang="en-US" sz="2000" dirty="0" err="1"/>
              <a:t>Kutatóintézet</a:t>
            </a:r>
            <a:r>
              <a:rPr lang="hu-HU" sz="2000" dirty="0"/>
              <a:t>, Budapest, 2013. </a:t>
            </a:r>
            <a:r>
              <a:rPr lang="hu-HU" sz="2000" dirty="0">
                <a:hlinkClick r:id="rId2"/>
              </a:rPr>
              <a:t>https://</a:t>
            </a:r>
            <a:r>
              <a:rPr lang="hu-HU" sz="2000" dirty="0" smtClean="0">
                <a:hlinkClick r:id="rId2"/>
              </a:rPr>
              <a:t>orgprints.org/id/eprint/26263/1/kozosseg_altal_tamogatott_mezogazdasag.pdf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523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1440"/>
            <a:ext cx="12192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Közösségi marketing - </a:t>
            </a:r>
            <a:r>
              <a:rPr lang="en-US" sz="2000" b="1" u="sng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termelői</a:t>
            </a:r>
            <a:r>
              <a:rPr lang="en-US" sz="2000" b="1" u="sng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együttműködés</a:t>
            </a:r>
            <a:endParaRPr lang="hu-HU" sz="2000" b="1" u="sng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sz="20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Manapság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partnerkapcsolat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kapcsolati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tőke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egyik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legfontosabb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tényező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gazdálkodásban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hu-HU" sz="20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gazdaság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minden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területén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így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mezőgazdaságban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termelők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körében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felmerült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kooperáció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igénye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amely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révén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egyes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szereplők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piaci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pozíciójukból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adódó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hátrányaikat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mérsékelhetik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hu-HU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versenyképességüket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pedig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növelhetik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vonatkozik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ez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000" u="sng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közös</a:t>
            </a:r>
            <a:r>
              <a:rPr lang="en-US" sz="2000" u="sng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marketing </a:t>
            </a:r>
            <a:r>
              <a:rPr lang="en-US" sz="2000" u="sng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tevékenységre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is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hu-HU" sz="20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közösségi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marketing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olyan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marketingtevékenység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amely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túllép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egyéni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marketing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tevékenységen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és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egy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adott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kistermelői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csoportosulás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közösen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végez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el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marketingfeladatokat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pl.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piaci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partnerek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megtalálása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piaci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követelmények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megismerése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márkaépítés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termékek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bemutatása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ismeretségének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erősítése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piaci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megjelenés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elősegítése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közös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fellépés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különböző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szakmai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kiállításokon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bemutatókon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reklámozás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valamint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új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piaci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trendek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és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tendenciák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időbeni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felismerése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hu-HU" sz="20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Együttműködéssel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összefogással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továbbá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kockázat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megosztható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hu-HU" sz="20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sz="2000" dirty="0">
              <a:latin typeface="+mn-lt"/>
              <a:cs typeface="Times New Roman" panose="02020603050405020304" pitchFamily="18" charset="0"/>
            </a:endParaRPr>
          </a:p>
          <a:p>
            <a:r>
              <a:rPr lang="en-US" sz="2000" dirty="0" err="1" smtClean="0"/>
              <a:t>Számos</a:t>
            </a:r>
            <a:r>
              <a:rPr lang="en-US" sz="2000" dirty="0" smtClean="0"/>
              <a:t> </a:t>
            </a:r>
            <a:r>
              <a:rPr lang="en-US" sz="2000" dirty="0" err="1"/>
              <a:t>jó</a:t>
            </a:r>
            <a:r>
              <a:rPr lang="en-US" sz="2000" dirty="0"/>
              <a:t> </a:t>
            </a:r>
            <a:r>
              <a:rPr lang="en-US" sz="2000" dirty="0" err="1"/>
              <a:t>példa</a:t>
            </a:r>
            <a:r>
              <a:rPr lang="en-US" sz="2000" dirty="0"/>
              <a:t> van </a:t>
            </a:r>
            <a:r>
              <a:rPr lang="en-US" sz="2000" dirty="0" err="1"/>
              <a:t>ilyen</a:t>
            </a:r>
            <a:r>
              <a:rPr lang="en-US" sz="2000" dirty="0"/>
              <a:t> </a:t>
            </a:r>
            <a:r>
              <a:rPr lang="en-US" sz="2000" dirty="0" err="1"/>
              <a:t>jellegű</a:t>
            </a:r>
            <a:r>
              <a:rPr lang="en-US" sz="2000" dirty="0"/>
              <a:t> </a:t>
            </a:r>
            <a:r>
              <a:rPr lang="en-US" sz="2000" dirty="0" err="1"/>
              <a:t>együttműködésre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közösségi</a:t>
            </a:r>
            <a:r>
              <a:rPr lang="en-US" sz="2000" dirty="0"/>
              <a:t> </a:t>
            </a:r>
            <a:r>
              <a:rPr lang="en-US" sz="2000" dirty="0" err="1"/>
              <a:t>marketingre</a:t>
            </a:r>
            <a:r>
              <a:rPr lang="en-US" sz="2000" dirty="0"/>
              <a:t>, </a:t>
            </a:r>
            <a:r>
              <a:rPr lang="en-US" sz="2000" dirty="0" err="1"/>
              <a:t>ahol</a:t>
            </a:r>
            <a:r>
              <a:rPr lang="en-US" sz="2000" dirty="0"/>
              <a:t> </a:t>
            </a:r>
            <a:r>
              <a:rPr lang="en-US" sz="2000" dirty="0" err="1"/>
              <a:t>sikerült</a:t>
            </a:r>
            <a:r>
              <a:rPr lang="en-US" sz="2000" dirty="0"/>
              <a:t> a </a:t>
            </a:r>
            <a:r>
              <a:rPr lang="en-US" sz="2000" dirty="0" err="1"/>
              <a:t>térségi</a:t>
            </a:r>
            <a:r>
              <a:rPr lang="en-US" sz="2000" dirty="0"/>
              <a:t> </a:t>
            </a:r>
            <a:r>
              <a:rPr lang="en-US" sz="2000" dirty="0" err="1"/>
              <a:t>helyi</a:t>
            </a:r>
            <a:r>
              <a:rPr lang="en-US" sz="2000" dirty="0"/>
              <a:t> </a:t>
            </a:r>
            <a:r>
              <a:rPr lang="en-US" sz="2000" dirty="0" err="1"/>
              <a:t>termékek</a:t>
            </a:r>
            <a:r>
              <a:rPr lang="en-US" sz="2000" dirty="0"/>
              <a:t> </a:t>
            </a:r>
            <a:r>
              <a:rPr lang="en-US" sz="2000" dirty="0" err="1"/>
              <a:t>értékesítési</a:t>
            </a:r>
            <a:r>
              <a:rPr lang="en-US" sz="2000" dirty="0"/>
              <a:t> </a:t>
            </a:r>
            <a:r>
              <a:rPr lang="en-US" sz="2000" dirty="0" err="1"/>
              <a:t>lehetőségeit</a:t>
            </a:r>
            <a:r>
              <a:rPr lang="en-US" sz="2000" dirty="0"/>
              <a:t> </a:t>
            </a:r>
            <a:r>
              <a:rPr lang="en-US" sz="2000" dirty="0" err="1"/>
              <a:t>bővíteni</a:t>
            </a:r>
            <a:r>
              <a:rPr lang="en-US" sz="2000" dirty="0"/>
              <a:t>, </a:t>
            </a:r>
            <a:r>
              <a:rPr lang="en-US" sz="2000" dirty="0" err="1"/>
              <a:t>piacra</a:t>
            </a:r>
            <a:r>
              <a:rPr lang="en-US" sz="2000" dirty="0"/>
              <a:t> </a:t>
            </a:r>
            <a:r>
              <a:rPr lang="en-US" sz="2000" dirty="0" err="1"/>
              <a:t>jutását</a:t>
            </a:r>
            <a:r>
              <a:rPr lang="en-US" sz="2000" dirty="0"/>
              <a:t> </a:t>
            </a:r>
            <a:r>
              <a:rPr lang="en-US" sz="2000" dirty="0" err="1"/>
              <a:t>elősegíteni</a:t>
            </a:r>
            <a:r>
              <a:rPr lang="en-US" sz="2000" dirty="0"/>
              <a:t>, a </a:t>
            </a:r>
            <a:r>
              <a:rPr lang="en-US" sz="2000" dirty="0" err="1"/>
              <a:t>helyi</a:t>
            </a:r>
            <a:r>
              <a:rPr lang="en-US" sz="2000" dirty="0"/>
              <a:t> </a:t>
            </a:r>
            <a:r>
              <a:rPr lang="en-US" sz="2000" dirty="0" err="1"/>
              <a:t>termékek</a:t>
            </a:r>
            <a:r>
              <a:rPr lang="en-US" sz="2000" dirty="0"/>
              <a:t> </a:t>
            </a:r>
            <a:r>
              <a:rPr lang="en-US" sz="2000" dirty="0" err="1"/>
              <a:t>felhasználásának</a:t>
            </a:r>
            <a:r>
              <a:rPr lang="en-US" sz="2000" dirty="0"/>
              <a:t> </a:t>
            </a:r>
            <a:r>
              <a:rPr lang="en-US" sz="2000" dirty="0" err="1"/>
              <a:t>arányát</a:t>
            </a:r>
            <a:r>
              <a:rPr lang="en-US" sz="2000" dirty="0"/>
              <a:t> </a:t>
            </a:r>
            <a:r>
              <a:rPr lang="en-US" sz="2000" dirty="0" err="1"/>
              <a:t>növelni</a:t>
            </a:r>
            <a:r>
              <a:rPr lang="en-US" sz="2000" dirty="0"/>
              <a:t> a </a:t>
            </a:r>
            <a:r>
              <a:rPr lang="en-US" sz="2000" dirty="0" err="1" smtClean="0"/>
              <a:t>fogyasztásban</a:t>
            </a:r>
            <a:r>
              <a:rPr lang="hu-HU" sz="2000" dirty="0" smtClean="0"/>
              <a:t>.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442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2164"/>
            <a:ext cx="1219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600"/>
            </a:pPr>
            <a:r>
              <a:rPr lang="hu-HU" sz="2000" dirty="0">
                <a:latin typeface="+mn-lt"/>
              </a:rPr>
              <a:t>Az e-kereskedelem és a </a:t>
            </a:r>
            <a:r>
              <a:rPr lang="en-US" sz="2000" dirty="0" err="1">
                <a:latin typeface="+mn-lt"/>
              </a:rPr>
              <a:t>megosztáson</a:t>
            </a:r>
            <a:r>
              <a:rPr lang="hu-HU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alapuló</a:t>
            </a:r>
            <a:r>
              <a:rPr lang="hu-HU" sz="2000" dirty="0">
                <a:latin typeface="+mn-lt"/>
              </a:rPr>
              <a:t> </a:t>
            </a:r>
            <a:r>
              <a:rPr lang="hu-HU" sz="2000" dirty="0" smtClean="0">
                <a:latin typeface="+mn-lt"/>
              </a:rPr>
              <a:t>gazdaság </a:t>
            </a:r>
            <a:r>
              <a:rPr lang="hu-HU" sz="2000" dirty="0">
                <a:latin typeface="+mn-lt"/>
              </a:rPr>
              <a:t>megismerése és alkalmazása az agráriumban </a:t>
            </a:r>
            <a:r>
              <a:rPr lang="hu-HU" sz="2000" u="sng" dirty="0" smtClean="0">
                <a:latin typeface="+mn-lt"/>
              </a:rPr>
              <a:t>versenyelőnyt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>
                <a:latin typeface="+mn-lt"/>
              </a:rPr>
              <a:t>és </a:t>
            </a:r>
            <a:r>
              <a:rPr lang="hu-HU" sz="2000" u="sng" dirty="0">
                <a:latin typeface="+mn-lt"/>
              </a:rPr>
              <a:t>költségmegtakarítást</a:t>
            </a:r>
            <a:r>
              <a:rPr lang="hu-HU" sz="2000" dirty="0">
                <a:latin typeface="+mn-lt"/>
              </a:rPr>
              <a:t> </a:t>
            </a:r>
            <a:r>
              <a:rPr lang="hu-HU" sz="2000" dirty="0" smtClean="0">
                <a:latin typeface="+mn-lt"/>
              </a:rPr>
              <a:t>is jelent, továbbá a fejlődés </a:t>
            </a:r>
            <a:r>
              <a:rPr lang="hu-HU" sz="2000" dirty="0">
                <a:latin typeface="+mn-lt"/>
              </a:rPr>
              <a:t>eszközeként szolgálhat</a:t>
            </a:r>
            <a:r>
              <a:rPr lang="hu-HU" sz="2000" dirty="0" smtClean="0">
                <a:latin typeface="+mn-lt"/>
              </a:rPr>
              <a:t>.</a:t>
            </a:r>
          </a:p>
          <a:p>
            <a:pPr lvl="0">
              <a:buSzPts val="1600"/>
            </a:pPr>
            <a:endParaRPr lang="hu-HU" sz="2000" dirty="0">
              <a:latin typeface="+mn-lt"/>
            </a:endParaRPr>
          </a:p>
          <a:p>
            <a:pPr lvl="0">
              <a:buSzPts val="1600"/>
            </a:pPr>
            <a:r>
              <a:rPr lang="hu-HU" sz="2000" dirty="0" smtClean="0">
                <a:latin typeface="+mn-lt"/>
              </a:rPr>
              <a:t>A vajdasági termelők/vállalkozók </a:t>
            </a:r>
            <a:r>
              <a:rPr lang="hu-HU" sz="2000" dirty="0" smtClean="0">
                <a:latin typeface="+mn-lt"/>
              </a:rPr>
              <a:t>nagy </a:t>
            </a:r>
            <a:r>
              <a:rPr lang="hu-HU" sz="2000" dirty="0" smtClean="0">
                <a:latin typeface="+mn-lt"/>
              </a:rPr>
              <a:t>kihívás előtt állnak, hiszen az </a:t>
            </a:r>
            <a:r>
              <a:rPr lang="hu-HU" sz="2000" dirty="0">
                <a:latin typeface="+mn-lt"/>
              </a:rPr>
              <a:t>e-kereskedelem és a </a:t>
            </a:r>
            <a:r>
              <a:rPr lang="en-US" sz="2000" dirty="0" err="1">
                <a:latin typeface="+mn-lt"/>
              </a:rPr>
              <a:t>megosztáson</a:t>
            </a:r>
            <a:r>
              <a:rPr lang="hu-HU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alapuló</a:t>
            </a:r>
            <a:r>
              <a:rPr lang="hu-HU" sz="2000" dirty="0">
                <a:latin typeface="+mn-lt"/>
              </a:rPr>
              <a:t> gazdaság </a:t>
            </a:r>
            <a:r>
              <a:rPr lang="hu-HU" sz="2000" dirty="0" smtClean="0">
                <a:latin typeface="+mn-lt"/>
              </a:rPr>
              <a:t>elterjedése várhatóan az elkövetkező időszakban nagyban </a:t>
            </a:r>
            <a:r>
              <a:rPr lang="hu-HU" sz="2000" u="sng" dirty="0" smtClean="0">
                <a:latin typeface="+mn-lt"/>
              </a:rPr>
              <a:t>átrendezi </a:t>
            </a:r>
            <a:r>
              <a:rPr lang="hu-HU" sz="2000" u="sng" dirty="0">
                <a:latin typeface="+mn-lt"/>
              </a:rPr>
              <a:t>a piaci viszonyokat</a:t>
            </a:r>
            <a:r>
              <a:rPr lang="hu-HU" sz="2000" dirty="0">
                <a:latin typeface="+mn-lt"/>
              </a:rPr>
              <a:t>. </a:t>
            </a:r>
            <a:endParaRPr lang="hu-HU" sz="2000" dirty="0" smtClean="0">
              <a:latin typeface="+mn-lt"/>
            </a:endParaRPr>
          </a:p>
          <a:p>
            <a:pPr lvl="0">
              <a:buSzPts val="1600"/>
            </a:pPr>
            <a:endParaRPr lang="hu-HU" sz="2000" dirty="0">
              <a:latin typeface="+mn-lt"/>
            </a:endParaRPr>
          </a:p>
          <a:p>
            <a:pPr lvl="0">
              <a:buSzPts val="1600"/>
            </a:pPr>
            <a:r>
              <a:rPr lang="hu-HU" sz="2000" dirty="0" smtClean="0">
                <a:latin typeface="+mn-lt"/>
              </a:rPr>
              <a:t>Amennyiben </a:t>
            </a:r>
            <a:r>
              <a:rPr lang="hu-HU" sz="2000" dirty="0">
                <a:latin typeface="+mn-lt"/>
              </a:rPr>
              <a:t>nem </a:t>
            </a:r>
            <a:r>
              <a:rPr lang="hu-HU" sz="2000" dirty="0" smtClean="0">
                <a:latin typeface="+mn-lt"/>
              </a:rPr>
              <a:t>tudnak felkészülni és lépést tartani ezekkel az újdonságokkal, nem jelennek meg a </a:t>
            </a:r>
            <a:r>
              <a:rPr lang="hu-HU" sz="2000" dirty="0">
                <a:latin typeface="+mn-lt"/>
              </a:rPr>
              <a:t>digitális piacon </a:t>
            </a:r>
            <a:r>
              <a:rPr lang="hu-HU" sz="2000" dirty="0" smtClean="0">
                <a:latin typeface="+mn-lt"/>
              </a:rPr>
              <a:t>és nem kínálják fel termékeiket az elektronikus értékesítési csatornákon, nem alkalmazzák szakszerűen az e-marketing eszközeit, gyorsan kiszorulhatnak a piacról.</a:t>
            </a:r>
          </a:p>
        </p:txBody>
      </p:sp>
      <p:pic>
        <p:nvPicPr>
          <p:cNvPr id="2050" name="Picture 2" descr="How to Make E-Commerce Part of Your Post-Pandemic 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6" y="3656233"/>
            <a:ext cx="5873751" cy="277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02719" y="6429949"/>
            <a:ext cx="67865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 smtClean="0"/>
              <a:t>Kép forrása: </a:t>
            </a:r>
            <a:r>
              <a:rPr lang="en-US" sz="1000" dirty="0" smtClean="0"/>
              <a:t>https://www.mdm.com/blog/technology/how-to-make-e-commerce-part-of-your-post-pandemic-plan/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619302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5728"/>
            <a:ext cx="1219200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hu-HU" altLang="en-US" b="1" u="sng" dirty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Felhasznált </a:t>
            </a:r>
            <a:r>
              <a:rPr lang="hu-HU" altLang="en-US" b="1" u="sng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irodalom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chemeClr val="tx1"/>
                </a:solidFill>
                <a:latin typeface="+mn-lt"/>
              </a:rPr>
              <a:t>e-Kereskedelem </a:t>
            </a:r>
            <a:r>
              <a:rPr lang="hu-HU" dirty="0">
                <a:solidFill>
                  <a:schemeClr val="tx1"/>
                </a:solidFill>
                <a:latin typeface="+mn-lt"/>
              </a:rPr>
              <a:t>és Sharing </a:t>
            </a:r>
            <a:r>
              <a:rPr lang="hu-HU" dirty="0" smtClean="0">
                <a:solidFill>
                  <a:schemeClr val="tx1"/>
                </a:solidFill>
                <a:latin typeface="+mn-lt"/>
              </a:rPr>
              <a:t>Economy az Agráriumban, </a:t>
            </a:r>
            <a:r>
              <a:rPr lang="hu-HU" dirty="0">
                <a:solidFill>
                  <a:schemeClr val="tx1"/>
                </a:solidFill>
                <a:latin typeface="+mn-lt"/>
              </a:rPr>
              <a:t>Senno-Food </a:t>
            </a:r>
            <a:r>
              <a:rPr lang="hu-HU" dirty="0" smtClean="0">
                <a:solidFill>
                  <a:schemeClr val="tx1"/>
                </a:solidFill>
                <a:latin typeface="+mn-lt"/>
              </a:rPr>
              <a:t>Kft., </a:t>
            </a:r>
            <a:r>
              <a:rPr lang="hu-HU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NAK</a:t>
            </a:r>
            <a:r>
              <a:rPr lang="hu-HU" dirty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, Digitális </a:t>
            </a:r>
            <a:r>
              <a:rPr lang="hu-HU" dirty="0" smtClean="0">
                <a:solidFill>
                  <a:schemeClr val="tx1"/>
                </a:solidFill>
                <a:latin typeface="+mn-lt"/>
                <a:cs typeface="Calibri" panose="020F0502020204030204" pitchFamily="34" charset="0"/>
                <a:sym typeface="Calibri" panose="020F0502020204030204" pitchFamily="34" charset="0"/>
              </a:rPr>
              <a:t>agrárakadémia</a:t>
            </a:r>
          </a:p>
          <a:p>
            <a:pPr lvl="0">
              <a:spcAft>
                <a:spcPts val="600"/>
              </a:spcAft>
            </a:pPr>
            <a:r>
              <a:rPr lang="en-US" dirty="0" err="1" smtClean="0">
                <a:solidFill>
                  <a:schemeClr val="tx1"/>
                </a:solidFill>
                <a:latin typeface="+mn-lt"/>
              </a:rPr>
              <a:t>Eszes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I.,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Bányai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E.: Online marketing,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Műszaki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könyvkiadó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Budapest, 2002.</a:t>
            </a:r>
          </a:p>
          <a:p>
            <a:pPr lvl="0">
              <a:spcAft>
                <a:spcPts val="600"/>
              </a:spcAft>
            </a:pPr>
            <a:r>
              <a:rPr lang="en-US" dirty="0" err="1">
                <a:solidFill>
                  <a:schemeClr val="tx1"/>
                </a:solidFill>
                <a:latin typeface="+mn-lt"/>
              </a:rPr>
              <a:t>Fazekas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I.,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Harsányi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D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.: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Marketingkommunikáció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Szókratész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Külgazdasági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Akadémia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Budapest, 2006. </a:t>
            </a:r>
          </a:p>
          <a:p>
            <a:pPr lvl="0">
              <a:spcAft>
                <a:spcPts val="600"/>
              </a:spcAft>
            </a:pPr>
            <a:r>
              <a:rPr lang="en-US" dirty="0" err="1" smtClean="0">
                <a:solidFill>
                  <a:schemeClr val="tx1"/>
                </a:solidFill>
                <a:latin typeface="+mn-lt"/>
              </a:rPr>
              <a:t>Kárpáti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L.,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Lehota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J.: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Agrármarketing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Debreceni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Egyetem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Agrár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-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és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Műszaki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Tudományok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Centruma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Agrárgazdasági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és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Vidékfejlesztési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Kar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Debrecen, 2007.</a:t>
            </a:r>
          </a:p>
          <a:p>
            <a:pPr lvl="0">
              <a:spcAft>
                <a:spcPts val="600"/>
              </a:spcAft>
            </a:pPr>
            <a:r>
              <a:rPr lang="en-US" dirty="0" err="1" smtClean="0">
                <a:solidFill>
                  <a:schemeClr val="tx1"/>
                </a:solidFill>
                <a:latin typeface="+mn-lt"/>
              </a:rPr>
              <a:t>Muhi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B.,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Jenei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E.: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Az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e-marketing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fejlődési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irányai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nemzetközi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és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hazai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viszonylatban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Vajdasági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Magyar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Tudóstalálkozó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Vajdasági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Magyar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Akadémiai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Tanács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Szabadka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2014.</a:t>
            </a:r>
          </a:p>
          <a:p>
            <a:pPr lvl="0">
              <a:spcAft>
                <a:spcPts val="600"/>
              </a:spcAft>
            </a:pPr>
            <a:r>
              <a:rPr lang="en-US" dirty="0" err="1">
                <a:solidFill>
                  <a:schemeClr val="tx1"/>
                </a:solidFill>
                <a:latin typeface="+mn-lt"/>
              </a:rPr>
              <a:t>Muhi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B.,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Jenei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E.: The Significance of Social Marketing and the use in the Agriculture and Food Industry of Serbia, 5th International Conference of Economic Sciences,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Kaposvár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2015.</a:t>
            </a:r>
          </a:p>
          <a:p>
            <a:pPr lvl="0">
              <a:spcAft>
                <a:spcPts val="600"/>
              </a:spcAft>
            </a:pPr>
            <a:r>
              <a:rPr lang="en-US" dirty="0" err="1" smtClean="0">
                <a:solidFill>
                  <a:schemeClr val="tx1"/>
                </a:solidFill>
                <a:latin typeface="+mn-lt"/>
              </a:rPr>
              <a:t>Muhi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B.: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Agrármarketing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–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elméleti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és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gyakorlati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tudnivalók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kezdő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vállalkozóknak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Agrárvállalkozói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kisokos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(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Lengyel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L</a:t>
            </a:r>
            <a:r>
              <a:rPr lang="hu-HU" dirty="0" smtClean="0">
                <a:solidFill>
                  <a:schemeClr val="tx1"/>
                </a:solidFill>
                <a:latin typeface="+mn-lt"/>
              </a:rPr>
              <a:t>.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szerk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.), Pro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Scientia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Naturae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Alapítvány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Zenta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2016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.</a:t>
            </a:r>
            <a:endParaRPr lang="hu-HU" dirty="0" smtClean="0">
              <a:solidFill>
                <a:schemeClr val="tx1"/>
              </a:solidFill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dirty="0" err="1">
                <a:solidFill>
                  <a:schemeClr val="tx1"/>
                </a:solidFill>
                <a:latin typeface="+mn-lt"/>
              </a:rPr>
              <a:t>Osztogatnak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n-lt"/>
              </a:rPr>
              <a:t>vagy</a:t>
            </a:r>
            <a:r>
              <a:rPr lang="hu-HU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n-lt"/>
              </a:rPr>
              <a:t>fosztogatnak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?</a:t>
            </a:r>
            <a:r>
              <a:rPr lang="hu-HU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A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sharing economy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térnyerése</a:t>
            </a:r>
            <a:r>
              <a:rPr lang="sr-Latn-RS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PricewaterhouseCoopers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Magyarország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Kft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.</a:t>
            </a:r>
            <a:r>
              <a:rPr lang="hu-HU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2015</a:t>
            </a:r>
            <a:r>
              <a:rPr lang="hu-HU" dirty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dirty="0" err="1" smtClean="0"/>
              <a:t>Réthy</a:t>
            </a:r>
            <a:r>
              <a:rPr lang="hu-HU" dirty="0" smtClean="0"/>
              <a:t>,</a:t>
            </a:r>
            <a:r>
              <a:rPr lang="en-US" dirty="0" smtClean="0"/>
              <a:t> K</a:t>
            </a:r>
            <a:r>
              <a:rPr lang="hu-HU" dirty="0" smtClean="0"/>
              <a:t>., </a:t>
            </a:r>
            <a:r>
              <a:rPr lang="en-US" dirty="0" err="1" smtClean="0"/>
              <a:t>Dezsény</a:t>
            </a:r>
            <a:r>
              <a:rPr lang="hu-HU" dirty="0" smtClean="0"/>
              <a:t>,</a:t>
            </a:r>
            <a:r>
              <a:rPr lang="en-US" dirty="0" smtClean="0"/>
              <a:t> Z</a:t>
            </a:r>
            <a:r>
              <a:rPr lang="hu-HU" dirty="0" smtClean="0"/>
              <a:t>.: </a:t>
            </a:r>
            <a:r>
              <a:rPr lang="en-US" dirty="0" err="1" smtClean="0"/>
              <a:t>Közösség</a:t>
            </a:r>
            <a:r>
              <a:rPr lang="en-US" dirty="0" smtClean="0"/>
              <a:t> </a:t>
            </a:r>
            <a:r>
              <a:rPr lang="en-US" dirty="0" err="1"/>
              <a:t>által</a:t>
            </a:r>
            <a:r>
              <a:rPr lang="en-US" dirty="0"/>
              <a:t> </a:t>
            </a:r>
            <a:r>
              <a:rPr lang="en-US" dirty="0" err="1" smtClean="0"/>
              <a:t>támogatott</a:t>
            </a:r>
            <a:r>
              <a:rPr lang="hu-HU" dirty="0"/>
              <a:t> </a:t>
            </a:r>
            <a:r>
              <a:rPr lang="en-US" dirty="0" err="1" smtClean="0"/>
              <a:t>mezőgazdaság</a:t>
            </a:r>
            <a:r>
              <a:rPr lang="hu-HU" dirty="0" smtClean="0"/>
              <a:t>, </a:t>
            </a:r>
            <a:r>
              <a:rPr lang="en-US" dirty="0" err="1"/>
              <a:t>Ökológiai</a:t>
            </a:r>
            <a:r>
              <a:rPr lang="en-US" dirty="0"/>
              <a:t> </a:t>
            </a:r>
            <a:r>
              <a:rPr lang="en-US" dirty="0" err="1"/>
              <a:t>Mezőgazdasági</a:t>
            </a:r>
            <a:r>
              <a:rPr lang="en-US" dirty="0"/>
              <a:t> </a:t>
            </a:r>
            <a:r>
              <a:rPr lang="en-US" dirty="0" err="1" smtClean="0"/>
              <a:t>Kutatóintézet</a:t>
            </a:r>
            <a:r>
              <a:rPr lang="hu-HU" dirty="0" smtClean="0"/>
              <a:t>, Budapest, 2013. 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lvl="0">
              <a:spcAft>
                <a:spcPts val="600"/>
              </a:spcAft>
            </a:pPr>
            <a:r>
              <a:rPr lang="en-US" u="sng" dirty="0" smtClean="0">
                <a:solidFill>
                  <a:schemeClr val="tx1"/>
                </a:solidFill>
                <a:latin typeface="+mn-lt"/>
                <a:hlinkClick r:id="rId2"/>
              </a:rPr>
              <a:t>https</a:t>
            </a:r>
            <a:r>
              <a:rPr lang="en-US" u="sng" dirty="0">
                <a:solidFill>
                  <a:schemeClr val="tx1"/>
                </a:solidFill>
                <a:latin typeface="+mn-lt"/>
                <a:hlinkClick r:id="rId2"/>
              </a:rPr>
              <a:t>://maliproizvodjaci.rs/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lvl="0">
              <a:spcAft>
                <a:spcPts val="600"/>
              </a:spcAft>
            </a:pPr>
            <a:r>
              <a:rPr lang="en-US" u="sng" dirty="0">
                <a:solidFill>
                  <a:schemeClr val="tx1"/>
                </a:solidFill>
                <a:latin typeface="+mn-lt"/>
                <a:hlinkClick r:id="rId3"/>
              </a:rPr>
              <a:t>https://pijaca.minpolj.gov.rs/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lvl="0">
              <a:spcAft>
                <a:spcPts val="600"/>
              </a:spcAft>
            </a:pPr>
            <a:r>
              <a:rPr lang="en-US" u="sng" dirty="0">
                <a:solidFill>
                  <a:schemeClr val="tx1"/>
                </a:solidFill>
                <a:latin typeface="+mn-lt"/>
                <a:hlinkClick r:id="rId4"/>
              </a:rPr>
              <a:t>https://www.dobrapijaca.rs</a:t>
            </a:r>
            <a:r>
              <a:rPr lang="en-US" u="sng" dirty="0" smtClean="0">
                <a:solidFill>
                  <a:schemeClr val="tx1"/>
                </a:solidFill>
                <a:latin typeface="+mn-lt"/>
                <a:hlinkClick r:id="rId4"/>
              </a:rPr>
              <a:t>/</a:t>
            </a:r>
            <a:endParaRPr lang="hu-HU" u="sng" dirty="0" smtClean="0">
              <a:solidFill>
                <a:schemeClr val="tx1"/>
              </a:solidFill>
              <a:latin typeface="+mn-lt"/>
            </a:endParaRPr>
          </a:p>
          <a:p>
            <a:pPr lvl="0">
              <a:spcAft>
                <a:spcPts val="600"/>
              </a:spcAft>
            </a:pPr>
            <a:r>
              <a:rPr lang="hu-HU" altLang="en-US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www.</a:t>
            </a:r>
            <a:r>
              <a:rPr lang="en-US" dirty="0" smtClean="0">
                <a:hlinkClick r:id="rId5"/>
              </a:rPr>
              <a:t>pijacanaklik.rs</a:t>
            </a:r>
            <a:endParaRPr lang="hu-HU" dirty="0" smtClean="0"/>
          </a:p>
          <a:p>
            <a:pPr lvl="0">
              <a:spcAft>
                <a:spcPts val="600"/>
              </a:spcAft>
            </a:pPr>
            <a:r>
              <a:rPr lang="en-US" dirty="0" smtClean="0">
                <a:hlinkClick r:id="rId6"/>
              </a:rPr>
              <a:t>www.mojapijaca.rs</a:t>
            </a:r>
            <a:endParaRPr lang="hu-HU" dirty="0" smtClean="0"/>
          </a:p>
          <a:p>
            <a:pPr>
              <a:spcAft>
                <a:spcPts val="600"/>
              </a:spcAft>
            </a:pPr>
            <a:r>
              <a:rPr lang="hu-HU" dirty="0" smtClean="0"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www.magro.hu</a:t>
            </a:r>
            <a:endParaRPr lang="hu-H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hu-HU" altLang="en-US" dirty="0">
                <a:solidFill>
                  <a:schemeClr val="tx1"/>
                </a:solidFill>
                <a:cs typeface="Calibri" panose="020F0502020204030204" pitchFamily="34" charset="0"/>
                <a:sym typeface="Calibri" panose="020F0502020204030204" pitchFamily="34" charset="0"/>
                <a:hlinkClick r:id="rId8"/>
              </a:rPr>
              <a:t>http://</a:t>
            </a:r>
            <a:r>
              <a:rPr lang="hu-HU" altLang="en-US" dirty="0" smtClean="0">
                <a:solidFill>
                  <a:schemeClr val="tx1"/>
                </a:solidFill>
                <a:cs typeface="Calibri" panose="020F0502020204030204" pitchFamily="34" charset="0"/>
                <a:sym typeface="Calibri" panose="020F0502020204030204" pitchFamily="34" charset="0"/>
                <a:hlinkClick r:id="rId8"/>
              </a:rPr>
              <a:t>miutcank.hu</a:t>
            </a:r>
            <a:endParaRPr lang="hu-H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2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74707"/>
            <a:ext cx="1204436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u="sng" dirty="0" smtClean="0">
                <a:latin typeface="+mn-lt"/>
              </a:rPr>
              <a:t>E-kereskedelem</a:t>
            </a:r>
          </a:p>
          <a:p>
            <a:endParaRPr lang="hu-HU" sz="2000" dirty="0" smtClean="0">
              <a:latin typeface="+mn-lt"/>
            </a:endParaRPr>
          </a:p>
          <a:p>
            <a:r>
              <a:rPr lang="en-US" sz="2000" dirty="0" err="1">
                <a:latin typeface="+mn-lt"/>
              </a:rPr>
              <a:t>Világszerte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általános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tendencia</a:t>
            </a:r>
            <a:r>
              <a:rPr lang="en-US" sz="2000" dirty="0">
                <a:latin typeface="+mn-lt"/>
              </a:rPr>
              <a:t> </a:t>
            </a:r>
            <a:r>
              <a:rPr lang="hu-HU" sz="2000" dirty="0" smtClean="0">
                <a:latin typeface="+mn-lt"/>
              </a:rPr>
              <a:t>a mezőgazdasági termékek, illetve </a:t>
            </a:r>
            <a:r>
              <a:rPr lang="en-US" sz="2000" dirty="0" err="1" smtClean="0">
                <a:latin typeface="+mn-lt"/>
              </a:rPr>
              <a:t>az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élelmiszerek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piacán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hogy</a:t>
            </a:r>
            <a:r>
              <a:rPr lang="en-US" sz="2000" dirty="0">
                <a:latin typeface="+mn-lt"/>
              </a:rPr>
              <a:t> a </a:t>
            </a:r>
            <a:r>
              <a:rPr lang="en-US" sz="2000" dirty="0" err="1">
                <a:latin typeface="+mn-lt"/>
              </a:rPr>
              <a:t>kínálat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egyre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nagyobb</a:t>
            </a:r>
            <a:r>
              <a:rPr lang="en-US" sz="2000" dirty="0">
                <a:latin typeface="+mn-lt"/>
              </a:rPr>
              <a:t>, a </a:t>
            </a:r>
            <a:r>
              <a:rPr lang="en-US" sz="2000" dirty="0" err="1">
                <a:latin typeface="+mn-lt"/>
              </a:rPr>
              <a:t>versenytársak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száma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folyamatosan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emelkedik</a:t>
            </a:r>
            <a:r>
              <a:rPr lang="en-US" sz="2000" dirty="0">
                <a:latin typeface="+mn-lt"/>
              </a:rPr>
              <a:t>, a </a:t>
            </a:r>
            <a:r>
              <a:rPr lang="en-US" sz="2000" dirty="0" err="1">
                <a:latin typeface="+mn-lt"/>
              </a:rPr>
              <a:t>piaci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verseny</a:t>
            </a:r>
            <a:r>
              <a:rPr lang="en-US" sz="2000" dirty="0">
                <a:latin typeface="+mn-lt"/>
              </a:rPr>
              <a:t> </a:t>
            </a:r>
            <a:r>
              <a:rPr lang="hu-HU" sz="2000" dirty="0" smtClean="0">
                <a:latin typeface="+mn-lt"/>
              </a:rPr>
              <a:t>egyre </a:t>
            </a:r>
            <a:r>
              <a:rPr lang="en-US" sz="2000" dirty="0" err="1" smtClean="0">
                <a:latin typeface="+mn-lt"/>
              </a:rPr>
              <a:t>kiélezett</a:t>
            </a:r>
            <a:r>
              <a:rPr lang="hu-HU" sz="2000" dirty="0" smtClean="0">
                <a:latin typeface="+mn-lt"/>
              </a:rPr>
              <a:t>ebb</a:t>
            </a:r>
            <a:r>
              <a:rPr lang="en-US" sz="2000" dirty="0" smtClean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az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élelmiszer-kereskedelem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nemzetközivé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sőt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globálissá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vált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hódítanak</a:t>
            </a:r>
            <a:r>
              <a:rPr lang="en-US" sz="2000" dirty="0">
                <a:latin typeface="+mn-lt"/>
              </a:rPr>
              <a:t> a </a:t>
            </a:r>
            <a:r>
              <a:rPr lang="en-US" sz="2000" dirty="0" err="1">
                <a:latin typeface="+mn-lt"/>
              </a:rPr>
              <a:t>hatalmas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üzletláncok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így</a:t>
            </a:r>
            <a:r>
              <a:rPr lang="en-US" sz="2000" dirty="0">
                <a:latin typeface="+mn-lt"/>
              </a:rPr>
              <a:t> a </a:t>
            </a:r>
            <a:r>
              <a:rPr lang="hu-HU" sz="2000" dirty="0" smtClean="0">
                <a:latin typeface="+mn-lt"/>
              </a:rPr>
              <a:t>hazai </a:t>
            </a:r>
            <a:r>
              <a:rPr lang="en-US" sz="2000" dirty="0" err="1" smtClean="0">
                <a:latin typeface="+mn-lt"/>
              </a:rPr>
              <a:t>termelők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számára</a:t>
            </a:r>
            <a:r>
              <a:rPr lang="en-US" sz="2000" dirty="0">
                <a:latin typeface="+mn-lt"/>
              </a:rPr>
              <a:t> a </a:t>
            </a:r>
            <a:r>
              <a:rPr lang="en-US" sz="2000" dirty="0" err="1">
                <a:latin typeface="+mn-lt"/>
              </a:rPr>
              <a:t>piaci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érvényesülés</a:t>
            </a:r>
            <a:r>
              <a:rPr lang="en-US" sz="2000" dirty="0">
                <a:latin typeface="+mn-lt"/>
              </a:rPr>
              <a:t> is </a:t>
            </a:r>
            <a:r>
              <a:rPr lang="en-US" sz="2000" dirty="0" err="1">
                <a:latin typeface="+mn-lt"/>
              </a:rPr>
              <a:t>egyre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nehezebb</a:t>
            </a:r>
            <a:r>
              <a:rPr lang="en-US" sz="2000" dirty="0">
                <a:latin typeface="+mn-lt"/>
              </a:rPr>
              <a:t>. </a:t>
            </a:r>
          </a:p>
          <a:p>
            <a:endParaRPr lang="hu-HU" sz="2000" dirty="0" smtClean="0">
              <a:latin typeface="+mn-lt"/>
            </a:endParaRPr>
          </a:p>
          <a:p>
            <a:r>
              <a:rPr lang="en-US" sz="2000" dirty="0">
                <a:latin typeface="+mn-lt"/>
              </a:rPr>
              <a:t>Manapság a </a:t>
            </a:r>
            <a:r>
              <a:rPr lang="en-US" sz="2000" dirty="0" err="1">
                <a:latin typeface="+mn-lt"/>
              </a:rPr>
              <a:t>fogyasztók</a:t>
            </a:r>
            <a:r>
              <a:rPr lang="en-US" sz="2000" dirty="0">
                <a:latin typeface="+mn-lt"/>
              </a:rPr>
              <a:t> </a:t>
            </a:r>
            <a:r>
              <a:rPr lang="en-US" sz="2000" u="sng" dirty="0" err="1" smtClean="0">
                <a:latin typeface="+mn-lt"/>
              </a:rPr>
              <a:t>bőséges</a:t>
            </a:r>
            <a:r>
              <a:rPr lang="en-US" sz="2000" u="sng" dirty="0" smtClean="0">
                <a:latin typeface="+mn-lt"/>
              </a:rPr>
              <a:t> </a:t>
            </a:r>
            <a:r>
              <a:rPr lang="en-US" sz="2000" u="sng" dirty="0" err="1" smtClean="0">
                <a:latin typeface="+mn-lt"/>
              </a:rPr>
              <a:t>kínálattal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állnak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szemben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válogathatnak</a:t>
            </a:r>
            <a:r>
              <a:rPr lang="en-US" sz="2000" dirty="0">
                <a:latin typeface="+mn-lt"/>
              </a:rPr>
              <a:t> a </a:t>
            </a:r>
            <a:r>
              <a:rPr lang="en-US" sz="2000" dirty="0" err="1">
                <a:latin typeface="+mn-lt"/>
              </a:rPr>
              <a:t>különböző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termékek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közül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minőség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ár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termékjellemzők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 smtClean="0">
                <a:latin typeface="+mn-lt"/>
              </a:rPr>
              <a:t>csomagolás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vagy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márkajelzés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szerint</a:t>
            </a:r>
            <a:r>
              <a:rPr lang="en-US" sz="2000" dirty="0">
                <a:latin typeface="+mn-lt"/>
              </a:rPr>
              <a:t>. </a:t>
            </a:r>
            <a:endParaRPr lang="hu-HU" sz="2000" dirty="0" smtClean="0">
              <a:latin typeface="+mn-lt"/>
            </a:endParaRPr>
          </a:p>
          <a:p>
            <a:endParaRPr lang="hu-HU" sz="2000" dirty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A </a:t>
            </a:r>
            <a:r>
              <a:rPr lang="hu-HU" sz="2000" dirty="0" smtClean="0">
                <a:latin typeface="+mn-lt"/>
              </a:rPr>
              <a:t>hazai </a:t>
            </a:r>
            <a:r>
              <a:rPr lang="en-US" sz="2000" dirty="0" err="1" smtClean="0">
                <a:latin typeface="+mn-lt"/>
              </a:rPr>
              <a:t>termelők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így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komoly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versenyben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és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komoly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kihívások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előtt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találják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magukat</a:t>
            </a:r>
            <a:r>
              <a:rPr lang="en-US" sz="2000" dirty="0">
                <a:latin typeface="+mn-lt"/>
              </a:rPr>
              <a:t>. A </a:t>
            </a:r>
            <a:r>
              <a:rPr lang="en-US" sz="2000" dirty="0" err="1">
                <a:latin typeface="+mn-lt"/>
              </a:rPr>
              <a:t>talpon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maradáshoz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fejlesztésekre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beruházásokra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folyamatos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tanulásra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ismeretszerzésre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 err="1">
                <a:latin typeface="+mn-lt"/>
              </a:rPr>
              <a:t>trendkövetésre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és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nem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utolsósorban</a:t>
            </a:r>
            <a:r>
              <a:rPr lang="en-US" sz="2000" dirty="0">
                <a:latin typeface="+mn-lt"/>
              </a:rPr>
              <a:t> </a:t>
            </a:r>
            <a:r>
              <a:rPr lang="hu-HU" sz="2000" dirty="0" smtClean="0">
                <a:latin typeface="+mn-lt"/>
              </a:rPr>
              <a:t>az e-kereskedelem lehetőségeinek kihasználására </a:t>
            </a:r>
            <a:r>
              <a:rPr lang="en-US" sz="2000" dirty="0" smtClean="0">
                <a:latin typeface="+mn-lt"/>
              </a:rPr>
              <a:t>van </a:t>
            </a:r>
            <a:r>
              <a:rPr lang="en-US" sz="2000" dirty="0" err="1">
                <a:latin typeface="+mn-lt"/>
              </a:rPr>
              <a:t>szükség</a:t>
            </a:r>
            <a:r>
              <a:rPr lang="en-US" sz="2000" dirty="0">
                <a:latin typeface="+mn-lt"/>
              </a:rPr>
              <a:t>. </a:t>
            </a:r>
            <a:endParaRPr lang="hu-HU" sz="2000" dirty="0" smtClean="0">
              <a:latin typeface="+mn-lt"/>
            </a:endParaRPr>
          </a:p>
        </p:txBody>
      </p:sp>
      <p:pic>
        <p:nvPicPr>
          <p:cNvPr id="3074" name="Picture 2" descr="E-Business Management: What You Need to Know - International Career  Institute Austra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830" y="4168135"/>
            <a:ext cx="3679193" cy="244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75619" y="6611779"/>
            <a:ext cx="49327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dirty="0" smtClean="0"/>
              <a:t>Kép forrása: </a:t>
            </a:r>
            <a:r>
              <a:rPr lang="en-US" sz="1000" dirty="0" smtClean="0"/>
              <a:t>https</a:t>
            </a:r>
            <a:r>
              <a:rPr lang="en-US" sz="1000" dirty="0"/>
              <a:t>://ici.net.au/blog/e-business-management-what-you-need-to-know/</a:t>
            </a:r>
          </a:p>
        </p:txBody>
      </p:sp>
    </p:spTree>
    <p:extLst>
      <p:ext uri="{BB962C8B-B14F-4D97-AF65-F5344CB8AC3E}">
        <p14:creationId xmlns:p14="http://schemas.microsoft.com/office/powerpoint/2010/main" val="1378994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5675"/>
            <a:ext cx="1219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elmúlt</a:t>
            </a:r>
            <a:r>
              <a:rPr lang="en-US" sz="2000" dirty="0"/>
              <a:t> </a:t>
            </a:r>
            <a:r>
              <a:rPr lang="en-US" sz="2000" dirty="0" err="1"/>
              <a:t>években</a:t>
            </a:r>
            <a:r>
              <a:rPr lang="en-US" sz="2000" dirty="0"/>
              <a:t> </a:t>
            </a:r>
            <a:r>
              <a:rPr lang="en-US" sz="2000" dirty="0" err="1"/>
              <a:t>világszerte</a:t>
            </a:r>
            <a:r>
              <a:rPr lang="en-US" sz="2000" dirty="0"/>
              <a:t> </a:t>
            </a:r>
            <a:r>
              <a:rPr lang="en-US" sz="2000" dirty="0" err="1"/>
              <a:t>végbement</a:t>
            </a:r>
            <a:r>
              <a:rPr lang="en-US" sz="2000" dirty="0"/>
              <a:t> </a:t>
            </a:r>
            <a:r>
              <a:rPr lang="en-US" sz="2000" dirty="0" err="1"/>
              <a:t>társadalmi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gazdasági</a:t>
            </a:r>
            <a:r>
              <a:rPr lang="en-US" sz="2000" dirty="0"/>
              <a:t> </a:t>
            </a:r>
            <a:r>
              <a:rPr lang="en-US" sz="2000" dirty="0" err="1" smtClean="0"/>
              <a:t>változások</a:t>
            </a:r>
            <a:r>
              <a:rPr lang="hu-HU" sz="2000" dirty="0" smtClean="0"/>
              <a:t>, illetve az </a:t>
            </a:r>
            <a:r>
              <a:rPr lang="hu-HU" sz="2000" u="sng" dirty="0" smtClean="0"/>
              <a:t>információs technológiák rohamos fejlődése</a:t>
            </a:r>
            <a:r>
              <a:rPr lang="hu-HU" sz="2000" dirty="0" smtClean="0"/>
              <a:t>, </a:t>
            </a:r>
            <a:r>
              <a:rPr lang="en-US" sz="2000" dirty="0" err="1" smtClean="0"/>
              <a:t>komoly</a:t>
            </a:r>
            <a:r>
              <a:rPr lang="en-US" sz="2000" dirty="0" smtClean="0"/>
              <a:t> </a:t>
            </a:r>
            <a:r>
              <a:rPr lang="en-US" sz="2000" dirty="0" err="1"/>
              <a:t>szemléletváltást</a:t>
            </a:r>
            <a:r>
              <a:rPr lang="en-US" sz="2000" dirty="0"/>
              <a:t> </a:t>
            </a:r>
            <a:r>
              <a:rPr lang="en-US" sz="2000" dirty="0" err="1" smtClean="0"/>
              <a:t>eredményez</a:t>
            </a:r>
            <a:r>
              <a:rPr lang="hu-HU" sz="2000" dirty="0" smtClean="0"/>
              <a:t>ett</a:t>
            </a:r>
            <a:r>
              <a:rPr lang="en-US" sz="2000" dirty="0" smtClean="0"/>
              <a:t> </a:t>
            </a:r>
            <a:r>
              <a:rPr lang="en-US" sz="2000" dirty="0"/>
              <a:t>a </a:t>
            </a:r>
            <a:r>
              <a:rPr lang="hu-HU" sz="2000" dirty="0" smtClean="0"/>
              <a:t>kereskedelem </a:t>
            </a:r>
            <a:r>
              <a:rPr lang="en-US" sz="2000" dirty="0" err="1" smtClean="0"/>
              <a:t>területén</a:t>
            </a:r>
            <a:r>
              <a:rPr lang="en-US" sz="2000" dirty="0" smtClean="0"/>
              <a:t> is</a:t>
            </a:r>
            <a:r>
              <a:rPr lang="hu-HU" sz="2000" dirty="0" smtClean="0"/>
              <a:t>.</a:t>
            </a:r>
          </a:p>
          <a:p>
            <a:endParaRPr lang="hu-HU" sz="2000" dirty="0"/>
          </a:p>
          <a:p>
            <a:r>
              <a:rPr lang="hu-HU" sz="2000" dirty="0" smtClean="0"/>
              <a:t>A hagyományos </a:t>
            </a:r>
            <a:r>
              <a:rPr lang="en-US" sz="2000" dirty="0" err="1" smtClean="0"/>
              <a:t>értékesítési</a:t>
            </a:r>
            <a:r>
              <a:rPr lang="en-US" sz="2000" dirty="0" smtClean="0"/>
              <a:t> </a:t>
            </a:r>
            <a:r>
              <a:rPr lang="en-US" sz="2000" dirty="0" err="1" smtClean="0"/>
              <a:t>csatornák</a:t>
            </a:r>
            <a:r>
              <a:rPr lang="hu-HU" sz="2000" dirty="0" smtClean="0"/>
              <a:t> mellett (</a:t>
            </a:r>
            <a:r>
              <a:rPr lang="en-US" sz="2000" dirty="0" smtClean="0"/>
              <a:t>pl</a:t>
            </a:r>
            <a:r>
              <a:rPr lang="en-US" sz="2000" dirty="0"/>
              <a:t>. </a:t>
            </a:r>
            <a:r>
              <a:rPr lang="en-US" sz="2000" dirty="0" err="1" smtClean="0"/>
              <a:t>háztól</a:t>
            </a:r>
            <a:r>
              <a:rPr lang="en-US" sz="2000" dirty="0" smtClean="0"/>
              <a:t>/</a:t>
            </a:r>
            <a:r>
              <a:rPr lang="en-US" sz="2000" dirty="0" err="1" smtClean="0"/>
              <a:t>gazdaságból</a:t>
            </a:r>
            <a:r>
              <a:rPr lang="en-US" sz="2000" dirty="0" smtClean="0"/>
              <a:t>, </a:t>
            </a:r>
            <a:r>
              <a:rPr lang="en-US" sz="2000" dirty="0" err="1"/>
              <a:t>piacon</a:t>
            </a:r>
            <a:r>
              <a:rPr lang="en-US" sz="2000" dirty="0"/>
              <a:t>, </a:t>
            </a:r>
            <a:r>
              <a:rPr lang="en-US" sz="2000" dirty="0" err="1"/>
              <a:t>rendezvényeken</a:t>
            </a:r>
            <a:r>
              <a:rPr lang="en-US" sz="2000" dirty="0"/>
              <a:t>,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út</a:t>
            </a:r>
            <a:r>
              <a:rPr lang="en-US" sz="2000" dirty="0"/>
              <a:t> </a:t>
            </a:r>
            <a:r>
              <a:rPr lang="en-US" sz="2000" dirty="0" err="1"/>
              <a:t>melletti</a:t>
            </a:r>
            <a:r>
              <a:rPr lang="en-US" sz="2000" dirty="0"/>
              <a:t> </a:t>
            </a:r>
            <a:r>
              <a:rPr lang="en-US" sz="2000" dirty="0" err="1"/>
              <a:t>értékesítő</a:t>
            </a:r>
            <a:r>
              <a:rPr lang="en-US" sz="2000" dirty="0"/>
              <a:t> </a:t>
            </a:r>
            <a:r>
              <a:rPr lang="en-US" sz="2000" dirty="0" err="1" smtClean="0"/>
              <a:t>standokon</a:t>
            </a:r>
            <a:r>
              <a:rPr lang="en-US" sz="2000" dirty="0" smtClean="0"/>
              <a:t> </a:t>
            </a:r>
            <a:r>
              <a:rPr lang="en-US" sz="2000" dirty="0" err="1"/>
              <a:t>stb</a:t>
            </a:r>
            <a:r>
              <a:rPr lang="en-US" sz="2000" dirty="0"/>
              <a:t>.), </a:t>
            </a:r>
            <a:r>
              <a:rPr lang="hu-HU" sz="2000" dirty="0" smtClean="0"/>
              <a:t>e</a:t>
            </a:r>
            <a:r>
              <a:rPr lang="en-US" sz="2000" dirty="0" smtClean="0"/>
              <a:t>gyre </a:t>
            </a:r>
            <a:r>
              <a:rPr lang="en-US" sz="2000" dirty="0" err="1"/>
              <a:t>nagyobb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érdeklődés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 smtClean="0"/>
              <a:t>internete</a:t>
            </a:r>
            <a:r>
              <a:rPr lang="hu-HU" sz="2000" dirty="0" smtClean="0"/>
              <a:t>n történő </a:t>
            </a:r>
            <a:r>
              <a:rPr lang="en-US" sz="2000" dirty="0" err="1" smtClean="0"/>
              <a:t>kereskedelem</a:t>
            </a:r>
            <a:r>
              <a:rPr lang="en-US" sz="2000" dirty="0" smtClean="0"/>
              <a:t> </a:t>
            </a:r>
            <a:r>
              <a:rPr lang="en-US" sz="2000" dirty="0" err="1"/>
              <a:t>iránt</a:t>
            </a:r>
            <a:r>
              <a:rPr lang="en-US" sz="2000" dirty="0"/>
              <a:t> a </a:t>
            </a:r>
            <a:r>
              <a:rPr lang="en-US" sz="2000" dirty="0" err="1" smtClean="0"/>
              <a:t>mezőgazdaságban</a:t>
            </a:r>
            <a:r>
              <a:rPr lang="hu-HU" sz="2000" dirty="0" smtClean="0"/>
              <a:t>, ugyanis számos</a:t>
            </a:r>
            <a:r>
              <a:rPr lang="en-US" sz="2000" dirty="0" smtClean="0"/>
              <a:t> </a:t>
            </a:r>
            <a:r>
              <a:rPr lang="en-US" sz="2000" dirty="0" err="1" smtClean="0"/>
              <a:t>előn</a:t>
            </a:r>
            <a:r>
              <a:rPr lang="hu-HU" sz="2000" dirty="0" smtClean="0"/>
              <a:t>n</a:t>
            </a:r>
            <a:r>
              <a:rPr lang="en-US" sz="2000" dirty="0" err="1" smtClean="0"/>
              <a:t>yel</a:t>
            </a:r>
            <a:r>
              <a:rPr lang="en-US" sz="2000" dirty="0" smtClean="0"/>
              <a:t> </a:t>
            </a:r>
            <a:r>
              <a:rPr lang="en-US" sz="2000" dirty="0" err="1"/>
              <a:t>jár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ágazat</a:t>
            </a:r>
            <a:r>
              <a:rPr lang="en-US" sz="2000" dirty="0"/>
              <a:t> </a:t>
            </a:r>
            <a:r>
              <a:rPr lang="en-US" sz="2000" dirty="0" err="1"/>
              <a:t>szereplői</a:t>
            </a:r>
            <a:r>
              <a:rPr lang="en-US" sz="2000" dirty="0"/>
              <a:t> </a:t>
            </a:r>
            <a:r>
              <a:rPr lang="en-US" sz="2000" dirty="0" err="1"/>
              <a:t>számára</a:t>
            </a:r>
            <a:r>
              <a:rPr lang="en-US" sz="2000" dirty="0"/>
              <a:t> </a:t>
            </a:r>
            <a:r>
              <a:rPr lang="hu-HU" sz="2000" dirty="0" smtClean="0"/>
              <a:t>és az</a:t>
            </a:r>
            <a:r>
              <a:rPr lang="en-US" sz="2000" dirty="0" smtClean="0"/>
              <a:t> </a:t>
            </a:r>
            <a:r>
              <a:rPr lang="en-US" sz="2000" u="sng" dirty="0" err="1"/>
              <a:t>értékesítési</a:t>
            </a:r>
            <a:r>
              <a:rPr lang="en-US" sz="2000" u="sng" dirty="0"/>
              <a:t> </a:t>
            </a:r>
            <a:r>
              <a:rPr lang="en-US" sz="2000" u="sng" dirty="0" err="1"/>
              <a:t>lánc</a:t>
            </a:r>
            <a:r>
              <a:rPr lang="en-US" sz="2000" u="sng" dirty="0"/>
              <a:t> </a:t>
            </a:r>
            <a:r>
              <a:rPr lang="en-US" sz="2000" u="sng" dirty="0" err="1"/>
              <a:t>rövidítéséhez</a:t>
            </a:r>
            <a:r>
              <a:rPr lang="en-US" sz="2000" dirty="0"/>
              <a:t> </a:t>
            </a:r>
            <a:r>
              <a:rPr lang="en-US" sz="2000" dirty="0" err="1"/>
              <a:t>járul</a:t>
            </a:r>
            <a:r>
              <a:rPr lang="en-US" sz="2000" dirty="0"/>
              <a:t> </a:t>
            </a:r>
            <a:r>
              <a:rPr lang="en-US" sz="2000" dirty="0" err="1"/>
              <a:t>hozzá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4098" name="Picture 2" descr="Elektronikus kereskedelem üzleti modelljének tervezése - EU-TAX  Könyvelőiro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091" y="2986088"/>
            <a:ext cx="6546271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95612" y="6415087"/>
            <a:ext cx="55721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 smtClean="0"/>
              <a:t>Kép forrása: </a:t>
            </a:r>
            <a:r>
              <a:rPr lang="en-US" sz="1000" dirty="0" smtClean="0"/>
              <a:t>https</a:t>
            </a:r>
            <a:r>
              <a:rPr lang="en-US" sz="1000" dirty="0"/>
              <a:t>://www.eu-tax.hu/elektronikus-kereskedelem-uzleti-modelljenek-tervezese/</a:t>
            </a:r>
          </a:p>
        </p:txBody>
      </p:sp>
    </p:spTree>
    <p:extLst>
      <p:ext uri="{BB962C8B-B14F-4D97-AF65-F5344CB8AC3E}">
        <p14:creationId xmlns:p14="http://schemas.microsoft.com/office/powerpoint/2010/main" val="2227240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2718"/>
            <a:ext cx="12192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ts val="1600"/>
            </a:pPr>
            <a:r>
              <a:rPr lang="hu-HU" sz="2000" dirty="0" smtClean="0"/>
              <a:t>Az e-kereskedelem fejlődése többek között az internet terjedésének</a:t>
            </a:r>
            <a:r>
              <a:rPr lang="hu-HU" sz="2000" dirty="0"/>
              <a:t> </a:t>
            </a:r>
            <a:r>
              <a:rPr lang="hu-HU" sz="2000" dirty="0" smtClean="0"/>
              <a:t>és a digitális kommunikációs technológiák fejlődésének köszönhető (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termelők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és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fogyasztók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térben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és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időben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egyre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inkább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elkülönültek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egymástól</a:t>
            </a:r>
            <a:r>
              <a:rPr lang="hu-HU" sz="20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hu-HU" sz="2000" dirty="0" smtClean="0"/>
              <a:t>, továbbá annak is, hogy egy </a:t>
            </a:r>
            <a:r>
              <a:rPr lang="hu-HU" sz="2000" u="sng" dirty="0" smtClean="0"/>
              <a:t>új </a:t>
            </a:r>
            <a:r>
              <a:rPr lang="hu-HU" sz="2000" u="sng" dirty="0"/>
              <a:t>felhasználói </a:t>
            </a:r>
            <a:r>
              <a:rPr lang="hu-HU" sz="2000" u="sng" dirty="0" smtClean="0"/>
              <a:t>generáció</a:t>
            </a:r>
            <a:r>
              <a:rPr lang="hu-HU" sz="2000" dirty="0" smtClean="0"/>
              <a:t> jelent </a:t>
            </a:r>
            <a:r>
              <a:rPr lang="hu-HU" sz="2000" dirty="0" smtClean="0"/>
              <a:t>meg (fiatal, képzett, innovatív, a digitális technológiákat ismerő termelők). </a:t>
            </a:r>
            <a:endParaRPr lang="hu-HU" sz="2000" dirty="0"/>
          </a:p>
          <a:p>
            <a:endParaRPr lang="hu-HU" sz="2000" dirty="0"/>
          </a:p>
          <a:p>
            <a:pPr lvl="0">
              <a:spcAft>
                <a:spcPts val="1200"/>
              </a:spcAft>
              <a:buClr>
                <a:schemeClr val="dk1"/>
              </a:buClr>
              <a:buSzPts val="1600"/>
            </a:pPr>
            <a:r>
              <a:rPr lang="hu-HU" sz="2000" dirty="0"/>
              <a:t>Az e-kereskedelem m</a:t>
            </a:r>
            <a:r>
              <a:rPr lang="hu-HU" sz="2000" dirty="0" smtClean="0"/>
              <a:t>egjelenési </a:t>
            </a:r>
            <a:r>
              <a:rPr lang="hu-HU" sz="2000" dirty="0"/>
              <a:t>formái:</a:t>
            </a:r>
          </a:p>
          <a:p>
            <a:pPr marL="342900" lvl="0" indent="-342900">
              <a:spcAft>
                <a:spcPts val="1200"/>
              </a:spcAft>
              <a:buSzPts val="1600"/>
              <a:buFontTx/>
              <a:buChar char="-"/>
            </a:pPr>
            <a:r>
              <a:rPr lang="hu-HU" sz="2000" dirty="0" smtClean="0"/>
              <a:t>vállalatok </a:t>
            </a:r>
            <a:r>
              <a:rPr lang="hu-HU" sz="2000" dirty="0"/>
              <a:t>közötti kereskedelem (</a:t>
            </a:r>
            <a:r>
              <a:rPr lang="hu-HU" sz="2000" dirty="0" smtClean="0"/>
              <a:t>B2B - </a:t>
            </a:r>
            <a:r>
              <a:rPr lang="en-US" sz="2000" dirty="0"/>
              <a:t>Business to </a:t>
            </a:r>
            <a:r>
              <a:rPr lang="en-US" sz="2000" dirty="0" smtClean="0"/>
              <a:t>Business</a:t>
            </a:r>
            <a:r>
              <a:rPr lang="hu-HU" sz="2000" dirty="0" smtClean="0"/>
              <a:t>)</a:t>
            </a:r>
            <a:endParaRPr lang="hu-HU" sz="2000" dirty="0"/>
          </a:p>
          <a:p>
            <a:pPr marL="342900" lvl="0" indent="-342900">
              <a:spcAft>
                <a:spcPts val="1200"/>
              </a:spcAft>
              <a:buSzPts val="1600"/>
              <a:buFontTx/>
              <a:buChar char="-"/>
            </a:pPr>
            <a:r>
              <a:rPr lang="hu-HU" sz="2000" dirty="0" smtClean="0"/>
              <a:t>kiskereskedelmi </a:t>
            </a:r>
            <a:r>
              <a:rPr lang="hu-HU" sz="2000" dirty="0"/>
              <a:t>értékesítés (B2C </a:t>
            </a:r>
            <a:r>
              <a:rPr lang="hu-HU" sz="2000" dirty="0" smtClean="0"/>
              <a:t>- </a:t>
            </a:r>
            <a:r>
              <a:rPr lang="en-US" sz="2000" dirty="0"/>
              <a:t>Business to </a:t>
            </a:r>
            <a:r>
              <a:rPr lang="en-US" sz="2000" dirty="0" smtClean="0"/>
              <a:t>Consumer</a:t>
            </a:r>
            <a:r>
              <a:rPr lang="hu-HU" sz="2000" dirty="0" smtClean="0"/>
              <a:t>)</a:t>
            </a:r>
            <a:r>
              <a:rPr lang="en-US" sz="2000" dirty="0" smtClean="0"/>
              <a:t> </a:t>
            </a:r>
            <a:endParaRPr lang="hu-HU" sz="2000" dirty="0"/>
          </a:p>
          <a:p>
            <a:pPr marL="342900" lvl="0" indent="-342900">
              <a:spcAft>
                <a:spcPts val="1200"/>
              </a:spcAft>
              <a:buSzPts val="1600"/>
              <a:buFontTx/>
              <a:buChar char="-"/>
            </a:pPr>
            <a:r>
              <a:rPr lang="hu-HU" sz="2000" dirty="0" smtClean="0"/>
              <a:t>két </a:t>
            </a:r>
            <a:r>
              <a:rPr lang="hu-HU" sz="2000" dirty="0"/>
              <a:t>természetes személy között lezajló ügylet (</a:t>
            </a:r>
            <a:r>
              <a:rPr lang="hu-HU" sz="2000" dirty="0" smtClean="0"/>
              <a:t>C2C – </a:t>
            </a:r>
            <a:r>
              <a:rPr lang="en-US" sz="2000" dirty="0" smtClean="0"/>
              <a:t>Consumer</a:t>
            </a:r>
            <a:r>
              <a:rPr lang="hu-HU" sz="2000" dirty="0" smtClean="0"/>
              <a:t> to </a:t>
            </a:r>
            <a:r>
              <a:rPr lang="en-US" sz="2000" dirty="0" smtClean="0"/>
              <a:t>Consumer</a:t>
            </a:r>
            <a:r>
              <a:rPr lang="hu-HU" sz="2000" dirty="0" smtClean="0"/>
              <a:t>)</a:t>
            </a:r>
            <a:endParaRPr lang="hu-HU" sz="2000" dirty="0"/>
          </a:p>
        </p:txBody>
      </p:sp>
      <p:sp>
        <p:nvSpPr>
          <p:cNvPr id="3" name="Rectangle 2"/>
          <p:cNvSpPr/>
          <p:nvPr/>
        </p:nvSpPr>
        <p:spPr>
          <a:xfrm>
            <a:off x="3791207" y="6461224"/>
            <a:ext cx="42354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dirty="0" smtClean="0"/>
              <a:t>Kép forrása: </a:t>
            </a:r>
            <a:r>
              <a:rPr lang="en-US" sz="1000" dirty="0" smtClean="0"/>
              <a:t>http</a:t>
            </a:r>
            <a:r>
              <a:rPr lang="en-US" sz="1000" dirty="0"/>
              <a:t>://inkubator.biz/b2b-i-b2c-poslovanje-u-cemu-je-razlika/</a:t>
            </a:r>
          </a:p>
        </p:txBody>
      </p:sp>
      <p:pic>
        <p:nvPicPr>
          <p:cNvPr id="1026" name="Picture 2" descr="B2B i B2C poslovan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33" y="3503711"/>
            <a:ext cx="5257801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50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6018"/>
            <a:ext cx="1219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Manapság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egyre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több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vásárló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interneten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keresztül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u="sng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webshopokon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vásárol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Ma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már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interneten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elérhető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szinte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összes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hagyományos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piaci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kínálatban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fellelhető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termék</a:t>
            </a:r>
            <a:r>
              <a:rPr lang="hu-HU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így a mezőgazdasági termékek és élelmiszerek is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hu-HU" sz="20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internet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segítségével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termék</a:t>
            </a:r>
            <a:r>
              <a:rPr lang="hu-H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ek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értékesítési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folyamat</a:t>
            </a:r>
            <a:r>
              <a:rPr lang="hu-H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egyszerűbbé</a:t>
            </a:r>
            <a:r>
              <a:rPr lang="hu-H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kényelmesebbé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vált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hu-H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e</a:t>
            </a:r>
            <a:r>
              <a:rPr lang="hu-HU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-kereskedelem e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setében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alapvető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követelmény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internetes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elérhetőség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mind 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termelő</a:t>
            </a:r>
            <a:r>
              <a:rPr lang="hu-HU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mind 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fogyasztó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esetében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már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hazánkban </a:t>
            </a:r>
            <a:r>
              <a:rPr lang="hu-HU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hu-HU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adottak 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műszaki-technikai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feltételek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ahhoz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hogy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termelők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alkalmazzák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az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e-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kereskedelem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megoldás</a:t>
            </a:r>
            <a:r>
              <a:rPr lang="hu-HU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hu-HU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és webshopokon keresztül kínálják fel termékeiket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Organic | Organic Food &amp;amp; Cosmetics | PSD Template by Kohfeta | ThemeFo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3453169"/>
            <a:ext cx="5619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1650" y="6487738"/>
            <a:ext cx="56864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 smtClean="0"/>
              <a:t>Kép forrása: </a:t>
            </a:r>
            <a:r>
              <a:rPr lang="en-US" sz="1000" dirty="0" smtClean="0"/>
              <a:t>https</a:t>
            </a:r>
            <a:r>
              <a:rPr lang="en-US" sz="1000" dirty="0"/>
              <a:t>://themeforest.net/item/organic-organic-food-cosmetics-psd-template/20204933</a:t>
            </a:r>
          </a:p>
        </p:txBody>
      </p:sp>
    </p:spTree>
    <p:extLst>
      <p:ext uri="{BB962C8B-B14F-4D97-AF65-F5344CB8AC3E}">
        <p14:creationId xmlns:p14="http://schemas.microsoft.com/office/powerpoint/2010/main" val="1818332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1122"/>
            <a:ext cx="1219200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lvl="0" indent="-6350">
              <a:spcAft>
                <a:spcPts val="1800"/>
              </a:spcAft>
              <a:buClr>
                <a:schemeClr val="dk1"/>
              </a:buClr>
              <a:buSzPts val="1600"/>
            </a:pPr>
            <a:r>
              <a:rPr lang="hu-HU" sz="2000" dirty="0"/>
              <a:t>Az </a:t>
            </a:r>
            <a:r>
              <a:rPr lang="hu-HU" sz="2000" dirty="0" smtClean="0"/>
              <a:t>e-kereskedelem </a:t>
            </a:r>
            <a:r>
              <a:rPr lang="hu-HU" sz="2000" dirty="0"/>
              <a:t>legfontosabb előnyei</a:t>
            </a:r>
            <a:r>
              <a:rPr lang="hu-HU" sz="2000" dirty="0" smtClean="0"/>
              <a:t>:</a:t>
            </a:r>
            <a:endParaRPr lang="hu-HU" sz="2000" dirty="0"/>
          </a:p>
          <a:p>
            <a:pPr marL="342900" lvl="0" indent="-342900">
              <a:spcAft>
                <a:spcPts val="1800"/>
              </a:spcAft>
              <a:buSzPts val="1600"/>
              <a:buFontTx/>
              <a:buChar char="-"/>
            </a:pPr>
            <a:r>
              <a:rPr lang="hu-HU" sz="2000" dirty="0" smtClean="0"/>
              <a:t>A meglévők mellett, </a:t>
            </a:r>
            <a:r>
              <a:rPr lang="hu-HU" sz="2000" u="sng" dirty="0" smtClean="0"/>
              <a:t>új </a:t>
            </a:r>
            <a:r>
              <a:rPr lang="hu-HU" sz="2000" u="sng" dirty="0"/>
              <a:t>értékesítési</a:t>
            </a:r>
            <a:r>
              <a:rPr lang="hu-HU" sz="2000" dirty="0"/>
              <a:t> </a:t>
            </a:r>
            <a:r>
              <a:rPr lang="hu-HU" sz="2000" dirty="0" smtClean="0"/>
              <a:t>csatornát jelent</a:t>
            </a:r>
          </a:p>
          <a:p>
            <a:pPr marL="342900" lvl="0" indent="-342900">
              <a:spcAft>
                <a:spcPts val="1800"/>
              </a:spcAft>
              <a:buSzPts val="1600"/>
              <a:buFontTx/>
              <a:buChar char="-"/>
            </a:pPr>
            <a:r>
              <a:rPr lang="hu-HU" sz="2000" dirty="0" smtClean="0"/>
              <a:t>A </a:t>
            </a:r>
            <a:r>
              <a:rPr lang="hu-HU" sz="2000" dirty="0"/>
              <a:t>felkínált termékek időtől </a:t>
            </a:r>
            <a:r>
              <a:rPr lang="hu-HU" sz="2000" dirty="0" smtClean="0"/>
              <a:t>függetlenül, </a:t>
            </a:r>
            <a:r>
              <a:rPr lang="hu-HU" sz="2000" u="sng" dirty="0" smtClean="0"/>
              <a:t>több potenciális vásárlóhoz</a:t>
            </a:r>
            <a:r>
              <a:rPr lang="hu-HU" sz="2000" dirty="0" smtClean="0"/>
              <a:t>, több </a:t>
            </a:r>
            <a:r>
              <a:rPr lang="hu-HU" sz="2000" dirty="0"/>
              <a:t>háztartásba </a:t>
            </a:r>
            <a:r>
              <a:rPr lang="hu-HU" sz="2000" dirty="0" smtClean="0"/>
              <a:t>juttathatók el</a:t>
            </a:r>
            <a:endParaRPr lang="hu-HU" sz="2000" dirty="0" smtClean="0"/>
          </a:p>
          <a:p>
            <a:pPr marL="342900" lvl="0" indent="-342900">
              <a:spcAft>
                <a:spcPts val="1800"/>
              </a:spcAft>
              <a:buSzPts val="1600"/>
              <a:buFontTx/>
              <a:buChar char="-"/>
            </a:pPr>
            <a:r>
              <a:rPr lang="hu-HU" sz="2000" dirty="0" smtClean="0"/>
              <a:t>A </a:t>
            </a:r>
            <a:r>
              <a:rPr lang="hu-HU" sz="2000" u="sng" dirty="0"/>
              <a:t>rövid ellátási lánc</a:t>
            </a:r>
            <a:r>
              <a:rPr lang="hu-HU" sz="2000" dirty="0"/>
              <a:t> </a:t>
            </a:r>
            <a:r>
              <a:rPr lang="hu-HU" sz="2000" dirty="0" smtClean="0"/>
              <a:t>csökkenti a költségeket és növeli </a:t>
            </a:r>
            <a:r>
              <a:rPr lang="hu-HU" sz="2000" dirty="0"/>
              <a:t>a termelő </a:t>
            </a:r>
            <a:r>
              <a:rPr lang="hu-HU" sz="2000" dirty="0" smtClean="0"/>
              <a:t>jövedelmezőségét</a:t>
            </a:r>
          </a:p>
          <a:p>
            <a:pPr marL="342900" lvl="0" indent="-342900">
              <a:spcAft>
                <a:spcPts val="1800"/>
              </a:spcAft>
              <a:buSzPts val="1600"/>
              <a:buFontTx/>
              <a:buChar char="-"/>
            </a:pPr>
            <a:r>
              <a:rPr lang="hu-HU" sz="2000" dirty="0" smtClean="0"/>
              <a:t>A vásárlóval </a:t>
            </a:r>
            <a:r>
              <a:rPr lang="hu-HU" sz="2000" u="sng" dirty="0" smtClean="0"/>
              <a:t>közvetlen és interaktív a </a:t>
            </a:r>
            <a:r>
              <a:rPr lang="hu-HU" sz="2000" u="sng" dirty="0"/>
              <a:t>kapcsolat</a:t>
            </a:r>
            <a:r>
              <a:rPr lang="hu-HU" sz="2000" dirty="0" smtClean="0"/>
              <a:t>, véleményt lehet kérni, gyors </a:t>
            </a:r>
            <a:r>
              <a:rPr lang="hu-HU" sz="2000" dirty="0"/>
              <a:t>reakciót </a:t>
            </a:r>
            <a:r>
              <a:rPr lang="hu-HU" sz="2000" dirty="0" smtClean="0"/>
              <a:t>tesz </a:t>
            </a:r>
            <a:r>
              <a:rPr lang="hu-HU" sz="2000" dirty="0"/>
              <a:t>lehetővé a vevői </a:t>
            </a:r>
            <a:r>
              <a:rPr lang="hu-HU" sz="2000" dirty="0" smtClean="0"/>
              <a:t>visszajelzésekre</a:t>
            </a:r>
          </a:p>
          <a:p>
            <a:pPr marL="342900" lvl="0" indent="-342900">
              <a:spcAft>
                <a:spcPts val="1800"/>
              </a:spcAft>
              <a:buSzPts val="1600"/>
              <a:buFontTx/>
              <a:buChar char="-"/>
            </a:pPr>
            <a:r>
              <a:rPr lang="hu-HU" sz="2000" dirty="0" smtClean="0"/>
              <a:t>Az online piactéren </a:t>
            </a:r>
            <a:r>
              <a:rPr lang="hu-HU" sz="2000" u="sng" dirty="0"/>
              <a:t>a </a:t>
            </a:r>
            <a:r>
              <a:rPr lang="hu-HU" sz="2000" u="sng" dirty="0" smtClean="0"/>
              <a:t>termelők is </a:t>
            </a:r>
            <a:r>
              <a:rPr lang="hu-HU" sz="2000" u="sng" dirty="0"/>
              <a:t>könnyen elérik egymást</a:t>
            </a:r>
            <a:r>
              <a:rPr lang="hu-HU" sz="2000" dirty="0"/>
              <a:t>, új üzleti </a:t>
            </a:r>
            <a:r>
              <a:rPr lang="hu-HU" sz="2000" dirty="0" smtClean="0"/>
              <a:t>partnereket találhatnak, egüttműködések alakulhatnak ki, megoszthatják </a:t>
            </a:r>
            <a:r>
              <a:rPr lang="hu-HU" sz="2000" dirty="0"/>
              <a:t>a piaci információkat, kereskedhetnek </a:t>
            </a:r>
            <a:r>
              <a:rPr lang="hu-HU" sz="2000" dirty="0" smtClean="0"/>
              <a:t>egymással</a:t>
            </a:r>
            <a:endParaRPr lang="hu-HU" sz="2000" dirty="0"/>
          </a:p>
          <a:p>
            <a:pPr marL="342900" lvl="0" indent="-342900">
              <a:spcAft>
                <a:spcPts val="1800"/>
              </a:spcAft>
              <a:buSzPts val="1600"/>
              <a:buFontTx/>
              <a:buChar char="-"/>
            </a:pPr>
            <a:r>
              <a:rPr lang="hu-HU" sz="2000" u="sng" dirty="0" smtClean="0"/>
              <a:t>Célzott</a:t>
            </a:r>
            <a:r>
              <a:rPr lang="hu-HU" sz="2000" u="sng" dirty="0"/>
              <a:t>, </a:t>
            </a:r>
            <a:r>
              <a:rPr lang="hu-HU" sz="2000" u="sng" dirty="0" smtClean="0"/>
              <a:t>vevőre </a:t>
            </a:r>
            <a:r>
              <a:rPr lang="hu-HU" sz="2000" u="sng" dirty="0"/>
              <a:t>szabott marketing </a:t>
            </a:r>
            <a:r>
              <a:rPr lang="hu-HU" sz="2000" u="sng" dirty="0" smtClean="0"/>
              <a:t>üzeneteket</a:t>
            </a:r>
            <a:r>
              <a:rPr lang="hu-HU" sz="2000" dirty="0" smtClean="0"/>
              <a:t> lehet küldeni, ami által csökkenek </a:t>
            </a:r>
            <a:r>
              <a:rPr lang="hu-HU" sz="2000" dirty="0"/>
              <a:t>a marketing költségek, </a:t>
            </a:r>
            <a:r>
              <a:rPr lang="hu-HU" sz="2000" dirty="0" smtClean="0"/>
              <a:t>a </a:t>
            </a:r>
            <a:r>
              <a:rPr lang="hu-HU" sz="2000" dirty="0"/>
              <a:t>reklámok gyors, széleskörű és olcsó </a:t>
            </a:r>
            <a:r>
              <a:rPr lang="hu-HU" sz="2000" dirty="0" smtClean="0"/>
              <a:t>terjesztése lehetséges</a:t>
            </a:r>
            <a:endParaRPr lang="hu-HU" sz="2000" dirty="0"/>
          </a:p>
          <a:p>
            <a:pPr marL="342900" lvl="0" indent="-342900">
              <a:spcAft>
                <a:spcPts val="1800"/>
              </a:spcAft>
              <a:buSzPts val="1600"/>
              <a:buFontTx/>
              <a:buChar char="-"/>
            </a:pPr>
            <a:r>
              <a:rPr lang="hu-HU" sz="2000" u="sng" dirty="0" smtClean="0"/>
              <a:t>Több </a:t>
            </a:r>
            <a:r>
              <a:rPr lang="hu-HU" sz="2000" u="sng" dirty="0"/>
              <a:t>termék </a:t>
            </a:r>
            <a:r>
              <a:rPr lang="hu-HU" sz="2000" u="sng" dirty="0" smtClean="0"/>
              <a:t>felkínálására</a:t>
            </a:r>
            <a:r>
              <a:rPr lang="hu-HU" sz="2000" dirty="0" smtClean="0"/>
              <a:t>, bemutatására </a:t>
            </a:r>
            <a:r>
              <a:rPr lang="hu-HU" sz="2000" dirty="0"/>
              <a:t>és értékesítésére van </a:t>
            </a:r>
            <a:r>
              <a:rPr lang="hu-HU" sz="2000" dirty="0" smtClean="0"/>
              <a:t>lehetőség, ezáltal csökkenek </a:t>
            </a:r>
            <a:r>
              <a:rPr lang="hu-HU" sz="2000" dirty="0"/>
              <a:t>a </a:t>
            </a:r>
            <a:r>
              <a:rPr lang="hu-HU" sz="2000" dirty="0" smtClean="0"/>
              <a:t>raktári és polcon tartási költségek.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552377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1685</TotalTime>
  <Words>3543</Words>
  <Application>Microsoft Office PowerPoint</Application>
  <PresentationFormat>Widescreen</PresentationFormat>
  <Paragraphs>255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Amasis-Light</vt:lpstr>
      <vt:lpstr>Arial</vt:lpstr>
      <vt:lpstr>Calibri</vt:lpstr>
      <vt:lpstr>Open Sans</vt:lpstr>
      <vt:lpstr>Roboto</vt:lpstr>
      <vt:lpstr>Times New Roman</vt:lpstr>
      <vt:lpstr>Office-téma</vt:lpstr>
      <vt:lpstr>e-Kereskedelem és Sharing Economy az Agráriumban - Vajdasági helyzetkép 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e-Kereskedelem és Sharing Economy az Agráriumban - Vajdasági helyzetkép -</dc:title>
  <dc:creator>Péter Varga</dc:creator>
  <cp:lastModifiedBy>Windows User</cp:lastModifiedBy>
  <cp:revision>60</cp:revision>
  <dcterms:created xsi:type="dcterms:W3CDTF">2021-04-21T15:27:09Z</dcterms:created>
  <dcterms:modified xsi:type="dcterms:W3CDTF">2021-06-12T22:37:30Z</dcterms:modified>
</cp:coreProperties>
</file>